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998" r:id="rId2"/>
    <p:sldId id="997" r:id="rId3"/>
    <p:sldId id="907" r:id="rId4"/>
    <p:sldId id="911" r:id="rId5"/>
    <p:sldId id="1004" r:id="rId6"/>
    <p:sldId id="996" r:id="rId7"/>
    <p:sldId id="983" r:id="rId8"/>
    <p:sldId id="1028" r:id="rId9"/>
    <p:sldId id="992" r:id="rId10"/>
    <p:sldId id="1012" r:id="rId11"/>
    <p:sldId id="995" r:id="rId12"/>
    <p:sldId id="990" r:id="rId13"/>
    <p:sldId id="835" r:id="rId14"/>
    <p:sldId id="1013" r:id="rId15"/>
    <p:sldId id="717" r:id="rId16"/>
    <p:sldId id="1014" r:id="rId17"/>
    <p:sldId id="974" r:id="rId18"/>
    <p:sldId id="918" r:id="rId19"/>
    <p:sldId id="1015" r:id="rId20"/>
    <p:sldId id="1000" r:id="rId21"/>
    <p:sldId id="1001" r:id="rId22"/>
    <p:sldId id="1007" r:id="rId23"/>
    <p:sldId id="1030" r:id="rId24"/>
    <p:sldId id="1009" r:id="rId25"/>
    <p:sldId id="1025" r:id="rId26"/>
    <p:sldId id="1010" r:id="rId27"/>
    <p:sldId id="1016" r:id="rId28"/>
    <p:sldId id="1017" r:id="rId29"/>
    <p:sldId id="1019" r:id="rId30"/>
    <p:sldId id="1023" r:id="rId31"/>
    <p:sldId id="763" r:id="rId32"/>
    <p:sldId id="737" r:id="rId33"/>
    <p:sldId id="1022" r:id="rId34"/>
    <p:sldId id="1029" r:id="rId35"/>
    <p:sldId id="1021" r:id="rId36"/>
    <p:sldId id="1020" r:id="rId37"/>
    <p:sldId id="1024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A4AFF"/>
    <a:srgbClr val="FFF9E7"/>
    <a:srgbClr val="ED7D31"/>
    <a:srgbClr val="41719C"/>
    <a:srgbClr val="C00000"/>
    <a:srgbClr val="B9B9B9"/>
    <a:srgbClr val="C2C2C2"/>
    <a:srgbClr val="FF7575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3724" autoAdjust="0"/>
  </p:normalViewPr>
  <p:slideViewPr>
    <p:cSldViewPr snapToGrid="0">
      <p:cViewPr varScale="1">
        <p:scale>
          <a:sx n="59" d="100"/>
          <a:sy n="59" d="100"/>
        </p:scale>
        <p:origin x="1252" y="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FD-485D-8F1D-BE7AFEB35D5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D-485D-8F1D-BE7AFEB35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8632944"/>
        <c:axId val="218634192"/>
      </c:barChart>
      <c:catAx>
        <c:axId val="21863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8634192"/>
        <c:crosses val="autoZero"/>
        <c:auto val="1"/>
        <c:lblAlgn val="ctr"/>
        <c:lblOffset val="100"/>
        <c:noMultiLvlLbl val="0"/>
      </c:catAx>
      <c:valAx>
        <c:axId val="218634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</a:t>
                </a:r>
                <a:endParaRPr lang="zh-CN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86329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F743-6549-4E0D-B1DA-2F16FA6DB61F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EF13-C4FD-4148-A6B2-107F988FAA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6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超重核的检验：角动量截断的检验：约束计算</a:t>
            </a:r>
            <a:endParaRPr lang="en-US" altLang="zh-CN" dirty="0"/>
          </a:p>
          <a:p>
            <a:r>
              <a:rPr lang="zh-CN" altLang="en-US" dirty="0"/>
              <a:t>奇</a:t>
            </a:r>
            <a:r>
              <a:rPr lang="en-US" altLang="zh-CN" dirty="0"/>
              <a:t>Z</a:t>
            </a:r>
            <a:r>
              <a:rPr lang="zh-CN" altLang="en-US" dirty="0"/>
              <a:t>核：检查过程中遇到的问题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28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引言：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理论框架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数值细节：</a:t>
            </a:r>
            <a:r>
              <a:rPr lang="en-US" altLang="zh-CN" sz="1200" dirty="0">
                <a:solidFill>
                  <a:schemeClr val="accent5"/>
                </a:solidFill>
              </a:rPr>
              <a:t>P4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RHB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 err="1">
                <a:solidFill>
                  <a:schemeClr val="accent5"/>
                </a:solidFill>
              </a:rPr>
              <a:t>Legendre+DWS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Blocking</a:t>
            </a:r>
            <a:r>
              <a:rPr lang="zh-CN" altLang="en-US" sz="1200" dirty="0">
                <a:solidFill>
                  <a:schemeClr val="accent5"/>
                </a:solidFill>
              </a:rPr>
              <a:t>，数值细节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奇</a:t>
            </a:r>
            <a:r>
              <a:rPr lang="en-US" altLang="zh-CN" sz="1200" dirty="0">
                <a:solidFill>
                  <a:schemeClr val="accent5"/>
                </a:solidFill>
              </a:rPr>
              <a:t>Z</a:t>
            </a:r>
            <a:r>
              <a:rPr lang="zh-CN" altLang="en-US" sz="1200" dirty="0">
                <a:solidFill>
                  <a:schemeClr val="accent5"/>
                </a:solidFill>
              </a:rPr>
              <a:t>核结果检查与提交进度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结果与讨论：转动修正能问题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超重核数值细节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78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5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2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3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引言：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理论框架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数值细节：</a:t>
            </a:r>
            <a:r>
              <a:rPr lang="en-US" altLang="zh-CN" sz="1200" dirty="0">
                <a:solidFill>
                  <a:schemeClr val="accent5"/>
                </a:solidFill>
              </a:rPr>
              <a:t>P4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RHB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 err="1">
                <a:solidFill>
                  <a:schemeClr val="accent5"/>
                </a:solidFill>
              </a:rPr>
              <a:t>Legendre+DWS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Blocking</a:t>
            </a:r>
            <a:r>
              <a:rPr lang="zh-CN" altLang="en-US" sz="1200" dirty="0">
                <a:solidFill>
                  <a:schemeClr val="accent5"/>
                </a:solidFill>
              </a:rPr>
              <a:t>，数值细节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奇</a:t>
            </a:r>
            <a:r>
              <a:rPr lang="en-US" altLang="zh-CN" sz="1200" dirty="0">
                <a:solidFill>
                  <a:schemeClr val="accent5"/>
                </a:solidFill>
              </a:rPr>
              <a:t>Z</a:t>
            </a:r>
            <a:r>
              <a:rPr lang="zh-CN" altLang="en-US" sz="1200" dirty="0">
                <a:solidFill>
                  <a:schemeClr val="accent5"/>
                </a:solidFill>
              </a:rPr>
              <a:t>核结果检查与提交进度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结果与讨论：转动修正能问题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超重核数值细节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16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引言：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理论框架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数值细节：</a:t>
            </a:r>
            <a:r>
              <a:rPr lang="en-US" altLang="zh-CN" sz="1200" dirty="0">
                <a:solidFill>
                  <a:schemeClr val="accent5"/>
                </a:solidFill>
              </a:rPr>
              <a:t>P4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RHB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 err="1">
                <a:solidFill>
                  <a:schemeClr val="accent5"/>
                </a:solidFill>
              </a:rPr>
              <a:t>Legendre+DWS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Blocking</a:t>
            </a:r>
            <a:r>
              <a:rPr lang="zh-CN" altLang="en-US" sz="1200" dirty="0">
                <a:solidFill>
                  <a:schemeClr val="accent5"/>
                </a:solidFill>
              </a:rPr>
              <a:t>，数值细节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奇</a:t>
            </a:r>
            <a:r>
              <a:rPr lang="en-US" altLang="zh-CN" sz="1200" dirty="0">
                <a:solidFill>
                  <a:schemeClr val="accent5"/>
                </a:solidFill>
              </a:rPr>
              <a:t>Z</a:t>
            </a:r>
            <a:r>
              <a:rPr lang="zh-CN" altLang="en-US" sz="1200" dirty="0">
                <a:solidFill>
                  <a:schemeClr val="accent5"/>
                </a:solidFill>
              </a:rPr>
              <a:t>核结果检查与提交进度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结果与讨论：转动修正能问题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超重核数值细节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598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76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70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引言：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理论框架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数值细节：</a:t>
            </a:r>
            <a:r>
              <a:rPr lang="en-US" altLang="zh-CN" sz="1200" dirty="0">
                <a:solidFill>
                  <a:schemeClr val="accent5"/>
                </a:solidFill>
              </a:rPr>
              <a:t>P4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RHB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 err="1">
                <a:solidFill>
                  <a:schemeClr val="accent5"/>
                </a:solidFill>
              </a:rPr>
              <a:t>Legendre+DWS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Blocking</a:t>
            </a:r>
            <a:r>
              <a:rPr lang="zh-CN" altLang="en-US" sz="1200" dirty="0">
                <a:solidFill>
                  <a:schemeClr val="accent5"/>
                </a:solidFill>
              </a:rPr>
              <a:t>，数值细节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奇</a:t>
            </a:r>
            <a:r>
              <a:rPr lang="en-US" altLang="zh-CN" sz="1200" dirty="0">
                <a:solidFill>
                  <a:schemeClr val="accent5"/>
                </a:solidFill>
              </a:rPr>
              <a:t>Z</a:t>
            </a:r>
            <a:r>
              <a:rPr lang="zh-CN" altLang="en-US" sz="1200" dirty="0">
                <a:solidFill>
                  <a:schemeClr val="accent5"/>
                </a:solidFill>
              </a:rPr>
              <a:t>核结果检查与提交进度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结果与讨论：转动修正能问题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超重核数值细节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2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引言：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理论框架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数值细节：</a:t>
            </a:r>
            <a:r>
              <a:rPr lang="en-US" altLang="zh-CN" sz="1200" dirty="0">
                <a:solidFill>
                  <a:schemeClr val="accent5"/>
                </a:solidFill>
              </a:rPr>
              <a:t>P4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RHB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 err="1">
                <a:solidFill>
                  <a:schemeClr val="accent5"/>
                </a:solidFill>
              </a:rPr>
              <a:t>Legendre+DWS</a:t>
            </a:r>
            <a:r>
              <a:rPr lang="zh-CN" altLang="en-US" sz="1200" dirty="0">
                <a:solidFill>
                  <a:schemeClr val="accent5"/>
                </a:solidFill>
              </a:rPr>
              <a:t>，</a:t>
            </a:r>
            <a:r>
              <a:rPr lang="en-US" altLang="zh-CN" sz="1200" dirty="0">
                <a:solidFill>
                  <a:schemeClr val="accent5"/>
                </a:solidFill>
              </a:rPr>
              <a:t>Blocking</a:t>
            </a:r>
            <a:r>
              <a:rPr lang="zh-CN" altLang="en-US" sz="1200" dirty="0">
                <a:solidFill>
                  <a:schemeClr val="accent5"/>
                </a:solidFill>
              </a:rPr>
              <a:t>，数值细节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奇</a:t>
            </a:r>
            <a:r>
              <a:rPr lang="en-US" altLang="zh-CN" sz="1200" dirty="0">
                <a:solidFill>
                  <a:schemeClr val="accent5"/>
                </a:solidFill>
              </a:rPr>
              <a:t>Z</a:t>
            </a:r>
            <a:r>
              <a:rPr lang="zh-CN" altLang="en-US" sz="1200" dirty="0">
                <a:solidFill>
                  <a:schemeClr val="accent5"/>
                </a:solidFill>
              </a:rPr>
              <a:t>核结果检查与提交进度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accent5"/>
                </a:solidFill>
              </a:rPr>
              <a:t>结果与讨论：转动修正能问题</a:t>
            </a:r>
            <a:r>
              <a:rPr lang="en-US" altLang="zh-CN" sz="1200" dirty="0">
                <a:solidFill>
                  <a:schemeClr val="accent5"/>
                </a:solidFill>
              </a:rPr>
              <a:t>+</a:t>
            </a:r>
            <a:r>
              <a:rPr lang="zh-CN" altLang="en-US" sz="1200" dirty="0">
                <a:solidFill>
                  <a:schemeClr val="accent5"/>
                </a:solidFill>
              </a:rPr>
              <a:t>超重核数值细节</a:t>
            </a: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accent5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18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74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52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25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835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152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8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74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546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69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1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44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05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74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69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86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728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21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27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37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2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1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4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9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12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70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192563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95850"/>
            <a:ext cx="6858000" cy="12096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BA022-B73F-471D-B296-156972546C1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2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D18D8-87E9-40C4-8BBF-41BEAC28470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CE058-F474-444F-83EA-F4EF9FBAC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E7966-9CCF-4D6F-A127-4ED3755C5E4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47161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4948C-8A78-479B-8B03-A51F02D27C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1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0410-B4CB-4B56-9297-889857EB629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6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BFDDFF-161F-4179-8610-E080CA70B39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97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5EE17-20DF-4150-9EA3-F8807706C4F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469D0-37E8-47AF-B4BD-99F0D9FF56D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4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043F0-E2BA-42B4-887B-47D89FFEE68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8DAB1-C430-4A09-87CC-9AEA3396749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14392"/>
            <a:ext cx="7886700" cy="584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31462"/>
            <a:ext cx="20574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CED5-0736-4184-AADA-50879A3B061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2024/7/1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31462"/>
            <a:ext cx="30861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DRHBc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631462"/>
            <a:ext cx="20574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72C27-0BBD-4E67-BD24-BD471B05C8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 rot="10800000">
            <a:off x="0" y="613741"/>
            <a:ext cx="9144000" cy="36000"/>
          </a:xfrm>
          <a:prstGeom prst="rect">
            <a:avLst/>
          </a:prstGeom>
          <a:solidFill>
            <a:srgbClr val="C00000"/>
          </a:solidFill>
          <a:ln w="0" cmpd="sng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0" y="6579636"/>
            <a:ext cx="9144000" cy="36000"/>
          </a:xfrm>
          <a:prstGeom prst="rect">
            <a:avLst/>
          </a:prstGeom>
          <a:solidFill>
            <a:srgbClr val="FFEBEB"/>
          </a:solidFill>
          <a:ln w="0" cmpd="sng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Cambria" panose="02040503050406030204" pitchFamily="18" charset="0"/>
        <a:buChar char="◇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Cambria" panose="02040503050406030204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nscl.msu.edu/~thoennes/isotop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8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395663"/>
            <a:ext cx="9144000" cy="2249905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1EAC-F99D-420C-AFB8-84435DF3D6AA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1503363"/>
            <a:ext cx="9144000" cy="1925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prstClr val="black"/>
                </a:solidFill>
              </a:rPr>
              <a:t>The status for odd-</a:t>
            </a:r>
            <a:r>
              <a:rPr lang="en-US" altLang="zh-CN" sz="4000" b="1" i="1" dirty="0">
                <a:solidFill>
                  <a:prstClr val="black"/>
                </a:solidFill>
              </a:rPr>
              <a:t>Z</a:t>
            </a:r>
            <a:r>
              <a:rPr lang="en-US" altLang="zh-CN" sz="4000" b="1" dirty="0">
                <a:solidFill>
                  <a:prstClr val="black"/>
                </a:solidFill>
              </a:rPr>
              <a:t> and</a:t>
            </a:r>
            <a:r>
              <a:rPr lang="zh-CN" altLang="en-US" sz="4000" b="1" dirty="0">
                <a:solidFill>
                  <a:prstClr val="black"/>
                </a:solidFill>
              </a:rPr>
              <a:t> </a:t>
            </a:r>
            <a:br>
              <a:rPr lang="en-US" altLang="zh-CN" sz="4000" b="1" dirty="0">
                <a:solidFill>
                  <a:prstClr val="black"/>
                </a:solidFill>
              </a:rPr>
            </a:br>
            <a:r>
              <a:rPr lang="en-US" altLang="zh-CN" sz="4000" b="1" dirty="0">
                <a:solidFill>
                  <a:prstClr val="black"/>
                </a:solidFill>
              </a:rPr>
              <a:t>superheavy</a:t>
            </a:r>
            <a:r>
              <a:rPr lang="zh-CN" altLang="en-US" sz="4000" b="1" dirty="0">
                <a:solidFill>
                  <a:prstClr val="black"/>
                </a:solidFill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</a:rPr>
              <a:t>nuclei</a:t>
            </a:r>
            <a:endParaRPr lang="zh-CN" altLang="en-US" sz="5400" dirty="0"/>
          </a:p>
        </p:txBody>
      </p:sp>
      <p:sp>
        <p:nvSpPr>
          <p:cNvPr id="2" name="文本框 1"/>
          <p:cNvSpPr txBox="1"/>
          <p:nvPr/>
        </p:nvSpPr>
        <p:spPr>
          <a:xfrm>
            <a:off x="2184968" y="4215576"/>
            <a:ext cx="4774064" cy="14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/>
              <a:t>Peng Guo   </a:t>
            </a:r>
            <a:r>
              <a:rPr lang="zh-CN" altLang="en-US" sz="3600" b="1" dirty="0"/>
              <a:t>郭鹏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en-US" altLang="zh-CN" sz="2400" dirty="0"/>
              <a:t>School of Physics, Peking University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21455" y="18288"/>
            <a:ext cx="6131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</a:rPr>
              <a:t>The 7th international workshop </a:t>
            </a:r>
            <a:r>
              <a:rPr lang="en-US" altLang="zh-CN" sz="1600" dirty="0" err="1">
                <a:solidFill>
                  <a:srgbClr val="C00000"/>
                </a:solidFill>
              </a:rPr>
              <a:t>DRHBc</a:t>
            </a:r>
            <a:r>
              <a:rPr lang="en-US" altLang="zh-CN" sz="1600" dirty="0">
                <a:solidFill>
                  <a:srgbClr val="C00000"/>
                </a:solidFill>
              </a:rPr>
              <a:t> mass table</a:t>
            </a:r>
          </a:p>
          <a:p>
            <a:r>
              <a:rPr lang="en-US" altLang="zh-CN" sz="1600" dirty="0">
                <a:solidFill>
                  <a:srgbClr val="C00000"/>
                </a:solidFill>
              </a:rPr>
              <a:t>July 1 - 4, 2024, </a:t>
            </a:r>
            <a:r>
              <a:rPr lang="en-US" altLang="zh-CN" sz="1600" dirty="0" err="1">
                <a:solidFill>
                  <a:srgbClr val="C00000"/>
                </a:solidFill>
              </a:rPr>
              <a:t>Gangneung</a:t>
            </a:r>
            <a:r>
              <a:rPr lang="en-US" altLang="zh-CN" sz="1600" dirty="0">
                <a:solidFill>
                  <a:srgbClr val="C00000"/>
                </a:solidFill>
              </a:rPr>
              <a:t> Green City, </a:t>
            </a:r>
            <a:r>
              <a:rPr lang="en-US" altLang="zh-CN" sz="1600" dirty="0" err="1">
                <a:solidFill>
                  <a:srgbClr val="C00000"/>
                </a:solidFill>
              </a:rPr>
              <a:t>Gangneung</a:t>
            </a:r>
            <a:r>
              <a:rPr lang="en-US" altLang="zh-CN" sz="1600" dirty="0">
                <a:solidFill>
                  <a:srgbClr val="C00000"/>
                </a:solidFill>
              </a:rPr>
              <a:t>, Republic of Korea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EAC1-C5C1-49F8-9E36-A4318951CC3C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4001" y="1168367"/>
            <a:ext cx="879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Introduction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Theoretical framework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Numerical details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Current status for odd-</a:t>
            </a:r>
            <a:r>
              <a:rPr lang="en-US" altLang="zh-CN" sz="3000" i="1" dirty="0">
                <a:ea typeface="+mj-ea"/>
              </a:rPr>
              <a:t>Z</a:t>
            </a:r>
            <a:r>
              <a:rPr lang="en-US" altLang="zh-CN" sz="3000" dirty="0">
                <a:ea typeface="+mj-ea"/>
              </a:rPr>
              <a:t>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Results for superheavy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0126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RHB equation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89D9-9182-4E57-BE43-0072827CA25A}" type="datetime1">
              <a:rPr lang="zh-CN" altLang="en-US" smtClean="0"/>
              <a:t>2024/7/1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8585" y="672324"/>
            <a:ext cx="88868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The mean fields and pairing correlations can be treated self-consistently by relativistic Hartree-Bogoliubov (RHB) equation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where </a:t>
            </a:r>
            <a:r>
              <a:rPr lang="en-US" altLang="zh-CN" sz="2000" i="1" dirty="0" err="1"/>
              <a:t>h</a:t>
            </a:r>
            <a:r>
              <a:rPr lang="en-US" altLang="zh-CN" sz="2000" i="1" baseline="-25000" dirty="0" err="1"/>
              <a:t>D</a:t>
            </a:r>
            <a:r>
              <a:rPr lang="en-US" altLang="zh-CN" sz="2000" dirty="0"/>
              <a:t> is Dirac Hamiltonian; Δ is pairing potential; </a:t>
            </a:r>
            <a:r>
              <a:rPr lang="en-US" altLang="zh-CN" sz="2000" i="1" dirty="0" err="1"/>
              <a:t>λ</a:t>
            </a:r>
            <a:r>
              <a:rPr lang="en-US" altLang="zh-CN" sz="2000" i="1" baseline="-25000" dirty="0" err="1"/>
              <a:t>τ</a:t>
            </a:r>
            <a:r>
              <a:rPr lang="en-US" altLang="zh-CN" sz="2000" dirty="0"/>
              <a:t> is Fermi energy; </a:t>
            </a:r>
            <a:br>
              <a:rPr lang="en-US" altLang="zh-CN" sz="2000" dirty="0"/>
            </a:br>
            <a:r>
              <a:rPr lang="en-US" altLang="zh-CN" sz="2000" i="1" dirty="0" err="1"/>
              <a:t>U</a:t>
            </a:r>
            <a:r>
              <a:rPr lang="en-US" altLang="zh-CN" sz="2000" i="1" baseline="-25000" dirty="0" err="1"/>
              <a:t>k</a:t>
            </a:r>
            <a:r>
              <a:rPr lang="en-US" altLang="zh-CN" sz="2000" dirty="0"/>
              <a:t>, </a:t>
            </a:r>
            <a:r>
              <a:rPr lang="en-US" altLang="zh-CN" sz="2000" i="1" dirty="0" err="1"/>
              <a:t>V</a:t>
            </a:r>
            <a:r>
              <a:rPr lang="en-US" altLang="zh-CN" sz="2000" i="1" baseline="-25000" dirty="0" err="1"/>
              <a:t>k</a:t>
            </a:r>
            <a:r>
              <a:rPr lang="en-US" altLang="zh-CN" sz="2000" dirty="0"/>
              <a:t> are quasiparticle wavefunctions; </a:t>
            </a:r>
            <a:r>
              <a:rPr lang="en-US" altLang="zh-CN" sz="2000" i="1" dirty="0"/>
              <a:t>E</a:t>
            </a:r>
            <a:r>
              <a:rPr lang="en-US" altLang="zh-CN" sz="2000" i="1" baseline="-25000" dirty="0"/>
              <a:t>k</a:t>
            </a:r>
            <a:r>
              <a:rPr lang="en-US" altLang="zh-CN" sz="2000" dirty="0"/>
              <a:t> is quasiparticle energy. 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105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In coordinate space, Dirac Hamiltonian reads</a:t>
            </a:r>
            <a:br>
              <a:rPr lang="en-US" altLang="zh-CN" sz="2000" dirty="0"/>
            </a:br>
            <a:br>
              <a:rPr lang="en-US" altLang="zh-CN" sz="2800" dirty="0"/>
            </a:br>
            <a:r>
              <a:rPr lang="en-US" altLang="zh-CN" sz="2000" dirty="0"/>
              <a:t>In the point-coupling framework, the scalar and vector </a:t>
            </a:r>
            <a:br>
              <a:rPr lang="en-US" altLang="zh-CN" sz="2000" dirty="0"/>
            </a:br>
            <a:r>
              <a:rPr lang="en-US" altLang="zh-CN" sz="2000" dirty="0"/>
              <a:t>potentials are</a:t>
            </a: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br>
              <a:rPr lang="en-US" altLang="zh-CN" sz="2000" dirty="0"/>
            </a:b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/>
              <a:t>Pairing potential reads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0" y="1450375"/>
            <a:ext cx="3960000" cy="647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75" y="4359336"/>
            <a:ext cx="4320000" cy="1107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000" y="3573099"/>
            <a:ext cx="2700000" cy="2123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034847" y="5854819"/>
            <a:ext cx="6160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Zhou, Meng, Ring, and Zhao, Phys. Rev. C 82, 011301 (2010)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Li, Meng, Ring, Zhao, and Zhou, Phys. Rev. C 85, 024312 (2012)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 (DRHBc Mass Table Collaboration), Phys. Rev. C 102, 024314 (2020)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997232"/>
            <a:ext cx="3240000" cy="266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0" y="3339125"/>
            <a:ext cx="5040000" cy="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Legendre expansion and DWS basis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A9E2-198C-45C3-B258-B9F1FA107F8B}" type="datetime1">
              <a:rPr lang="zh-CN" altLang="en-US" smtClean="0"/>
              <a:t>2024/7/1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45266" y="698774"/>
            <a:ext cx="86534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200" dirty="0"/>
              <a:t>For an axially deformed nucleus with spatial reflection symmetry, the potentials and densities are expanded in terms of the </a:t>
            </a:r>
            <a:r>
              <a:rPr lang="en-US" altLang="zh-CN" sz="2200" dirty="0">
                <a:solidFill>
                  <a:srgbClr val="FF0000"/>
                </a:solidFill>
              </a:rPr>
              <a:t>Legendre polynomials</a:t>
            </a:r>
            <a:r>
              <a:rPr lang="en-US" altLang="zh-CN" sz="2200" dirty="0"/>
              <a:t>,</a:t>
            </a:r>
          </a:p>
          <a:p>
            <a:pPr algn="just"/>
            <a:endParaRPr lang="en-US" altLang="zh-CN" sz="2200" dirty="0"/>
          </a:p>
          <a:p>
            <a:pPr algn="just"/>
            <a:endParaRPr lang="en-US" altLang="zh-CN" sz="2200" dirty="0"/>
          </a:p>
          <a:p>
            <a:pPr algn="just"/>
            <a:endParaRPr lang="en-US" altLang="zh-CN" sz="2200" dirty="0"/>
          </a:p>
          <a:p>
            <a:pPr algn="just"/>
            <a:endParaRPr lang="en-US" altLang="zh-CN" sz="2200" dirty="0"/>
          </a:p>
          <a:p>
            <a:pPr algn="just"/>
            <a:br>
              <a:rPr lang="en-US" altLang="zh-CN" sz="2200" dirty="0"/>
            </a:br>
            <a:r>
              <a:rPr lang="en-US" altLang="zh-CN" sz="2200" dirty="0"/>
              <a:t>Because of the spatial reflection symmetry, </a:t>
            </a:r>
            <a:r>
              <a:rPr lang="en-US" altLang="zh-CN" sz="2200" i="1" dirty="0"/>
              <a:t>λ</a:t>
            </a:r>
            <a:r>
              <a:rPr lang="en-US" altLang="zh-CN" sz="2200" dirty="0"/>
              <a:t> is only allowed to be even number.</a:t>
            </a:r>
          </a:p>
          <a:p>
            <a:pPr marL="342900" indent="-3429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200" dirty="0"/>
              <a:t>The RHB equations are solved in a spherical </a:t>
            </a:r>
            <a:r>
              <a:rPr lang="en-US" altLang="zh-CN" sz="2200" dirty="0">
                <a:solidFill>
                  <a:srgbClr val="FF0000"/>
                </a:solidFill>
              </a:rPr>
              <a:t>Dirac Woods-Saxon (DWS) basis</a:t>
            </a:r>
            <a:r>
              <a:rPr lang="en-US" altLang="zh-CN" sz="2200" dirty="0"/>
              <a:t>, which is obtained by solving a Dirac equation with a spherical Woods-Saxon potential.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98" y="1996248"/>
            <a:ext cx="5400000" cy="5819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550" y="5218755"/>
            <a:ext cx="3960000" cy="10146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5519595"/>
            <a:ext cx="2880000" cy="412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25550" y="6263162"/>
            <a:ext cx="478316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fr-FR" altLang="zh-CN" sz="1600" dirty="0">
                <a:solidFill>
                  <a:schemeClr val="accent5"/>
                </a:solidFill>
              </a:rPr>
              <a:t>Zhou, Meng and Ring, Phys. Rev. C, 68, 034323 (2003)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90F9DC-39FA-6804-5AFE-7CF26A71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329" y="2560285"/>
            <a:ext cx="3649990" cy="8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6086C29-2F82-8322-4B6C-85600D43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6" y="2408759"/>
            <a:ext cx="3209925" cy="7524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Blocking effect</a:t>
            </a:r>
            <a:endParaRPr lang="zh-CN" altLang="en-US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1384" y="644898"/>
            <a:ext cx="87412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200" dirty="0"/>
              <a:t>For an odd-</a:t>
            </a:r>
            <a:r>
              <a:rPr lang="en-US" altLang="zh-CN" sz="2200" i="1" dirty="0"/>
              <a:t>A</a:t>
            </a:r>
            <a:r>
              <a:rPr lang="en-US" altLang="zh-CN" sz="2200" dirty="0"/>
              <a:t> or odd-odd nucleus, the blocking effect of the unpaired nucleon(s) needs to be considered.</a:t>
            </a:r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ground state for a system with an unpaired particle can be described by a one-quasiparticle state: </a:t>
            </a:r>
            <a:br>
              <a:rPr lang="en-US" altLang="zh-CN" sz="2200" dirty="0"/>
            </a:b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r>
              <a:rPr lang="en-US" altLang="zh-CN" sz="2200" dirty="0"/>
              <a:t>       The blocking effect is taken into account by the exchange</a:t>
            </a:r>
            <a:br>
              <a:rPr lang="en-US" altLang="zh-CN" sz="2200" dirty="0"/>
            </a:br>
            <a:br>
              <a:rPr lang="en-US" altLang="zh-CN" sz="2200" dirty="0"/>
            </a:br>
            <a:br>
              <a:rPr lang="en-US" altLang="zh-CN" sz="2200" dirty="0"/>
            </a:br>
            <a:r>
              <a:rPr lang="en-US" altLang="zh-CN" sz="2200" dirty="0"/>
              <a:t>       where the level </a:t>
            </a:r>
            <a:r>
              <a:rPr lang="en-US" altLang="zh-CN" sz="2200" i="1" dirty="0"/>
              <a:t>k</a:t>
            </a:r>
            <a:r>
              <a:rPr lang="en-US" altLang="zh-CN" sz="2200" i="1" baseline="-25000" dirty="0"/>
              <a:t>b</a:t>
            </a:r>
            <a:r>
              <a:rPr lang="en-US" altLang="zh-CN" sz="2200" dirty="0"/>
              <a:t> is blocked. </a:t>
            </a:r>
          </a:p>
          <a:p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200" dirty="0"/>
              <a:t>For an odd-</a:t>
            </a:r>
            <a:r>
              <a:rPr lang="en-US" altLang="zh-CN" sz="2200" i="1" dirty="0"/>
              <a:t>A</a:t>
            </a:r>
            <a:r>
              <a:rPr lang="en-US" altLang="zh-CN" sz="2200" dirty="0"/>
              <a:t> or odd-odd nucleus, the blocked orbital </a:t>
            </a:r>
            <a:r>
              <a:rPr lang="en-US" altLang="zh-CN" sz="2200" i="1" dirty="0"/>
              <a:t>k</a:t>
            </a:r>
            <a:r>
              <a:rPr lang="en-US" altLang="zh-CN" sz="2200" i="1" baseline="-25000" dirty="0"/>
              <a:t>b</a:t>
            </a:r>
            <a:r>
              <a:rPr lang="en-US" altLang="zh-CN" sz="2200" dirty="0"/>
              <a:t> breaks the time reversal symmetry and the currents appear. To restore the time-reversal symmetry, the equal filling approximation is adopted.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000" i="1" dirty="0">
              <a:latin typeface="Cambria Math" panose="020405030504060302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00" y="3522540"/>
            <a:ext cx="4680000" cy="34845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34CB-9C1A-4D4D-A7AD-1FDC3A8C522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84854" y="1367822"/>
            <a:ext cx="515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Ring and </a:t>
            </a:r>
            <a:r>
              <a:rPr lang="en-US" altLang="zh-CN" sz="1400" dirty="0" err="1">
                <a:solidFill>
                  <a:schemeClr val="accent5"/>
                </a:solidFill>
              </a:rPr>
              <a:t>Schuck</a:t>
            </a:r>
            <a:r>
              <a:rPr lang="en-US" altLang="zh-CN" sz="1400" dirty="0">
                <a:solidFill>
                  <a:schemeClr val="accent5"/>
                </a:solidFill>
              </a:rPr>
              <a:t>, </a:t>
            </a:r>
            <a:r>
              <a:rPr lang="en-US" altLang="zh-CN" sz="1400" i="1" dirty="0">
                <a:solidFill>
                  <a:schemeClr val="accent5"/>
                </a:solidFill>
              </a:rPr>
              <a:t>The Nuclear Many-Body Problem</a:t>
            </a:r>
            <a:r>
              <a:rPr lang="en-US" altLang="zh-CN" sz="1400" dirty="0">
                <a:solidFill>
                  <a:schemeClr val="accent5"/>
                </a:solidFill>
              </a:rPr>
              <a:t> (Springer, 1980)</a:t>
            </a:r>
          </a:p>
        </p:txBody>
      </p:sp>
      <p:sp>
        <p:nvSpPr>
          <p:cNvPr id="8" name="矩形 7"/>
          <p:cNvSpPr/>
          <p:nvPr/>
        </p:nvSpPr>
        <p:spPr>
          <a:xfrm>
            <a:off x="2955015" y="5799089"/>
            <a:ext cx="59875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Perez-Martin and Robledo, Phys. Rev. C 78, 014304 (2008)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Li, Meng, Ring, Zhao, and Zhou, Chin. Phys. Lett. 29, 042101 (2012)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Pan,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Phys. Rev. C 106, 014316 (2022)</a:t>
            </a:r>
          </a:p>
        </p:txBody>
      </p:sp>
    </p:spTree>
    <p:extLst>
      <p:ext uri="{BB962C8B-B14F-4D97-AF65-F5344CB8AC3E}">
        <p14:creationId xmlns:p14="http://schemas.microsoft.com/office/powerpoint/2010/main" val="598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EAC1-C5C1-49F8-9E36-A4318951CC3C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4001" y="1168367"/>
            <a:ext cx="879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Introduction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Theoretical framework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Numerical details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Current status for odd-</a:t>
            </a:r>
            <a:r>
              <a:rPr lang="en-US" altLang="zh-CN" sz="3000" i="1" dirty="0">
                <a:ea typeface="+mj-ea"/>
              </a:rPr>
              <a:t>Z</a:t>
            </a:r>
            <a:r>
              <a:rPr lang="en-US" altLang="zh-CN" sz="3000" dirty="0">
                <a:ea typeface="+mj-ea"/>
              </a:rPr>
              <a:t>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Results for superheavy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0345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Numerical details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642D-9766-44F0-814D-1BCAEDA8BF8F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1243" y="691313"/>
            <a:ext cx="814151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Relativistic density functional:      PC-PK1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Pairing force:     Density-dependent zero-range interaction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Pairing strength:      −325.0 MeV fm</a:t>
            </a:r>
            <a:r>
              <a:rPr lang="en-US" altLang="zh-CN" sz="2000" baseline="30000" dirty="0"/>
              <a:t>3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Box size:     </a:t>
            </a:r>
            <a:r>
              <a:rPr lang="en-US" altLang="zh-CN" sz="2000" i="1" dirty="0" err="1"/>
              <a:t>R</a:t>
            </a:r>
            <a:r>
              <a:rPr lang="en-US" altLang="zh-CN" sz="2000" baseline="-25000" dirty="0" err="1"/>
              <a:t>box</a:t>
            </a:r>
            <a:r>
              <a:rPr lang="en-US" altLang="zh-CN" sz="2000" dirty="0"/>
              <a:t> = 20 </a:t>
            </a:r>
            <a:r>
              <a:rPr lang="en-US" altLang="zh-CN" sz="2000" dirty="0" err="1"/>
              <a:t>fm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Mesh size:     ∆</a:t>
            </a:r>
            <a:r>
              <a:rPr lang="en-US" altLang="zh-CN" sz="2000" i="1" dirty="0"/>
              <a:t>r</a:t>
            </a:r>
            <a:r>
              <a:rPr lang="zh-CN" altLang="en-US" sz="2000" dirty="0"/>
              <a:t> </a:t>
            </a:r>
            <a:r>
              <a:rPr lang="en-US" altLang="zh-CN" sz="2000" dirty="0"/>
              <a:t>= 0.1 </a:t>
            </a:r>
            <a:r>
              <a:rPr lang="en-US" altLang="zh-CN" sz="2000" dirty="0" err="1"/>
              <a:t>fm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Energy cutoff:     </a:t>
            </a:r>
            <a:r>
              <a:rPr lang="en-US" altLang="zh-CN" sz="2000" i="1" dirty="0" err="1"/>
              <a:t>E</a:t>
            </a:r>
            <a:r>
              <a:rPr lang="en-US" altLang="zh-CN" sz="2000" baseline="-25000" dirty="0" err="1"/>
              <a:t>cut</a:t>
            </a:r>
            <a:r>
              <a:rPr lang="en-US" altLang="zh-CN" sz="2000" dirty="0"/>
              <a:t> = 300 MeV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Angular momentum cutoff:     </a:t>
            </a:r>
            <a:r>
              <a:rPr lang="en-US" altLang="zh-CN" sz="2000" i="1" dirty="0" err="1"/>
              <a:t>J</a:t>
            </a:r>
            <a:r>
              <a:rPr lang="en-US" altLang="zh-CN" sz="2000" baseline="-25000" dirty="0" err="1"/>
              <a:t>max</a:t>
            </a:r>
            <a:r>
              <a:rPr lang="en-US" altLang="zh-CN" sz="2000" dirty="0"/>
              <a:t> = 23/2 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Legendre expansion order:	</a:t>
            </a:r>
            <a:r>
              <a:rPr lang="en-US" altLang="zh-CN" sz="2000" i="1" dirty="0" err="1"/>
              <a:t>λ</a:t>
            </a:r>
            <a:r>
              <a:rPr lang="en-US" altLang="zh-CN" sz="2000" baseline="-25000" dirty="0" err="1"/>
              <a:t>max</a:t>
            </a:r>
            <a:r>
              <a:rPr lang="en-US" altLang="zh-CN" sz="2000" dirty="0"/>
              <a:t> = 6 (8 </a:t>
            </a:r>
            <a:r>
              <a:rPr lang="zh-CN" altLang="en-US" sz="2000" dirty="0"/>
              <a:t>≤ </a:t>
            </a:r>
            <a:r>
              <a:rPr lang="en-US" altLang="zh-CN" sz="2000" i="1" dirty="0"/>
              <a:t>Z</a:t>
            </a:r>
            <a:r>
              <a:rPr lang="en-US" altLang="zh-CN" sz="2000" dirty="0"/>
              <a:t> </a:t>
            </a:r>
            <a:r>
              <a:rPr lang="zh-CN" altLang="en-US" sz="2000" dirty="0"/>
              <a:t>≤ </a:t>
            </a:r>
            <a:r>
              <a:rPr lang="en-US" altLang="zh-CN" sz="2000" dirty="0"/>
              <a:t>70)</a:t>
            </a:r>
            <a:br>
              <a:rPr lang="en-US" altLang="zh-CN" sz="2000" dirty="0"/>
            </a:br>
            <a:r>
              <a:rPr lang="en-US" altLang="zh-CN" sz="2000" dirty="0"/>
              <a:t>                                               	</a:t>
            </a:r>
            <a:r>
              <a:rPr lang="en-US" altLang="zh-CN" sz="2000" i="1" dirty="0" err="1"/>
              <a:t>λ</a:t>
            </a:r>
            <a:r>
              <a:rPr lang="en-US" altLang="zh-CN" sz="2000" baseline="-25000" dirty="0" err="1"/>
              <a:t>max</a:t>
            </a:r>
            <a:r>
              <a:rPr lang="en-US" altLang="zh-CN" sz="2000" dirty="0"/>
              <a:t> = 8 (71 </a:t>
            </a:r>
            <a:r>
              <a:rPr lang="zh-CN" altLang="en-US" sz="2000" dirty="0"/>
              <a:t>≤ </a:t>
            </a:r>
            <a:r>
              <a:rPr lang="en-US" altLang="zh-CN" sz="2000" i="1" dirty="0"/>
              <a:t>Z</a:t>
            </a:r>
            <a:r>
              <a:rPr lang="en-US" altLang="zh-CN" sz="2000" dirty="0"/>
              <a:t> </a:t>
            </a:r>
            <a:r>
              <a:rPr lang="zh-CN" altLang="en-US" sz="2000" dirty="0"/>
              <a:t>≤ </a:t>
            </a:r>
            <a:r>
              <a:rPr lang="en-US" altLang="zh-CN" sz="2000" dirty="0"/>
              <a:t>100)</a:t>
            </a:r>
            <a:br>
              <a:rPr lang="en-US" altLang="zh-CN" sz="2000" dirty="0"/>
            </a:br>
            <a:r>
              <a:rPr lang="en-US" altLang="zh-CN" sz="2000" dirty="0"/>
              <a:t>                                               	</a:t>
            </a:r>
            <a:r>
              <a:rPr lang="en-US" altLang="zh-CN" sz="2000" i="1" dirty="0" err="1"/>
              <a:t>λ</a:t>
            </a:r>
            <a:r>
              <a:rPr lang="en-US" altLang="zh-CN" sz="2000" baseline="-25000" dirty="0" err="1"/>
              <a:t>max</a:t>
            </a:r>
            <a:r>
              <a:rPr lang="en-US" altLang="zh-CN" sz="2000" dirty="0"/>
              <a:t> = 10 (101 </a:t>
            </a:r>
            <a:r>
              <a:rPr lang="zh-CN" altLang="en-US" sz="2000" dirty="0"/>
              <a:t>≤ </a:t>
            </a:r>
            <a:r>
              <a:rPr lang="en-US" altLang="zh-CN" sz="2000" i="1" dirty="0"/>
              <a:t>Z</a:t>
            </a:r>
            <a:r>
              <a:rPr lang="en-US" altLang="zh-CN" sz="2000" dirty="0"/>
              <a:t> </a:t>
            </a:r>
            <a:r>
              <a:rPr lang="zh-CN" altLang="en-US" sz="2000" dirty="0"/>
              <a:t>≤ </a:t>
            </a:r>
            <a:r>
              <a:rPr lang="en-US" altLang="zh-CN" sz="2000" dirty="0"/>
              <a:t>136)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Blocking procedure:     The automatic blocking procedure is adopted. If it doesn’t work, the orbital-fixed blocking procedure is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200" dirty="0"/>
          </a:p>
        </p:txBody>
      </p:sp>
      <p:sp>
        <p:nvSpPr>
          <p:cNvPr id="9" name="矩形 8"/>
          <p:cNvSpPr/>
          <p:nvPr/>
        </p:nvSpPr>
        <p:spPr>
          <a:xfrm>
            <a:off x="2698146" y="6108242"/>
            <a:ext cx="616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Phys. Rev. C 102, 024314 (2020)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Pan,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Phys. Rev. C 106, 014316 (2022)</a:t>
            </a:r>
          </a:p>
        </p:txBody>
      </p:sp>
      <p:sp>
        <p:nvSpPr>
          <p:cNvPr id="8" name="矩形 7"/>
          <p:cNvSpPr/>
          <p:nvPr/>
        </p:nvSpPr>
        <p:spPr>
          <a:xfrm>
            <a:off x="5354933" y="999091"/>
            <a:ext cx="3500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Zhao, et al., Phys. Rev. C 82, 054319  (2010)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EAC1-C5C1-49F8-9E36-A4318951CC3C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4001" y="1168367"/>
            <a:ext cx="879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Introduction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Theoretical framework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Numerical details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Current status for odd-</a:t>
            </a:r>
            <a:r>
              <a:rPr lang="en-US" altLang="zh-CN" sz="3000" i="1" dirty="0">
                <a:solidFill>
                  <a:srgbClr val="FF0000"/>
                </a:solidFill>
                <a:ea typeface="+mj-ea"/>
              </a:rPr>
              <a:t>Z</a:t>
            </a: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Results for superheavy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9207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Project plan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E97B-8682-4415-9372-5107B15F37E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1120" y="596109"/>
            <a:ext cx="8581760" cy="104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200" dirty="0"/>
              <a:t>Steps:  </a:t>
            </a:r>
            <a:r>
              <a:rPr lang="en-US" altLang="zh-CN" sz="2200" dirty="0">
                <a:solidFill>
                  <a:srgbClr val="00B050"/>
                </a:solidFill>
              </a:rPr>
              <a:t>(1) even-even </a:t>
            </a:r>
            <a:r>
              <a:rPr lang="zh-CN" altLang="en-US" sz="2200" dirty="0">
                <a:solidFill>
                  <a:srgbClr val="00B050"/>
                </a:solidFill>
              </a:rPr>
              <a:t>√</a:t>
            </a:r>
            <a:r>
              <a:rPr lang="en-US" altLang="zh-CN" sz="2200" dirty="0"/>
              <a:t>   </a:t>
            </a:r>
            <a:r>
              <a:rPr lang="en-US" altLang="zh-CN" sz="2200" dirty="0">
                <a:solidFill>
                  <a:srgbClr val="00B050"/>
                </a:solidFill>
              </a:rPr>
              <a:t>(2) even-odd </a:t>
            </a:r>
            <a:r>
              <a:rPr lang="zh-CN" altLang="en-US" sz="2200" dirty="0">
                <a:solidFill>
                  <a:srgbClr val="00B050"/>
                </a:solidFill>
              </a:rPr>
              <a:t>√</a:t>
            </a:r>
            <a:r>
              <a:rPr lang="en-US" altLang="zh-CN" sz="2200" dirty="0"/>
              <a:t>    </a:t>
            </a:r>
            <a:r>
              <a:rPr lang="en-US" altLang="zh-CN" sz="2200" dirty="0">
                <a:solidFill>
                  <a:srgbClr val="FF0000"/>
                </a:solidFill>
              </a:rPr>
              <a:t>(3) odd-Z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200" dirty="0"/>
              <a:t>For odd-</a:t>
            </a:r>
            <a:r>
              <a:rPr lang="en-US" altLang="zh-CN" sz="2200" i="1" dirty="0"/>
              <a:t>Z</a:t>
            </a:r>
            <a:r>
              <a:rPr lang="en-US" altLang="zh-CN" sz="2200" dirty="0"/>
              <a:t> nuclei, the nuclear regions and PIs are: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65121"/>
              </p:ext>
            </p:extLst>
          </p:nvPr>
        </p:nvGraphicFramePr>
        <p:xfrm>
          <a:off x="628650" y="1724056"/>
          <a:ext cx="7920000" cy="4907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42398304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88942410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931103346"/>
                    </a:ext>
                  </a:extLst>
                </a:gridCol>
              </a:tblGrid>
              <a:tr h="29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Nuclear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region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Team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Principal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investigator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3919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K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RISP, IBS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Panagiota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Papakonstantinou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18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Cu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BUAA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uyou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Zheng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1950"/>
                  </a:ext>
                </a:extLst>
              </a:tr>
              <a:tr h="24384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G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3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Y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39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SICNU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Xuewei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Xia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98426"/>
                  </a:ext>
                </a:extLst>
              </a:tr>
              <a:tr h="109827"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AHU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Xiaoyan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Zhang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043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Nb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4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49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CENS, IBS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Qiang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Zhao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99632"/>
                  </a:ext>
                </a:extLst>
              </a:tr>
              <a:tr h="24136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5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Pr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PKU / AHNU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Cong Pan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69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SWU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Xiao-Hua Fan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30512"/>
                  </a:ext>
                </a:extLst>
              </a:tr>
              <a:tr h="24006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 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HKU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Martin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Yiu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12960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NKU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Jinniu</a:t>
                      </a:r>
                      <a:r>
                        <a:rPr lang="en-US" altLang="zh-CN" sz="1400" dirty="0"/>
                        <a:t> Hu</a:t>
                      </a:r>
                      <a:endParaRPr lang="zh-CN" altLang="en-US" sz="1400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8861"/>
                  </a:ext>
                </a:extLst>
              </a:tr>
              <a:tr h="140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Lu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71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Au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PNU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Yong-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Beom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Choi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03413"/>
                  </a:ext>
                </a:extLst>
              </a:tr>
              <a:tr h="140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Tl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81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Ac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89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SSU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Seong-hyun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Kim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69349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GZMU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Xiaoying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Qu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93150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TJU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Ying Zhang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70331"/>
                  </a:ext>
                </a:extLst>
              </a:tr>
              <a:tr h="140061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Pa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91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Es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99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ZZU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Wei Zhang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92866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ZZU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Tingting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Sun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50993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IMP-CAS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Xinle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Shang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64967"/>
                  </a:ext>
                </a:extLst>
              </a:tr>
              <a:tr h="14006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Md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Mt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109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HUZU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Caiwan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Shen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402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NUAA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Jiawei Wu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98824"/>
                  </a:ext>
                </a:extLst>
              </a:tr>
              <a:tr h="14006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Rg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(Z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111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) to </a:t>
                      </a:r>
                      <a:r>
                        <a:rPr lang="en-US" altLang="zh-C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Uue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(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Z =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119)</a:t>
                      </a:r>
                      <a:r>
                        <a:rPr lang="pl-PL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PKU /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INPC, CAEP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Kaiyuan Zhang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49174"/>
                  </a:ext>
                </a:extLst>
              </a:tr>
              <a:tr h="140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SYSU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Yanxin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 Zhang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9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6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Progress on odd-</a:t>
            </a:r>
            <a:r>
              <a:rPr lang="en-US" altLang="zh-CN" i="1" dirty="0">
                <a:latin typeface="+mn-lt"/>
              </a:rPr>
              <a:t>Z</a:t>
            </a:r>
            <a:r>
              <a:rPr lang="en-US" altLang="zh-CN" dirty="0">
                <a:latin typeface="+mn-lt"/>
              </a:rPr>
              <a:t> nuclei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30A-5A0D-421B-801A-0C7563966B6D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1120" y="596109"/>
            <a:ext cx="858176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/>
              <a:t>For odd-Z nuclei, 38 isotopic chains have been received and 19 isotopic chains have been checked.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8B4CF1-7115-6CDB-7F35-57AF06342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039"/>
            <a:ext cx="9144000" cy="38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EAC1-C5C1-49F8-9E36-A4318951CC3C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4001" y="1168367"/>
            <a:ext cx="879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Introduction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Theoretical framework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Numerical details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Current status for odd-</a:t>
            </a:r>
            <a:r>
              <a:rPr lang="en-US" altLang="zh-CN" sz="3000" i="1" dirty="0">
                <a:ea typeface="+mj-ea"/>
              </a:rPr>
              <a:t>Z</a:t>
            </a:r>
            <a:r>
              <a:rPr lang="en-US" altLang="zh-CN" sz="3000" dirty="0">
                <a:ea typeface="+mj-ea"/>
              </a:rPr>
              <a:t>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Results for superheavy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341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EAC1-C5C1-49F8-9E36-A4318951CC3C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4001" y="1168367"/>
            <a:ext cx="879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solidFill>
                  <a:srgbClr val="FF0000"/>
                </a:solidFill>
                <a:ea typeface="+mj-ea"/>
              </a:rPr>
              <a:t>Introduction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Theoretical framework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Numerical details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Current status for odd-</a:t>
            </a:r>
            <a:r>
              <a:rPr lang="en-US" altLang="zh-CN" sz="3000" i="1" dirty="0">
                <a:ea typeface="+mj-ea"/>
              </a:rPr>
              <a:t>Z</a:t>
            </a:r>
            <a:r>
              <a:rPr lang="en-US" altLang="zh-CN" sz="3000" dirty="0">
                <a:ea typeface="+mj-ea"/>
              </a:rPr>
              <a:t>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Results for superheavy nuclei</a:t>
            </a:r>
          </a:p>
          <a:p>
            <a:pPr marL="457200" indent="-457200" algn="just"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en-US" altLang="zh-CN" sz="3000" dirty="0">
                <a:ea typeface="+mj-e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7804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Naming rules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0480-63E9-45C4-8E58-18B2473A909E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8ADCFA9-A48B-2F5F-FDE1-639FFA3313EE}"/>
                  </a:ext>
                </a:extLst>
              </p:cNvPr>
              <p:cNvSpPr/>
              <p:nvPr/>
            </p:nvSpPr>
            <p:spPr>
              <a:xfrm>
                <a:off x="370086" y="715889"/>
                <a:ext cx="84038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A naming rule for unknown nuclei with 100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altLang="zh-CN" sz="2400" dirty="0"/>
                  <a:t> 999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8ADCFA9-A48B-2F5F-FDE1-639FFA331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6" y="715889"/>
                <a:ext cx="8403827" cy="461665"/>
              </a:xfrm>
              <a:prstGeom prst="rect">
                <a:avLst/>
              </a:prstGeom>
              <a:blipFill>
                <a:blip r:embed="rId3"/>
                <a:stretch>
                  <a:fillRect l="-101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66652F-26B9-2BB8-4513-C79C2665D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53995"/>
              </p:ext>
            </p:extLst>
          </p:nvPr>
        </p:nvGraphicFramePr>
        <p:xfrm>
          <a:off x="370086" y="1441041"/>
          <a:ext cx="2057400" cy="470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02936751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166553299"/>
                    </a:ext>
                  </a:extLst>
                </a:gridCol>
              </a:tblGrid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Digit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Root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3819283014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nil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281961148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un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3381013497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bi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433871741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tri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701198664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quad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2957835773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pent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3741424339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hex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669245656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sept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1251572964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oct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1943790315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enn</a:t>
                      </a:r>
                      <a:endParaRPr lang="zh-CN" altLang="en-US" sz="2000" dirty="0"/>
                    </a:p>
                  </a:txBody>
                  <a:tcPr marL="105379" marR="105379" marT="52689" marB="52689"/>
                </a:tc>
                <a:extLst>
                  <a:ext uri="{0D108BD9-81ED-4DB2-BD59-A6C34878D82A}">
                    <a16:rowId xmlns:a16="http://schemas.microsoft.com/office/drawing/2014/main" val="3199752971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FBBE17C-61C5-266C-F781-F2A765009A9B}"/>
              </a:ext>
            </a:extLst>
          </p:cNvPr>
          <p:cNvSpPr txBox="1"/>
          <p:nvPr/>
        </p:nvSpPr>
        <p:spPr>
          <a:xfrm>
            <a:off x="2686048" y="1423883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Atomic number: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F727C9-E9DA-E727-D61C-6646BBD82C94}"/>
              </a:ext>
            </a:extLst>
          </p:cNvPr>
          <p:cNvSpPr txBox="1"/>
          <p:nvPr/>
        </p:nvSpPr>
        <p:spPr>
          <a:xfrm>
            <a:off x="2686048" y="2620667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Name: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B304D3-4F6E-3353-45E8-6180875BEEB7}"/>
              </a:ext>
            </a:extLst>
          </p:cNvPr>
          <p:cNvSpPr txBox="1"/>
          <p:nvPr/>
        </p:nvSpPr>
        <p:spPr>
          <a:xfrm>
            <a:off x="2686048" y="3199617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Symbol: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6E3C62-7190-3BE3-D07C-98A94687F0AA}"/>
              </a:ext>
            </a:extLst>
          </p:cNvPr>
          <p:cNvSpPr txBox="1"/>
          <p:nvPr/>
        </p:nvSpPr>
        <p:spPr>
          <a:xfrm>
            <a:off x="5192266" y="14271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0B0C77-7A7B-713F-A4C4-5739EBFC5D30}"/>
              </a:ext>
            </a:extLst>
          </p:cNvPr>
          <p:cNvSpPr txBox="1"/>
          <p:nvPr/>
        </p:nvSpPr>
        <p:spPr>
          <a:xfrm>
            <a:off x="6128558" y="14247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190C83-108D-775D-C0E6-304CD52CA029}"/>
              </a:ext>
            </a:extLst>
          </p:cNvPr>
          <p:cNvSpPr txBox="1"/>
          <p:nvPr/>
        </p:nvSpPr>
        <p:spPr>
          <a:xfrm>
            <a:off x="7094913" y="14238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0A149A-9564-2FF0-66EB-8BBF66D78DD0}"/>
              </a:ext>
            </a:extLst>
          </p:cNvPr>
          <p:cNvSpPr txBox="1"/>
          <p:nvPr/>
        </p:nvSpPr>
        <p:spPr>
          <a:xfrm>
            <a:off x="5115321" y="18963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un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3D7D262-6AB1-18D5-6FB7-0BD02F36959E}"/>
              </a:ext>
            </a:extLst>
          </p:cNvPr>
          <p:cNvSpPr txBox="1"/>
          <p:nvPr/>
        </p:nvSpPr>
        <p:spPr>
          <a:xfrm>
            <a:off x="6067511" y="1896353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tri</a:t>
            </a:r>
            <a:endParaRPr lang="zh-CN" altLang="en-US" sz="2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5BE18E-F986-629A-AC8F-21F8FE466DCF}"/>
              </a:ext>
            </a:extLst>
          </p:cNvPr>
          <p:cNvSpPr txBox="1"/>
          <p:nvPr/>
        </p:nvSpPr>
        <p:spPr>
          <a:xfrm>
            <a:off x="7063136" y="189635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bi</a:t>
            </a:r>
            <a:endParaRPr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01F1CD8-BB48-D415-466E-DB2C89590557}"/>
              </a:ext>
            </a:extLst>
          </p:cNvPr>
          <p:cNvSpPr txBox="1"/>
          <p:nvPr/>
        </p:nvSpPr>
        <p:spPr>
          <a:xfrm>
            <a:off x="5530820" y="2617987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U</a:t>
            </a:r>
            <a:r>
              <a:rPr lang="en-US" altLang="zh-CN" sz="2400" dirty="0" err="1"/>
              <a:t>n</a:t>
            </a:r>
            <a:r>
              <a:rPr lang="en-US" altLang="zh-CN" sz="2400" dirty="0" err="1">
                <a:solidFill>
                  <a:srgbClr val="FF0000"/>
                </a:solidFill>
              </a:rPr>
              <a:t>t</a:t>
            </a:r>
            <a:r>
              <a:rPr lang="en-US" altLang="zh-CN" sz="2400" dirty="0" err="1"/>
              <a:t>ri</a:t>
            </a:r>
            <a:r>
              <a:rPr lang="en-US" altLang="zh-CN" sz="2400" dirty="0" err="1">
                <a:solidFill>
                  <a:srgbClr val="FF0000"/>
                </a:solidFill>
              </a:rPr>
              <a:t>b</a:t>
            </a:r>
            <a:r>
              <a:rPr lang="en-US" altLang="zh-CN" sz="2400" dirty="0" err="1"/>
              <a:t>ium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527760-284C-2B58-0908-B220E7F1D607}"/>
              </a:ext>
            </a:extLst>
          </p:cNvPr>
          <p:cNvSpPr txBox="1"/>
          <p:nvPr/>
        </p:nvSpPr>
        <p:spPr>
          <a:xfrm>
            <a:off x="5972933" y="31966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Utb</a:t>
            </a:r>
            <a:endParaRPr lang="zh-CN" altLang="en-US" sz="2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7AB6603-C430-6249-136C-D3CEF4BE9581}"/>
              </a:ext>
            </a:extLst>
          </p:cNvPr>
          <p:cNvSpPr/>
          <p:nvPr/>
        </p:nvSpPr>
        <p:spPr>
          <a:xfrm>
            <a:off x="2686048" y="3932056"/>
            <a:ext cx="6087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 root are put together in the order of the digits in the atomic number and terminated by ‘</a:t>
            </a:r>
            <a:r>
              <a:rPr lang="en-US" altLang="zh-CN" sz="2400" dirty="0" err="1"/>
              <a:t>ium</a:t>
            </a:r>
            <a:r>
              <a:rPr lang="en-US" altLang="zh-CN" sz="2400" dirty="0"/>
              <a:t>’ to spell out the name. The final ‘n’ of  ‘</a:t>
            </a:r>
            <a:r>
              <a:rPr lang="en-US" altLang="zh-CN" sz="2400" dirty="0" err="1"/>
              <a:t>enn</a:t>
            </a:r>
            <a:r>
              <a:rPr lang="en-US" altLang="zh-CN" sz="2400" dirty="0"/>
              <a:t>’ is elided when it occurs before ‘nil’, and the final ‘</a:t>
            </a:r>
            <a:r>
              <a:rPr lang="en-US" altLang="zh-CN" sz="2400" dirty="0" err="1"/>
              <a:t>i</a:t>
            </a:r>
            <a:r>
              <a:rPr lang="en-US" altLang="zh-CN" sz="2400" dirty="0"/>
              <a:t>’ of ‘bi’ and ‘tri’ when it occurs before ‘</a:t>
            </a:r>
            <a:r>
              <a:rPr lang="en-US" altLang="zh-CN" sz="2400" dirty="0" err="1"/>
              <a:t>ium</a:t>
            </a:r>
            <a:r>
              <a:rPr lang="en-US" altLang="zh-CN" sz="2400" dirty="0"/>
              <a:t>’.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C362FA-8B7B-2732-276F-42A84AD50DE2}"/>
              </a:ext>
            </a:extLst>
          </p:cNvPr>
          <p:cNvSpPr/>
          <p:nvPr/>
        </p:nvSpPr>
        <p:spPr>
          <a:xfrm>
            <a:off x="5061177" y="6171822"/>
            <a:ext cx="4003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J.</a:t>
            </a:r>
            <a:r>
              <a:rPr lang="zh-CN" altLang="en-US" sz="1400" dirty="0">
                <a:solidFill>
                  <a:schemeClr val="accent5"/>
                </a:solidFill>
              </a:rPr>
              <a:t> </a:t>
            </a:r>
            <a:r>
              <a:rPr lang="en-US" altLang="zh-CN" sz="1400" dirty="0" err="1">
                <a:solidFill>
                  <a:schemeClr val="accent5"/>
                </a:solidFill>
              </a:rPr>
              <a:t>Chatt</a:t>
            </a:r>
            <a:r>
              <a:rPr lang="en-US" altLang="zh-CN" sz="1400" dirty="0">
                <a:solidFill>
                  <a:schemeClr val="accent5"/>
                </a:solidFill>
              </a:rPr>
              <a:t>, Pure and Applied Chemistry, 51, 381 (1979)</a:t>
            </a:r>
          </a:p>
        </p:txBody>
      </p:sp>
    </p:spTree>
    <p:extLst>
      <p:ext uri="{BB962C8B-B14F-4D97-AF65-F5344CB8AC3E}">
        <p14:creationId xmlns:p14="http://schemas.microsoft.com/office/powerpoint/2010/main" val="306236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Project plan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9DF5-5207-4EEC-B03F-3EE8F2914AA5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1120" y="596109"/>
                <a:ext cx="8581760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2200" dirty="0"/>
                  <a:t>For nuclei with 121 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altLang="zh-CN" sz="2200" dirty="0"/>
                  <a:t> 136, the nuclear regions and PIs are: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0" y="596109"/>
                <a:ext cx="8581760" cy="539378"/>
              </a:xfrm>
              <a:prstGeom prst="rect">
                <a:avLst/>
              </a:prstGeom>
              <a:blipFill>
                <a:blip r:embed="rId3"/>
                <a:stretch>
                  <a:fillRect l="-781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4F83FF3-99C3-FD2D-2909-42F444DBC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72834"/>
              </p:ext>
            </p:extLst>
          </p:nvPr>
        </p:nvGraphicFramePr>
        <p:xfrm>
          <a:off x="76198" y="1226299"/>
          <a:ext cx="9013372" cy="5314350"/>
        </p:xfrm>
        <a:graphic>
          <a:graphicData uri="http://schemas.openxmlformats.org/drawingml/2006/table">
            <a:tbl>
              <a:tblPr firstRow="1" bandRow="1"/>
              <a:tblGrid>
                <a:gridCol w="3080658">
                  <a:extLst>
                    <a:ext uri="{9D8B030D-6E8A-4147-A177-3AD203B41FA5}">
                      <a16:colId xmlns:a16="http://schemas.microsoft.com/office/drawing/2014/main" val="3015893532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34372447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17233544"/>
                    </a:ext>
                  </a:extLst>
                </a:gridCol>
              </a:tblGrid>
              <a:tr h="35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Nuclear region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Team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Principal investigator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76955"/>
                  </a:ext>
                </a:extLst>
              </a:tr>
              <a:tr h="359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Ubu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123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BNU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Jing Peng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28875"/>
                  </a:ext>
                </a:extLst>
              </a:tr>
              <a:tr h="4185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NCEPU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Zhenhua Zhang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Yuanyuan Wang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74360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INPC, CAEP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Kaiyuan Zhang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85474"/>
                  </a:ext>
                </a:extLst>
              </a:tr>
              <a:tr h="359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Ubq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124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Ubh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126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JNU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Lang Liu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97406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AHNU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Cong Pan</a:t>
                      </a:r>
                      <a:endParaRPr lang="zh-CN" sz="1600" kern="10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8876"/>
                  </a:ext>
                </a:extLst>
              </a:tr>
              <a:tr h="4185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Ubs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127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Ubo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128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CIAE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Yingxun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Zhang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Zhanjiang Lian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33066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ITP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Xiao Lu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08285"/>
                  </a:ext>
                </a:extLst>
              </a:tr>
              <a:tr h="359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Ube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129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Utu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131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HKU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Yiu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1976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UTokyo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Haozhao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Liang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23530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JLU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Jian Li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8193"/>
                  </a:ext>
                </a:extLst>
              </a:tr>
              <a:tr h="359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Utb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132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Uth (</a:t>
                      </a: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 = 136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PKU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Peng Guo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60058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CQU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Sibo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Wang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98450"/>
                  </a:ext>
                </a:extLst>
              </a:tr>
              <a:tr h="359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FZU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Xinhui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Wu</a:t>
                      </a:r>
                      <a:endParaRPr lang="zh-CN" sz="16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43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0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>
                <a:latin typeface="+mn-lt"/>
              </a:rPr>
              <a:t>λ</a:t>
            </a:r>
            <a:r>
              <a:rPr lang="en-US" altLang="zh-CN" baseline="-25000" dirty="0" err="1">
                <a:latin typeface="+mn-lt"/>
              </a:rPr>
              <a:t>max</a:t>
            </a:r>
            <a:r>
              <a:rPr lang="en-US" altLang="zh-CN" baseline="-25000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and </a:t>
            </a:r>
            <a:r>
              <a:rPr lang="en-US" altLang="zh-CN" i="1" dirty="0" err="1">
                <a:latin typeface="+mn-lt"/>
              </a:rPr>
              <a:t>E</a:t>
            </a:r>
            <a:r>
              <a:rPr lang="en-US" altLang="zh-CN" baseline="-25000" dirty="0" err="1">
                <a:latin typeface="+mn-lt"/>
              </a:rPr>
              <a:t>cut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311-31DC-4BD1-AAE8-DA4AE1CEC60F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488990-BB13-CC64-AC1D-2F5E95C1C0A3}"/>
                  </a:ext>
                </a:extLst>
              </p:cNvPr>
              <p:cNvSpPr txBox="1"/>
              <p:nvPr/>
            </p:nvSpPr>
            <p:spPr>
              <a:xfrm>
                <a:off x="106351" y="4536867"/>
                <a:ext cx="8920738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12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Legendre truncation and energy cutoff for nuclei with 101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120: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altLang="zh-CN" sz="2400" i="1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λ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max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10,  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E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cut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300 MeV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are still available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136.</a:t>
                </a:r>
                <a:endParaRPr lang="en-US" altLang="zh-CN" sz="2400" dirty="0">
                  <a:solidFill>
                    <a:prstClr val="black"/>
                  </a:solidFill>
                  <a:latin typeface="Times New Roman"/>
                  <a:ea typeface="楷体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488990-BB13-CC64-AC1D-2F5E95C1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1" y="4536867"/>
                <a:ext cx="8920738" cy="1877437"/>
              </a:xfrm>
              <a:prstGeom prst="rect">
                <a:avLst/>
              </a:prstGeom>
              <a:blipFill>
                <a:blip r:embed="rId3"/>
                <a:stretch>
                  <a:fillRect l="-888" t="-2597" r="-68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C87BEFC-0E4E-8D44-482A-9180E74E1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0" y="858698"/>
            <a:ext cx="4416561" cy="34610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3DC344-A73E-66C4-8532-4E2622B42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9" y="895274"/>
            <a:ext cx="4244349" cy="3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6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>
                <a:latin typeface="+mn-lt"/>
              </a:rPr>
              <a:t>J</a:t>
            </a:r>
            <a:r>
              <a:rPr lang="en-US" altLang="zh-CN" baseline="-25000" dirty="0" err="1">
                <a:latin typeface="+mn-lt"/>
              </a:rPr>
              <a:t>max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9C04-081E-4EE0-9A66-C7BCCAAED918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B10FC0-62A8-D960-E481-095AA2F88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12" y="670262"/>
            <a:ext cx="5535575" cy="4277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673235-42F1-06F6-A6C1-1F5AE10DD1DE}"/>
                  </a:ext>
                </a:extLst>
              </p:cNvPr>
              <p:cNvSpPr txBox="1"/>
              <p:nvPr/>
            </p:nvSpPr>
            <p:spPr>
              <a:xfrm>
                <a:off x="111631" y="4923878"/>
                <a:ext cx="892073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12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Angular momentum cutoff: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altLang="zh-CN" sz="2400" i="1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J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max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23/2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,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is available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136 with </a:t>
                </a:r>
                <a:r>
                  <a:rPr lang="en-US" altLang="zh-CN" sz="2400" i="1" dirty="0">
                    <a:solidFill>
                      <a:srgbClr val="FF0000"/>
                    </a:solidFill>
                  </a:rPr>
                  <a:t>β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|0.3|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.</a:t>
                </a:r>
                <a:endParaRPr lang="en-US" altLang="zh-CN" sz="2400" dirty="0">
                  <a:solidFill>
                    <a:prstClr val="black"/>
                  </a:solidFill>
                  <a:latin typeface="Times New Roman"/>
                  <a:ea typeface="楷体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673235-42F1-06F6-A6C1-1F5AE10D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1" y="4923878"/>
                <a:ext cx="8920738" cy="1508105"/>
              </a:xfrm>
              <a:prstGeom prst="rect">
                <a:avLst/>
              </a:prstGeom>
              <a:blipFill>
                <a:blip r:embed="rId4"/>
                <a:stretch>
                  <a:fillRect l="-888" t="-3239" b="-8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8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>
                <a:latin typeface="+mn-lt"/>
              </a:rPr>
              <a:t>J</a:t>
            </a:r>
            <a:r>
              <a:rPr lang="en-US" altLang="zh-CN" baseline="-25000" dirty="0" err="1">
                <a:latin typeface="+mn-lt"/>
              </a:rPr>
              <a:t>max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9C04-081E-4EE0-9A66-C7BCCAAED918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D65EFA-E068-C421-2D05-48CF78CC2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54" y="757989"/>
            <a:ext cx="5870891" cy="4165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BB9BD3-5098-44C8-FF0F-B0074D1FEBAA}"/>
                  </a:ext>
                </a:extLst>
              </p:cNvPr>
              <p:cNvSpPr txBox="1"/>
              <p:nvPr/>
            </p:nvSpPr>
            <p:spPr>
              <a:xfrm>
                <a:off x="111631" y="4923878"/>
                <a:ext cx="892073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12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Angular momentum cutoff: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altLang="zh-CN" sz="2400" i="1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J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max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23/2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,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is available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136 with </a:t>
                </a:r>
                <a:r>
                  <a:rPr lang="en-US" altLang="zh-CN" sz="2400" i="1" dirty="0">
                    <a:solidFill>
                      <a:srgbClr val="FF0000"/>
                    </a:solidFill>
                  </a:rPr>
                  <a:t>β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|0.3|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.</a:t>
                </a:r>
                <a:endParaRPr lang="en-US" altLang="zh-CN" sz="2400" dirty="0">
                  <a:solidFill>
                    <a:prstClr val="black"/>
                  </a:solidFill>
                  <a:latin typeface="Times New Roman"/>
                  <a:ea typeface="楷体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BB9BD3-5098-44C8-FF0F-B0074D1F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1" y="4923878"/>
                <a:ext cx="8920738" cy="1508105"/>
              </a:xfrm>
              <a:prstGeom prst="rect">
                <a:avLst/>
              </a:prstGeom>
              <a:blipFill>
                <a:blip r:embed="rId4"/>
                <a:stretch>
                  <a:fillRect l="-888" t="-3239" b="-8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22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Numerical details for superheavy nuclei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9C04-081E-4EE0-9A66-C7BCCAAED918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5E7AF15-2B9B-2EE0-E556-013EA7FA229E}"/>
                  </a:ext>
                </a:extLst>
              </p:cNvPr>
              <p:cNvSpPr/>
              <p:nvPr/>
            </p:nvSpPr>
            <p:spPr>
              <a:xfrm>
                <a:off x="192478" y="912816"/>
                <a:ext cx="8759044" cy="1791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400" dirty="0"/>
                  <a:t>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altLang="zh-CN" sz="2400" dirty="0"/>
                  <a:t> 136, numerical details are suggested to be: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Energy cutoff:     </a:t>
                </a:r>
                <a:r>
                  <a:rPr lang="en-US" altLang="zh-CN" sz="2000" i="1" dirty="0" err="1"/>
                  <a:t>E</a:t>
                </a:r>
                <a:r>
                  <a:rPr lang="en-US" altLang="zh-CN" sz="2000" baseline="-25000" dirty="0" err="1"/>
                  <a:t>cut</a:t>
                </a:r>
                <a:r>
                  <a:rPr lang="en-US" altLang="zh-CN" sz="2000" dirty="0"/>
                  <a:t> = 300 MeV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Angular momentum cutoff:     </a:t>
                </a:r>
                <a:r>
                  <a:rPr lang="en-US" altLang="zh-CN" sz="2000" i="1" dirty="0" err="1"/>
                  <a:t>J</a:t>
                </a:r>
                <a:r>
                  <a:rPr lang="en-US" altLang="zh-CN" sz="2000" baseline="-25000" dirty="0" err="1"/>
                  <a:t>max</a:t>
                </a:r>
                <a:r>
                  <a:rPr lang="en-US" altLang="zh-CN" sz="2000" dirty="0"/>
                  <a:t> = 23/2 ℏ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Legendre expansion order:	</a:t>
                </a:r>
                <a:r>
                  <a:rPr lang="en-US" altLang="zh-CN" sz="2000" i="1" dirty="0" err="1"/>
                  <a:t>λ</a:t>
                </a:r>
                <a:r>
                  <a:rPr lang="en-US" altLang="zh-CN" sz="2000" baseline="-25000" dirty="0" err="1"/>
                  <a:t>max</a:t>
                </a:r>
                <a:r>
                  <a:rPr lang="en-US" altLang="zh-CN" sz="2000" dirty="0"/>
                  <a:t> = 10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5E7AF15-2B9B-2EE0-E556-013EA7FA2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8" y="912816"/>
                <a:ext cx="8759044" cy="1791324"/>
              </a:xfrm>
              <a:prstGeom prst="rect">
                <a:avLst/>
              </a:prstGeom>
              <a:blipFill>
                <a:blip r:embed="rId3"/>
                <a:stretch>
                  <a:fillRect l="-1113" t="-2712" r="-2018" b="-4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15862EC-FDC8-4A3B-C17C-2B553BB5B777}"/>
                  </a:ext>
                </a:extLst>
              </p:cNvPr>
              <p:cNvSpPr txBox="1"/>
              <p:nvPr/>
            </p:nvSpPr>
            <p:spPr>
              <a:xfrm>
                <a:off x="192478" y="3016157"/>
                <a:ext cx="8822982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3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To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confirm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the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ground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state,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the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following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strategy is suggested:</a:t>
                </a:r>
              </a:p>
              <a:p>
                <a:pPr marL="457200" indent="-457200" algn="just">
                  <a:spcBef>
                    <a:spcPts val="3000"/>
                  </a:spcBef>
                  <a:buAutoNum type="arabicPeriod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Constrained calculations with -0.4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sz="2400" i="1" dirty="0">
                    <a:solidFill>
                      <a:prstClr val="black"/>
                    </a:solidFill>
                  </a:rPr>
                  <a:t>β</a:t>
                </a:r>
                <a:r>
                  <a:rPr lang="en-US" altLang="zh-CN" sz="2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0.6 for PEC</a:t>
                </a:r>
              </a:p>
              <a:p>
                <a:pPr marL="457200" indent="-457200" algn="just">
                  <a:spcBef>
                    <a:spcPts val="3000"/>
                  </a:spcBef>
                  <a:buAutoNum type="arabicPeriod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Unconstrained calculations around minima of PEC </a:t>
                </a:r>
              </a:p>
              <a:p>
                <a:pPr marL="457200" indent="-457200" algn="just">
                  <a:spcBef>
                    <a:spcPts val="3000"/>
                  </a:spcBef>
                  <a:buAutoNum type="arabicPeriod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Constrained calculations under larger </a:t>
                </a:r>
                <a:r>
                  <a:rPr lang="en-US" altLang="zh-CN" sz="2400" i="1" dirty="0" err="1">
                    <a:solidFill>
                      <a:prstClr val="black"/>
                    </a:solidFill>
                  </a:rPr>
                  <a:t>J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</a:rPr>
                  <a:t>max</a:t>
                </a:r>
                <a:r>
                  <a:rPr lang="en-US" altLang="zh-CN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2400" dirty="0"/>
                  <a:t>31/2 ℏ, </a:t>
                </a:r>
                <a:r>
                  <a:rPr lang="en-US" altLang="zh-CN" sz="2400" i="1" dirty="0" err="1"/>
                  <a:t>V</a:t>
                </a:r>
                <a:r>
                  <a:rPr lang="en-US" altLang="zh-CN" sz="2400" baseline="-25000" dirty="0" err="1"/>
                  <a:t>pair</a:t>
                </a:r>
                <a:r>
                  <a:rPr lang="en-US" altLang="zh-CN" sz="2400" dirty="0"/>
                  <a:t> =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400" dirty="0"/>
                  <a:t>300 MeV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) are necessary to confirm whether a minimum at |</a:t>
                </a:r>
                <a:r>
                  <a:rPr lang="en-US" altLang="zh-CN" sz="2400" i="1" dirty="0">
                    <a:solidFill>
                      <a:prstClr val="black"/>
                    </a:solidFill>
                  </a:rPr>
                  <a:t>β</a:t>
                </a:r>
                <a:r>
                  <a:rPr lang="en-US" altLang="zh-CN" sz="2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0.3 is ground state.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15862EC-FDC8-4A3B-C17C-2B553BB5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8" y="3016157"/>
                <a:ext cx="8822982" cy="3462486"/>
              </a:xfrm>
              <a:prstGeom prst="rect">
                <a:avLst/>
              </a:prstGeom>
              <a:blipFill>
                <a:blip r:embed="rId4"/>
                <a:stretch>
                  <a:fillRect l="-968" t="-1408" r="-1037" b="-3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9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Results for even-even </a:t>
            </a:r>
            <a:r>
              <a:rPr lang="en-US" altLang="zh-CN" dirty="0" err="1">
                <a:latin typeface="+mn-lt"/>
              </a:rPr>
              <a:t>Utb</a:t>
            </a:r>
            <a:r>
              <a:rPr lang="en-US" altLang="zh-CN" dirty="0">
                <a:latin typeface="+mn-lt"/>
              </a:rPr>
              <a:t> isotopes: </a:t>
            </a:r>
            <a:r>
              <a:rPr lang="en-US" altLang="zh-CN" i="1" dirty="0">
                <a:latin typeface="+mn-lt"/>
              </a:rPr>
              <a:t>β</a:t>
            </a:r>
            <a:r>
              <a:rPr lang="en-US" altLang="zh-CN" baseline="-25000" dirty="0">
                <a:latin typeface="+mn-lt"/>
              </a:rPr>
              <a:t>2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5AA2C8-D7B2-0D29-8CE0-CB348A0D39C2}"/>
              </a:ext>
            </a:extLst>
          </p:cNvPr>
          <p:cNvSpPr txBox="1"/>
          <p:nvPr/>
        </p:nvSpPr>
        <p:spPr>
          <a:xfrm>
            <a:off x="111630" y="4807087"/>
            <a:ext cx="8920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The predicted neutron magic number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258 vanishes.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Spherical shape around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 indicate possible shell closure.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Calculations at larger numerical condition is needed for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&lt; 220.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6EEB56-60AE-EC5D-A8D9-C09951342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871619"/>
            <a:ext cx="8515350" cy="39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Results for even-even </a:t>
            </a:r>
            <a:r>
              <a:rPr lang="en-US" altLang="zh-CN" dirty="0" err="1">
                <a:latin typeface="+mn-lt"/>
              </a:rPr>
              <a:t>Utb</a:t>
            </a:r>
            <a:r>
              <a:rPr lang="en-US" altLang="zh-CN" dirty="0">
                <a:latin typeface="+mn-lt"/>
              </a:rPr>
              <a:t> isotopes: </a:t>
            </a:r>
            <a:r>
              <a:rPr lang="en-US" altLang="zh-CN" i="1" dirty="0">
                <a:latin typeface="+mn-lt"/>
              </a:rPr>
              <a:t>S</a:t>
            </a:r>
            <a:r>
              <a:rPr lang="en-US" altLang="zh-CN" baseline="-25000" dirty="0">
                <a:latin typeface="+mn-lt"/>
              </a:rPr>
              <a:t>2n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6862F0-E806-3C42-4E15-D114912B86AA}"/>
              </a:ext>
            </a:extLst>
          </p:cNvPr>
          <p:cNvSpPr txBox="1"/>
          <p:nvPr/>
        </p:nvSpPr>
        <p:spPr>
          <a:xfrm>
            <a:off x="111631" y="4919166"/>
            <a:ext cx="8920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Two-neutron drip line: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 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The predicted neutron magic number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258 vanishes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Sudden change at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 indicate possible shell closure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D18908-47AA-72D7-8912-4631CA513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3744"/>
            <a:ext cx="8839200" cy="39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Results for even-even </a:t>
            </a:r>
            <a:r>
              <a:rPr lang="en-US" altLang="zh-CN" dirty="0" err="1">
                <a:latin typeface="+mn-lt"/>
              </a:rPr>
              <a:t>Utn</a:t>
            </a:r>
            <a:r>
              <a:rPr lang="en-US" altLang="zh-CN" dirty="0">
                <a:latin typeface="+mn-lt"/>
              </a:rPr>
              <a:t> isotopes: </a:t>
            </a:r>
            <a:r>
              <a:rPr lang="en-US" altLang="zh-CN" i="1" dirty="0">
                <a:latin typeface="+mn-lt"/>
              </a:rPr>
              <a:t>λ</a:t>
            </a:r>
            <a:endParaRPr lang="zh-CN" altLang="en-US" i="1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4CDDCC-720E-B5E7-FAE6-F5886EB01D7D}"/>
              </a:ext>
            </a:extLst>
          </p:cNvPr>
          <p:cNvSpPr txBox="1"/>
          <p:nvPr/>
        </p:nvSpPr>
        <p:spPr>
          <a:xfrm>
            <a:off x="244927" y="5357893"/>
            <a:ext cx="8654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Proton drip line: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198; neutron drip line: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350.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Sudden change around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340 comes from pairing collapse.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30C751-8B71-8AC7-669F-F799F52B0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96" y="768996"/>
            <a:ext cx="4543204" cy="45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9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New predicted magic number: 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+mn-lt"/>
              </a:rPr>
              <a:t> = 350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D38632-B01E-87F2-C70C-661C1F290E2A}"/>
              </a:ext>
            </a:extLst>
          </p:cNvPr>
          <p:cNvSpPr txBox="1"/>
          <p:nvPr/>
        </p:nvSpPr>
        <p:spPr>
          <a:xfrm>
            <a:off x="111631" y="5084572"/>
            <a:ext cx="892073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Most nuclei have not small neutron pairing energies. 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Vanished neutron pairing energy at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 support possible shell closure.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356137-53D8-FA8A-E467-1A1DEC75F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994634"/>
            <a:ext cx="9032369" cy="38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Introduction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68B2-D586-40F8-9764-1849D47D991D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8908" y="675924"/>
            <a:ext cx="844618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Nuclear mass is one of the most fundamental quantities in atomic nucleus, and is important in not only nuclear physics but also other fields such as particle physics and astrophysics.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Experimentally, more than 3300 nuclides have been discovered, and the masses of about 2500 among them have been measured.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algn="just"/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Theoretically, 7000-10000 nuclides are predicted to exist.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In the foreseeable future, the masses of most exotic nuclei far from the stability line still rely on theoretical predictions.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495824" y="1822669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Lunney</a:t>
            </a:r>
            <a:r>
              <a:rPr lang="en-US" altLang="zh-CN" sz="1400" dirty="0">
                <a:solidFill>
                  <a:schemeClr val="accent5"/>
                </a:solidFill>
              </a:rPr>
              <a:t>, Pearson, and </a:t>
            </a:r>
            <a:r>
              <a:rPr lang="en-US" altLang="zh-CN" sz="1400" dirty="0" err="1">
                <a:solidFill>
                  <a:schemeClr val="accent5"/>
                </a:solidFill>
              </a:rPr>
              <a:t>Thibault</a:t>
            </a:r>
            <a:r>
              <a:rPr lang="en-US" altLang="zh-CN" sz="1400" dirty="0">
                <a:solidFill>
                  <a:schemeClr val="accent5"/>
                </a:solidFill>
              </a:rPr>
              <a:t>, Rev. Mod. Phys. 75, 1021 (2003)</a:t>
            </a:r>
          </a:p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Meng</a:t>
            </a:r>
            <a:r>
              <a:rPr lang="en-US" altLang="zh-CN" sz="1400" dirty="0">
                <a:solidFill>
                  <a:schemeClr val="accent5"/>
                </a:solidFill>
              </a:rPr>
              <a:t> (Ed.), </a:t>
            </a:r>
            <a:r>
              <a:rPr lang="en-US" altLang="zh-CN" sz="1400" i="1" dirty="0">
                <a:solidFill>
                  <a:schemeClr val="accent5"/>
                </a:solidFill>
              </a:rPr>
              <a:t>Relativistic Density Functional for Nuclear Structure</a:t>
            </a:r>
            <a:r>
              <a:rPr lang="en-US" altLang="zh-CN" sz="1400" dirty="0">
                <a:solidFill>
                  <a:schemeClr val="accent5"/>
                </a:solidFill>
              </a:rPr>
              <a:t> (2016)</a:t>
            </a:r>
            <a:endParaRPr lang="da-DK" altLang="zh-CN" sz="1400" dirty="0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62200" y="3275338"/>
            <a:ext cx="6563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Thoennessen</a:t>
            </a:r>
            <a:r>
              <a:rPr lang="en-US" altLang="zh-CN" sz="1400" dirty="0">
                <a:solidFill>
                  <a:schemeClr val="accent5"/>
                </a:solidFill>
              </a:rPr>
              <a:t>, </a:t>
            </a:r>
            <a:r>
              <a:rPr lang="en-US" altLang="zh-CN" sz="1400" i="1" dirty="0">
                <a:solidFill>
                  <a:schemeClr val="accent5"/>
                </a:solidFill>
              </a:rPr>
              <a:t>Discovery of Nuclides</a:t>
            </a:r>
            <a:r>
              <a:rPr lang="en-US" altLang="zh-CN" sz="1400" dirty="0">
                <a:solidFill>
                  <a:schemeClr val="accent5"/>
                </a:solidFill>
              </a:rPr>
              <a:t> [</a:t>
            </a:r>
            <a:r>
              <a:rPr lang="en-US" altLang="zh-CN" sz="1400" dirty="0">
                <a:solidFill>
                  <a:schemeClr val="accent5"/>
                </a:solidFill>
                <a:hlinkClick r:id="rId3"/>
              </a:rPr>
              <a:t>https://people.nscl.msu.edu/~thoennes/isotopes/</a:t>
            </a:r>
            <a:r>
              <a:rPr lang="en-US" altLang="zh-CN" sz="1400" dirty="0">
                <a:solidFill>
                  <a:schemeClr val="accent5"/>
                </a:solidFill>
              </a:rPr>
              <a:t>]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Wang, Huang, </a:t>
            </a:r>
            <a:r>
              <a:rPr lang="en-US" altLang="zh-CN" sz="1400" dirty="0" err="1">
                <a:solidFill>
                  <a:schemeClr val="accent5"/>
                </a:solidFill>
              </a:rPr>
              <a:t>Kondev</a:t>
            </a:r>
            <a:r>
              <a:rPr lang="en-US" altLang="zh-CN" sz="1400" dirty="0">
                <a:solidFill>
                  <a:schemeClr val="accent5"/>
                </a:solidFill>
              </a:rPr>
              <a:t>, Audi, </a:t>
            </a:r>
            <a:r>
              <a:rPr lang="en-US" altLang="zh-CN" sz="1400" dirty="0" err="1">
                <a:solidFill>
                  <a:schemeClr val="accent5"/>
                </a:solidFill>
              </a:rPr>
              <a:t>Naimi</a:t>
            </a:r>
            <a:r>
              <a:rPr lang="en-US" altLang="zh-CN" sz="1400" dirty="0">
                <a:solidFill>
                  <a:schemeClr val="accent5"/>
                </a:solidFill>
              </a:rPr>
              <a:t>, Chin. Phys. C 45, 030003 (2021)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4527" y="4322231"/>
            <a:ext cx="45509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Erler</a:t>
            </a:r>
            <a:r>
              <a:rPr lang="en-US" altLang="zh-CN" sz="1400" dirty="0">
                <a:solidFill>
                  <a:schemeClr val="accent5"/>
                </a:solidFill>
              </a:rPr>
              <a:t>, et al., Nature 486, 509 (2012)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Moller, et al., Atom.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Tabl</a:t>
            </a:r>
            <a:r>
              <a:rPr lang="en-US" altLang="zh-CN" sz="1400" dirty="0">
                <a:solidFill>
                  <a:schemeClr val="accent5"/>
                </a:solidFill>
              </a:rPr>
              <a:t>. 109-110, 1 (2016)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Xia, et al., Atom.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Tabl</a:t>
            </a:r>
            <a:r>
              <a:rPr lang="en-US" altLang="zh-CN" sz="1400" dirty="0">
                <a:solidFill>
                  <a:schemeClr val="accent5"/>
                </a:solidFill>
              </a:rPr>
              <a:t>. 121, 1 (2018)</a:t>
            </a:r>
          </a:p>
        </p:txBody>
      </p:sp>
    </p:spTree>
    <p:extLst>
      <p:ext uri="{BB962C8B-B14F-4D97-AF65-F5344CB8AC3E}">
        <p14:creationId xmlns:p14="http://schemas.microsoft.com/office/powerpoint/2010/main" val="2312993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New predicted magic number: </a:t>
            </a:r>
            <a:r>
              <a:rPr lang="en-US" altLang="zh-CN" i="1" dirty="0">
                <a:latin typeface="+mn-lt"/>
              </a:rPr>
              <a:t>N</a:t>
            </a:r>
            <a:r>
              <a:rPr lang="en-US" altLang="zh-CN" dirty="0">
                <a:latin typeface="+mn-lt"/>
              </a:rPr>
              <a:t> = 350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D38632-B01E-87F2-C70C-661C1F290E2A}"/>
              </a:ext>
            </a:extLst>
          </p:cNvPr>
          <p:cNvSpPr txBox="1"/>
          <p:nvPr/>
        </p:nvSpPr>
        <p:spPr>
          <a:xfrm>
            <a:off x="5116284" y="1210031"/>
            <a:ext cx="38616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54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The neutron orbitals around the Fermi surface are 4d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3/2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, 5s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1/2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, and 4d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5/2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.</a:t>
            </a:r>
          </a:p>
          <a:p>
            <a:pPr marL="457200" indent="-457200" algn="just">
              <a:spcBef>
                <a:spcPts val="54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The last occupied orbital is 4d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3/2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.</a:t>
            </a:r>
          </a:p>
          <a:p>
            <a:pPr marL="457200" indent="-457200" algn="just">
              <a:spcBef>
                <a:spcPts val="54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A pronounced energy gap can be found at </a:t>
            </a:r>
            <a:r>
              <a:rPr lang="en-US" altLang="zh-CN" sz="2400" i="1" dirty="0">
                <a:solidFill>
                  <a:prstClr val="black"/>
                </a:solidFill>
                <a:latin typeface="Times New Roman"/>
                <a:ea typeface="楷体"/>
              </a:rPr>
              <a:t>N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= 350 between the orbital 4d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3/2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 and 1l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/>
                <a:ea typeface="楷体"/>
              </a:rPr>
              <a:t>17/2</a:t>
            </a: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A9C62AC-1149-F3C6-2972-341D2D5CA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6" y="769516"/>
            <a:ext cx="4526746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2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Summary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AA2A-CA1B-481B-ACDD-3F0946806823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4942" y="748274"/>
                <a:ext cx="86922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7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Most results for odd-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nuclei with 8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120 have been submitted and the examination is in progress.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2" y="748274"/>
                <a:ext cx="8692224" cy="830997"/>
              </a:xfrm>
              <a:prstGeom prst="rect">
                <a:avLst/>
              </a:prstGeom>
              <a:blipFill>
                <a:blip r:embed="rId3"/>
                <a:stretch>
                  <a:fillRect l="-912" t="-5882" r="-112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EF84989-B82C-4399-146D-6A9F3D6DA9C7}"/>
                  </a:ext>
                </a:extLst>
              </p:cNvPr>
              <p:cNvSpPr/>
              <p:nvPr/>
            </p:nvSpPr>
            <p:spPr>
              <a:xfrm>
                <a:off x="244942" y="1579271"/>
                <a:ext cx="8692224" cy="165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7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The numerical details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136: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Energy cutoff:     </a:t>
                </a:r>
                <a:r>
                  <a:rPr lang="en-US" altLang="zh-CN" i="1" dirty="0" err="1"/>
                  <a:t>E</a:t>
                </a:r>
                <a:r>
                  <a:rPr lang="en-US" altLang="zh-CN" baseline="-25000" dirty="0" err="1"/>
                  <a:t>cut</a:t>
                </a:r>
                <a:r>
                  <a:rPr lang="en-US" altLang="zh-CN" dirty="0"/>
                  <a:t> = 300 MeV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Angular momentum cutoff:     </a:t>
                </a:r>
                <a:r>
                  <a:rPr lang="en-US" altLang="zh-CN" i="1" dirty="0" err="1"/>
                  <a:t>J</a:t>
                </a:r>
                <a:r>
                  <a:rPr lang="en-US" altLang="zh-CN" baseline="-25000" dirty="0" err="1"/>
                  <a:t>max</a:t>
                </a:r>
                <a:r>
                  <a:rPr lang="en-US" altLang="zh-CN" dirty="0"/>
                  <a:t> = 23/2 ℏ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Legendre expansion order:	</a:t>
                </a:r>
                <a:r>
                  <a:rPr lang="en-US" altLang="zh-CN" i="1" dirty="0" err="1"/>
                  <a:t>λ</a:t>
                </a:r>
                <a:r>
                  <a:rPr lang="en-US" altLang="zh-CN" baseline="-25000" dirty="0" err="1"/>
                  <a:t>max</a:t>
                </a:r>
                <a:r>
                  <a:rPr lang="en-US" altLang="zh-CN" dirty="0"/>
                  <a:t> = 10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EF84989-B82C-4399-146D-6A9F3D6DA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2" y="1579271"/>
                <a:ext cx="8692224" cy="1658403"/>
              </a:xfrm>
              <a:prstGeom prst="rect">
                <a:avLst/>
              </a:prstGeom>
              <a:blipFill>
                <a:blip r:embed="rId4"/>
                <a:stretch>
                  <a:fillRect l="-912" t="-2941" b="-5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80FFCAD-8485-6F55-5166-4294B9CDE966}"/>
              </a:ext>
            </a:extLst>
          </p:cNvPr>
          <p:cNvSpPr/>
          <p:nvPr/>
        </p:nvSpPr>
        <p:spPr>
          <a:xfrm>
            <a:off x="244942" y="5370320"/>
            <a:ext cx="8692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/>
              <a:t>Results of even-even </a:t>
            </a:r>
            <a:r>
              <a:rPr lang="en-US" altLang="zh-CN" sz="2400" dirty="0" err="1"/>
              <a:t>Utn</a:t>
            </a:r>
            <a:r>
              <a:rPr lang="en-US" altLang="zh-CN" sz="2400" dirty="0"/>
              <a:t> isotopes are introduced:</a:t>
            </a:r>
          </a:p>
          <a:p>
            <a:pPr marL="804863" indent="-3587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Proton and neutron drip line is predicted at N = 198 and N = 350, respectively </a:t>
            </a:r>
          </a:p>
          <a:p>
            <a:pPr marL="804863" indent="-35877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Magic number N = 258 vanishes and N = 350 is predicted to be next magic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DEFFA42-BDA0-45E9-84E6-1F0F064E368D}"/>
                  </a:ext>
                </a:extLst>
              </p:cNvPr>
              <p:cNvSpPr/>
              <p:nvPr/>
            </p:nvSpPr>
            <p:spPr>
              <a:xfrm>
                <a:off x="244942" y="3259258"/>
                <a:ext cx="8692224" cy="2073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7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The suggested calculation strategy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136: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Constrained calculations with -0.4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</a:t>
                </a:r>
                <a:r>
                  <a:rPr lang="en-US" altLang="zh-CN" i="1" dirty="0">
                    <a:solidFill>
                      <a:prstClr val="black"/>
                    </a:solidFill>
                  </a:rPr>
                  <a:t>β</a:t>
                </a:r>
                <a:r>
                  <a:rPr lang="en-US" altLang="zh-CN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0.6 for PEC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Unconstrained calculations around minima of PEC</a:t>
                </a:r>
              </a:p>
              <a:p>
                <a:pPr marL="804863" indent="-35877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Constrained calculations under larger </a:t>
                </a:r>
                <a:r>
                  <a:rPr lang="en-US" altLang="zh-CN" i="1" dirty="0" err="1">
                    <a:solidFill>
                      <a:prstClr val="black"/>
                    </a:solidFill>
                  </a:rPr>
                  <a:t>J</a:t>
                </a:r>
                <a:r>
                  <a:rPr lang="en-US" altLang="zh-CN" baseline="-25000" dirty="0" err="1">
                    <a:solidFill>
                      <a:prstClr val="black"/>
                    </a:solidFill>
                  </a:rPr>
                  <a:t>max</a:t>
                </a:r>
                <a:r>
                  <a:rPr lang="en-US" altLang="zh-CN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dirty="0"/>
                  <a:t>31/2 ℏ, </a:t>
                </a:r>
                <a:r>
                  <a:rPr lang="en-US" altLang="zh-CN" i="1" dirty="0" err="1"/>
                  <a:t>V</a:t>
                </a:r>
                <a:r>
                  <a:rPr lang="en-US" altLang="zh-CN" baseline="-25000" dirty="0" err="1"/>
                  <a:t>pair</a:t>
                </a:r>
                <a:r>
                  <a:rPr lang="en-US" altLang="zh-CN" dirty="0"/>
                  <a:t> = -300 MeV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) are necessary to confirm whether a minimum at |</a:t>
                </a:r>
                <a:r>
                  <a:rPr lang="en-US" altLang="zh-CN" i="1" dirty="0">
                    <a:solidFill>
                      <a:prstClr val="black"/>
                    </a:solidFill>
                  </a:rPr>
                  <a:t>β</a:t>
                </a:r>
                <a:r>
                  <a:rPr lang="en-US" altLang="zh-CN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0.3 is ground state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DEFFA42-BDA0-45E9-84E6-1F0F064E3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2" y="3259258"/>
                <a:ext cx="8692224" cy="2073901"/>
              </a:xfrm>
              <a:prstGeom prst="rect">
                <a:avLst/>
              </a:prstGeom>
              <a:blipFill>
                <a:blip r:embed="rId5"/>
                <a:stretch>
                  <a:fillRect l="-912" t="-2353" r="-2034" b="-3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56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4956-EA22-4DD6-8B71-D4A2D6CB585E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2271715"/>
            <a:ext cx="7886700" cy="1471610"/>
          </a:xfrm>
        </p:spPr>
        <p:txBody>
          <a:bodyPr/>
          <a:lstStyle/>
          <a:p>
            <a:pPr algn="ctr"/>
            <a:r>
              <a:rPr lang="en-US" altLang="zh-CN" sz="5400" dirty="0">
                <a:latin typeface="+mn-lt"/>
              </a:rPr>
              <a:t>Thanks for your attention! </a:t>
            </a:r>
            <a:endParaRPr lang="zh-CN" altLang="en-US" sz="5400" dirty="0">
              <a:latin typeface="+mn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76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4956-EA22-4DD6-8B71-D4A2D6CB585E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2271715"/>
            <a:ext cx="7886700" cy="1471610"/>
          </a:xfrm>
        </p:spPr>
        <p:txBody>
          <a:bodyPr/>
          <a:lstStyle/>
          <a:p>
            <a:pPr algn="ctr"/>
            <a:r>
              <a:rPr lang="en-US" altLang="zh-CN" sz="5400" dirty="0">
                <a:latin typeface="+mn-lt"/>
              </a:rPr>
              <a:t>Appendix</a:t>
            </a:r>
            <a:endParaRPr lang="zh-CN" altLang="en-US" sz="5400" dirty="0">
              <a:latin typeface="+mn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7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/>
              <a:t>λ</a:t>
            </a:r>
            <a:r>
              <a:rPr lang="en-US" altLang="zh-CN" baseline="-25000" dirty="0" err="1"/>
              <a:t>max</a:t>
            </a:r>
            <a:r>
              <a:rPr lang="en-US" altLang="zh-CN" baseline="-25000" dirty="0"/>
              <a:t> </a:t>
            </a:r>
            <a:r>
              <a:rPr lang="en-US" altLang="zh-CN" dirty="0"/>
              <a:t>and </a:t>
            </a:r>
            <a:r>
              <a:rPr lang="en-US" altLang="zh-CN" i="1" dirty="0" err="1"/>
              <a:t>E</a:t>
            </a:r>
            <a:r>
              <a:rPr lang="en-US" altLang="zh-CN" baseline="-25000" dirty="0" err="1"/>
              <a:t>cut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311-31DC-4BD1-AAE8-DA4AE1CEC60F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488990-BB13-CC64-AC1D-2F5E95C1C0A3}"/>
                  </a:ext>
                </a:extLst>
              </p:cNvPr>
              <p:cNvSpPr txBox="1"/>
              <p:nvPr/>
            </p:nvSpPr>
            <p:spPr>
              <a:xfrm>
                <a:off x="106351" y="4536867"/>
                <a:ext cx="8920738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spcBef>
                    <a:spcPts val="12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Legendre truncation and energy cutoff for nuclei with 101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120: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altLang="zh-CN" sz="2400" i="1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λ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max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10,        </a:t>
                </a:r>
                <a:r>
                  <a:rPr lang="en-US" altLang="zh-CN" sz="2400" i="1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E</a:t>
                </a:r>
                <a:r>
                  <a:rPr lang="en-US" altLang="zh-CN" sz="2400" baseline="-25000" dirty="0" err="1">
                    <a:solidFill>
                      <a:prstClr val="black"/>
                    </a:solidFill>
                    <a:latin typeface="Times New Roman"/>
                    <a:ea typeface="楷体"/>
                  </a:rPr>
                  <a:t>cut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= 300 MeV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altLang="zh-CN" sz="2400" dirty="0">
                    <a:solidFill>
                      <a:prstClr val="black"/>
                    </a:solidFill>
                    <a:latin typeface="Times New Roman"/>
                    <a:ea typeface="楷体"/>
                  </a:rPr>
                  <a:t>    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are still available for nuclei with 121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/>
                    <a:ea typeface="楷体"/>
                  </a:rPr>
                  <a:t> 136.</a:t>
                </a:r>
                <a:endParaRPr lang="en-US" altLang="zh-CN" sz="2400" dirty="0">
                  <a:solidFill>
                    <a:prstClr val="black"/>
                  </a:solidFill>
                  <a:latin typeface="Times New Roman"/>
                  <a:ea typeface="楷体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488990-BB13-CC64-AC1D-2F5E95C1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1" y="4536867"/>
                <a:ext cx="8920738" cy="1877437"/>
              </a:xfrm>
              <a:prstGeom prst="rect">
                <a:avLst/>
              </a:prstGeom>
              <a:blipFill>
                <a:blip r:embed="rId3"/>
                <a:stretch>
                  <a:fillRect l="-888" t="-2597" r="-68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8305FC4-CD45-1CCC-EA07-74569EF01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0" y="992811"/>
            <a:ext cx="4416561" cy="33268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4F8B20F-9527-62AA-543E-8EA74EA12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9" y="895275"/>
            <a:ext cx="4206249" cy="3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even-even </a:t>
            </a:r>
            <a:r>
              <a:rPr lang="en-US" altLang="zh-CN" dirty="0" err="1"/>
              <a:t>Utn</a:t>
            </a:r>
            <a:r>
              <a:rPr lang="en-US" altLang="zh-CN" dirty="0"/>
              <a:t> isotopes: </a:t>
            </a:r>
            <a:r>
              <a:rPr lang="en-US" altLang="zh-CN" i="1" dirty="0"/>
              <a:t>R</a:t>
            </a:r>
            <a:endParaRPr lang="zh-CN" altLang="en-US" i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9ABE43-47F7-B5C0-6A78-13548152F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" y="1451129"/>
            <a:ext cx="8899072" cy="39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7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even-even </a:t>
            </a:r>
            <a:r>
              <a:rPr lang="en-US" altLang="zh-CN" dirty="0" err="1"/>
              <a:t>Utn</a:t>
            </a:r>
            <a:r>
              <a:rPr lang="en-US" altLang="zh-CN" dirty="0"/>
              <a:t> isotopes: </a:t>
            </a:r>
            <a:r>
              <a:rPr lang="en-US" altLang="zh-CN" dirty="0" err="1"/>
              <a:t>E</a:t>
            </a:r>
            <a:r>
              <a:rPr lang="en-US" altLang="zh-CN" baseline="-25000" dirty="0" err="1"/>
              <a:t>pair</a:t>
            </a:r>
            <a:r>
              <a:rPr lang="en-US" altLang="zh-CN" baseline="-25000" dirty="0"/>
              <a:t> 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FBD953-118D-9A80-EB26-038C247E9DD1}"/>
              </a:ext>
            </a:extLst>
          </p:cNvPr>
          <p:cNvSpPr txBox="1"/>
          <p:nvPr/>
        </p:nvSpPr>
        <p:spPr>
          <a:xfrm>
            <a:off x="21241" y="5303739"/>
            <a:ext cx="892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Times New Roman"/>
                <a:ea typeface="楷体"/>
              </a:rPr>
              <a:t>Most nuclei have pronounced proton magic number, possibly due to more larger single-particle level densities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F15DD8-B3B2-9A25-7B22-EBBA7783C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" y="890267"/>
            <a:ext cx="8920738" cy="41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predicted magic number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1D5-5951-491A-AEF9-348DCBD8BBC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AD955F-ED1D-D291-069C-E3A1D1F52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45" y="731416"/>
            <a:ext cx="4645006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The RCHB mass table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EFDD-4413-49D7-8BA6-3D0A9DEB7EFA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1112" y="1592664"/>
            <a:ext cx="8861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Based on the </a:t>
            </a:r>
            <a:r>
              <a:rPr lang="en-US" altLang="zh-CN" sz="2400" dirty="0">
                <a:solidFill>
                  <a:srgbClr val="FF0000"/>
                </a:solidFill>
              </a:rPr>
              <a:t>spherical</a:t>
            </a:r>
            <a:r>
              <a:rPr lang="en-US" altLang="zh-CN" sz="2400" dirty="0"/>
              <a:t> relativistic continuum Hartree-Bogoliubov (RCHB) theory, the first nuclear mass table with </a:t>
            </a:r>
            <a:r>
              <a:rPr lang="en-US" altLang="zh-CN" sz="2400" dirty="0">
                <a:solidFill>
                  <a:srgbClr val="FF0000"/>
                </a:solidFill>
              </a:rPr>
              <a:t>continuum effects</a:t>
            </a:r>
            <a:r>
              <a:rPr lang="en-US" altLang="zh-CN" sz="2400" dirty="0"/>
              <a:t> has been constructed.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4" y="3107538"/>
            <a:ext cx="8035381" cy="3419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2946" y="2758568"/>
            <a:ext cx="8259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Xia, et</a:t>
            </a:r>
            <a:r>
              <a:rPr lang="zh-CN" altLang="en-US" sz="1400" dirty="0">
                <a:solidFill>
                  <a:schemeClr val="accent5"/>
                </a:solidFill>
              </a:rPr>
              <a:t> </a:t>
            </a:r>
            <a:r>
              <a:rPr lang="en-US" altLang="zh-CN" sz="1400" dirty="0">
                <a:solidFill>
                  <a:schemeClr val="accent5"/>
                </a:solidFill>
              </a:rPr>
              <a:t>al., Atom.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Tabl</a:t>
            </a:r>
            <a:r>
              <a:rPr lang="en-US" altLang="zh-CN" sz="1400" dirty="0">
                <a:solidFill>
                  <a:schemeClr val="accent5"/>
                </a:solidFill>
              </a:rPr>
              <a:t>. 121, 1 (2018)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9C7621-19D3-5F87-65D5-DEA76B65CFCC}"/>
              </a:ext>
            </a:extLst>
          </p:cNvPr>
          <p:cNvSpPr/>
          <p:nvPr/>
        </p:nvSpPr>
        <p:spPr>
          <a:xfrm>
            <a:off x="141112" y="654250"/>
            <a:ext cx="8861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FF0000"/>
                </a:solidFill>
              </a:rPr>
              <a:t>Continuum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pairing correlations</a:t>
            </a:r>
            <a:r>
              <a:rPr lang="en-US" altLang="zh-CN" sz="2400" dirty="0"/>
              <a:t> play an important role in exotic nuclei near the drip lines.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3FD5C6-B6E7-B0E0-1F59-3D169B8F2023}"/>
              </a:ext>
            </a:extLst>
          </p:cNvPr>
          <p:cNvSpPr txBox="1"/>
          <p:nvPr/>
        </p:nvSpPr>
        <p:spPr>
          <a:xfrm>
            <a:off x="742946" y="1223637"/>
            <a:ext cx="825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Meng and Ring, Phys. Rev. Lett. 77, 3963 (1996)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Meng, et al., Prog. Part.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Phys. 57, 470 (2006)</a:t>
            </a:r>
          </a:p>
        </p:txBody>
      </p:sp>
    </p:spTree>
    <p:extLst>
      <p:ext uri="{BB962C8B-B14F-4D97-AF65-F5344CB8AC3E}">
        <p14:creationId xmlns:p14="http://schemas.microsoft.com/office/powerpoint/2010/main" val="320605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The DRHBc theory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AC50-1209-4251-AC1E-C259FB6EF52F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1110" y="1486641"/>
            <a:ext cx="8861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To describe deformed exotic nuclei, </a:t>
            </a:r>
            <a:r>
              <a:rPr lang="en-US" altLang="zh-CN" sz="2400" dirty="0">
                <a:solidFill>
                  <a:srgbClr val="FF0000"/>
                </a:solidFill>
              </a:rPr>
              <a:t>the deformed relativistic Hartree-Bogoliubov theory in continuum (DRHBc)</a:t>
            </a:r>
            <a:r>
              <a:rPr lang="en-US" altLang="zh-CN" sz="2400" dirty="0"/>
              <a:t> was developed, which simultaneously takes into account the effects of </a:t>
            </a:r>
            <a:r>
              <a:rPr lang="en-US" altLang="zh-CN" sz="2400" dirty="0">
                <a:solidFill>
                  <a:srgbClr val="FF0000"/>
                </a:solidFill>
              </a:rPr>
              <a:t>deformation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pairing correlations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continuum</a:t>
            </a:r>
            <a:r>
              <a:rPr lang="en-US" altLang="zh-CN" sz="2400" dirty="0"/>
              <a:t>, and can provide a proper description for exotic nuclei.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6595" y="3382558"/>
            <a:ext cx="491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Zhou, Meng, Ring, and Zhao, Phys. Rev. C 82, 011301 (2010)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Li, Meng, Ring, Zhao, and Zhou, Phys. Rev. C 85, 024312 (2012)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E8E3B52-9645-239A-B88C-587D6A1EE554}"/>
              </a:ext>
            </a:extLst>
          </p:cNvPr>
          <p:cNvSpPr/>
          <p:nvPr/>
        </p:nvSpPr>
        <p:spPr>
          <a:xfrm>
            <a:off x="141113" y="619804"/>
            <a:ext cx="8861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Except doubly-magic nuclei, most nuclei deviate from spherical shape.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EDAFF1-FAB2-98A4-35E6-047705AFAA49}"/>
              </a:ext>
            </a:extLst>
          </p:cNvPr>
          <p:cNvSpPr txBox="1"/>
          <p:nvPr/>
        </p:nvSpPr>
        <p:spPr>
          <a:xfrm>
            <a:off x="5311609" y="4495277"/>
            <a:ext cx="36912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Sun, et al., Phys. Lett. B 785, 530 (2018)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al., Phys. Rev. C 100, 034312 (2019)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Sun, et al.,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Phys. A 1003, 122011 (2020)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Sun and Zhou, Sci. Bull. 66, 2072 (2021)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Yang, et al., Phys. Rev. Lett. 126, 082501 (2021)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Sun, Phys. Rev. C 103, 054315 (2021)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al., Phys. Rev. C 107 L041303 (2023)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al., Phys. Lett. B 844, 138122 (2023)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An, et al., Phys. Lett. B 849, 138422 (2024)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8E3CA8-C2DE-3BCA-5460-5CC17C2EB86E}"/>
              </a:ext>
            </a:extLst>
          </p:cNvPr>
          <p:cNvSpPr/>
          <p:nvPr/>
        </p:nvSpPr>
        <p:spPr>
          <a:xfrm>
            <a:off x="141109" y="4015256"/>
            <a:ext cx="8861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The </a:t>
            </a:r>
            <a:r>
              <a:rPr lang="en-US" altLang="zh-CN" sz="2400" dirty="0" err="1"/>
              <a:t>DRHBc</a:t>
            </a:r>
            <a:r>
              <a:rPr lang="en-US" altLang="zh-CN" sz="2400" dirty="0"/>
              <a:t> theory has achieved great success in many studies on exotic nuclei. </a:t>
            </a:r>
          </a:p>
        </p:txBody>
      </p:sp>
    </p:spTree>
    <p:extLst>
      <p:ext uri="{BB962C8B-B14F-4D97-AF65-F5344CB8AC3E}">
        <p14:creationId xmlns:p14="http://schemas.microsoft.com/office/powerpoint/2010/main" val="149951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The DRHBc mass table collaboration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CA34-1CBC-4822-B9BE-5B1413298E90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684" y="686283"/>
            <a:ext cx="8852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To construct the relativistic nuclear mass table with the deformation and continuum effects by the </a:t>
            </a:r>
            <a:r>
              <a:rPr lang="en-US" altLang="zh-CN" sz="2400" dirty="0" err="1"/>
              <a:t>DRHBc</a:t>
            </a:r>
            <a:r>
              <a:rPr lang="en-US" altLang="zh-CN" sz="2400" dirty="0"/>
              <a:t> theory, </a:t>
            </a:r>
            <a:r>
              <a:rPr lang="en-US" altLang="zh-CN" sz="2400" dirty="0">
                <a:solidFill>
                  <a:srgbClr val="FF0000"/>
                </a:solidFill>
              </a:rPr>
              <a:t>the </a:t>
            </a:r>
            <a:r>
              <a:rPr lang="en-US" altLang="zh-CN" sz="2400" dirty="0" err="1">
                <a:solidFill>
                  <a:srgbClr val="FF0000"/>
                </a:solidFill>
              </a:rPr>
              <a:t>DRHBc</a:t>
            </a:r>
            <a:r>
              <a:rPr lang="en-US" altLang="zh-CN" sz="2400" dirty="0">
                <a:solidFill>
                  <a:srgbClr val="FF0000"/>
                </a:solidFill>
              </a:rPr>
              <a:t> Mass Table Collaboration </a:t>
            </a:r>
            <a:r>
              <a:rPr lang="en-US" altLang="zh-CN" sz="2400" dirty="0"/>
              <a:t>was established.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D4E395B-F956-F002-A48C-AE57BFCC58AF}"/>
              </a:ext>
            </a:extLst>
          </p:cNvPr>
          <p:cNvGrpSpPr/>
          <p:nvPr/>
        </p:nvGrpSpPr>
        <p:grpSpPr>
          <a:xfrm>
            <a:off x="227700" y="2004753"/>
            <a:ext cx="8688599" cy="4395741"/>
            <a:chOff x="193397" y="1322039"/>
            <a:chExt cx="8096115" cy="4095990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B4E80E7E-6D87-A30E-4FF8-124B8FF43391}"/>
                </a:ext>
              </a:extLst>
            </p:cNvPr>
            <p:cNvGrpSpPr/>
            <p:nvPr/>
          </p:nvGrpSpPr>
          <p:grpSpPr>
            <a:xfrm>
              <a:off x="193397" y="1322039"/>
              <a:ext cx="8096115" cy="4095990"/>
              <a:chOff x="-922210" y="821277"/>
              <a:chExt cx="8293653" cy="4208905"/>
            </a:xfrm>
          </p:grpSpPr>
          <p:pic>
            <p:nvPicPr>
              <p:cNvPr id="101" name="图片 100">
                <a:extLst>
                  <a:ext uri="{FF2B5EF4-FFF2-40B4-BE49-F238E27FC236}">
                    <a16:creationId xmlns:a16="http://schemas.microsoft.com/office/drawing/2014/main" id="{114144B2-A67B-0990-C131-446C8FC55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514" y="4050846"/>
                <a:ext cx="720000" cy="979336"/>
              </a:xfrm>
              <a:prstGeom prst="rect">
                <a:avLst/>
              </a:prstGeom>
            </p:spPr>
          </p:pic>
          <p:pic>
            <p:nvPicPr>
              <p:cNvPr id="102" name="图片 101">
                <a:extLst>
                  <a:ext uri="{FF2B5EF4-FFF2-40B4-BE49-F238E27FC236}">
                    <a16:creationId xmlns:a16="http://schemas.microsoft.com/office/drawing/2014/main" id="{B28E5D8B-0EF7-B857-F544-79F8AAE79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8" t="3524" r="3710" b="3937"/>
              <a:stretch/>
            </p:blipFill>
            <p:spPr>
              <a:xfrm>
                <a:off x="134501" y="936776"/>
                <a:ext cx="939480" cy="931802"/>
              </a:xfrm>
              <a:prstGeom prst="rect">
                <a:avLst/>
              </a:prstGeom>
            </p:spPr>
          </p:pic>
          <p:pic>
            <p:nvPicPr>
              <p:cNvPr id="103" name="图片 102">
                <a:extLst>
                  <a:ext uri="{FF2B5EF4-FFF2-40B4-BE49-F238E27FC236}">
                    <a16:creationId xmlns:a16="http://schemas.microsoft.com/office/drawing/2014/main" id="{393FE913-39E0-265A-2614-DB30F1B755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6" r="81622"/>
              <a:stretch/>
            </p:blipFill>
            <p:spPr>
              <a:xfrm>
                <a:off x="3412883" y="821277"/>
                <a:ext cx="738902" cy="1158995"/>
              </a:xfrm>
              <a:prstGeom prst="rect">
                <a:avLst/>
              </a:prstGeom>
            </p:spPr>
          </p:pic>
          <p:pic>
            <p:nvPicPr>
              <p:cNvPr id="104" name="图片 103">
                <a:extLst>
                  <a:ext uri="{FF2B5EF4-FFF2-40B4-BE49-F238E27FC236}">
                    <a16:creationId xmlns:a16="http://schemas.microsoft.com/office/drawing/2014/main" id="{44C03AAB-16DD-2056-29DF-2DC620102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291" y="950100"/>
                <a:ext cx="938583" cy="938583"/>
              </a:xfrm>
              <a:prstGeom prst="rect">
                <a:avLst/>
              </a:prstGeom>
            </p:spPr>
          </p:pic>
          <p:pic>
            <p:nvPicPr>
              <p:cNvPr id="105" name="图片 104">
                <a:extLst>
                  <a:ext uri="{FF2B5EF4-FFF2-40B4-BE49-F238E27FC236}">
                    <a16:creationId xmlns:a16="http://schemas.microsoft.com/office/drawing/2014/main" id="{7DE26B57-1935-2326-93F8-848979D9F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4" t="2812" r="3300" b="2706"/>
              <a:stretch/>
            </p:blipFill>
            <p:spPr>
              <a:xfrm>
                <a:off x="4280367" y="2003870"/>
                <a:ext cx="938583" cy="940522"/>
              </a:xfrm>
              <a:prstGeom prst="rect">
                <a:avLst/>
              </a:prstGeom>
            </p:spPr>
          </p:pic>
          <p:pic>
            <p:nvPicPr>
              <p:cNvPr id="106" name="图片 105">
                <a:extLst>
                  <a:ext uri="{FF2B5EF4-FFF2-40B4-BE49-F238E27FC236}">
                    <a16:creationId xmlns:a16="http://schemas.microsoft.com/office/drawing/2014/main" id="{0E04BA19-765E-842C-9A04-421A96F8F9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7" t="4635" r="7916" b="6224"/>
              <a:stretch/>
            </p:blipFill>
            <p:spPr>
              <a:xfrm>
                <a:off x="1186393" y="2991023"/>
                <a:ext cx="938583" cy="935871"/>
              </a:xfrm>
              <a:prstGeom prst="rect">
                <a:avLst/>
              </a:prstGeom>
            </p:spPr>
          </p:pic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776FD5B2-7CE5-4D58-50C1-F6007C529A19}"/>
                  </a:ext>
                </a:extLst>
              </p:cNvPr>
              <p:cNvGrpSpPr/>
              <p:nvPr/>
            </p:nvGrpSpPr>
            <p:grpSpPr>
              <a:xfrm>
                <a:off x="-922210" y="936777"/>
                <a:ext cx="8293653" cy="4085474"/>
                <a:chOff x="68390" y="931503"/>
                <a:chExt cx="8293653" cy="4085474"/>
              </a:xfrm>
            </p:grpSpPr>
            <p:pic>
              <p:nvPicPr>
                <p:cNvPr id="108" name="图片 107">
                  <a:extLst>
                    <a:ext uri="{FF2B5EF4-FFF2-40B4-BE49-F238E27FC236}">
                      <a16:creationId xmlns:a16="http://schemas.microsoft.com/office/drawing/2014/main" id="{E65AD377-7E19-0637-C977-9993E0A5FC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5843" y="2008902"/>
                  <a:ext cx="892800" cy="8928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grpSp>
              <p:nvGrpSpPr>
                <p:cNvPr id="109" name="组合 108">
                  <a:extLst>
                    <a:ext uri="{FF2B5EF4-FFF2-40B4-BE49-F238E27FC236}">
                      <a16:creationId xmlns:a16="http://schemas.microsoft.com/office/drawing/2014/main" id="{D2FFCA45-415F-7DE0-D730-0AEB523C7721}"/>
                    </a:ext>
                  </a:extLst>
                </p:cNvPr>
                <p:cNvGrpSpPr/>
                <p:nvPr/>
              </p:nvGrpSpPr>
              <p:grpSpPr>
                <a:xfrm>
                  <a:off x="68390" y="931503"/>
                  <a:ext cx="8293653" cy="4085474"/>
                  <a:chOff x="-149622" y="289879"/>
                  <a:chExt cx="8293653" cy="4085474"/>
                </a:xfrm>
              </p:grpSpPr>
              <p:pic>
                <p:nvPicPr>
                  <p:cNvPr id="110" name="图片 109">
                    <a:extLst>
                      <a:ext uri="{FF2B5EF4-FFF2-40B4-BE49-F238E27FC236}">
                        <a16:creationId xmlns:a16="http://schemas.microsoft.com/office/drawing/2014/main" id="{1785938E-8776-D792-8A96-B3019C4F1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clrChange>
                      <a:clrFrom>
                        <a:srgbClr val="000000">
                          <a:alpha val="0"/>
                        </a:srgbClr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59" t="20817" r="70470" b="18977"/>
                  <a:stretch/>
                </p:blipFill>
                <p:spPr>
                  <a:xfrm>
                    <a:off x="4047279" y="1358133"/>
                    <a:ext cx="939600" cy="93601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grpSp>
                <p:nvGrpSpPr>
                  <p:cNvPr id="111" name="组合 110">
                    <a:extLst>
                      <a:ext uri="{FF2B5EF4-FFF2-40B4-BE49-F238E27FC236}">
                        <a16:creationId xmlns:a16="http://schemas.microsoft.com/office/drawing/2014/main" id="{241FB80A-F58E-D5EE-0E98-2A29F45F5CCD}"/>
                      </a:ext>
                    </a:extLst>
                  </p:cNvPr>
                  <p:cNvGrpSpPr/>
                  <p:nvPr/>
                </p:nvGrpSpPr>
                <p:grpSpPr>
                  <a:xfrm>
                    <a:off x="-149622" y="289879"/>
                    <a:ext cx="8293653" cy="4085474"/>
                    <a:chOff x="-57053" y="428124"/>
                    <a:chExt cx="8293653" cy="4085474"/>
                  </a:xfrm>
                </p:grpSpPr>
                <p:grpSp>
                  <p:nvGrpSpPr>
                    <p:cNvPr id="112" name="组合 111">
                      <a:extLst>
                        <a:ext uri="{FF2B5EF4-FFF2-40B4-BE49-F238E27FC236}">
                          <a16:creationId xmlns:a16="http://schemas.microsoft.com/office/drawing/2014/main" id="{E139F033-45FF-61DF-3695-0F158A148D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7053" y="428124"/>
                      <a:ext cx="8293653" cy="4085474"/>
                      <a:chOff x="-635351" y="-95337"/>
                      <a:chExt cx="8293653" cy="4085474"/>
                    </a:xfrm>
                    <a:solidFill>
                      <a:schemeClr val="bg1"/>
                    </a:solidFill>
                  </p:grpSpPr>
                  <p:grpSp>
                    <p:nvGrpSpPr>
                      <p:cNvPr id="114" name="组合 113">
                        <a:extLst>
                          <a:ext uri="{FF2B5EF4-FFF2-40B4-BE49-F238E27FC236}">
                            <a16:creationId xmlns:a16="http://schemas.microsoft.com/office/drawing/2014/main" id="{172CAACA-2344-C0A5-A5C6-DBEAA0B8FB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635351" y="-95337"/>
                        <a:ext cx="8293653" cy="4085474"/>
                        <a:chOff x="-568115" y="-102060"/>
                        <a:chExt cx="8293653" cy="4085474"/>
                      </a:xfrm>
                      <a:grpFill/>
                    </p:grpSpPr>
                    <p:grpSp>
                      <p:nvGrpSpPr>
                        <p:cNvPr id="116" name="组合 115">
                          <a:extLst>
                            <a:ext uri="{FF2B5EF4-FFF2-40B4-BE49-F238E27FC236}">
                              <a16:creationId xmlns:a16="http://schemas.microsoft.com/office/drawing/2014/main" id="{E7879BF5-2328-0C02-F1D2-DEC8CA8BD9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568115" y="-102060"/>
                          <a:ext cx="8293653" cy="4085474"/>
                          <a:chOff x="-568115" y="-102060"/>
                          <a:chExt cx="8293653" cy="4085474"/>
                        </a:xfrm>
                        <a:grpFill/>
                      </p:grpSpPr>
                      <p:grpSp>
                        <p:nvGrpSpPr>
                          <p:cNvPr id="118" name="组合 117">
                            <a:extLst>
                              <a:ext uri="{FF2B5EF4-FFF2-40B4-BE49-F238E27FC236}">
                                <a16:creationId xmlns:a16="http://schemas.microsoft.com/office/drawing/2014/main" id="{A7E78001-7B85-3F3B-F53D-C9CD47BD046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568115" y="-102060"/>
                            <a:ext cx="8293653" cy="4061600"/>
                            <a:chOff x="-568115" y="-102060"/>
                            <a:chExt cx="8293653" cy="4061600"/>
                          </a:xfrm>
                          <a:grpFill/>
                        </p:grpSpPr>
                        <p:grpSp>
                          <p:nvGrpSpPr>
                            <p:cNvPr id="120" name="组合 119">
                              <a:extLst>
                                <a:ext uri="{FF2B5EF4-FFF2-40B4-BE49-F238E27FC236}">
                                  <a16:creationId xmlns:a16="http://schemas.microsoft.com/office/drawing/2014/main" id="{DAA472EE-C507-AD4A-35C2-C459659CE39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568115" y="-102060"/>
                              <a:ext cx="8293653" cy="4061600"/>
                              <a:chOff x="-568115" y="-102060"/>
                              <a:chExt cx="8293653" cy="4061600"/>
                            </a:xfrm>
                            <a:grpFill/>
                          </p:grpSpPr>
                          <p:grpSp>
                            <p:nvGrpSpPr>
                              <p:cNvPr id="122" name="组合 121">
                                <a:extLst>
                                  <a:ext uri="{FF2B5EF4-FFF2-40B4-BE49-F238E27FC236}">
                                    <a16:creationId xmlns:a16="http://schemas.microsoft.com/office/drawing/2014/main" id="{437CF242-9325-9D18-BF73-4594D451275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-568115" y="-102060"/>
                                <a:ext cx="8293653" cy="4061600"/>
                                <a:chOff x="-533493" y="-370586"/>
                                <a:chExt cx="8293653" cy="4061600"/>
                              </a:xfrm>
                              <a:grpFill/>
                            </p:grpSpPr>
                            <p:grpSp>
                              <p:nvGrpSpPr>
                                <p:cNvPr id="124" name="组合 123">
                                  <a:extLst>
                                    <a:ext uri="{FF2B5EF4-FFF2-40B4-BE49-F238E27FC236}">
                                      <a16:creationId xmlns:a16="http://schemas.microsoft.com/office/drawing/2014/main" id="{67692A9B-D1E3-666B-7AD5-A75FE1823F6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-533493" y="-370586"/>
                                  <a:ext cx="8270253" cy="4061600"/>
                                  <a:chOff x="-2149921" y="1338061"/>
                                  <a:chExt cx="10911377" cy="5382986"/>
                                </a:xfrm>
                                <a:grpFill/>
                              </p:grpSpPr>
                              <p:grpSp>
                                <p:nvGrpSpPr>
                                  <p:cNvPr id="126" name="组合 125">
                                    <a:extLst>
                                      <a:ext uri="{FF2B5EF4-FFF2-40B4-BE49-F238E27FC236}">
                                        <a16:creationId xmlns:a16="http://schemas.microsoft.com/office/drawing/2014/main" id="{1811CE62-A517-0F30-FFF8-B0BC04E6D88D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-2149921" y="1338061"/>
                                    <a:ext cx="10911377" cy="5371735"/>
                                    <a:chOff x="-4100744" y="-1602500"/>
                                    <a:chExt cx="15860567" cy="7967040"/>
                                  </a:xfrm>
                                  <a:grpFill/>
                                </p:grpSpPr>
                                <p:pic>
                                  <p:nvPicPr>
                                    <p:cNvPr id="128" name="图片 127">
                                      <a:extLst>
                                        <a:ext uri="{FF2B5EF4-FFF2-40B4-BE49-F238E27FC236}">
                                          <a16:creationId xmlns:a16="http://schemas.microsoft.com/office/drawing/2014/main" id="{C26752AB-2FB6-F933-F80F-98024BD0E79F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11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826549" y="772658"/>
                                      <a:ext cx="2071204" cy="1237060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29" name="图片 128">
                                      <a:extLst>
                                        <a:ext uri="{FF2B5EF4-FFF2-40B4-BE49-F238E27FC236}">
                                          <a16:creationId xmlns:a16="http://schemas.microsoft.com/office/drawing/2014/main" id="{ABED6C90-FED6-A8D7-DBB6-8355D4FAA487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 rotWithShape="1">
                                    <a:blip r:embed="rId12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8274" t="2019" r="7537" b="5617"/>
                                    <a:stretch/>
                                  </p:blipFill>
                                  <p:spPr>
                                    <a:xfrm>
                                      <a:off x="8020716" y="2489983"/>
                                      <a:ext cx="1804766" cy="1799997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0" name="图片 129">
                                      <a:extLst>
                                        <a:ext uri="{FF2B5EF4-FFF2-40B4-BE49-F238E27FC236}">
                                          <a16:creationId xmlns:a16="http://schemas.microsoft.com/office/drawing/2014/main" id="{7F1912A1-714C-8AFA-B270-870FA13E5A5D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13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5123" y="-1586697"/>
                                      <a:ext cx="1800000" cy="1799999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1" name="图片 130">
                                      <a:extLst>
                                        <a:ext uri="{FF2B5EF4-FFF2-40B4-BE49-F238E27FC236}">
                                          <a16:creationId xmlns:a16="http://schemas.microsoft.com/office/drawing/2014/main" id="{99DAAA48-E33F-02CF-7502-48F04ED86346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 rotWithShape="1">
                                    <a:blip r:embed="rId14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3102" t="2047" r="3396" b="2818"/>
                                    <a:stretch/>
                                  </p:blipFill>
                                  <p:spPr>
                                    <a:xfrm>
                                      <a:off x="-1059824" y="4531132"/>
                                      <a:ext cx="1801947" cy="1833408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2" name="图片 131">
                                      <a:extLst>
                                        <a:ext uri="{FF2B5EF4-FFF2-40B4-BE49-F238E27FC236}">
                                          <a16:creationId xmlns:a16="http://schemas.microsoft.com/office/drawing/2014/main" id="{DE62CA41-3FF7-7D3C-8A1F-DB645F25E107}"/>
                                        </a:ext>
                                      </a:extLst>
                                    </p:cNvPr>
                                    <p:cNvPicPr>
                                      <a:picLocks/>
                                    </p:cNvPicPr>
                                    <p:nvPr/>
                                  </p:nvPicPr>
                                  <p:blipFill>
                                    <a:blip r:embed="rId15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6021923" y="2489983"/>
                                      <a:ext cx="1801947" cy="1799997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3" name="图片 132">
                                      <a:extLst>
                                        <a:ext uri="{FF2B5EF4-FFF2-40B4-BE49-F238E27FC236}">
                                          <a16:creationId xmlns:a16="http://schemas.microsoft.com/office/drawing/2014/main" id="{03A901B6-FCA5-0CA3-558C-EC0D63B9E0C4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 rotWithShape="1">
                                    <a:blip r:embed="rId16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2341" t="2223" r="2033" b="2642"/>
                                    <a:stretch/>
                                  </p:blipFill>
                                  <p:spPr>
                                    <a:xfrm>
                                      <a:off x="3923931" y="2472151"/>
                                      <a:ext cx="1864082" cy="1766202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4" name="图片 133">
                                      <a:extLst>
                                        <a:ext uri="{FF2B5EF4-FFF2-40B4-BE49-F238E27FC236}">
                                          <a16:creationId xmlns:a16="http://schemas.microsoft.com/office/drawing/2014/main" id="{4753346A-7FA9-27F4-DB61-2688D9CBD00A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 rotWithShape="1">
                                    <a:blip r:embed="rId17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3206" t="3166" r="3159" b="4932"/>
                                    <a:stretch/>
                                  </p:blipFill>
                                  <p:spPr>
                                    <a:xfrm>
                                      <a:off x="2015098" y="515303"/>
                                      <a:ext cx="1801949" cy="1782753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5" name="Picture 2" descr="https://upload.wikimedia.org/wikipedia/zh/5/59/Anhui_University_seal.png">
                                      <a:extLst>
                                        <a:ext uri="{FF2B5EF4-FFF2-40B4-BE49-F238E27FC236}">
                                          <a16:creationId xmlns:a16="http://schemas.microsoft.com/office/drawing/2014/main" id="{BDF84E16-A30E-A311-80A2-D554681331B0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8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-4100744" y="-1602500"/>
                                      <a:ext cx="1800000" cy="1799997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6" name="Picture 4" descr="Image result for è¿ä»£ç©çç ç©¶æ logo">
                                      <a:extLst>
                                        <a:ext uri="{FF2B5EF4-FFF2-40B4-BE49-F238E27FC236}">
                                          <a16:creationId xmlns:a16="http://schemas.microsoft.com/office/drawing/2014/main" id="{97ECA289-DC0E-1BCA-4BEE-C3A76EF78EA3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9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-2289988" y="267171"/>
                                      <a:ext cx="2175236" cy="2050780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7" name="Picture 6" descr="Image result for æ¹å·å¸èå­¦é¢ logo">
                                      <a:extLst>
                                        <a:ext uri="{FF2B5EF4-FFF2-40B4-BE49-F238E27FC236}">
                                          <a16:creationId xmlns:a16="http://schemas.microsoft.com/office/drawing/2014/main" id="{6FF5E44A-D2A4-D86E-CB95-5FED0229E59C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 rotWithShape="1">
                                    <a:blip r:embed="rId20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3381" t="6202" r="3334" b="1338"/>
                                    <a:stretch/>
                                  </p:blipFill>
                                  <p:spPr bwMode="auto">
                                    <a:xfrm>
                                      <a:off x="9957873" y="-1575810"/>
                                      <a:ext cx="1801950" cy="1786011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8" name="Picture 8" descr="Image result for logo of institute of basic science korea">
                                      <a:extLst>
                                        <a:ext uri="{FF2B5EF4-FFF2-40B4-BE49-F238E27FC236}">
                                          <a16:creationId xmlns:a16="http://schemas.microsoft.com/office/drawing/2014/main" id="{6C8FAD57-C6E0-5771-FE20-F54ECA3EE178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 rotWithShape="1">
                                    <a:blip r:embed="rId21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9421" t="9749" r="8891" b="9433"/>
                                    <a:stretch/>
                                  </p:blipFill>
                                  <p:spPr bwMode="auto">
                                    <a:xfrm>
                                      <a:off x="-4100744" y="374454"/>
                                      <a:ext cx="1935965" cy="1915343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39" name="图片 138">
                                      <a:extLst>
                                        <a:ext uri="{FF2B5EF4-FFF2-40B4-BE49-F238E27FC236}">
                                          <a16:creationId xmlns:a16="http://schemas.microsoft.com/office/drawing/2014/main" id="{6C2E8070-2F8D-F8B4-81AA-30DF7A35FB4D}"/>
                                        </a:ext>
                                      </a:extLst>
                                    </p:cNvPr>
                                    <p:cNvPicPr>
                                      <a:picLocks noChangeAspect="1"/>
                                    </p:cNvPicPr>
                                    <p:nvPr/>
                                  </p:nvPicPr>
                                  <p:blipFill>
                                    <a:blip r:embed="rId22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1877536" y="2451252"/>
                                      <a:ext cx="1799999" cy="1799997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40" name="Picture 10">
                                      <a:extLst>
                                        <a:ext uri="{FF2B5EF4-FFF2-40B4-BE49-F238E27FC236}">
                                          <a16:creationId xmlns:a16="http://schemas.microsoft.com/office/drawing/2014/main" id="{886A7BE5-13D0-E218-B091-BACA78239311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 rotWithShape="1">
                                    <a:blip r:embed="rId23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1674" r="1763"/>
                                    <a:stretch/>
                                  </p:blipFill>
                                  <p:spPr bwMode="auto">
                                    <a:xfrm>
                                      <a:off x="-4081206" y="2458150"/>
                                      <a:ext cx="1760922" cy="1799997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  <p:pic>
                                  <p:nvPicPr>
                                    <p:cNvPr id="141" name="Picture 12" descr="Image result for Zhengzhou university logo">
                                      <a:extLst>
                                        <a:ext uri="{FF2B5EF4-FFF2-40B4-BE49-F238E27FC236}">
                                          <a16:creationId xmlns:a16="http://schemas.microsoft.com/office/drawing/2014/main" id="{991CB848-64BE-2467-7699-85665FD10D80}"/>
                                        </a:ext>
                                      </a:extLst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 rotWithShape="1">
                                    <a:blip r:embed="rId24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 l="627" b="1608"/>
                                    <a:stretch/>
                                  </p:blipFill>
                                  <p:spPr bwMode="auto">
                                    <a:xfrm>
                                      <a:off x="8948434" y="4482907"/>
                                      <a:ext cx="1898639" cy="1879903"/>
                                    </a:xfrm>
                                    <a:prstGeom prst="rect">
                                      <a:avLst/>
                                    </a:prstGeom>
                                    <a:grpFill/>
                                  </p:spPr>
                                </p:pic>
                              </p:grpSp>
                              <p:pic>
                                <p:nvPicPr>
                                  <p:cNvPr id="127" name="图片 126">
                                    <a:extLst>
                                      <a:ext uri="{FF2B5EF4-FFF2-40B4-BE49-F238E27FC236}">
                                        <a16:creationId xmlns:a16="http://schemas.microsoft.com/office/drawing/2014/main" id="{EA21B7FC-84AF-4DCD-CB88-59562D0F010A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5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416672" y="5507402"/>
                                    <a:ext cx="1238320" cy="1213645"/>
                                  </a:xfrm>
                                  <a:prstGeom prst="rect">
                                    <a:avLst/>
                                  </a:prstGeom>
                                  <a:grpFill/>
                                </p:spPr>
                              </p:pic>
                            </p:grpSp>
                            <p:pic>
                              <p:nvPicPr>
                                <p:cNvPr id="125" name="Picture 2" descr="https://timgsa.baidu.com/timg?image&amp;quality=80&amp;size=b9999_10000&amp;sec=1571989163448&amp;di=66014411d25677d796f719886c341c41&amp;imgtype=0&amp;src=http%3A%2F%2Ffmn.xnimg.cn%2Ffmn037%2F20100819%2F2055%2Fb_large_0qQU_6387000137b12d11.jpg">
                                  <a:extLst>
                                    <a:ext uri="{FF2B5EF4-FFF2-40B4-BE49-F238E27FC236}">
                                      <a16:creationId xmlns:a16="http://schemas.microsoft.com/office/drawing/2014/main" id="{209AAF10-2F3E-F57A-4BE2-740B565CDA6E}"/>
                                    </a:ext>
                                  </a:extLst>
                                </p:cNvPr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 rotWithShape="1">
                                <a:blip r:embed="rId26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l="7564" t="5707" r="7572" b="8919"/>
                                <a:stretch/>
                              </p:blipFill>
                              <p:spPr bwMode="auto">
                                <a:xfrm>
                                  <a:off x="6820560" y="1677258"/>
                                  <a:ext cx="939600" cy="932203"/>
                                </a:xfrm>
                                <a:prstGeom prst="rect">
                                  <a:avLst/>
                                </a:prstGeom>
                                <a:grpFill/>
                              </p:spPr>
                            </p:pic>
                          </p:grpSp>
                          <p:pic>
                            <p:nvPicPr>
                              <p:cNvPr id="123" name="图片 122">
                                <a:extLst>
                                  <a:ext uri="{FF2B5EF4-FFF2-40B4-BE49-F238E27FC236}">
                                    <a16:creationId xmlns:a16="http://schemas.microsoft.com/office/drawing/2014/main" id="{F1433B43-05ED-8EC5-9C27-4F64FF9EBA65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679205" y="-83623"/>
                                <a:ext cx="939600" cy="941949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</p:pic>
                        </p:grpSp>
                        <p:pic>
                          <p:nvPicPr>
                            <p:cNvPr id="121" name="图片 120">
                              <a:extLst>
                                <a:ext uri="{FF2B5EF4-FFF2-40B4-BE49-F238E27FC236}">
                                  <a16:creationId xmlns:a16="http://schemas.microsoft.com/office/drawing/2014/main" id="{82BD218A-80FB-DFC6-0B37-C3C1D27E2FA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8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2776" t="2881" r="2570" b="3045"/>
                            <a:stretch/>
                          </p:blipFill>
                          <p:spPr>
                            <a:xfrm>
                              <a:off x="472410" y="1962261"/>
                              <a:ext cx="939600" cy="928000"/>
                            </a:xfrm>
                            <a:prstGeom prst="rect">
                              <a:avLst/>
                            </a:prstGeom>
                            <a:grpFill/>
                          </p:spPr>
                        </p:pic>
                      </p:grpSp>
                      <p:pic>
                        <p:nvPicPr>
                          <p:cNvPr id="119" name="图片 118">
                            <a:extLst>
                              <a:ext uri="{FF2B5EF4-FFF2-40B4-BE49-F238E27FC236}">
                                <a16:creationId xmlns:a16="http://schemas.microsoft.com/office/drawing/2014/main" id="{EC4AB48C-F9A3-BB6F-A2E4-B6BD4FE4159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9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63375" y="3043814"/>
                            <a:ext cx="939600" cy="939600"/>
                          </a:xfrm>
                          <a:prstGeom prst="rect">
                            <a:avLst/>
                          </a:prstGeom>
                          <a:grpFill/>
                        </p:spPr>
                      </p:pic>
                    </p:grpSp>
                    <p:pic>
                      <p:nvPicPr>
                        <p:cNvPr id="117" name="图片 116">
                          <a:extLst>
                            <a:ext uri="{FF2B5EF4-FFF2-40B4-BE49-F238E27FC236}">
                              <a16:creationId xmlns:a16="http://schemas.microsoft.com/office/drawing/2014/main" id="{7B8E72DB-7024-4668-115F-29068D5F771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648"/>
                        <a:stretch/>
                      </p:blipFill>
                      <p:spPr>
                        <a:xfrm>
                          <a:off x="4188440" y="3010839"/>
                          <a:ext cx="939600" cy="947708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pic>
                    <p:nvPicPr>
                      <p:cNvPr id="115" name="图片 114">
                        <a:extLst>
                          <a:ext uri="{FF2B5EF4-FFF2-40B4-BE49-F238E27FC236}">
                            <a16:creationId xmlns:a16="http://schemas.microsoft.com/office/drawing/2014/main" id="{C04E29BB-1097-45FF-7DD2-AC2ADDFC34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55160" y="3025670"/>
                        <a:ext cx="939600" cy="939600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pic>
                  <p:nvPicPr>
                    <p:cNvPr id="113" name="图片 112">
                      <a:extLst>
                        <a:ext uri="{FF2B5EF4-FFF2-40B4-BE49-F238E27FC236}">
                          <a16:creationId xmlns:a16="http://schemas.microsoft.com/office/drawing/2014/main" id="{90B910F0-4091-554B-1EC8-A1736F556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92592" y="1586398"/>
                      <a:ext cx="1080000" cy="695039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7122E93A-F59F-109C-40C2-21DB3B9F4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6" t="4603" r="4272" b="4381"/>
            <a:stretch/>
          </p:blipFill>
          <p:spPr>
            <a:xfrm>
              <a:off x="3411486" y="1450704"/>
              <a:ext cx="920605" cy="920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1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The DRHBc mass table: even-</a:t>
            </a:r>
            <a:r>
              <a:rPr lang="en-US" altLang="zh-CN" i="1" dirty="0">
                <a:latin typeface="+mn-lt"/>
              </a:rPr>
              <a:t>Z</a:t>
            </a:r>
            <a:r>
              <a:rPr lang="en-US" altLang="zh-CN" dirty="0">
                <a:latin typeface="+mn-lt"/>
              </a:rPr>
              <a:t> nuclei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56AB-3199-443D-B2C3-5F3367B13811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291" y="668463"/>
            <a:ext cx="885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DRHBc</a:t>
            </a:r>
            <a:r>
              <a:rPr lang="en-US" altLang="zh-CN" sz="2400" dirty="0"/>
              <a:t> mass table based on </a:t>
            </a:r>
            <a:r>
              <a:rPr lang="en-US" altLang="zh-CN" sz="2400" dirty="0">
                <a:solidFill>
                  <a:srgbClr val="FF0000"/>
                </a:solidFill>
              </a:rPr>
              <a:t>the density functional PC-PK1</a:t>
            </a:r>
            <a:r>
              <a:rPr lang="en-US" altLang="zh-CN" sz="2400" dirty="0"/>
              <a:t> has been constructed for </a:t>
            </a:r>
            <a:r>
              <a:rPr lang="en-US" altLang="zh-CN" sz="2400" dirty="0">
                <a:solidFill>
                  <a:srgbClr val="FF0000"/>
                </a:solidFill>
              </a:rPr>
              <a:t>even-even nuclei</a:t>
            </a:r>
            <a:r>
              <a:rPr lang="en-US" altLang="zh-CN" sz="2400" dirty="0"/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92898" y="1411849"/>
            <a:ext cx="7332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Phys. Rev. C 102, 024314 (2020)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Zhang,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Atom.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Tabl</a:t>
            </a:r>
            <a:r>
              <a:rPr lang="en-US" altLang="zh-CN" sz="1400" dirty="0">
                <a:solidFill>
                  <a:schemeClr val="accent5"/>
                </a:solidFill>
              </a:rPr>
              <a:t>. 144, 101488 (2022)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A5A965-5B3A-B59B-CC9E-C0C96B3E6296}"/>
              </a:ext>
            </a:extLst>
          </p:cNvPr>
          <p:cNvSpPr/>
          <p:nvPr/>
        </p:nvSpPr>
        <p:spPr>
          <a:xfrm>
            <a:off x="173291" y="1935069"/>
            <a:ext cx="885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dirty="0"/>
              <a:t>With the </a:t>
            </a:r>
            <a:r>
              <a:rPr lang="en-US" altLang="zh-CN" sz="2400" dirty="0" err="1"/>
              <a:t>DRHBc</a:t>
            </a:r>
            <a:r>
              <a:rPr lang="en-US" altLang="zh-CN" sz="2400" dirty="0"/>
              <a:t> theory extended to </a:t>
            </a:r>
            <a:r>
              <a:rPr lang="en-US" altLang="zh-CN" sz="2400" dirty="0">
                <a:solidFill>
                  <a:srgbClr val="FF0000"/>
                </a:solidFill>
              </a:rPr>
              <a:t>odd systems</a:t>
            </a:r>
            <a:r>
              <a:rPr lang="en-US" altLang="zh-CN" sz="2400" dirty="0"/>
              <a:t>, the </a:t>
            </a:r>
            <a:r>
              <a:rPr lang="en-US" altLang="zh-CN" sz="2400" dirty="0" err="1"/>
              <a:t>DRHBc</a:t>
            </a:r>
            <a:r>
              <a:rPr lang="en-US" altLang="zh-CN" sz="2400" dirty="0"/>
              <a:t> mass table for </a:t>
            </a:r>
            <a:r>
              <a:rPr lang="en-US" altLang="zh-CN" sz="2400" dirty="0">
                <a:solidFill>
                  <a:srgbClr val="FF0000"/>
                </a:solidFill>
              </a:rPr>
              <a:t>even-</a:t>
            </a:r>
            <a:r>
              <a:rPr lang="en-US" altLang="zh-CN" sz="2400" i="1" dirty="0">
                <a:solidFill>
                  <a:srgbClr val="FF0000"/>
                </a:solidFill>
              </a:rPr>
              <a:t>Z</a:t>
            </a:r>
            <a:r>
              <a:rPr lang="en-US" altLang="zh-CN" sz="2400" dirty="0">
                <a:solidFill>
                  <a:srgbClr val="FF0000"/>
                </a:solidFill>
              </a:rPr>
              <a:t> nuclei </a:t>
            </a:r>
            <a:r>
              <a:rPr lang="en-US" altLang="zh-CN" sz="2400" dirty="0"/>
              <a:t>has been constructed.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C1A8CA-2130-786A-A81A-358E8AEDDB67}"/>
              </a:ext>
            </a:extLst>
          </p:cNvPr>
          <p:cNvSpPr/>
          <p:nvPr/>
        </p:nvSpPr>
        <p:spPr>
          <a:xfrm>
            <a:off x="1886861" y="2647328"/>
            <a:ext cx="7138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Pan,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Phys. Rev. C 106, 014316 (2022)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Guo, et al. (</a:t>
            </a:r>
            <a:r>
              <a:rPr lang="en-US" altLang="zh-CN" sz="1400" dirty="0" err="1">
                <a:solidFill>
                  <a:schemeClr val="accent5"/>
                </a:solidFill>
              </a:rPr>
              <a:t>DRHBc</a:t>
            </a:r>
            <a:r>
              <a:rPr lang="en-US" altLang="zh-CN" sz="1400" dirty="0">
                <a:solidFill>
                  <a:schemeClr val="accent5"/>
                </a:solidFill>
              </a:rPr>
              <a:t> Mass Table Collaboration), Atom.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Nucl</a:t>
            </a:r>
            <a:r>
              <a:rPr lang="en-US" altLang="zh-CN" sz="1400" dirty="0">
                <a:solidFill>
                  <a:schemeClr val="accent5"/>
                </a:solidFill>
              </a:rPr>
              <a:t>. Data </a:t>
            </a:r>
            <a:r>
              <a:rPr lang="en-US" altLang="zh-CN" sz="1400" dirty="0" err="1">
                <a:solidFill>
                  <a:schemeClr val="accent5"/>
                </a:solidFill>
              </a:rPr>
              <a:t>Tabl</a:t>
            </a:r>
            <a:r>
              <a:rPr lang="en-US" altLang="zh-CN" sz="1400" dirty="0">
                <a:solidFill>
                  <a:schemeClr val="accent5"/>
                </a:solidFill>
              </a:rPr>
              <a:t>. 158, 101661 (2024)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E128F71-5255-8C01-765E-0C294CA3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0" y="3265854"/>
            <a:ext cx="7850314" cy="32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Recent works based on </a:t>
            </a:r>
            <a:r>
              <a:rPr lang="en-US" altLang="zh-CN" dirty="0" err="1">
                <a:latin typeface="+mn-lt"/>
              </a:rPr>
              <a:t>DRHBc</a:t>
            </a:r>
            <a:r>
              <a:rPr lang="en-US" altLang="zh-CN" dirty="0">
                <a:latin typeface="+mn-lt"/>
              </a:rPr>
              <a:t> calculations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741-0BF5-424D-B91F-54157BE59D47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280" y="2982253"/>
                <a:ext cx="86533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Evolution of N = 20, 28, and 50 shell closure in the 20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30 region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80" y="2982253"/>
                <a:ext cx="8653330" cy="830997"/>
              </a:xfrm>
              <a:prstGeom prst="rect">
                <a:avLst/>
              </a:prstGeom>
              <a:blipFill>
                <a:blip r:embed="rId3"/>
                <a:stretch>
                  <a:fillRect l="-987" t="-5839" r="-1057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3E4B44BF-84B2-F365-FED4-0C12515932EF}"/>
              </a:ext>
            </a:extLst>
          </p:cNvPr>
          <p:cNvSpPr/>
          <p:nvPr/>
        </p:nvSpPr>
        <p:spPr>
          <a:xfrm>
            <a:off x="284280" y="3810914"/>
            <a:ext cx="8653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 unified description of halo nuclei </a:t>
            </a:r>
            <a:r>
              <a:rPr lang="en-US" altLang="zh-CN" sz="2400" baseline="30000" dirty="0"/>
              <a:t>37</a:t>
            </a:r>
            <a:r>
              <a:rPr lang="en-US" altLang="zh-CN" sz="2400" dirty="0"/>
              <a:t>Mg from microscopic structure to reaction observables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49762DB-F595-B240-6D99-0E654FF6AD4F}"/>
              </a:ext>
            </a:extLst>
          </p:cNvPr>
          <p:cNvSpPr/>
          <p:nvPr/>
        </p:nvSpPr>
        <p:spPr>
          <a:xfrm>
            <a:off x="284280" y="4729397"/>
            <a:ext cx="865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Nuclear mass predictions with the kernel ridge regression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E9A3D53-2E8A-1BCF-91CD-891C0FF2956D}"/>
              </a:ext>
            </a:extLst>
          </p:cNvPr>
          <p:cNvSpPr/>
          <p:nvPr/>
        </p:nvSpPr>
        <p:spPr>
          <a:xfrm>
            <a:off x="284280" y="5291491"/>
            <a:ext cx="865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α-decay half-lives for even-even isotopes of W to U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D94CA9-7056-011A-F5C9-E0D679E79EC1}"/>
              </a:ext>
            </a:extLst>
          </p:cNvPr>
          <p:cNvSpPr/>
          <p:nvPr/>
        </p:nvSpPr>
        <p:spPr>
          <a:xfrm>
            <a:off x="284280" y="5865258"/>
            <a:ext cx="8653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Nuclear magnetism in deformed halo nuclei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50AE755-941A-C1F4-562B-41B55F8E9A7A}"/>
              </a:ext>
            </a:extLst>
          </p:cNvPr>
          <p:cNvSpPr txBox="1"/>
          <p:nvPr/>
        </p:nvSpPr>
        <p:spPr>
          <a:xfrm>
            <a:off x="4356088" y="3569539"/>
            <a:ext cx="4708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Zheng, Sun, Shen, and </a:t>
            </a:r>
            <a:r>
              <a:rPr lang="en-US" altLang="zh-CN" sz="1400" dirty="0" err="1">
                <a:solidFill>
                  <a:schemeClr val="accent5"/>
                </a:solidFill>
              </a:rPr>
              <a:t>Geng</a:t>
            </a:r>
            <a:r>
              <a:rPr lang="en-US" altLang="zh-CN" sz="1400" dirty="0">
                <a:solidFill>
                  <a:schemeClr val="accent5"/>
                </a:solidFill>
              </a:rPr>
              <a:t>, Chin. Phys. C 48, 014107 (2024)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1A750B-CA04-EA37-A934-16047E18E4E2}"/>
              </a:ext>
            </a:extLst>
          </p:cNvPr>
          <p:cNvSpPr txBox="1"/>
          <p:nvPr/>
        </p:nvSpPr>
        <p:spPr>
          <a:xfrm>
            <a:off x="3920071" y="4572901"/>
            <a:ext cx="514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An, Zhang, Lu, Zhong, and Zhang, Phys. Lett. B 849, 138422 (2024)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2C9757-1ED3-B548-C77A-3F58812E98A9}"/>
              </a:ext>
            </a:extLst>
          </p:cNvPr>
          <p:cNvSpPr txBox="1"/>
          <p:nvPr/>
        </p:nvSpPr>
        <p:spPr>
          <a:xfrm>
            <a:off x="4610945" y="5102500"/>
            <a:ext cx="444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Wu, Pan, Zhang, and Hu, Phys. Rev. C 109, 024310 (2024)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FF0E70F-5DA9-FD03-7143-C87A2AC3ADDB}"/>
              </a:ext>
            </a:extLst>
          </p:cNvPr>
          <p:cNvSpPr txBox="1"/>
          <p:nvPr/>
        </p:nvSpPr>
        <p:spPr>
          <a:xfrm>
            <a:off x="4502774" y="5676212"/>
            <a:ext cx="4549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Choi, Lee, Mun, and Choi, Phys. Rev. C 109, 054310 (2024)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42B5B43-DEC5-A609-E95C-350796E5BCC6}"/>
              </a:ext>
            </a:extLst>
          </p:cNvPr>
          <p:cNvSpPr txBox="1"/>
          <p:nvPr/>
        </p:nvSpPr>
        <p:spPr>
          <a:xfrm>
            <a:off x="4716763" y="6236602"/>
            <a:ext cx="4347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Pan, Zhang, and Zhang, Phys. Lett. B 855, 138792 (2024)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4AA4FB-2CDB-B8D1-7A74-162630A87B45}"/>
              </a:ext>
            </a:extLst>
          </p:cNvPr>
          <p:cNvSpPr txBox="1"/>
          <p:nvPr/>
        </p:nvSpPr>
        <p:spPr>
          <a:xfrm>
            <a:off x="4395625" y="2710367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25FA4C68-1D81-EC2F-AD99-61155C58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255354"/>
              </p:ext>
            </p:extLst>
          </p:nvPr>
        </p:nvGraphicFramePr>
        <p:xfrm>
          <a:off x="946573" y="668571"/>
          <a:ext cx="7250854" cy="218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889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0E12F87-9524-2D2C-174C-59C1BD2EB44E}"/>
                  </a:ext>
                </a:extLst>
              </p:cNvPr>
              <p:cNvSpPr/>
              <p:nvPr/>
            </p:nvSpPr>
            <p:spPr>
              <a:xfrm>
                <a:off x="141116" y="759513"/>
                <a:ext cx="88617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The calculations for odd-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nuclei with 8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120 have been almost finished and examinations are in progress.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0E12F87-9524-2D2C-174C-59C1BD2EB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6" y="759513"/>
                <a:ext cx="8861767" cy="830997"/>
              </a:xfrm>
              <a:prstGeom prst="rect">
                <a:avLst/>
              </a:prstGeom>
              <a:blipFill>
                <a:blip r:embed="rId3"/>
                <a:stretch>
                  <a:fillRect l="-894" t="-5882" r="-1100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Next step</a:t>
            </a:r>
            <a:endParaRPr lang="zh-CN" altLang="en-US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A1B1-9525-4BF1-850A-6719083242CA}" type="datetime1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DRHBc workshop</a:t>
            </a: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6678C7-2E46-5570-755E-7112855CBC80}"/>
              </a:ext>
            </a:extLst>
          </p:cNvPr>
          <p:cNvSpPr/>
          <p:nvPr/>
        </p:nvSpPr>
        <p:spPr>
          <a:xfrm>
            <a:off x="243839" y="4534229"/>
            <a:ext cx="8759044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The status for odd-</a:t>
            </a:r>
            <a:r>
              <a:rPr lang="en-US" altLang="zh-CN" sz="2400" i="1" dirty="0"/>
              <a:t>Z</a:t>
            </a:r>
            <a:r>
              <a:rPr lang="en-US" altLang="zh-CN" sz="2400" dirty="0"/>
              <a:t> nuclei is summarized.</a:t>
            </a:r>
          </a:p>
          <a:p>
            <a:pPr algn="just"/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The numerical checks and preliminary results for superheavy nuclei are introduced.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CFDAC6-918A-52B2-E929-3E158353A027}"/>
              </a:ext>
            </a:extLst>
          </p:cNvPr>
          <p:cNvSpPr/>
          <p:nvPr/>
        </p:nvSpPr>
        <p:spPr>
          <a:xfrm>
            <a:off x="415852" y="4232301"/>
            <a:ext cx="176212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/>
              <a:t>In 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9F6B09A-69CC-CF2C-7410-688B3ADA9B54}"/>
                  </a:ext>
                </a:extLst>
              </p:cNvPr>
              <p:cNvSpPr/>
              <p:nvPr/>
            </p:nvSpPr>
            <p:spPr>
              <a:xfrm>
                <a:off x="143837" y="1892438"/>
                <a:ext cx="88617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n"/>
                </a:pPr>
                <a:r>
                  <a:rPr lang="en-US" altLang="zh-CN" sz="2400" dirty="0"/>
                  <a:t>To explore the limit of nuclear landscape and evolution of shell structure, the calculations for superheavy nuclei with 121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Z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/>
                  <a:t> 136 are suggested in last workshop.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9F6B09A-69CC-CF2C-7410-688B3ADA9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7" y="1892438"/>
                <a:ext cx="8861767" cy="1200329"/>
              </a:xfrm>
              <a:prstGeom prst="rect">
                <a:avLst/>
              </a:prstGeom>
              <a:blipFill>
                <a:blip r:embed="rId4"/>
                <a:stretch>
                  <a:fillRect l="-964" t="-4061" r="-110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9C88E6D9-8CD5-CB22-DEEC-BA3E1E1A7F3A}"/>
              </a:ext>
            </a:extLst>
          </p:cNvPr>
          <p:cNvSpPr/>
          <p:nvPr/>
        </p:nvSpPr>
        <p:spPr>
          <a:xfrm>
            <a:off x="141115" y="3394695"/>
            <a:ext cx="88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 project plan has been made and calculations are in progress.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992726466"/>
      </p:ext>
    </p:extLst>
  </p:cSld>
  <p:clrMapOvr>
    <a:masterClrMapping/>
  </p:clrMapOvr>
</p:sld>
</file>

<file path=ppt/theme/theme1.xml><?xml version="1.0" encoding="utf-8"?>
<a:theme xmlns:a="http://schemas.openxmlformats.org/drawingml/2006/main" name="1_SFWZTealTan43_201907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9">
      <a:majorFont>
        <a:latin typeface="Cambria"/>
        <a:ea typeface="微软雅黑"/>
        <a:cs typeface=""/>
      </a:majorFont>
      <a:minorFont>
        <a:latin typeface="Times New Roman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WZTealTan43_201907" id="{4F7CEBEF-A60F-49A2-A8FE-96BDCE5AC3E6}" vid="{26C9E774-D331-476B-BD04-1E4DC6C89F3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SFWZTealTan43_201907</Template>
  <TotalTime>125978</TotalTime>
  <Words>3249</Words>
  <Application>Microsoft Office PowerPoint</Application>
  <PresentationFormat>全屏显示(4:3)</PresentationFormat>
  <Paragraphs>524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等线</vt:lpstr>
      <vt:lpstr>Arial</vt:lpstr>
      <vt:lpstr>Cambria</vt:lpstr>
      <vt:lpstr>Cambria Math</vt:lpstr>
      <vt:lpstr>Times New Roman</vt:lpstr>
      <vt:lpstr>Wingdings</vt:lpstr>
      <vt:lpstr>1_SFWZTealTan43_201907</vt:lpstr>
      <vt:lpstr>The status for odd-Z and  superheavy nuclei</vt:lpstr>
      <vt:lpstr>Outline</vt:lpstr>
      <vt:lpstr>Introduction</vt:lpstr>
      <vt:lpstr>The RCHB mass table</vt:lpstr>
      <vt:lpstr>The DRHBc theory</vt:lpstr>
      <vt:lpstr>The DRHBc mass table collaboration</vt:lpstr>
      <vt:lpstr>The DRHBc mass table: even-Z nuclei</vt:lpstr>
      <vt:lpstr>Recent works based on DRHBc calculations</vt:lpstr>
      <vt:lpstr>Next step</vt:lpstr>
      <vt:lpstr>Outline</vt:lpstr>
      <vt:lpstr>RHB equation</vt:lpstr>
      <vt:lpstr>Legendre expansion and DWS basis</vt:lpstr>
      <vt:lpstr>Blocking effect</vt:lpstr>
      <vt:lpstr>Outline</vt:lpstr>
      <vt:lpstr>Numerical details</vt:lpstr>
      <vt:lpstr>Outline</vt:lpstr>
      <vt:lpstr>Project plan</vt:lpstr>
      <vt:lpstr>Progress on odd-Z nuclei</vt:lpstr>
      <vt:lpstr>Outline</vt:lpstr>
      <vt:lpstr>Naming rules</vt:lpstr>
      <vt:lpstr>Project plan</vt:lpstr>
      <vt:lpstr>λmax and Ecut</vt:lpstr>
      <vt:lpstr>Jmax</vt:lpstr>
      <vt:lpstr>Jmax</vt:lpstr>
      <vt:lpstr>Numerical details for superheavy nuclei</vt:lpstr>
      <vt:lpstr>Results for even-even Utb isotopes: β2</vt:lpstr>
      <vt:lpstr>Results for even-even Utb isotopes: S2n</vt:lpstr>
      <vt:lpstr>Results for even-even Utn isotopes: λ</vt:lpstr>
      <vt:lpstr>New predicted magic number: N = 350</vt:lpstr>
      <vt:lpstr>New predicted magic number: N = 350</vt:lpstr>
      <vt:lpstr>Summary</vt:lpstr>
      <vt:lpstr>Thanks for your attention! </vt:lpstr>
      <vt:lpstr>Appendix</vt:lpstr>
      <vt:lpstr>λmax and Ecut</vt:lpstr>
      <vt:lpstr>Results for even-even Utn isotopes: R</vt:lpstr>
      <vt:lpstr>Results for even-even Utn isotopes: Epair p</vt:lpstr>
      <vt:lpstr>New predicted magic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DRHBc 中的奇核堵塞检验</dc:title>
  <dc:creator>SF WZ</dc:creator>
  <cp:lastModifiedBy>鹏 郭</cp:lastModifiedBy>
  <cp:revision>23401</cp:revision>
  <dcterms:created xsi:type="dcterms:W3CDTF">2019-10-29T07:18:29Z</dcterms:created>
  <dcterms:modified xsi:type="dcterms:W3CDTF">2024-07-01T12:46:33Z</dcterms:modified>
</cp:coreProperties>
</file>