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831" r:id="rId2"/>
    <p:sldId id="931" r:id="rId3"/>
    <p:sldId id="791" r:id="rId4"/>
    <p:sldId id="910" r:id="rId5"/>
    <p:sldId id="1035" r:id="rId6"/>
    <p:sldId id="911" r:id="rId7"/>
    <p:sldId id="912" r:id="rId8"/>
    <p:sldId id="899" r:id="rId9"/>
    <p:sldId id="1058" r:id="rId10"/>
    <p:sldId id="927" r:id="rId11"/>
    <p:sldId id="1038" r:id="rId12"/>
    <p:sldId id="1039" r:id="rId13"/>
    <p:sldId id="1059" r:id="rId14"/>
    <p:sldId id="1040" r:id="rId15"/>
    <p:sldId id="1041" r:id="rId16"/>
    <p:sldId id="1042" r:id="rId17"/>
    <p:sldId id="1036" r:id="rId18"/>
    <p:sldId id="1045" r:id="rId19"/>
    <p:sldId id="1046" r:id="rId20"/>
    <p:sldId id="1047" r:id="rId21"/>
    <p:sldId id="1048" r:id="rId22"/>
    <p:sldId id="1050" r:id="rId23"/>
    <p:sldId id="1049" r:id="rId24"/>
    <p:sldId id="1056" r:id="rId25"/>
    <p:sldId id="1053" r:id="rId26"/>
    <p:sldId id="1057" r:id="rId27"/>
    <p:sldId id="1061" r:id="rId28"/>
    <p:sldId id="1060" r:id="rId29"/>
    <p:sldId id="1054" r:id="rId30"/>
    <p:sldId id="1037" r:id="rId31"/>
    <p:sldId id="763" r:id="rId32"/>
    <p:sldId id="928" r:id="rId33"/>
    <p:sldId id="1031" r:id="rId34"/>
    <p:sldId id="1011" r:id="rId35"/>
    <p:sldId id="919" r:id="rId36"/>
    <p:sldId id="1051" r:id="rId37"/>
    <p:sldId id="1062" r:id="rId3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6FF"/>
    <a:srgbClr val="740000"/>
    <a:srgbClr val="C00000"/>
    <a:srgbClr val="0000FF"/>
    <a:srgbClr val="007979"/>
    <a:srgbClr val="F4A788"/>
    <a:srgbClr val="FDF0E7"/>
    <a:srgbClr val="EE7544"/>
    <a:srgbClr val="F5AF92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85" autoAdjust="0"/>
    <p:restoredTop sz="93962" autoAdjust="0"/>
  </p:normalViewPr>
  <p:slideViewPr>
    <p:cSldViewPr snapToGrid="0">
      <p:cViewPr>
        <p:scale>
          <a:sx n="100" d="100"/>
          <a:sy n="100" d="100"/>
        </p:scale>
        <p:origin x="2286" y="420"/>
      </p:cViewPr>
      <p:guideLst>
        <p:guide orient="horz" pos="2183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4F743-6549-4E0D-B1DA-2F16FA6DB61F}" type="datetimeFigureOut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BEF13-C4FD-4148-A6B2-107F988FAA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96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accent5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01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endParaRPr lang="en-US" altLang="zh-CN" sz="1200" dirty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157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endParaRPr lang="en-US" altLang="zh-CN" sz="1200" dirty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576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endParaRPr lang="en-US" altLang="zh-CN" sz="1200" dirty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364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endParaRPr lang="en-US" altLang="zh-CN" sz="1200" dirty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633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endParaRPr lang="en-US" altLang="zh-CN" sz="1200" dirty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955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accent5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139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endParaRPr lang="en-US" altLang="zh-CN" sz="1200" dirty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586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endParaRPr lang="en-US" altLang="zh-CN" sz="1200" dirty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458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endParaRPr lang="en-US" altLang="zh-CN" sz="1200" dirty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3159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endParaRPr lang="en-US" altLang="zh-CN" sz="1200" dirty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628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4376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endParaRPr lang="en-US" altLang="zh-CN" sz="1200" dirty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4731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endParaRPr lang="en-US" altLang="zh-CN" sz="1200" dirty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6757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endParaRPr lang="en-US" altLang="zh-CN" sz="1200" dirty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8203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endParaRPr lang="en-US" altLang="zh-CN" sz="1200" dirty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5307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endParaRPr lang="en-US" altLang="zh-CN" sz="1200" dirty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0500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endParaRPr lang="en-US" altLang="zh-CN" sz="1200" dirty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8872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endParaRPr lang="en-US" altLang="zh-CN" sz="1200" dirty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1608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accent5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531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9740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759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accent5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0355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accent5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8914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accent5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4694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endParaRPr lang="en-US" altLang="zh-CN" sz="1200" dirty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3807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endParaRPr lang="en-US" altLang="zh-CN" sz="1200" dirty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4942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327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solidFill>
                <a:schemeClr val="accent5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240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693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endParaRPr lang="en-US" altLang="zh-CN" sz="1200" dirty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062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endParaRPr lang="en-US" altLang="zh-CN" sz="1200" dirty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8771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endParaRPr lang="en-US" altLang="zh-CN" sz="1200" dirty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521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rgbClr val="0000FF"/>
                </a:solidFill>
              </a:rPr>
              <a:t>N = 82: Proton block 7/2+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BEF13-C4FD-4148-A6B2-107F988FAA6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32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1925637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95850"/>
            <a:ext cx="6858000" cy="120967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BA32-48F7-4E5F-A915-6A66B219B70A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28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A5AFA-3561-4A61-AABB-D8176416BA7A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330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E88D-AB36-4212-ABD3-640DB5BA6D77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5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D869-5131-47E3-B5BB-4479F926FAE4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pPr/>
              <a:t>‹#›</a:t>
            </a:fld>
            <a:r>
              <a:rPr lang="en-US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92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147161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1762-44D7-4321-93D3-AA12CE5BE7F2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17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0365D-E0A8-40A8-B5DC-B4442E8F1E9E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62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84492-CC05-40A6-B6D6-0EDB917D74DD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92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F69E-7589-42E9-8E4A-C716D0E14640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86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07FE-2F7E-4D2E-95F8-6D86D0E621B0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59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6B58-8E09-4FCB-AB3A-0786A7E5C83F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43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4906-8959-4EE3-853C-70BA3D61F3C3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68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3617"/>
            <a:ext cx="7886700" cy="514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714392"/>
            <a:ext cx="7886700" cy="5849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631462"/>
            <a:ext cx="2057400" cy="2218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8F483-4987-42F1-A43B-D2E1DBEB3347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631462"/>
            <a:ext cx="3086100" cy="2218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7th DRHBc Workshop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631462"/>
            <a:ext cx="2057400" cy="2218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72C27-0BBD-4E67-BD24-BD471B05C86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 rot="10800000">
            <a:off x="0" y="613741"/>
            <a:ext cx="9144000" cy="36000"/>
          </a:xfrm>
          <a:prstGeom prst="rect">
            <a:avLst/>
          </a:prstGeom>
          <a:solidFill>
            <a:srgbClr val="C00000"/>
          </a:solidFill>
          <a:ln w="0" cmpd="sng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 sz="1350">
              <a:solidFill>
                <a:srgbClr val="FFFFFF"/>
              </a:solidFill>
              <a:latin typeface="Times New Roman"/>
              <a:ea typeface="宋体"/>
            </a:endParaRPr>
          </a:p>
        </p:txBody>
      </p:sp>
      <p:sp>
        <p:nvSpPr>
          <p:cNvPr id="8" name="矩形 9"/>
          <p:cNvSpPr>
            <a:spLocks noChangeArrowheads="1"/>
          </p:cNvSpPr>
          <p:nvPr/>
        </p:nvSpPr>
        <p:spPr bwMode="auto">
          <a:xfrm>
            <a:off x="0" y="6579636"/>
            <a:ext cx="9144000" cy="36000"/>
          </a:xfrm>
          <a:prstGeom prst="rect">
            <a:avLst/>
          </a:prstGeom>
          <a:solidFill>
            <a:srgbClr val="FFEBEB"/>
          </a:solidFill>
          <a:ln w="0" cmpd="sng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 sz="1350">
              <a:solidFill>
                <a:srgbClr val="FFFFFF"/>
              </a:solidFill>
              <a:latin typeface="Times New Roman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52733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Cambria" panose="02040503050406030204" pitchFamily="18" charset="0"/>
        <a:buChar char="◇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Cambria" panose="02040503050406030204" pitchFamily="18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nscl.msu.edu/~thoennes/isotope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922064"/>
            <a:ext cx="9144000" cy="3015049"/>
          </a:xfrm>
          <a:prstGeom prst="rect">
            <a:avLst/>
          </a:prstGeom>
          <a:solidFill>
            <a:srgbClr val="FFEFE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72BA-2B59-494E-931F-E56E840E1B1C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7th DRHBc Workshop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0" y="1238470"/>
            <a:ext cx="9144000" cy="23568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3600" b="1" dirty="0"/>
              <a:t>Progress Report for nuclear regions with </a:t>
            </a:r>
            <a:r>
              <a:rPr lang="en-US" altLang="zh-CN" sz="3600" b="1" dirty="0">
                <a:solidFill>
                  <a:schemeClr val="accent2">
                    <a:lumMod val="50000"/>
                  </a:schemeClr>
                </a:solidFill>
              </a:rPr>
              <a:t>(G5) 51 </a:t>
            </a:r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</a:rPr>
              <a:t>≤ </a:t>
            </a:r>
            <a:r>
              <a:rPr lang="en-US" altLang="zh-CN" sz="3600" b="1" i="1" dirty="0">
                <a:solidFill>
                  <a:schemeClr val="accent2">
                    <a:lumMod val="50000"/>
                  </a:schemeClr>
                </a:solidFill>
              </a:rPr>
              <a:t>Z</a:t>
            </a:r>
            <a:r>
              <a:rPr lang="en-US" altLang="zh-CN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</a:rPr>
              <a:t>≤ </a:t>
            </a:r>
            <a:r>
              <a:rPr lang="en-US" altLang="zh-CN" sz="3600" b="1" dirty="0">
                <a:solidFill>
                  <a:schemeClr val="accent2">
                    <a:lumMod val="50000"/>
                  </a:schemeClr>
                </a:solidFill>
              </a:rPr>
              <a:t>59</a:t>
            </a:r>
            <a:r>
              <a:rPr lang="en-US" altLang="zh-CN" sz="3600" b="1" dirty="0"/>
              <a:t>     &amp; </a:t>
            </a:r>
            <a:br>
              <a:rPr lang="en-US" altLang="zh-CN" sz="3600" b="1" dirty="0"/>
            </a:br>
            <a:r>
              <a:rPr lang="en-US" altLang="zh-CN" sz="3600" b="1" dirty="0">
                <a:solidFill>
                  <a:schemeClr val="accent2">
                    <a:lumMod val="50000"/>
                  </a:schemeClr>
                </a:solidFill>
              </a:rPr>
              <a:t>(G13) 124 </a:t>
            </a:r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</a:rPr>
              <a:t>≤ </a:t>
            </a:r>
            <a:r>
              <a:rPr lang="en-US" altLang="zh-CN" sz="3600" b="1" i="1" dirty="0">
                <a:solidFill>
                  <a:schemeClr val="accent2">
                    <a:lumMod val="50000"/>
                  </a:schemeClr>
                </a:solidFill>
              </a:rPr>
              <a:t>Z</a:t>
            </a:r>
            <a:r>
              <a:rPr lang="en-US" altLang="zh-CN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</a:rPr>
              <a:t>≤ </a:t>
            </a:r>
            <a:r>
              <a:rPr lang="en-US" altLang="zh-CN" sz="3600" b="1" dirty="0">
                <a:solidFill>
                  <a:schemeClr val="accent2">
                    <a:lumMod val="50000"/>
                  </a:schemeClr>
                </a:solidFill>
              </a:rPr>
              <a:t>126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4832" y="3633326"/>
            <a:ext cx="8814336" cy="2068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3600" b="1" dirty="0"/>
              <a:t>Cong Pan (</a:t>
            </a:r>
            <a:r>
              <a:rPr lang="zh-CN" altLang="en-US" sz="3600" b="1" dirty="0"/>
              <a:t>潘琮</a:t>
            </a:r>
            <a:r>
              <a:rPr lang="en-US" altLang="zh-CN" sz="3600" b="1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altLang="zh-CN" sz="2000" b="1" dirty="0"/>
              <a:t>School of Physics and Electronic Information, Anhui Normal University, China</a:t>
            </a:r>
          </a:p>
          <a:p>
            <a:pPr algn="ctr">
              <a:lnSpc>
                <a:spcPct val="150000"/>
              </a:lnSpc>
            </a:pPr>
            <a:r>
              <a:rPr lang="en-US" altLang="zh-CN" sz="2000" b="1" dirty="0"/>
              <a:t>Center for Exotic Nuclear Studies, Institute for Basic Science, South Korea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0060" y="14198"/>
            <a:ext cx="5238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740000"/>
                </a:solidFill>
              </a:rPr>
              <a:t>The 7th Workshop on nuclear mass table with DRHBc theory</a:t>
            </a:r>
          </a:p>
          <a:p>
            <a:r>
              <a:rPr lang="en-US" altLang="zh-CN" sz="1600" dirty="0">
                <a:solidFill>
                  <a:srgbClr val="740000"/>
                </a:solidFill>
              </a:rPr>
              <a:t>Jul 1 - 4, 2024, </a:t>
            </a:r>
            <a:r>
              <a:rPr lang="en-US" altLang="zh-CN" sz="1600" dirty="0" err="1">
                <a:solidFill>
                  <a:srgbClr val="740000"/>
                </a:solidFill>
              </a:rPr>
              <a:t>Gangneung</a:t>
            </a:r>
            <a:r>
              <a:rPr lang="en-US" altLang="zh-CN" sz="1600" dirty="0">
                <a:solidFill>
                  <a:srgbClr val="740000"/>
                </a:solidFill>
              </a:rPr>
              <a:t>, Korea</a:t>
            </a:r>
            <a:endParaRPr lang="zh-CN" altLang="en-US" sz="1600" dirty="0">
              <a:solidFill>
                <a:srgbClr val="740000"/>
              </a:solidFill>
            </a:endParaRP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B2C9B22C-C578-148E-5EAD-F183BC863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C184AC-B964-01F3-3480-D1FEC4208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48"/>
          <a:stretch/>
        </p:blipFill>
        <p:spPr bwMode="auto">
          <a:xfrm>
            <a:off x="6296620" y="161125"/>
            <a:ext cx="364823" cy="2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A317C06-1884-F134-3E43-326C149F3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867" y="138215"/>
            <a:ext cx="1405635" cy="32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3221A90-58BC-3685-5D5D-169F0EE2F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350" y="46655"/>
            <a:ext cx="538590" cy="53859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CE16A27-4354-D933-FC90-23646E955EA0}"/>
              </a:ext>
            </a:extLst>
          </p:cNvPr>
          <p:cNvSpPr txBox="1"/>
          <p:nvPr/>
        </p:nvSpPr>
        <p:spPr>
          <a:xfrm>
            <a:off x="90060" y="5875344"/>
            <a:ext cx="5949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Collaborators:  </a:t>
            </a:r>
            <a:r>
              <a:rPr lang="en-US" altLang="zh-CN" b="1" dirty="0"/>
              <a:t>Xiao-Hua Fan (</a:t>
            </a:r>
            <a:r>
              <a:rPr lang="zh-CN" altLang="en-US" b="1" dirty="0"/>
              <a:t>范小华</a:t>
            </a:r>
            <a:r>
              <a:rPr lang="en-US" altLang="zh-CN" b="1" dirty="0"/>
              <a:t>)</a:t>
            </a:r>
            <a:r>
              <a:rPr lang="en-US" altLang="zh-CN" dirty="0"/>
              <a:t>, </a:t>
            </a:r>
            <a:r>
              <a:rPr lang="en-US" altLang="zh-CN" i="1" dirty="0"/>
              <a:t>Southwest University</a:t>
            </a:r>
            <a:br>
              <a:rPr lang="en-US" altLang="zh-CN" dirty="0"/>
            </a:br>
            <a:r>
              <a:rPr lang="en-US" altLang="zh-CN" dirty="0"/>
              <a:t>	         </a:t>
            </a:r>
            <a:r>
              <a:rPr lang="en-US" altLang="zh-CN" b="1" dirty="0"/>
              <a:t>Lang Liu (</a:t>
            </a:r>
            <a:r>
              <a:rPr lang="zh-CN" altLang="en-US" b="1" dirty="0"/>
              <a:t>刘朗</a:t>
            </a:r>
            <a:r>
              <a:rPr lang="en-US" altLang="zh-CN" b="1" dirty="0"/>
              <a:t>)</a:t>
            </a:r>
            <a:r>
              <a:rPr lang="en-US" altLang="zh-CN" dirty="0"/>
              <a:t>, </a:t>
            </a:r>
            <a:r>
              <a:rPr lang="en-US" altLang="zh-CN" i="1" dirty="0"/>
              <a:t>Jiangnan University</a:t>
            </a:r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89752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628650" y="53617"/>
            <a:ext cx="7886700" cy="514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Quadrupole deformation </a:t>
            </a:r>
            <a:r>
              <a:rPr lang="en-US" altLang="zh-CN" i="1" dirty="0"/>
              <a:t>β</a:t>
            </a:r>
            <a:r>
              <a:rPr lang="en-US" altLang="zh-CN" baseline="-25000" dirty="0"/>
              <a:t>2</a:t>
            </a:r>
            <a:endParaRPr lang="zh-CN" altLang="en-US" baseline="-25000" dirty="0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631462"/>
            <a:ext cx="2057400" cy="221822"/>
          </a:xfrm>
        </p:spPr>
        <p:txBody>
          <a:bodyPr/>
          <a:lstStyle/>
          <a:p>
            <a:fld id="{01E7AE42-AF62-4FB4-A2D5-BAE6F2DD6158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631462"/>
            <a:ext cx="2057400" cy="221822"/>
          </a:xfrm>
        </p:spPr>
        <p:txBody>
          <a:bodyPr/>
          <a:lstStyle/>
          <a:p>
            <a:fld id="{C8172C27-0BBD-4E67-BD24-BD471B05C868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19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631462"/>
            <a:ext cx="3086100" cy="221822"/>
          </a:xfrm>
        </p:spPr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115231" y="4686039"/>
            <a:ext cx="184730" cy="539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altLang="zh-CN" sz="2200" dirty="0">
              <a:solidFill>
                <a:srgbClr val="0000FF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BF1BFC8-10D5-4160-A68F-EEB2B7C7C602}"/>
              </a:ext>
            </a:extLst>
          </p:cNvPr>
          <p:cNvSpPr/>
          <p:nvPr/>
        </p:nvSpPr>
        <p:spPr>
          <a:xfrm>
            <a:off x="419100" y="4415338"/>
            <a:ext cx="8305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200" dirty="0"/>
              <a:t>The evolution of deformation is almost smooth.</a:t>
            </a:r>
            <a:br>
              <a:rPr lang="en-US" altLang="zh-CN" sz="2200" dirty="0"/>
            </a:br>
            <a:r>
              <a:rPr lang="en-US" altLang="zh-CN" sz="2200" dirty="0"/>
              <a:t>An odd-</a:t>
            </a:r>
            <a:r>
              <a:rPr lang="en-US" altLang="zh-CN" sz="2200" i="1" dirty="0"/>
              <a:t>Z</a:t>
            </a:r>
            <a:r>
              <a:rPr lang="en-US" altLang="zh-CN" sz="2200" dirty="0"/>
              <a:t> nucleus has similar shape with neighboring even-</a:t>
            </a:r>
            <a:r>
              <a:rPr lang="en-US" altLang="zh-CN" sz="2200" i="1" dirty="0"/>
              <a:t>Z</a:t>
            </a:r>
            <a:r>
              <a:rPr lang="en-US" altLang="zh-CN" sz="2200" dirty="0"/>
              <a:t> ones. </a:t>
            </a: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1000" dirty="0"/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200" dirty="0">
                <a:solidFill>
                  <a:srgbClr val="FF0000"/>
                </a:solidFill>
              </a:rPr>
              <a:t>Potential energy curves (PECs)</a:t>
            </a:r>
            <a:r>
              <a:rPr lang="en-US" altLang="zh-CN" sz="2200" dirty="0"/>
              <a:t> for odd-</a:t>
            </a:r>
            <a:r>
              <a:rPr lang="en-US" altLang="zh-CN" sz="2200" i="1" dirty="0"/>
              <a:t>Z</a:t>
            </a:r>
            <a:r>
              <a:rPr lang="en-US" altLang="zh-CN" sz="2200" dirty="0"/>
              <a:t> nuclei are constructed to confirm the results. 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2104A7F-9106-4546-A0D2-90848BD0B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77758"/>
            <a:ext cx="9144000" cy="36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05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628650" y="53617"/>
            <a:ext cx="7886700" cy="514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PECs for </a:t>
            </a:r>
            <a:r>
              <a:rPr lang="en-US" altLang="zh-CN" baseline="-25000" dirty="0"/>
              <a:t>51</a:t>
            </a:r>
            <a:r>
              <a:rPr lang="en-US" altLang="zh-CN" dirty="0"/>
              <a:t>Sb (Antimony)</a:t>
            </a:r>
            <a:endParaRPr lang="zh-CN" altLang="en-US" baseline="-25000" dirty="0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631462"/>
            <a:ext cx="2057400" cy="221822"/>
          </a:xfrm>
        </p:spPr>
        <p:txBody>
          <a:bodyPr/>
          <a:lstStyle/>
          <a:p>
            <a:fld id="{26349B0E-6C15-43ED-814D-DE6BD0B8B66F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631462"/>
            <a:ext cx="2057400" cy="221822"/>
          </a:xfrm>
        </p:spPr>
        <p:txBody>
          <a:bodyPr/>
          <a:lstStyle/>
          <a:p>
            <a:fld id="{C8172C27-0BBD-4E67-BD24-BD471B05C868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19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631462"/>
            <a:ext cx="3086100" cy="221822"/>
          </a:xfrm>
        </p:spPr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115231" y="4686039"/>
            <a:ext cx="184730" cy="539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altLang="zh-CN" sz="2200" dirty="0">
              <a:solidFill>
                <a:srgbClr val="0000FF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BF1BFC8-10D5-4160-A68F-EEB2B7C7C602}"/>
              </a:ext>
            </a:extLst>
          </p:cNvPr>
          <p:cNvSpPr/>
          <p:nvPr/>
        </p:nvSpPr>
        <p:spPr>
          <a:xfrm>
            <a:off x="220766" y="834650"/>
            <a:ext cx="493056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200" dirty="0"/>
              <a:t>The PECs for odd-even </a:t>
            </a:r>
            <a:r>
              <a:rPr lang="en-US" altLang="zh-CN" sz="2200" baseline="-25000" dirty="0"/>
              <a:t>51</a:t>
            </a:r>
            <a:r>
              <a:rPr lang="en-US" altLang="zh-CN" sz="2200" dirty="0"/>
              <a:t>Sb isotopes with Δ</a:t>
            </a:r>
            <a:r>
              <a:rPr lang="en-US" altLang="zh-CN" sz="2200" i="1" dirty="0"/>
              <a:t>N</a:t>
            </a:r>
            <a:r>
              <a:rPr lang="en-US" altLang="zh-CN" sz="2200" dirty="0"/>
              <a:t> = 8 are calculated. </a:t>
            </a:r>
            <a:br>
              <a:rPr lang="en-US" altLang="zh-CN" sz="2200" dirty="0"/>
            </a:br>
            <a:br>
              <a:rPr lang="en-US" altLang="zh-CN" sz="2200" dirty="0"/>
            </a:br>
            <a:r>
              <a:rPr lang="en-US" altLang="zh-CN" sz="2200" dirty="0"/>
              <a:t>The PECs support the evolution of ground-state deformation. </a:t>
            </a: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200" dirty="0"/>
              <a:t>The deformation near a magic number is </a:t>
            </a:r>
            <a:r>
              <a:rPr lang="en-US" altLang="zh-CN" sz="2200" dirty="0">
                <a:solidFill>
                  <a:srgbClr val="0606FF"/>
                </a:solidFill>
              </a:rPr>
              <a:t>close to zero</a:t>
            </a:r>
            <a:r>
              <a:rPr lang="en-US" altLang="zh-CN" sz="2200" dirty="0"/>
              <a:t>, while significant deformation appears at mid shell. </a:t>
            </a:r>
            <a:br>
              <a:rPr lang="en-US" altLang="zh-CN" sz="2200" dirty="0"/>
            </a:br>
            <a:br>
              <a:rPr lang="en-US" altLang="zh-CN" sz="2200" dirty="0"/>
            </a:br>
            <a:r>
              <a:rPr lang="en-US" altLang="zh-CN" sz="2200" dirty="0"/>
              <a:t>There is </a:t>
            </a:r>
            <a:r>
              <a:rPr lang="en-US" altLang="zh-CN" sz="2200" dirty="0">
                <a:solidFill>
                  <a:srgbClr val="0606FF"/>
                </a:solidFill>
              </a:rPr>
              <a:t>no spherical </a:t>
            </a:r>
            <a:r>
              <a:rPr lang="en-US" altLang="zh-CN" sz="2200" baseline="-25000" dirty="0">
                <a:solidFill>
                  <a:srgbClr val="0606FF"/>
                </a:solidFill>
              </a:rPr>
              <a:t>51</a:t>
            </a:r>
            <a:r>
              <a:rPr lang="en-US" altLang="zh-CN" sz="2200" dirty="0">
                <a:solidFill>
                  <a:srgbClr val="0606FF"/>
                </a:solidFill>
              </a:rPr>
              <a:t>Sb isotope</a:t>
            </a:r>
            <a:r>
              <a:rPr lang="en-US" altLang="zh-CN" sz="2200" dirty="0"/>
              <a:t>, due to the blocking effect. </a:t>
            </a: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200" dirty="0">
              <a:highlight>
                <a:srgbClr val="FFFF00"/>
              </a:highlight>
            </a:endParaRPr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200" dirty="0"/>
              <a:t>The PECs for odd-odd isotopes are in progress.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2AEC14A-D987-FA17-A480-BF9B254B3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4598" y="793947"/>
            <a:ext cx="3960000" cy="5611709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A23B82F1-EDEC-B18F-A303-BAB096862E87}"/>
              </a:ext>
            </a:extLst>
          </p:cNvPr>
          <p:cNvCxnSpPr/>
          <p:nvPr/>
        </p:nvCxnSpPr>
        <p:spPr>
          <a:xfrm flipV="1">
            <a:off x="7150581" y="1032298"/>
            <a:ext cx="0" cy="452927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7CE6C5AF-612B-4BF7-B5B7-A2B338A6580E}"/>
              </a:ext>
            </a:extLst>
          </p:cNvPr>
          <p:cNvSpPr txBox="1"/>
          <p:nvPr/>
        </p:nvSpPr>
        <p:spPr>
          <a:xfrm>
            <a:off x="7577295" y="3701063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</a:rPr>
              <a:t>(</a:t>
            </a:r>
            <a:r>
              <a:rPr lang="en-US" altLang="zh-CN" sz="1200" i="1" dirty="0">
                <a:solidFill>
                  <a:srgbClr val="FF0000"/>
                </a:solidFill>
              </a:rPr>
              <a:t>N</a:t>
            </a:r>
            <a:r>
              <a:rPr lang="en-US" altLang="zh-CN" sz="1200" dirty="0">
                <a:solidFill>
                  <a:srgbClr val="FF0000"/>
                </a:solidFill>
              </a:rPr>
              <a:t>=82)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862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628650" y="53617"/>
            <a:ext cx="7886700" cy="514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Deformation:  </a:t>
            </a:r>
            <a:r>
              <a:rPr lang="en-US" altLang="zh-CN" baseline="-25000" dirty="0"/>
              <a:t>51</a:t>
            </a:r>
            <a:r>
              <a:rPr lang="en-US" altLang="zh-CN" dirty="0"/>
              <a:t>Sb   vs   </a:t>
            </a:r>
            <a:r>
              <a:rPr lang="en-US" altLang="zh-CN" baseline="-25000" dirty="0"/>
              <a:t>52</a:t>
            </a:r>
            <a:r>
              <a:rPr lang="en-US" altLang="zh-CN" dirty="0"/>
              <a:t>Te</a:t>
            </a:r>
            <a:endParaRPr lang="zh-CN" altLang="en-US" baseline="-25000" dirty="0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631462"/>
            <a:ext cx="2057400" cy="221822"/>
          </a:xfrm>
        </p:spPr>
        <p:txBody>
          <a:bodyPr/>
          <a:lstStyle/>
          <a:p>
            <a:fld id="{C9DB4313-3C5B-42B5-A0F4-122D4B3AD761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631462"/>
            <a:ext cx="2057400" cy="221822"/>
          </a:xfrm>
        </p:spPr>
        <p:txBody>
          <a:bodyPr/>
          <a:lstStyle/>
          <a:p>
            <a:fld id="{C8172C27-0BBD-4E67-BD24-BD471B05C868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19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631462"/>
            <a:ext cx="3086100" cy="221822"/>
          </a:xfrm>
        </p:spPr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115231" y="4686039"/>
            <a:ext cx="184730" cy="539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altLang="zh-CN" sz="2200" dirty="0">
              <a:solidFill>
                <a:srgbClr val="0000FF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BF1BFC8-10D5-4160-A68F-EEB2B7C7C602}"/>
              </a:ext>
            </a:extLst>
          </p:cNvPr>
          <p:cNvSpPr/>
          <p:nvPr/>
        </p:nvSpPr>
        <p:spPr>
          <a:xfrm>
            <a:off x="419100" y="783646"/>
            <a:ext cx="8305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400" dirty="0"/>
              <a:t>The evolutions of deformation </a:t>
            </a:r>
            <a:r>
              <a:rPr lang="en-US" altLang="zh-CN" sz="2400" i="1" dirty="0"/>
              <a:t>β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 for </a:t>
            </a:r>
            <a:r>
              <a:rPr lang="en-US" altLang="zh-CN" sz="2400" baseline="-25000" dirty="0"/>
              <a:t>51</a:t>
            </a:r>
            <a:r>
              <a:rPr lang="en-US" altLang="zh-CN" sz="2400" dirty="0"/>
              <a:t>Sb and </a:t>
            </a:r>
            <a:r>
              <a:rPr lang="en-US" altLang="zh-CN" sz="2400" baseline="-25000" dirty="0"/>
              <a:t>52</a:t>
            </a:r>
            <a:r>
              <a:rPr lang="en-US" altLang="zh-CN" sz="2400" dirty="0"/>
              <a:t>Te are similar. </a:t>
            </a: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The </a:t>
            </a:r>
            <a:r>
              <a:rPr lang="en-US" altLang="zh-CN" sz="2400" i="1" dirty="0"/>
              <a:t>β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 in </a:t>
            </a:r>
            <a:r>
              <a:rPr lang="en-US" altLang="zh-CN" sz="2400" baseline="-25000" dirty="0"/>
              <a:t>52</a:t>
            </a:r>
            <a:r>
              <a:rPr lang="en-US" altLang="zh-CN" sz="2400" dirty="0"/>
              <a:t>Te is generally slightly larger than that in </a:t>
            </a:r>
            <a:r>
              <a:rPr lang="en-US" altLang="zh-CN" sz="2400" baseline="-25000" dirty="0"/>
              <a:t>51</a:t>
            </a:r>
            <a:r>
              <a:rPr lang="en-US" altLang="zh-CN" sz="2400" dirty="0"/>
              <a:t>Sb.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The sudden changes from prolate to oblate shape in </a:t>
            </a:r>
            <a:r>
              <a:rPr lang="en-US" altLang="zh-CN" sz="2400" baseline="-25000" dirty="0"/>
              <a:t>51</a:t>
            </a:r>
            <a:r>
              <a:rPr lang="en-US" altLang="zh-CN" sz="2400" dirty="0"/>
              <a:t>Sb is earlier than those in </a:t>
            </a:r>
            <a:r>
              <a:rPr lang="en-US" altLang="zh-CN" sz="2400" baseline="-25000" dirty="0"/>
              <a:t>52</a:t>
            </a:r>
            <a:r>
              <a:rPr lang="en-US" altLang="zh-CN" sz="2400" dirty="0"/>
              <a:t>Te. </a:t>
            </a: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095431C-F87B-7BA4-6A10-6B7478295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166" y="1235159"/>
            <a:ext cx="5760000" cy="382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73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628650" y="53617"/>
            <a:ext cx="7886700" cy="514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PEC:  </a:t>
            </a:r>
            <a:r>
              <a:rPr lang="en-US" altLang="zh-CN" baseline="-25000" dirty="0"/>
              <a:t>51</a:t>
            </a:r>
            <a:r>
              <a:rPr lang="en-US" altLang="zh-CN" dirty="0"/>
              <a:t>Sb   vs   </a:t>
            </a:r>
            <a:r>
              <a:rPr lang="en-US" altLang="zh-CN" baseline="-25000" dirty="0"/>
              <a:t>52</a:t>
            </a:r>
            <a:r>
              <a:rPr lang="en-US" altLang="zh-CN" dirty="0"/>
              <a:t>Te</a:t>
            </a:r>
            <a:endParaRPr lang="zh-CN" altLang="en-US" baseline="-25000" dirty="0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631462"/>
            <a:ext cx="2057400" cy="221822"/>
          </a:xfrm>
        </p:spPr>
        <p:txBody>
          <a:bodyPr/>
          <a:lstStyle/>
          <a:p>
            <a:fld id="{C9DB4313-3C5B-42B5-A0F4-122D4B3AD761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631462"/>
            <a:ext cx="2057400" cy="221822"/>
          </a:xfrm>
        </p:spPr>
        <p:txBody>
          <a:bodyPr/>
          <a:lstStyle/>
          <a:p>
            <a:fld id="{C8172C27-0BBD-4E67-BD24-BD471B05C868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19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631462"/>
            <a:ext cx="3086100" cy="221822"/>
          </a:xfrm>
        </p:spPr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115231" y="4686039"/>
            <a:ext cx="184730" cy="539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altLang="zh-CN" sz="2200" dirty="0">
              <a:solidFill>
                <a:srgbClr val="0000FF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BF1BFC8-10D5-4160-A68F-EEB2B7C7C602}"/>
              </a:ext>
            </a:extLst>
          </p:cNvPr>
          <p:cNvSpPr/>
          <p:nvPr/>
        </p:nvSpPr>
        <p:spPr>
          <a:xfrm>
            <a:off x="419100" y="757738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400" dirty="0"/>
              <a:t>The evolutions of PECs for </a:t>
            </a:r>
            <a:r>
              <a:rPr lang="en-US" altLang="zh-CN" sz="2400" baseline="-25000" dirty="0"/>
              <a:t>51</a:t>
            </a:r>
            <a:r>
              <a:rPr lang="en-US" altLang="zh-CN" sz="2400" dirty="0"/>
              <a:t>Sb and </a:t>
            </a:r>
            <a:r>
              <a:rPr lang="en-US" altLang="zh-CN" sz="2400" baseline="-25000" dirty="0"/>
              <a:t>52</a:t>
            </a:r>
            <a:r>
              <a:rPr lang="en-US" altLang="zh-CN" sz="2400" dirty="0"/>
              <a:t>Te are similar. </a:t>
            </a: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87CD5E5-4275-0C07-3BAC-36AF9A599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1580" y="1339283"/>
            <a:ext cx="3486016" cy="494002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C33EA40-6DF1-9E6A-9EA9-D9533399D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784" y="1339283"/>
            <a:ext cx="3088824" cy="483123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1B52363-0040-E4EA-BF77-1E875D728C16}"/>
              </a:ext>
            </a:extLst>
          </p:cNvPr>
          <p:cNvSpPr txBox="1"/>
          <p:nvPr/>
        </p:nvSpPr>
        <p:spPr>
          <a:xfrm>
            <a:off x="1066865" y="6170520"/>
            <a:ext cx="36376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accent5"/>
                </a:solidFill>
              </a:rPr>
              <a:t>Taken from DRHBc Skype meeting, 2019</a:t>
            </a:r>
          </a:p>
        </p:txBody>
      </p:sp>
    </p:spTree>
    <p:extLst>
      <p:ext uri="{BB962C8B-B14F-4D97-AF65-F5344CB8AC3E}">
        <p14:creationId xmlns:p14="http://schemas.microsoft.com/office/powerpoint/2010/main" val="279838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628650" y="53617"/>
            <a:ext cx="7886700" cy="514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PECs for </a:t>
            </a:r>
            <a:r>
              <a:rPr lang="en-US" altLang="zh-CN" baseline="-25000" dirty="0"/>
              <a:t>53</a:t>
            </a:r>
            <a:r>
              <a:rPr lang="en-US" altLang="zh-CN" dirty="0"/>
              <a:t>I (Iodine)</a:t>
            </a:r>
            <a:endParaRPr lang="zh-CN" altLang="en-US" baseline="-25000" dirty="0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631462"/>
            <a:ext cx="2057400" cy="221822"/>
          </a:xfrm>
        </p:spPr>
        <p:txBody>
          <a:bodyPr/>
          <a:lstStyle/>
          <a:p>
            <a:fld id="{31D43170-686B-401A-B85E-5C7AE8BD27F1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631462"/>
            <a:ext cx="2057400" cy="221822"/>
          </a:xfrm>
        </p:spPr>
        <p:txBody>
          <a:bodyPr/>
          <a:lstStyle/>
          <a:p>
            <a:fld id="{C8172C27-0BBD-4E67-BD24-BD471B05C868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19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631462"/>
            <a:ext cx="3086100" cy="221822"/>
          </a:xfrm>
        </p:spPr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BF1BFC8-10D5-4160-A68F-EEB2B7C7C602}"/>
              </a:ext>
            </a:extLst>
          </p:cNvPr>
          <p:cNvSpPr/>
          <p:nvPr/>
        </p:nvSpPr>
        <p:spPr>
          <a:xfrm>
            <a:off x="419100" y="757738"/>
            <a:ext cx="46154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400" dirty="0"/>
              <a:t>The PECs for odd-even </a:t>
            </a:r>
            <a:r>
              <a:rPr lang="en-US" altLang="zh-CN" sz="2400" baseline="-25000" dirty="0"/>
              <a:t>53</a:t>
            </a:r>
            <a:r>
              <a:rPr lang="en-US" altLang="zh-CN" sz="2400" dirty="0"/>
              <a:t>I isotopes with Δ</a:t>
            </a:r>
            <a:r>
              <a:rPr lang="en-US" altLang="zh-CN" sz="2400" i="1" dirty="0"/>
              <a:t>N</a:t>
            </a:r>
            <a:r>
              <a:rPr lang="en-US" altLang="zh-CN" sz="2400" dirty="0"/>
              <a:t> = 8 support the evolution of ground-state deformation. </a:t>
            </a: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400" dirty="0"/>
              <a:t>Near a magic number, </a:t>
            </a:r>
            <a:r>
              <a:rPr lang="en-US" altLang="zh-CN" sz="2400" i="1" dirty="0"/>
              <a:t>β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 is close to zero. At mid shell, significant deformation appears. </a:t>
            </a:r>
            <a:br>
              <a:rPr lang="en-US" altLang="zh-CN" sz="2400" dirty="0"/>
            </a:br>
            <a:br>
              <a:rPr lang="en-US" altLang="zh-CN" sz="2400" dirty="0"/>
            </a:br>
            <a:r>
              <a:rPr lang="en-US" altLang="zh-CN" sz="2400" dirty="0"/>
              <a:t>There is </a:t>
            </a:r>
            <a:r>
              <a:rPr lang="en-US" altLang="zh-CN" sz="2400" dirty="0">
                <a:solidFill>
                  <a:srgbClr val="0606FF"/>
                </a:solidFill>
              </a:rPr>
              <a:t>no spherical </a:t>
            </a:r>
            <a:r>
              <a:rPr lang="en-US" altLang="zh-CN" sz="2400" baseline="-25000" dirty="0">
                <a:solidFill>
                  <a:srgbClr val="0606FF"/>
                </a:solidFill>
              </a:rPr>
              <a:t>53</a:t>
            </a:r>
            <a:r>
              <a:rPr lang="en-US" altLang="zh-CN" sz="2400" dirty="0">
                <a:solidFill>
                  <a:srgbClr val="0606FF"/>
                </a:solidFill>
              </a:rPr>
              <a:t>I isotope</a:t>
            </a:r>
            <a:r>
              <a:rPr lang="en-US" altLang="zh-CN" sz="2400" dirty="0"/>
              <a:t>, due to the blocking effect. </a:t>
            </a: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50A3885-FBB8-AD47-4CED-9370C89A2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4598" y="781212"/>
            <a:ext cx="3960000" cy="5611709"/>
          </a:xfrm>
          <a:prstGeom prst="rect">
            <a:avLst/>
          </a:prstGeom>
        </p:spPr>
      </p:pic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C9B5D724-CAFF-32A6-8ADD-51CC389B54E1}"/>
              </a:ext>
            </a:extLst>
          </p:cNvPr>
          <p:cNvCxnSpPr/>
          <p:nvPr/>
        </p:nvCxnSpPr>
        <p:spPr>
          <a:xfrm flipV="1">
            <a:off x="7150581" y="1032298"/>
            <a:ext cx="0" cy="452927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EF72604E-0526-B21B-1133-0B29161DDB40}"/>
              </a:ext>
            </a:extLst>
          </p:cNvPr>
          <p:cNvSpPr txBox="1"/>
          <p:nvPr/>
        </p:nvSpPr>
        <p:spPr>
          <a:xfrm>
            <a:off x="8167845" y="3696301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</a:rPr>
              <a:t>(</a:t>
            </a:r>
            <a:r>
              <a:rPr lang="en-US" altLang="zh-CN" sz="1200" i="1" dirty="0">
                <a:solidFill>
                  <a:srgbClr val="FF0000"/>
                </a:solidFill>
              </a:rPr>
              <a:t>N</a:t>
            </a:r>
            <a:r>
              <a:rPr lang="en-US" altLang="zh-CN" sz="1200" dirty="0">
                <a:solidFill>
                  <a:srgbClr val="FF0000"/>
                </a:solidFill>
              </a:rPr>
              <a:t>=82)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78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628650" y="53617"/>
            <a:ext cx="7886700" cy="514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/>
              <a:t>PECs for </a:t>
            </a:r>
            <a:r>
              <a:rPr lang="en-US" altLang="zh-CN" sz="2800" baseline="-25000" dirty="0"/>
              <a:t>55</a:t>
            </a:r>
            <a:r>
              <a:rPr lang="en-US" altLang="zh-CN" sz="2800" dirty="0"/>
              <a:t>Cs (Cesium) and </a:t>
            </a:r>
            <a:r>
              <a:rPr lang="en-US" altLang="zh-CN" sz="2800" baseline="-25000" dirty="0"/>
              <a:t>59</a:t>
            </a:r>
            <a:r>
              <a:rPr lang="en-US" altLang="zh-CN" sz="2800" dirty="0"/>
              <a:t>Pr (Praseodymium)</a:t>
            </a:r>
            <a:endParaRPr lang="zh-CN" altLang="en-US" sz="2800" baseline="-25000" dirty="0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631462"/>
            <a:ext cx="2057400" cy="221822"/>
          </a:xfrm>
        </p:spPr>
        <p:txBody>
          <a:bodyPr/>
          <a:lstStyle/>
          <a:p>
            <a:fld id="{78D705F2-A54F-4C30-82ED-8D3AC5654BB7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631462"/>
            <a:ext cx="2057400" cy="221822"/>
          </a:xfrm>
        </p:spPr>
        <p:txBody>
          <a:bodyPr/>
          <a:lstStyle/>
          <a:p>
            <a:fld id="{C8172C27-0BBD-4E67-BD24-BD471B05C868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19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631462"/>
            <a:ext cx="3086100" cy="221822"/>
          </a:xfrm>
        </p:spPr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115231" y="4686039"/>
            <a:ext cx="184730" cy="539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altLang="zh-CN" sz="2200" dirty="0">
              <a:solidFill>
                <a:srgbClr val="0000FF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BF1BFC8-10D5-4160-A68F-EEB2B7C7C602}"/>
              </a:ext>
            </a:extLst>
          </p:cNvPr>
          <p:cNvSpPr/>
          <p:nvPr/>
        </p:nvSpPr>
        <p:spPr>
          <a:xfrm>
            <a:off x="419100" y="757738"/>
            <a:ext cx="79819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200" dirty="0"/>
              <a:t>The evolutions of PECs are similar with those of </a:t>
            </a:r>
            <a:r>
              <a:rPr lang="en-US" altLang="zh-CN" sz="2200" baseline="-25000" dirty="0"/>
              <a:t>51</a:t>
            </a:r>
            <a:r>
              <a:rPr lang="en-US" altLang="zh-CN" sz="2200" dirty="0"/>
              <a:t>Sb and </a:t>
            </a:r>
            <a:r>
              <a:rPr lang="en-US" altLang="zh-CN" sz="2200" baseline="-25000" dirty="0"/>
              <a:t>53</a:t>
            </a:r>
            <a:r>
              <a:rPr lang="en-US" altLang="zh-CN" sz="2200" dirty="0"/>
              <a:t>I. 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58AF0CB-4270-954B-C42A-6570ABAEC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734" y="1241575"/>
            <a:ext cx="3960000" cy="5611709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165A5AA2-C7F0-186F-AB9F-050AEB135B0A}"/>
              </a:ext>
            </a:extLst>
          </p:cNvPr>
          <p:cNvCxnSpPr/>
          <p:nvPr/>
        </p:nvCxnSpPr>
        <p:spPr>
          <a:xfrm flipV="1">
            <a:off x="2641942" y="1492047"/>
            <a:ext cx="0" cy="452927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950DA8C1-6153-92F2-7A21-197ABB6979AE}"/>
              </a:ext>
            </a:extLst>
          </p:cNvPr>
          <p:cNvSpPr txBox="1"/>
          <p:nvPr/>
        </p:nvSpPr>
        <p:spPr>
          <a:xfrm>
            <a:off x="8051164" y="3720113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</a:rPr>
              <a:t>(</a:t>
            </a:r>
            <a:r>
              <a:rPr lang="en-US" altLang="zh-CN" sz="1200" i="1" dirty="0">
                <a:solidFill>
                  <a:srgbClr val="FF0000"/>
                </a:solidFill>
              </a:rPr>
              <a:t>N</a:t>
            </a:r>
            <a:r>
              <a:rPr lang="en-US" altLang="zh-CN" sz="1200" dirty="0">
                <a:solidFill>
                  <a:srgbClr val="FF0000"/>
                </a:solidFill>
              </a:rPr>
              <a:t>=82)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3D93C03-8774-E980-33CD-E21F42F77A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5192" y="1369434"/>
            <a:ext cx="3960000" cy="5483850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9F8F97B1-D129-4B88-212F-9B3ECF15BF89}"/>
              </a:ext>
            </a:extLst>
          </p:cNvPr>
          <p:cNvCxnSpPr/>
          <p:nvPr/>
        </p:nvCxnSpPr>
        <p:spPr>
          <a:xfrm flipV="1">
            <a:off x="6726942" y="1479347"/>
            <a:ext cx="0" cy="452927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AC8CD1A3-0620-0FC7-89E0-2240445417AF}"/>
              </a:ext>
            </a:extLst>
          </p:cNvPr>
          <p:cNvSpPr txBox="1"/>
          <p:nvPr/>
        </p:nvSpPr>
        <p:spPr>
          <a:xfrm>
            <a:off x="7753507" y="4755541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</a:rPr>
              <a:t>(</a:t>
            </a:r>
            <a:r>
              <a:rPr lang="en-US" altLang="zh-CN" sz="1200" i="1" dirty="0">
                <a:solidFill>
                  <a:srgbClr val="FF0000"/>
                </a:solidFill>
              </a:rPr>
              <a:t>N</a:t>
            </a:r>
            <a:r>
              <a:rPr lang="en-US" altLang="zh-CN" sz="1200" dirty="0">
                <a:solidFill>
                  <a:srgbClr val="FF0000"/>
                </a:solidFill>
              </a:rPr>
              <a:t>=82)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BD8509D-6132-8A77-E5B3-64C526F8B42A}"/>
              </a:ext>
            </a:extLst>
          </p:cNvPr>
          <p:cNvSpPr txBox="1"/>
          <p:nvPr/>
        </p:nvSpPr>
        <p:spPr>
          <a:xfrm>
            <a:off x="3648419" y="4164991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</a:rPr>
              <a:t>(</a:t>
            </a:r>
            <a:r>
              <a:rPr lang="en-US" altLang="zh-CN" sz="1200" i="1" dirty="0">
                <a:solidFill>
                  <a:srgbClr val="FF0000"/>
                </a:solidFill>
              </a:rPr>
              <a:t>N</a:t>
            </a:r>
            <a:r>
              <a:rPr lang="en-US" altLang="zh-CN" sz="1200" dirty="0">
                <a:solidFill>
                  <a:srgbClr val="FF0000"/>
                </a:solidFill>
              </a:rPr>
              <a:t>=82)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22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628650" y="53617"/>
            <a:ext cx="7886700" cy="514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PECs for </a:t>
            </a:r>
            <a:r>
              <a:rPr lang="en-US" altLang="zh-CN" baseline="-25000" dirty="0"/>
              <a:t>57</a:t>
            </a:r>
            <a:r>
              <a:rPr lang="en-US" altLang="zh-CN" dirty="0"/>
              <a:t>La (Lanthanum)</a:t>
            </a:r>
            <a:endParaRPr lang="zh-CN" altLang="en-US" baseline="-25000" dirty="0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631462"/>
            <a:ext cx="2057400" cy="221822"/>
          </a:xfrm>
        </p:spPr>
        <p:txBody>
          <a:bodyPr/>
          <a:lstStyle/>
          <a:p>
            <a:fld id="{396B4824-F8FB-4064-A284-19E69CC17ACC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631462"/>
            <a:ext cx="2057400" cy="221822"/>
          </a:xfrm>
        </p:spPr>
        <p:txBody>
          <a:bodyPr/>
          <a:lstStyle/>
          <a:p>
            <a:fld id="{C8172C27-0BBD-4E67-BD24-BD471B05C868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19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631462"/>
            <a:ext cx="3086100" cy="221822"/>
          </a:xfrm>
        </p:spPr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115231" y="4686039"/>
            <a:ext cx="184730" cy="539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altLang="zh-CN" sz="2200" dirty="0">
              <a:solidFill>
                <a:srgbClr val="0000FF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BF1BFC8-10D5-4160-A68F-EEB2B7C7C602}"/>
              </a:ext>
            </a:extLst>
          </p:cNvPr>
          <p:cNvSpPr/>
          <p:nvPr/>
        </p:nvSpPr>
        <p:spPr>
          <a:xfrm>
            <a:off x="419100" y="757738"/>
            <a:ext cx="4251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400" dirty="0"/>
              <a:t>The PECs for </a:t>
            </a:r>
            <a:r>
              <a:rPr lang="en-US" altLang="zh-CN" sz="2400" dirty="0">
                <a:solidFill>
                  <a:srgbClr val="FF0000"/>
                </a:solidFill>
              </a:rPr>
              <a:t>odd-odd</a:t>
            </a:r>
            <a:r>
              <a:rPr lang="en-US" altLang="zh-CN" sz="2400" dirty="0"/>
              <a:t> </a:t>
            </a:r>
            <a:r>
              <a:rPr lang="en-US" altLang="zh-CN" sz="2400" baseline="-25000" dirty="0"/>
              <a:t>57</a:t>
            </a:r>
            <a:r>
              <a:rPr lang="en-US" altLang="zh-CN" sz="2400" dirty="0"/>
              <a:t>La isotopes with Δ</a:t>
            </a:r>
            <a:r>
              <a:rPr lang="en-US" altLang="zh-CN" sz="2400" i="1" dirty="0"/>
              <a:t>N</a:t>
            </a:r>
            <a:r>
              <a:rPr lang="en-US" altLang="zh-CN" sz="2400" dirty="0"/>
              <a:t> = 8 are calculated. </a:t>
            </a:r>
            <a:br>
              <a:rPr lang="en-US" altLang="zh-CN" sz="2400" dirty="0"/>
            </a:b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400" dirty="0"/>
              <a:t>The results support the evolution of ground-state deformation. </a:t>
            </a: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400" dirty="0"/>
              <a:t>The PEC is very useful in examining the ground-state deformations.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563A2E9-E908-7DA7-9CE7-6EB56C7AB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00" y="708441"/>
            <a:ext cx="4320000" cy="574305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034A947-AD76-8E4F-0740-11CDE9C1D8DE}"/>
              </a:ext>
            </a:extLst>
          </p:cNvPr>
          <p:cNvSpPr txBox="1"/>
          <p:nvPr/>
        </p:nvSpPr>
        <p:spPr>
          <a:xfrm>
            <a:off x="5775021" y="269251"/>
            <a:ext cx="3365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dirty="0">
                <a:solidFill>
                  <a:schemeClr val="accent5"/>
                </a:solidFill>
              </a:rPr>
              <a:t>Results provided by Dr. X.-H. Fan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4718597-BFFC-80EE-C81F-2FDA529602B4}"/>
              </a:ext>
            </a:extLst>
          </p:cNvPr>
          <p:cNvSpPr txBox="1"/>
          <p:nvPr/>
        </p:nvSpPr>
        <p:spPr>
          <a:xfrm>
            <a:off x="6816654" y="3891909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</a:rPr>
              <a:t>(</a:t>
            </a:r>
            <a:r>
              <a:rPr lang="en-US" altLang="zh-CN" sz="1200" i="1" dirty="0">
                <a:solidFill>
                  <a:srgbClr val="FF0000"/>
                </a:solidFill>
              </a:rPr>
              <a:t>N</a:t>
            </a:r>
            <a:r>
              <a:rPr lang="en-US" altLang="zh-CN" sz="1200" dirty="0">
                <a:solidFill>
                  <a:srgbClr val="FF0000"/>
                </a:solidFill>
              </a:rPr>
              <a:t>=83)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2310BD9-2A5E-3DC1-0391-C97D7D6E37B1}"/>
              </a:ext>
            </a:extLst>
          </p:cNvPr>
          <p:cNvCxnSpPr>
            <a:cxnSpLocks/>
          </p:cNvCxnSpPr>
          <p:nvPr/>
        </p:nvCxnSpPr>
        <p:spPr>
          <a:xfrm flipV="1">
            <a:off x="6998405" y="926306"/>
            <a:ext cx="0" cy="459177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476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631462"/>
            <a:ext cx="2057400" cy="221822"/>
          </a:xfrm>
        </p:spPr>
        <p:txBody>
          <a:bodyPr/>
          <a:lstStyle/>
          <a:p>
            <a:fld id="{85761E30-72A5-4761-AB7E-C694B2AA12A9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631462"/>
            <a:ext cx="3086100" cy="221822"/>
          </a:xfrm>
        </p:spPr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04131" y="1443841"/>
            <a:ext cx="713573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p"/>
            </a:pPr>
            <a:r>
              <a:rPr lang="en-US" altLang="zh-CN" sz="3200" dirty="0">
                <a:ea typeface="+mj-ea"/>
              </a:rPr>
              <a:t> Introduction</a:t>
            </a:r>
          </a:p>
          <a:p>
            <a:pPr marL="457200" indent="-457200" algn="just">
              <a:buFont typeface="Wingdings" panose="05000000000000000000" pitchFamily="2" charset="2"/>
              <a:buChar char="p"/>
            </a:pPr>
            <a:endParaRPr lang="en-US" altLang="zh-CN" sz="3200" dirty="0">
              <a:ea typeface="+mj-ea"/>
            </a:endParaRP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zh-CN" sz="3200" dirty="0">
                <a:ea typeface="+mj-ea"/>
              </a:rPr>
              <a:t> Progress in 51 ≤ </a:t>
            </a:r>
            <a:r>
              <a:rPr lang="en-US" altLang="zh-CN" sz="3200" i="1" dirty="0">
                <a:ea typeface="+mj-ea"/>
              </a:rPr>
              <a:t>Z</a:t>
            </a:r>
            <a:r>
              <a:rPr lang="en-US" altLang="zh-CN" sz="3200" dirty="0">
                <a:ea typeface="+mj-ea"/>
              </a:rPr>
              <a:t> ≤ 60 (G5)</a:t>
            </a:r>
          </a:p>
          <a:p>
            <a:pPr marL="457200" indent="-457200" algn="just">
              <a:buFont typeface="Wingdings" panose="05000000000000000000" pitchFamily="2" charset="2"/>
              <a:buChar char="p"/>
            </a:pPr>
            <a:endParaRPr lang="en-US" altLang="zh-CN" sz="3200" dirty="0">
              <a:ea typeface="+mj-ea"/>
            </a:endParaRPr>
          </a:p>
          <a:p>
            <a:pPr marL="457200" indent="-457200" algn="just">
              <a:buFont typeface="Wingdings" panose="05000000000000000000" pitchFamily="2" charset="2"/>
              <a:buChar char="p"/>
            </a:pPr>
            <a:r>
              <a:rPr lang="en-US" altLang="zh-CN" sz="3200" b="1" dirty="0">
                <a:solidFill>
                  <a:srgbClr val="FF0000"/>
                </a:solidFill>
                <a:ea typeface="+mj-ea"/>
              </a:rPr>
              <a:t> Progress in 124 ≤ </a:t>
            </a:r>
            <a:r>
              <a:rPr lang="en-US" altLang="zh-CN" sz="3200" b="1" i="1" dirty="0">
                <a:solidFill>
                  <a:srgbClr val="FF0000"/>
                </a:solidFill>
                <a:ea typeface="+mj-ea"/>
              </a:rPr>
              <a:t>Z</a:t>
            </a:r>
            <a:r>
              <a:rPr lang="en-US" altLang="zh-CN" sz="3200" b="1" dirty="0">
                <a:solidFill>
                  <a:srgbClr val="FF0000"/>
                </a:solidFill>
                <a:ea typeface="+mj-ea"/>
              </a:rPr>
              <a:t> ≤ 126 (G13)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FF0000"/>
                </a:solidFill>
                <a:ea typeface="+mj-ea"/>
              </a:rPr>
              <a:t>Numerical details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FF0000"/>
                </a:solidFill>
                <a:ea typeface="+mj-ea"/>
              </a:rPr>
              <a:t>Ground-state properties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FF0000"/>
                </a:solidFill>
                <a:ea typeface="+mj-ea"/>
              </a:rPr>
              <a:t>Magic numbers</a:t>
            </a:r>
          </a:p>
          <a:p>
            <a:pPr marL="457200" indent="-457200" algn="just">
              <a:buFont typeface="Wingdings" panose="05000000000000000000" pitchFamily="2" charset="2"/>
              <a:buChar char="p"/>
            </a:pPr>
            <a:endParaRPr lang="en-US" altLang="zh-CN" sz="3200" dirty="0">
              <a:ea typeface="+mj-ea"/>
            </a:endParaRPr>
          </a:p>
          <a:p>
            <a:pPr marL="457200" indent="-457200" algn="just">
              <a:buFont typeface="Wingdings" panose="05000000000000000000" pitchFamily="2" charset="2"/>
              <a:buChar char="p"/>
            </a:pPr>
            <a:r>
              <a:rPr lang="en-US" altLang="zh-CN" sz="3200" dirty="0">
                <a:ea typeface="+mj-ea"/>
              </a:rPr>
              <a:t> Summary</a:t>
            </a:r>
            <a:endParaRPr lang="zh-CN" altLang="en-US" sz="3200" dirty="0">
              <a:ea typeface="+mj-ea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6D464D-DB11-95DF-0152-EB4B685A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pPr/>
              <a:t>17</a:t>
            </a:fld>
            <a:r>
              <a:rPr lang="en-US" altLang="zh-CN"/>
              <a:t> 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A673B70-1A85-0DFA-901B-ADB183D266F3}"/>
              </a:ext>
            </a:extLst>
          </p:cNvPr>
          <p:cNvSpPr txBox="1"/>
          <p:nvPr/>
        </p:nvSpPr>
        <p:spPr>
          <a:xfrm>
            <a:off x="5728860" y="3945493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5"/>
                </a:solidFill>
              </a:rPr>
              <a:t>Collaborators:  </a:t>
            </a:r>
            <a:r>
              <a:rPr lang="en-US" altLang="zh-CN" b="1" dirty="0">
                <a:solidFill>
                  <a:schemeClr val="accent5"/>
                </a:solidFill>
              </a:rPr>
              <a:t>Lang Liu (JNU)</a:t>
            </a:r>
            <a:endParaRPr lang="zh-CN" altLang="en-US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489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Numerical details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6F02-5836-4BA0-BCE7-947D1F62BFBF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91617" y="865225"/>
            <a:ext cx="7960766" cy="5011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Nuclides:  </a:t>
            </a:r>
            <a:r>
              <a:rPr lang="en-US" altLang="zh-CN" sz="2400" baseline="-25000" dirty="0">
                <a:solidFill>
                  <a:srgbClr val="FF0000"/>
                </a:solidFill>
              </a:rPr>
              <a:t>126</a:t>
            </a:r>
            <a:r>
              <a:rPr lang="en-US" altLang="zh-CN" sz="2400" dirty="0">
                <a:solidFill>
                  <a:srgbClr val="FF0000"/>
                </a:solidFill>
              </a:rPr>
              <a:t>Ubh even-even isotopes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Version:     Code_DRHBc_</a:t>
            </a:r>
            <a:r>
              <a:rPr lang="en-US" altLang="zh-CN" sz="2400" b="1" dirty="0"/>
              <a:t>202405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Box size:     </a:t>
            </a:r>
            <a:r>
              <a:rPr lang="en-US" altLang="zh-CN" sz="2400" i="1" dirty="0" err="1"/>
              <a:t>R</a:t>
            </a:r>
            <a:r>
              <a:rPr lang="en-US" altLang="zh-CN" sz="2400" baseline="-25000" dirty="0" err="1"/>
              <a:t>box</a:t>
            </a:r>
            <a:r>
              <a:rPr lang="en-US" altLang="zh-CN" sz="2400" dirty="0"/>
              <a:t> = 20 </a:t>
            </a:r>
            <a:r>
              <a:rPr lang="en-US" altLang="zh-CN" sz="2400" dirty="0" err="1"/>
              <a:t>fm</a:t>
            </a:r>
            <a:endParaRPr lang="en-US" altLang="zh-CN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Mesh size:     </a:t>
            </a:r>
            <a:r>
              <a:rPr lang="en-US" altLang="zh-CN" sz="2400" dirty="0" err="1"/>
              <a:t>Δ</a:t>
            </a:r>
            <a:r>
              <a:rPr lang="en-US" altLang="zh-CN" sz="2400" i="1" dirty="0" err="1"/>
              <a:t>r</a:t>
            </a:r>
            <a:r>
              <a:rPr lang="en-US" altLang="zh-CN" sz="2400" dirty="0"/>
              <a:t> = 0.1 </a:t>
            </a:r>
            <a:r>
              <a:rPr lang="en-US" altLang="zh-CN" sz="2400" dirty="0" err="1"/>
              <a:t>fm</a:t>
            </a:r>
            <a:endParaRPr lang="en-US" altLang="zh-CN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Energy cutoff:    </a:t>
            </a:r>
            <a:r>
              <a:rPr lang="en-US" altLang="zh-CN" sz="2400" i="1" dirty="0" err="1"/>
              <a:t>E</a:t>
            </a:r>
            <a:r>
              <a:rPr lang="en-US" altLang="zh-CN" sz="2400" baseline="-25000" dirty="0" err="1"/>
              <a:t>cut</a:t>
            </a:r>
            <a:r>
              <a:rPr lang="en-US" altLang="zh-CN" sz="2400" dirty="0"/>
              <a:t> = 300 MeV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Angular momentum cutoff:    </a:t>
            </a:r>
            <a:r>
              <a:rPr lang="en-US" altLang="zh-CN" sz="2400" i="1" dirty="0" err="1"/>
              <a:t>J</a:t>
            </a:r>
            <a:r>
              <a:rPr lang="en-US" altLang="zh-CN" sz="2400" baseline="-25000" dirty="0" err="1"/>
              <a:t>max</a:t>
            </a:r>
            <a:r>
              <a:rPr lang="en-US" altLang="zh-CN" sz="2400" dirty="0"/>
              <a:t> = 23/2 </a:t>
            </a:r>
            <a:r>
              <a:rPr lang="az-Cyrl-AZ" altLang="zh-CN" sz="2400" i="1" dirty="0"/>
              <a:t>ћ</a:t>
            </a:r>
            <a:endParaRPr lang="en-US" altLang="zh-CN" sz="2400" i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Legendre expansion order:     </a:t>
            </a:r>
            <a:r>
              <a:rPr lang="en-US" altLang="zh-CN" sz="2400" i="1" dirty="0" err="1"/>
              <a:t>λ</a:t>
            </a:r>
            <a:r>
              <a:rPr lang="en-US" altLang="zh-CN" sz="2400" baseline="-25000" dirty="0" err="1"/>
              <a:t>max</a:t>
            </a:r>
            <a:r>
              <a:rPr lang="en-US" altLang="zh-CN" sz="2400" dirty="0"/>
              <a:t> = 10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Relativistic density functional:      PC-PK1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Pairing strength:      -325 MeV fm</a:t>
            </a:r>
            <a:r>
              <a:rPr lang="en-US" altLang="zh-CN" sz="2400" baseline="30000" dirty="0"/>
              <a:t>3</a:t>
            </a:r>
            <a:endParaRPr lang="en-US" altLang="zh-CN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3700095" y="5961930"/>
            <a:ext cx="5179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accent5"/>
                </a:solidFill>
              </a:rPr>
              <a:t>DRHBc Mass Table Collaboration, PRC 102, 024314 (2020)</a:t>
            </a:r>
          </a:p>
          <a:p>
            <a:pPr algn="r"/>
            <a:r>
              <a:rPr lang="en-US" altLang="zh-CN" sz="1600" dirty="0">
                <a:solidFill>
                  <a:schemeClr val="accent5"/>
                </a:solidFill>
              </a:rPr>
              <a:t>DRHBc Mass Table Collaboration, PRC 106, 014316 (2022)</a:t>
            </a:r>
          </a:p>
        </p:txBody>
      </p:sp>
    </p:spTree>
    <p:extLst>
      <p:ext uri="{BB962C8B-B14F-4D97-AF65-F5344CB8AC3E}">
        <p14:creationId xmlns:p14="http://schemas.microsoft.com/office/powerpoint/2010/main" val="978839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628650" y="53617"/>
            <a:ext cx="7886700" cy="514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Binding energy</a:t>
            </a:r>
            <a:endParaRPr lang="zh-CN" altLang="en-US" baseline="-25000" dirty="0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631462"/>
            <a:ext cx="2057400" cy="221822"/>
          </a:xfrm>
        </p:spPr>
        <p:txBody>
          <a:bodyPr/>
          <a:lstStyle/>
          <a:p>
            <a:fld id="{5CD50744-1A38-4AC1-B0B3-34DEE3E217DE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631462"/>
            <a:ext cx="2057400" cy="221822"/>
          </a:xfrm>
        </p:spPr>
        <p:txBody>
          <a:bodyPr/>
          <a:lstStyle/>
          <a:p>
            <a:fld id="{C8172C27-0BBD-4E67-BD24-BD471B05C868}" type="slidenum">
              <a:rPr lang="zh-CN" altLang="en-US" smtClean="0"/>
              <a:t>19</a:t>
            </a:fld>
            <a:endParaRPr lang="zh-CN" altLang="en-US" dirty="0"/>
          </a:p>
        </p:txBody>
      </p:sp>
      <p:sp>
        <p:nvSpPr>
          <p:cNvPr id="19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631462"/>
            <a:ext cx="3086100" cy="221822"/>
          </a:xfrm>
        </p:spPr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BF1BFC8-10D5-4160-A68F-EEB2B7C7C602}"/>
              </a:ext>
            </a:extLst>
          </p:cNvPr>
          <p:cNvSpPr/>
          <p:nvPr/>
        </p:nvSpPr>
        <p:spPr>
          <a:xfrm>
            <a:off x="419100" y="757738"/>
            <a:ext cx="8305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400" dirty="0"/>
              <a:t>The binding energy per nucleon </a:t>
            </a:r>
            <a:r>
              <a:rPr lang="en-US" altLang="zh-CN" sz="2400" i="1" dirty="0"/>
              <a:t>B</a:t>
            </a:r>
            <a:r>
              <a:rPr lang="en-US" altLang="zh-CN" sz="2400" dirty="0"/>
              <a:t>/</a:t>
            </a:r>
            <a:r>
              <a:rPr lang="en-US" altLang="zh-CN" sz="2400" i="1" dirty="0"/>
              <a:t>A</a:t>
            </a:r>
            <a:r>
              <a:rPr lang="en-US" altLang="zh-CN" sz="2400" dirty="0"/>
              <a:t> decreases monotonically. </a:t>
            </a: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The largest </a:t>
            </a:r>
            <a:r>
              <a:rPr lang="en-US" altLang="zh-CN" sz="2400" i="1" dirty="0"/>
              <a:t>B</a:t>
            </a:r>
            <a:r>
              <a:rPr lang="en-US" altLang="zh-CN" sz="2400" dirty="0"/>
              <a:t>/</a:t>
            </a:r>
            <a:r>
              <a:rPr lang="en-US" altLang="zh-CN" sz="2400" i="1" dirty="0"/>
              <a:t>A</a:t>
            </a:r>
            <a:r>
              <a:rPr lang="en-US" altLang="zh-CN" sz="2400" dirty="0"/>
              <a:t> appears at the proton drip line.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FA0805A-CE00-891C-AAC5-098F0A521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4" y="1497927"/>
            <a:ext cx="5862467" cy="436592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91D1BC3-DCFF-16DE-4342-54679D704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270" y="2389388"/>
            <a:ext cx="3159730" cy="263500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CACF42C-E1BE-298F-E2AE-B3F8E35EF8AF}"/>
              </a:ext>
            </a:extLst>
          </p:cNvPr>
          <p:cNvSpPr txBox="1"/>
          <p:nvPr/>
        </p:nvSpPr>
        <p:spPr>
          <a:xfrm>
            <a:off x="5984270" y="2014121"/>
            <a:ext cx="315973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606FF"/>
                </a:solidFill>
              </a:rPr>
              <a:t>Comparison:  </a:t>
            </a:r>
            <a:r>
              <a:rPr lang="en-US" altLang="zh-CN" i="1" dirty="0">
                <a:solidFill>
                  <a:srgbClr val="0606FF"/>
                </a:solidFill>
              </a:rPr>
              <a:t>B</a:t>
            </a:r>
            <a:r>
              <a:rPr lang="en-US" altLang="zh-CN" dirty="0">
                <a:solidFill>
                  <a:srgbClr val="0606FF"/>
                </a:solidFill>
              </a:rPr>
              <a:t>/</a:t>
            </a:r>
            <a:r>
              <a:rPr lang="en-US" altLang="zh-CN" i="1" dirty="0">
                <a:solidFill>
                  <a:srgbClr val="0606FF"/>
                </a:solidFill>
              </a:rPr>
              <a:t>A</a:t>
            </a:r>
            <a:r>
              <a:rPr lang="en-US" altLang="zh-CN" dirty="0">
                <a:solidFill>
                  <a:srgbClr val="0606FF"/>
                </a:solidFill>
              </a:rPr>
              <a:t> for </a:t>
            </a:r>
            <a:r>
              <a:rPr lang="en-US" altLang="zh-CN" baseline="-25000" dirty="0">
                <a:solidFill>
                  <a:srgbClr val="0606FF"/>
                </a:solidFill>
              </a:rPr>
              <a:t>60</a:t>
            </a:r>
            <a:r>
              <a:rPr lang="en-US" altLang="zh-CN" dirty="0">
                <a:solidFill>
                  <a:srgbClr val="0606FF"/>
                </a:solidFill>
              </a:rPr>
              <a:t>Nd</a:t>
            </a:r>
          </a:p>
          <a:p>
            <a:endParaRPr lang="en-US" altLang="zh-CN" sz="1400" dirty="0">
              <a:solidFill>
                <a:schemeClr val="accent5"/>
              </a:solidFill>
            </a:endParaRPr>
          </a:p>
          <a:p>
            <a:endParaRPr lang="en-US" altLang="zh-CN" sz="1400" dirty="0">
              <a:solidFill>
                <a:schemeClr val="accent5"/>
              </a:solidFill>
            </a:endParaRPr>
          </a:p>
          <a:p>
            <a:endParaRPr lang="en-US" altLang="zh-CN" sz="1400" dirty="0">
              <a:solidFill>
                <a:schemeClr val="accent5"/>
              </a:solidFill>
            </a:endParaRPr>
          </a:p>
          <a:p>
            <a:endParaRPr lang="en-US" altLang="zh-CN" sz="1400" dirty="0">
              <a:solidFill>
                <a:schemeClr val="accent5"/>
              </a:solidFill>
            </a:endParaRPr>
          </a:p>
          <a:p>
            <a:endParaRPr lang="en-US" altLang="zh-CN" sz="1400" dirty="0">
              <a:solidFill>
                <a:schemeClr val="accent5"/>
              </a:solidFill>
            </a:endParaRPr>
          </a:p>
          <a:p>
            <a:endParaRPr lang="en-US" altLang="zh-CN" sz="1400" dirty="0">
              <a:solidFill>
                <a:schemeClr val="accent5"/>
              </a:solidFill>
            </a:endParaRPr>
          </a:p>
          <a:p>
            <a:endParaRPr lang="en-US" altLang="zh-CN" sz="1400" dirty="0">
              <a:solidFill>
                <a:schemeClr val="accent5"/>
              </a:solidFill>
            </a:endParaRPr>
          </a:p>
          <a:p>
            <a:endParaRPr lang="en-US" altLang="zh-CN" sz="1400" dirty="0">
              <a:solidFill>
                <a:schemeClr val="accent5"/>
              </a:solidFill>
            </a:endParaRPr>
          </a:p>
          <a:p>
            <a:endParaRPr lang="en-US" altLang="zh-CN" sz="1400" dirty="0">
              <a:solidFill>
                <a:schemeClr val="accent5"/>
              </a:solidFill>
            </a:endParaRPr>
          </a:p>
          <a:p>
            <a:endParaRPr lang="en-US" altLang="zh-CN" sz="1400" dirty="0">
              <a:solidFill>
                <a:schemeClr val="accent5"/>
              </a:solidFill>
            </a:endParaRPr>
          </a:p>
          <a:p>
            <a:endParaRPr lang="en-US" altLang="zh-CN" sz="1400" dirty="0">
              <a:solidFill>
                <a:schemeClr val="accent5"/>
              </a:solidFill>
            </a:endParaRPr>
          </a:p>
          <a:p>
            <a:endParaRPr lang="en-US" altLang="zh-CN" sz="1400" dirty="0">
              <a:solidFill>
                <a:schemeClr val="accent5"/>
              </a:solidFill>
            </a:endParaRPr>
          </a:p>
          <a:p>
            <a:endParaRPr lang="en-US" altLang="zh-CN" sz="1400" dirty="0">
              <a:solidFill>
                <a:schemeClr val="accent5"/>
              </a:solidFill>
            </a:endParaRPr>
          </a:p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Taken from PRC 102, 024314 (2020)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1D6B75C-8AD9-52DB-0C93-E9F82CA34F34}"/>
              </a:ext>
            </a:extLst>
          </p:cNvPr>
          <p:cNvSpPr txBox="1"/>
          <p:nvPr/>
        </p:nvSpPr>
        <p:spPr>
          <a:xfrm>
            <a:off x="6255162" y="6262130"/>
            <a:ext cx="2803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accent5"/>
                </a:solidFill>
              </a:rPr>
              <a:t>See Xin-Hui Wu’s talk (G16)</a:t>
            </a:r>
            <a:endParaRPr lang="en-US" altLang="zh-CN" sz="1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71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631462"/>
            <a:ext cx="2057400" cy="221822"/>
          </a:xfrm>
        </p:spPr>
        <p:txBody>
          <a:bodyPr/>
          <a:lstStyle/>
          <a:p>
            <a:fld id="{7928266E-1463-4D4C-9475-926E6F37944D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631462"/>
            <a:ext cx="3086100" cy="221822"/>
          </a:xfrm>
        </p:spPr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04131" y="1443841"/>
            <a:ext cx="71357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p"/>
            </a:pPr>
            <a:r>
              <a:rPr lang="en-US" altLang="zh-CN" sz="3200" b="1" dirty="0">
                <a:solidFill>
                  <a:srgbClr val="FF0000"/>
                </a:solidFill>
                <a:ea typeface="+mj-ea"/>
              </a:rPr>
              <a:t> Introduction</a:t>
            </a:r>
          </a:p>
          <a:p>
            <a:pPr marL="457200" indent="-457200" algn="just">
              <a:buFont typeface="Wingdings" panose="05000000000000000000" pitchFamily="2" charset="2"/>
              <a:buChar char="p"/>
            </a:pPr>
            <a:endParaRPr lang="en-US" altLang="zh-CN" sz="3200" dirty="0">
              <a:ea typeface="+mj-ea"/>
            </a:endParaRP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zh-CN" sz="3200" dirty="0">
                <a:ea typeface="+mj-ea"/>
              </a:rPr>
              <a:t> Progress in 51 ≤ </a:t>
            </a:r>
            <a:r>
              <a:rPr lang="en-US" altLang="zh-CN" sz="3200" i="1" dirty="0">
                <a:ea typeface="+mj-ea"/>
              </a:rPr>
              <a:t>Z</a:t>
            </a:r>
            <a:r>
              <a:rPr lang="en-US" altLang="zh-CN" sz="3200" dirty="0">
                <a:ea typeface="+mj-ea"/>
              </a:rPr>
              <a:t> ≤ 60 (G5)</a:t>
            </a:r>
          </a:p>
          <a:p>
            <a:pPr marL="457200" indent="-457200" algn="just">
              <a:buFont typeface="Wingdings" panose="05000000000000000000" pitchFamily="2" charset="2"/>
              <a:buChar char="p"/>
            </a:pPr>
            <a:endParaRPr lang="en-US" altLang="zh-CN" sz="3200" dirty="0">
              <a:ea typeface="+mj-ea"/>
            </a:endParaRPr>
          </a:p>
          <a:p>
            <a:pPr marL="457200" indent="-457200" algn="just">
              <a:buFont typeface="Wingdings" panose="05000000000000000000" pitchFamily="2" charset="2"/>
              <a:buChar char="p"/>
            </a:pPr>
            <a:r>
              <a:rPr lang="en-US" altLang="zh-CN" sz="3200" dirty="0">
                <a:ea typeface="+mj-ea"/>
              </a:rPr>
              <a:t> Progress in 124 ≤ </a:t>
            </a:r>
            <a:r>
              <a:rPr lang="en-US" altLang="zh-CN" sz="3200" i="1" dirty="0">
                <a:ea typeface="+mj-ea"/>
              </a:rPr>
              <a:t>Z</a:t>
            </a:r>
            <a:r>
              <a:rPr lang="en-US" altLang="zh-CN" sz="3200" dirty="0">
                <a:ea typeface="+mj-ea"/>
              </a:rPr>
              <a:t> ≤ 126 (G13)</a:t>
            </a:r>
          </a:p>
          <a:p>
            <a:pPr marL="457200" indent="-457200" algn="just">
              <a:buFont typeface="Wingdings" panose="05000000000000000000" pitchFamily="2" charset="2"/>
              <a:buChar char="p"/>
            </a:pPr>
            <a:endParaRPr lang="en-US" altLang="zh-CN" sz="3200" dirty="0">
              <a:ea typeface="+mj-ea"/>
            </a:endParaRPr>
          </a:p>
          <a:p>
            <a:pPr marL="457200" indent="-457200" algn="just">
              <a:buFont typeface="Wingdings" panose="05000000000000000000" pitchFamily="2" charset="2"/>
              <a:buChar char="p"/>
            </a:pPr>
            <a:r>
              <a:rPr lang="en-US" altLang="zh-CN" sz="3200" dirty="0">
                <a:ea typeface="+mj-ea"/>
              </a:rPr>
              <a:t> Summary</a:t>
            </a:r>
            <a:endParaRPr lang="zh-CN" altLang="en-US" sz="3200" dirty="0">
              <a:ea typeface="+mj-ea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6D464D-DB11-95DF-0152-EB4B685A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pPr/>
              <a:t>2</a:t>
            </a:fld>
            <a:r>
              <a:rPr lang="en-US" altLang="zh-CN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0378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628650" y="53617"/>
            <a:ext cx="7886700" cy="514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Two-neutron separation energy </a:t>
            </a:r>
            <a:r>
              <a:rPr lang="en-US" altLang="zh-CN" i="1" dirty="0"/>
              <a:t>S</a:t>
            </a:r>
            <a:r>
              <a:rPr lang="en-US" altLang="zh-CN" baseline="-25000" dirty="0"/>
              <a:t>2n</a:t>
            </a:r>
            <a:endParaRPr lang="zh-CN" altLang="en-US" baseline="-25000" dirty="0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631462"/>
            <a:ext cx="2057400" cy="221822"/>
          </a:xfrm>
        </p:spPr>
        <p:txBody>
          <a:bodyPr/>
          <a:lstStyle/>
          <a:p>
            <a:fld id="{BABE36CA-325E-462D-9DA6-957D10E83FAC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631462"/>
            <a:ext cx="2057400" cy="221822"/>
          </a:xfrm>
        </p:spPr>
        <p:txBody>
          <a:bodyPr/>
          <a:lstStyle/>
          <a:p>
            <a:fld id="{C8172C27-0BBD-4E67-BD24-BD471B05C868}" type="slidenum">
              <a:rPr lang="zh-CN" altLang="en-US" smtClean="0"/>
              <a:t>20</a:t>
            </a:fld>
            <a:endParaRPr lang="zh-CN" altLang="en-US" dirty="0"/>
          </a:p>
        </p:txBody>
      </p:sp>
      <p:sp>
        <p:nvSpPr>
          <p:cNvPr id="19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631462"/>
            <a:ext cx="3086100" cy="221822"/>
          </a:xfrm>
        </p:spPr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115231" y="4686039"/>
            <a:ext cx="184730" cy="539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altLang="zh-CN" sz="2200" dirty="0">
              <a:solidFill>
                <a:srgbClr val="0000FF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BF1BFC8-10D5-4160-A68F-EEB2B7C7C602}"/>
              </a:ext>
            </a:extLst>
          </p:cNvPr>
          <p:cNvSpPr/>
          <p:nvPr/>
        </p:nvSpPr>
        <p:spPr>
          <a:xfrm>
            <a:off x="419100" y="710113"/>
            <a:ext cx="8305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400" dirty="0"/>
              <a:t>The evolution of </a:t>
            </a:r>
            <a:r>
              <a:rPr lang="en-US" altLang="zh-CN" sz="2400" i="1" dirty="0"/>
              <a:t>S</a:t>
            </a:r>
            <a:r>
              <a:rPr lang="en-US" altLang="zh-CN" sz="2400" baseline="-25000" dirty="0"/>
              <a:t>2n</a:t>
            </a:r>
            <a:r>
              <a:rPr lang="en-US" altLang="zh-CN" sz="2400" dirty="0"/>
              <a:t> is generally smooth, with several sudden changes related to the deformation and shell effects. </a:t>
            </a: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400" dirty="0"/>
              <a:t>Beyond the “primary” two-neutron drip line </a:t>
            </a:r>
            <a:r>
              <a:rPr lang="en-US" altLang="zh-CN" sz="2400" i="1" dirty="0"/>
              <a:t>N</a:t>
            </a:r>
            <a:r>
              <a:rPr lang="en-US" altLang="zh-CN" sz="2400" dirty="0"/>
              <a:t> = 322, some nuclei are </a:t>
            </a:r>
            <a:r>
              <a:rPr lang="en-US" altLang="zh-CN" sz="2400" dirty="0">
                <a:solidFill>
                  <a:srgbClr val="FF0000"/>
                </a:solidFill>
              </a:rPr>
              <a:t>bound nuclei</a:t>
            </a:r>
            <a:r>
              <a:rPr lang="en-US" altLang="zh-CN" sz="2400" dirty="0"/>
              <a:t> or </a:t>
            </a:r>
            <a:r>
              <a:rPr lang="en-US" altLang="zh-CN" sz="2400" dirty="0">
                <a:solidFill>
                  <a:srgbClr val="FF0000"/>
                </a:solidFill>
              </a:rPr>
              <a:t>multi-neutron emitters</a:t>
            </a:r>
            <a:r>
              <a:rPr lang="en-US" altLang="zh-CN" sz="2400" dirty="0"/>
              <a:t>.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7BB98E3-3C97-AD87-EEB0-7663556E40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8462" y="1588200"/>
            <a:ext cx="5187076" cy="387613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7BF44DF-2208-631D-7AF1-27A94464FF88}"/>
              </a:ext>
            </a:extLst>
          </p:cNvPr>
          <p:cNvSpPr txBox="1"/>
          <p:nvPr/>
        </p:nvSpPr>
        <p:spPr>
          <a:xfrm>
            <a:off x="3314700" y="6245684"/>
            <a:ext cx="58293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PRC 104, L021301 (2021) ; PRC 104, 024331 (2021); CPC 45, 101001 (2021)</a:t>
            </a:r>
          </a:p>
        </p:txBody>
      </p:sp>
    </p:spTree>
    <p:extLst>
      <p:ext uri="{BB962C8B-B14F-4D97-AF65-F5344CB8AC3E}">
        <p14:creationId xmlns:p14="http://schemas.microsoft.com/office/powerpoint/2010/main" val="3424064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628650" y="53617"/>
            <a:ext cx="7886700" cy="514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Fermi energies </a:t>
            </a:r>
            <a:r>
              <a:rPr lang="en-US" altLang="zh-CN" i="1" dirty="0"/>
              <a:t>λ</a:t>
            </a:r>
            <a:endParaRPr lang="zh-CN" altLang="en-US" i="1" dirty="0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631462"/>
            <a:ext cx="2057400" cy="221822"/>
          </a:xfrm>
        </p:spPr>
        <p:txBody>
          <a:bodyPr/>
          <a:lstStyle/>
          <a:p>
            <a:fld id="{8C3EF86E-ECD9-401D-8E5D-BA0CC3212590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631462"/>
            <a:ext cx="2057400" cy="221822"/>
          </a:xfrm>
        </p:spPr>
        <p:txBody>
          <a:bodyPr/>
          <a:lstStyle/>
          <a:p>
            <a:fld id="{C8172C27-0BBD-4E67-BD24-BD471B05C868}" type="slidenum">
              <a:rPr lang="zh-CN" altLang="en-US" smtClean="0"/>
              <a:t>21</a:t>
            </a:fld>
            <a:endParaRPr lang="zh-CN" altLang="en-US" dirty="0"/>
          </a:p>
        </p:txBody>
      </p:sp>
      <p:sp>
        <p:nvSpPr>
          <p:cNvPr id="19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631462"/>
            <a:ext cx="3086100" cy="221822"/>
          </a:xfrm>
        </p:spPr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115231" y="4686039"/>
            <a:ext cx="184730" cy="539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altLang="zh-CN" sz="2200" dirty="0">
              <a:solidFill>
                <a:srgbClr val="0000FF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BF1BFC8-10D5-4160-A68F-EEB2B7C7C602}"/>
              </a:ext>
            </a:extLst>
          </p:cNvPr>
          <p:cNvSpPr/>
          <p:nvPr/>
        </p:nvSpPr>
        <p:spPr>
          <a:xfrm>
            <a:off x="419100" y="783646"/>
            <a:ext cx="8305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en-US" altLang="zh-CN" sz="2400" dirty="0"/>
              <a:t>According to </a:t>
            </a:r>
            <a:r>
              <a:rPr lang="en-US" altLang="zh-CN" sz="2400" i="1" dirty="0"/>
              <a:t>S</a:t>
            </a:r>
            <a:r>
              <a:rPr lang="en-US" altLang="zh-CN" sz="2400" baseline="-25000" dirty="0"/>
              <a:t>2n</a:t>
            </a:r>
            <a:r>
              <a:rPr lang="en-US" altLang="zh-CN" sz="2400" dirty="0"/>
              <a:t>, </a:t>
            </a:r>
            <a:r>
              <a:rPr lang="en-US" altLang="zh-CN" sz="2400" i="1" dirty="0" err="1"/>
              <a:t>λ</a:t>
            </a:r>
            <a:r>
              <a:rPr lang="en-US" altLang="zh-CN" sz="2400" baseline="-25000" dirty="0" err="1"/>
              <a:t>n</a:t>
            </a:r>
            <a:r>
              <a:rPr lang="en-US" altLang="zh-CN" sz="2400" dirty="0"/>
              <a:t> and </a:t>
            </a:r>
            <a:r>
              <a:rPr lang="en-US" altLang="zh-CN" sz="2400" i="1" dirty="0" err="1"/>
              <a:t>λ</a:t>
            </a:r>
            <a:r>
              <a:rPr lang="en-US" altLang="zh-CN" sz="2400" baseline="-25000" dirty="0" err="1"/>
              <a:t>p</a:t>
            </a:r>
            <a:r>
              <a:rPr lang="en-US" altLang="zh-CN" sz="2400" dirty="0"/>
              <a:t>, the proton and two-neutron drip lines are at </a:t>
            </a:r>
            <a:r>
              <a:rPr lang="en-US" altLang="zh-CN" sz="2400" i="1" dirty="0"/>
              <a:t>N</a:t>
            </a:r>
            <a:r>
              <a:rPr lang="en-US" altLang="zh-CN" sz="2400" dirty="0"/>
              <a:t> = </a:t>
            </a:r>
            <a:r>
              <a:rPr lang="en-US" altLang="zh-CN" sz="2400" dirty="0">
                <a:solidFill>
                  <a:srgbClr val="0606FF"/>
                </a:solidFill>
              </a:rPr>
              <a:t>188</a:t>
            </a:r>
            <a:r>
              <a:rPr lang="en-US" altLang="zh-CN" sz="2400" dirty="0"/>
              <a:t> and </a:t>
            </a:r>
            <a:r>
              <a:rPr lang="en-US" altLang="zh-CN" sz="2400" dirty="0">
                <a:solidFill>
                  <a:srgbClr val="FF0000"/>
                </a:solidFill>
              </a:rPr>
              <a:t>322</a:t>
            </a:r>
            <a:r>
              <a:rPr lang="en-US" altLang="zh-CN" sz="2400" dirty="0"/>
              <a:t>, respectively. </a:t>
            </a:r>
            <a:br>
              <a:rPr lang="en-US" altLang="zh-CN" sz="2400" dirty="0"/>
            </a:br>
            <a:r>
              <a:rPr lang="en-US" altLang="zh-CN" sz="2400" dirty="0"/>
              <a:t>Some bound nuclei are located within </a:t>
            </a:r>
            <a:r>
              <a:rPr lang="en-US" altLang="zh-CN" sz="2400" i="1" dirty="0"/>
              <a:t>N</a:t>
            </a:r>
            <a:r>
              <a:rPr lang="en-US" altLang="zh-CN" sz="2400" dirty="0"/>
              <a:t> =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336</a:t>
            </a:r>
            <a:r>
              <a:rPr lang="en-US" altLang="zh-CN" sz="2400" dirty="0"/>
              <a:t> to 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</a:rPr>
              <a:t>350</a:t>
            </a:r>
            <a:r>
              <a:rPr lang="en-US" altLang="zh-CN" sz="2400" dirty="0"/>
              <a:t>.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2B470EA-372A-D921-D8F3-44C4F764D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000" y="812769"/>
            <a:ext cx="5760000" cy="414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38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628650" y="53617"/>
            <a:ext cx="7886700" cy="514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Quadrupole deformation  </a:t>
            </a:r>
            <a:r>
              <a:rPr lang="en-US" altLang="zh-CN" i="1" dirty="0"/>
              <a:t>β</a:t>
            </a:r>
            <a:r>
              <a:rPr lang="en-US" altLang="zh-CN" baseline="-25000" dirty="0"/>
              <a:t>2</a:t>
            </a:r>
            <a:endParaRPr lang="zh-CN" altLang="en-US" baseline="-25000" dirty="0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631462"/>
            <a:ext cx="2057400" cy="221822"/>
          </a:xfrm>
        </p:spPr>
        <p:txBody>
          <a:bodyPr/>
          <a:lstStyle/>
          <a:p>
            <a:fld id="{0653A7D3-B744-4CB2-9A9C-D6771162DF05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631462"/>
            <a:ext cx="2057400" cy="221822"/>
          </a:xfrm>
        </p:spPr>
        <p:txBody>
          <a:bodyPr/>
          <a:lstStyle/>
          <a:p>
            <a:fld id="{C8172C27-0BBD-4E67-BD24-BD471B05C868}" type="slidenum">
              <a:rPr lang="zh-CN" altLang="en-US" smtClean="0"/>
              <a:t>22</a:t>
            </a:fld>
            <a:endParaRPr lang="zh-CN" altLang="en-US" dirty="0"/>
          </a:p>
        </p:txBody>
      </p:sp>
      <p:sp>
        <p:nvSpPr>
          <p:cNvPr id="19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631462"/>
            <a:ext cx="3086100" cy="221822"/>
          </a:xfrm>
        </p:spPr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115231" y="4686039"/>
            <a:ext cx="184730" cy="539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altLang="zh-CN" sz="2200" dirty="0">
              <a:solidFill>
                <a:srgbClr val="0000FF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BF1BFC8-10D5-4160-A68F-EEB2B7C7C602}"/>
              </a:ext>
            </a:extLst>
          </p:cNvPr>
          <p:cNvSpPr/>
          <p:nvPr/>
        </p:nvSpPr>
        <p:spPr>
          <a:xfrm>
            <a:off x="419100" y="845263"/>
            <a:ext cx="83058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en-US" altLang="zh-CN" sz="2400" dirty="0"/>
              <a:t>Sudden changes of </a:t>
            </a:r>
            <a:r>
              <a:rPr lang="en-US" altLang="zh-CN" sz="2400" i="1" dirty="0"/>
              <a:t>β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 occur near </a:t>
            </a:r>
            <a:r>
              <a:rPr lang="en-US" altLang="zh-CN" sz="2400" i="1" dirty="0"/>
              <a:t>N</a:t>
            </a:r>
            <a:r>
              <a:rPr lang="en-US" altLang="zh-CN" sz="2400" dirty="0"/>
              <a:t> = 208,</a:t>
            </a:r>
            <a:r>
              <a:rPr lang="zh-CN" altLang="en-US" sz="2400" dirty="0"/>
              <a:t> </a:t>
            </a:r>
            <a:r>
              <a:rPr lang="en-US" altLang="zh-CN" sz="2400" dirty="0"/>
              <a:t>240,</a:t>
            </a:r>
            <a:r>
              <a:rPr lang="zh-CN" altLang="en-US" sz="2400" dirty="0"/>
              <a:t> </a:t>
            </a:r>
            <a:r>
              <a:rPr lang="en-US" altLang="zh-CN" sz="2400" dirty="0"/>
              <a:t>258,</a:t>
            </a:r>
            <a:r>
              <a:rPr lang="zh-CN" altLang="en-US" sz="2400" dirty="0"/>
              <a:t> </a:t>
            </a:r>
            <a:r>
              <a:rPr lang="en-US" altLang="zh-CN" sz="2400" dirty="0"/>
              <a:t>268,</a:t>
            </a:r>
            <a:r>
              <a:rPr lang="zh-CN" altLang="en-US" sz="2400" dirty="0"/>
              <a:t> </a:t>
            </a:r>
            <a:r>
              <a:rPr lang="en-US" altLang="zh-CN" sz="2400" dirty="0"/>
              <a:t>292 and 338. </a:t>
            </a:r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400" b="1" dirty="0"/>
              <a:t>Outlook</a:t>
            </a:r>
            <a:r>
              <a:rPr lang="en-US" altLang="zh-CN" sz="2400" dirty="0"/>
              <a:t>: Comparison with the RCHB results, to study the influence of </a:t>
            </a:r>
            <a:r>
              <a:rPr lang="en-US" altLang="zh-CN" sz="2400" dirty="0">
                <a:solidFill>
                  <a:srgbClr val="FF0000"/>
                </a:solidFill>
              </a:rPr>
              <a:t>deformation effects </a:t>
            </a:r>
            <a:r>
              <a:rPr lang="en-US" altLang="zh-CN" sz="2400" dirty="0"/>
              <a:t>on dripline locations.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01BB99B-6891-8D9A-6E1A-6646D28AA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000" y="636715"/>
            <a:ext cx="5760000" cy="431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29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628650" y="53617"/>
            <a:ext cx="7886700" cy="514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Rms radii</a:t>
            </a:r>
            <a:endParaRPr lang="zh-CN" altLang="en-US" dirty="0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631462"/>
            <a:ext cx="2057400" cy="221822"/>
          </a:xfrm>
        </p:spPr>
        <p:txBody>
          <a:bodyPr/>
          <a:lstStyle/>
          <a:p>
            <a:fld id="{9F42A7B6-C30D-484C-A527-BD22C7526A69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631462"/>
            <a:ext cx="2057400" cy="221822"/>
          </a:xfrm>
        </p:spPr>
        <p:txBody>
          <a:bodyPr/>
          <a:lstStyle/>
          <a:p>
            <a:fld id="{C8172C27-0BBD-4E67-BD24-BD471B05C868}" type="slidenum">
              <a:rPr lang="zh-CN" altLang="en-US" smtClean="0"/>
              <a:t>23</a:t>
            </a:fld>
            <a:endParaRPr lang="zh-CN" altLang="en-US" dirty="0"/>
          </a:p>
        </p:txBody>
      </p:sp>
      <p:sp>
        <p:nvSpPr>
          <p:cNvPr id="19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631462"/>
            <a:ext cx="3086100" cy="221822"/>
          </a:xfrm>
        </p:spPr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115231" y="4686039"/>
            <a:ext cx="184730" cy="539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altLang="zh-CN" sz="2200" dirty="0">
              <a:solidFill>
                <a:srgbClr val="0000FF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BF1BFC8-10D5-4160-A68F-EEB2B7C7C602}"/>
              </a:ext>
            </a:extLst>
          </p:cNvPr>
          <p:cNvSpPr/>
          <p:nvPr/>
        </p:nvSpPr>
        <p:spPr>
          <a:xfrm>
            <a:off x="419100" y="797638"/>
            <a:ext cx="83058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en-US" altLang="zh-CN" sz="2400" dirty="0"/>
              <a:t>The evolution of neutron rms radius can be roughly described by the empirical formula </a:t>
            </a:r>
            <a:r>
              <a:rPr lang="en-US" altLang="zh-CN" sz="2400" i="1" dirty="0"/>
              <a:t>r</a:t>
            </a:r>
            <a:r>
              <a:rPr lang="en-US" altLang="zh-CN" sz="2400" baseline="-25000" dirty="0"/>
              <a:t>0</a:t>
            </a:r>
            <a:r>
              <a:rPr lang="en-US" altLang="zh-CN" sz="2400" i="1" dirty="0"/>
              <a:t>N</a:t>
            </a:r>
            <a:r>
              <a:rPr lang="en-US" altLang="zh-CN" sz="2400" baseline="30000" dirty="0"/>
              <a:t>1/3</a:t>
            </a:r>
            <a:r>
              <a:rPr lang="en-US" altLang="zh-CN" sz="2400" dirty="0"/>
              <a:t>. </a:t>
            </a:r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400" dirty="0"/>
              <a:t>The deformation plays an important role in the rms radii.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9E8500B-8286-99BB-8445-F269EA01B1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350" y="683338"/>
            <a:ext cx="5760000" cy="446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39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628650" y="53617"/>
            <a:ext cx="7886700" cy="514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Pairing energies  </a:t>
            </a:r>
            <a:r>
              <a:rPr lang="en-US" altLang="zh-CN" i="1" dirty="0" err="1"/>
              <a:t>E</a:t>
            </a:r>
            <a:r>
              <a:rPr lang="en-US" altLang="zh-CN" baseline="-25000" dirty="0" err="1"/>
              <a:t>pair</a:t>
            </a:r>
            <a:endParaRPr lang="zh-CN" altLang="en-US" baseline="-25000" dirty="0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631462"/>
            <a:ext cx="2057400" cy="221822"/>
          </a:xfrm>
        </p:spPr>
        <p:txBody>
          <a:bodyPr/>
          <a:lstStyle/>
          <a:p>
            <a:fld id="{CBCFF158-5996-4967-9640-9830A8E178B1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631462"/>
            <a:ext cx="2057400" cy="221822"/>
          </a:xfrm>
        </p:spPr>
        <p:txBody>
          <a:bodyPr/>
          <a:lstStyle/>
          <a:p>
            <a:fld id="{C8172C27-0BBD-4E67-BD24-BD471B05C868}" type="slidenum">
              <a:rPr lang="zh-CN" altLang="en-US" smtClean="0"/>
              <a:t>24</a:t>
            </a:fld>
            <a:endParaRPr lang="zh-CN" altLang="en-US" dirty="0"/>
          </a:p>
        </p:txBody>
      </p:sp>
      <p:sp>
        <p:nvSpPr>
          <p:cNvPr id="19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631462"/>
            <a:ext cx="3086100" cy="221822"/>
          </a:xfrm>
        </p:spPr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115231" y="4686039"/>
            <a:ext cx="184730" cy="539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altLang="zh-CN" sz="2200" dirty="0">
              <a:solidFill>
                <a:srgbClr val="0000FF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BF1BFC8-10D5-4160-A68F-EEB2B7C7C602}"/>
              </a:ext>
            </a:extLst>
          </p:cNvPr>
          <p:cNvSpPr/>
          <p:nvPr/>
        </p:nvSpPr>
        <p:spPr>
          <a:xfrm>
            <a:off x="419100" y="889241"/>
            <a:ext cx="8305800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sz="2200" dirty="0"/>
              <a:t>For even-even </a:t>
            </a:r>
            <a:r>
              <a:rPr lang="en-US" altLang="zh-CN" sz="2200" baseline="-25000" dirty="0"/>
              <a:t>126</a:t>
            </a:r>
            <a:r>
              <a:rPr lang="en-US" altLang="zh-CN" sz="2200" dirty="0"/>
              <a:t>Ubh isotopes, </a:t>
            </a:r>
            <a:r>
              <a:rPr lang="en-US" altLang="zh-CN" sz="2200" dirty="0">
                <a:solidFill>
                  <a:srgbClr val="FF0000"/>
                </a:solidFill>
              </a:rPr>
              <a:t>staggering patterns </a:t>
            </a:r>
            <a:r>
              <a:rPr lang="en-US" altLang="zh-CN" sz="2200" dirty="0"/>
              <a:t>occur, which is a possible indication of shell structure. </a:t>
            </a:r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200" i="1" dirty="0" err="1"/>
              <a:t>E</a:t>
            </a:r>
            <a:r>
              <a:rPr lang="en-US" altLang="zh-CN" sz="2200" baseline="-25000" dirty="0" err="1"/>
              <a:t>pair,n</a:t>
            </a:r>
            <a:r>
              <a:rPr lang="en-US" altLang="zh-CN" sz="2200" dirty="0"/>
              <a:t> vanishes at </a:t>
            </a:r>
            <a:r>
              <a:rPr lang="en-US" altLang="zh-CN" sz="2200" i="1" dirty="0"/>
              <a:t>N</a:t>
            </a:r>
            <a:r>
              <a:rPr lang="en-US" altLang="zh-CN" sz="2200" dirty="0"/>
              <a:t> = </a:t>
            </a:r>
            <a:r>
              <a:rPr lang="en-US" altLang="zh-CN" sz="2200" dirty="0">
                <a:solidFill>
                  <a:srgbClr val="0606FF"/>
                </a:solidFill>
              </a:rPr>
              <a:t>232, 258</a:t>
            </a:r>
            <a:r>
              <a:rPr lang="en-US" altLang="zh-CN" sz="2200" dirty="0"/>
              <a:t>, 320, 336, 344, 350. </a:t>
            </a:r>
            <a:br>
              <a:rPr lang="en-US" altLang="zh-CN" sz="2200" dirty="0"/>
            </a:br>
            <a:r>
              <a:rPr lang="en-US" altLang="zh-CN" sz="2200" dirty="0"/>
              <a:t>—— Possible neutron magic numbers in superheavy region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720D998-BE80-6B79-FCF4-903B591B4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000" y="723734"/>
            <a:ext cx="5760000" cy="423199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2CF7BB6-2402-00A2-C936-D3B516E6F131}"/>
              </a:ext>
            </a:extLst>
          </p:cNvPr>
          <p:cNvSpPr txBox="1"/>
          <p:nvPr/>
        </p:nvSpPr>
        <p:spPr>
          <a:xfrm>
            <a:off x="5883973" y="6305505"/>
            <a:ext cx="3073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accent5"/>
                </a:solidFill>
              </a:rPr>
              <a:t>Zhang, </a:t>
            </a:r>
            <a:r>
              <a:rPr lang="en-US" altLang="zh-CN" sz="1600" i="1" dirty="0">
                <a:solidFill>
                  <a:schemeClr val="accent5"/>
                </a:solidFill>
              </a:rPr>
              <a:t>et al</a:t>
            </a:r>
            <a:r>
              <a:rPr lang="en-US" altLang="zh-CN" sz="1600" dirty="0">
                <a:solidFill>
                  <a:schemeClr val="accent5"/>
                </a:solidFill>
              </a:rPr>
              <a:t>., NPA 753, 106 (2005)</a:t>
            </a:r>
          </a:p>
        </p:txBody>
      </p:sp>
    </p:spTree>
    <p:extLst>
      <p:ext uri="{BB962C8B-B14F-4D97-AF65-F5344CB8AC3E}">
        <p14:creationId xmlns:p14="http://schemas.microsoft.com/office/powerpoint/2010/main" val="458606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628650" y="53617"/>
            <a:ext cx="7886700" cy="514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Two-neutron gap</a:t>
            </a:r>
            <a:endParaRPr lang="zh-CN" altLang="en-US" dirty="0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631462"/>
            <a:ext cx="2057400" cy="221822"/>
          </a:xfrm>
        </p:spPr>
        <p:txBody>
          <a:bodyPr/>
          <a:lstStyle/>
          <a:p>
            <a:fld id="{15D6A225-1243-4262-B7FC-C664DCB65B92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631462"/>
            <a:ext cx="2057400" cy="221822"/>
          </a:xfrm>
        </p:spPr>
        <p:txBody>
          <a:bodyPr/>
          <a:lstStyle/>
          <a:p>
            <a:fld id="{C8172C27-0BBD-4E67-BD24-BD471B05C868}" type="slidenum">
              <a:rPr lang="zh-CN" altLang="en-US" smtClean="0"/>
              <a:t>25</a:t>
            </a:fld>
            <a:endParaRPr lang="zh-CN" altLang="en-US" dirty="0"/>
          </a:p>
        </p:txBody>
      </p:sp>
      <p:sp>
        <p:nvSpPr>
          <p:cNvPr id="19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631462"/>
            <a:ext cx="3086100" cy="221822"/>
          </a:xfrm>
        </p:spPr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115231" y="4686039"/>
            <a:ext cx="184730" cy="539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altLang="zh-CN" sz="2200" dirty="0">
              <a:solidFill>
                <a:srgbClr val="0000FF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BF1BFC8-10D5-4160-A68F-EEB2B7C7C602}"/>
              </a:ext>
            </a:extLst>
          </p:cNvPr>
          <p:cNvSpPr/>
          <p:nvPr/>
        </p:nvSpPr>
        <p:spPr>
          <a:xfrm>
            <a:off x="419100" y="930250"/>
            <a:ext cx="8305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400" i="1" dirty="0" err="1"/>
              <a:t>E</a:t>
            </a:r>
            <a:r>
              <a:rPr lang="en-US" altLang="zh-CN" sz="2400" baseline="-25000" dirty="0" err="1"/>
              <a:t>pair,n</a:t>
            </a:r>
            <a:r>
              <a:rPr lang="en-US" altLang="zh-CN" sz="2400" dirty="0"/>
              <a:t> vanishes at: </a:t>
            </a:r>
            <a:r>
              <a:rPr lang="en-US" altLang="zh-CN" sz="2400" i="1" dirty="0"/>
              <a:t>N</a:t>
            </a:r>
            <a:r>
              <a:rPr lang="en-US" altLang="zh-CN" sz="2400" dirty="0"/>
              <a:t> = </a:t>
            </a:r>
            <a:r>
              <a:rPr lang="en-US" altLang="zh-CN" sz="2400" dirty="0">
                <a:solidFill>
                  <a:srgbClr val="FF0000"/>
                </a:solidFill>
              </a:rPr>
              <a:t>232</a:t>
            </a:r>
            <a:r>
              <a:rPr lang="en-US" altLang="zh-CN" sz="2400" dirty="0"/>
              <a:t>, </a:t>
            </a:r>
            <a:r>
              <a:rPr lang="en-US" altLang="zh-CN" sz="2400" dirty="0">
                <a:solidFill>
                  <a:srgbClr val="FF0000"/>
                </a:solidFill>
              </a:rPr>
              <a:t>258</a:t>
            </a:r>
            <a:r>
              <a:rPr lang="en-US" altLang="zh-CN" sz="2400" dirty="0"/>
              <a:t>, </a:t>
            </a:r>
            <a:r>
              <a:rPr lang="en-US" altLang="zh-CN" sz="2400" dirty="0">
                <a:solidFill>
                  <a:srgbClr val="FF0000"/>
                </a:solidFill>
              </a:rPr>
              <a:t>320</a:t>
            </a:r>
            <a:r>
              <a:rPr lang="en-US" altLang="zh-CN" sz="2400" dirty="0"/>
              <a:t>, 336, </a:t>
            </a:r>
            <a:r>
              <a:rPr lang="en-US" altLang="zh-CN" sz="2400" dirty="0">
                <a:solidFill>
                  <a:srgbClr val="FF0000"/>
                </a:solidFill>
              </a:rPr>
              <a:t>344</a:t>
            </a:r>
            <a:r>
              <a:rPr lang="en-US" altLang="zh-CN" sz="2400" dirty="0"/>
              <a:t>, </a:t>
            </a:r>
            <a:r>
              <a:rPr lang="en-US" altLang="zh-CN" sz="2400" dirty="0">
                <a:solidFill>
                  <a:srgbClr val="FF0000"/>
                </a:solidFill>
              </a:rPr>
              <a:t>350</a:t>
            </a:r>
            <a:r>
              <a:rPr lang="en-US" altLang="zh-CN" sz="2400" dirty="0"/>
              <a:t>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Most of them correspond to </a:t>
            </a:r>
            <a:r>
              <a:rPr lang="en-US" altLang="zh-CN" sz="2400" dirty="0">
                <a:solidFill>
                  <a:srgbClr val="FF0000"/>
                </a:solidFill>
              </a:rPr>
              <a:t>peaks of </a:t>
            </a:r>
            <a:r>
              <a:rPr lang="en-US" altLang="zh-CN" sz="2400" i="1" dirty="0">
                <a:solidFill>
                  <a:srgbClr val="FF0000"/>
                </a:solidFill>
              </a:rPr>
              <a:t>δ</a:t>
            </a:r>
            <a:r>
              <a:rPr lang="en-US" altLang="zh-CN" sz="2400" baseline="-25000" dirty="0">
                <a:solidFill>
                  <a:srgbClr val="FF0000"/>
                </a:solidFill>
              </a:rPr>
              <a:t>2n</a:t>
            </a:r>
            <a:r>
              <a:rPr lang="en-US" altLang="zh-CN" sz="2400" dirty="0"/>
              <a:t>.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zh-CN" sz="2400" i="1" dirty="0"/>
              <a:t>N</a:t>
            </a:r>
            <a:r>
              <a:rPr lang="en-US" altLang="zh-CN" sz="2400" dirty="0"/>
              <a:t> = 336 corresponds to the sudden change of </a:t>
            </a:r>
            <a:r>
              <a:rPr lang="en-US" altLang="zh-CN" sz="2400" i="1" dirty="0"/>
              <a:t>β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.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76EA3B4-ED2B-A4F6-7170-36B85DEC08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2000" y="686367"/>
            <a:ext cx="6120000" cy="457953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2732875-4CC3-B01A-A9C3-9C52B8C8D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650" y="171842"/>
            <a:ext cx="4347552" cy="32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6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628650" y="53617"/>
            <a:ext cx="7886700" cy="514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Neutron magic number: </a:t>
            </a:r>
            <a:r>
              <a:rPr lang="en-US" altLang="zh-CN" i="1" dirty="0"/>
              <a:t>N</a:t>
            </a:r>
            <a:r>
              <a:rPr lang="en-US" altLang="zh-CN" dirty="0"/>
              <a:t> = 258? </a:t>
            </a:r>
            <a:endParaRPr lang="zh-CN" altLang="en-US" dirty="0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631462"/>
            <a:ext cx="2057400" cy="221822"/>
          </a:xfrm>
        </p:spPr>
        <p:txBody>
          <a:bodyPr/>
          <a:lstStyle/>
          <a:p>
            <a:fld id="{31FB1118-6EA2-450E-BECC-6C838970DC93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631462"/>
            <a:ext cx="2057400" cy="221822"/>
          </a:xfrm>
        </p:spPr>
        <p:txBody>
          <a:bodyPr/>
          <a:lstStyle/>
          <a:p>
            <a:fld id="{C8172C27-0BBD-4E67-BD24-BD471B05C868}" type="slidenum">
              <a:rPr lang="zh-CN" altLang="en-US" smtClean="0"/>
              <a:t>26</a:t>
            </a:fld>
            <a:endParaRPr lang="zh-CN" altLang="en-US" dirty="0"/>
          </a:p>
        </p:txBody>
      </p:sp>
      <p:sp>
        <p:nvSpPr>
          <p:cNvPr id="19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631462"/>
            <a:ext cx="3086100" cy="221822"/>
          </a:xfrm>
        </p:spPr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115231" y="4686039"/>
            <a:ext cx="184730" cy="539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altLang="zh-CN" sz="2200" dirty="0">
              <a:solidFill>
                <a:srgbClr val="0000FF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BF1BFC8-10D5-4160-A68F-EEB2B7C7C602}"/>
              </a:ext>
            </a:extLst>
          </p:cNvPr>
          <p:cNvSpPr/>
          <p:nvPr/>
        </p:nvSpPr>
        <p:spPr>
          <a:xfrm>
            <a:off x="419100" y="757738"/>
            <a:ext cx="8305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400" dirty="0"/>
              <a:t>A gap appears at </a:t>
            </a:r>
            <a:r>
              <a:rPr lang="en-US" altLang="zh-CN" sz="2400" i="1" dirty="0"/>
              <a:t>N</a:t>
            </a:r>
            <a:r>
              <a:rPr lang="en-US" altLang="zh-CN" sz="2400" dirty="0"/>
              <a:t> = 258. </a:t>
            </a:r>
            <a:br>
              <a:rPr lang="en-US" altLang="zh-CN" sz="2400" dirty="0"/>
            </a:br>
            <a:br>
              <a:rPr lang="en-US" altLang="zh-CN" sz="2400" dirty="0"/>
            </a:br>
            <a:r>
              <a:rPr lang="en-US" altLang="zh-CN" sz="2400" dirty="0">
                <a:solidFill>
                  <a:srgbClr val="FF0000"/>
                </a:solidFill>
              </a:rPr>
              <a:t>258 is still a neutron magic number </a:t>
            </a:r>
            <a:br>
              <a:rPr lang="en-US" altLang="zh-CN" sz="2400" dirty="0"/>
            </a:br>
            <a:r>
              <a:rPr lang="en-US" altLang="zh-CN" sz="2400" dirty="0"/>
              <a:t>for </a:t>
            </a:r>
            <a:r>
              <a:rPr lang="en-US" altLang="zh-CN" sz="2400" baseline="-25000" dirty="0"/>
              <a:t>126</a:t>
            </a:r>
            <a:r>
              <a:rPr lang="en-US" altLang="zh-CN" sz="2400" dirty="0"/>
              <a:t>Ubh isotopic chain. </a:t>
            </a: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400" dirty="0"/>
              <a:t>The </a:t>
            </a:r>
            <a:r>
              <a:rPr lang="en-US" altLang="zh-CN" sz="2400" i="1" dirty="0"/>
              <a:t>k</a:t>
            </a:r>
            <a:r>
              <a:rPr lang="en-US" altLang="zh-CN" sz="2400" baseline="-25000" dirty="0"/>
              <a:t>17/2</a:t>
            </a:r>
            <a:r>
              <a:rPr lang="en-US" altLang="zh-CN" sz="2400" dirty="0"/>
              <a:t> level is lower than </a:t>
            </a:r>
            <a:r>
              <a:rPr lang="en-US" altLang="zh-CN" sz="2400" i="1" dirty="0"/>
              <a:t>k</a:t>
            </a:r>
            <a:r>
              <a:rPr lang="en-US" altLang="zh-CN" sz="2400" baseline="-25000" dirty="0"/>
              <a:t>15/2</a:t>
            </a:r>
            <a:r>
              <a:rPr lang="en-US" altLang="zh-CN" sz="2400" dirty="0"/>
              <a:t> for </a:t>
            </a:r>
            <a:br>
              <a:rPr lang="en-US" altLang="zh-CN" sz="2400" dirty="0"/>
            </a:br>
            <a:r>
              <a:rPr lang="en-US" altLang="zh-CN" sz="2400" dirty="0"/>
              <a:t>more than 5 MeV, and also lower </a:t>
            </a:r>
            <a:br>
              <a:rPr lang="en-US" altLang="zh-CN" sz="2400" dirty="0"/>
            </a:br>
            <a:r>
              <a:rPr lang="en-US" altLang="zh-CN" sz="2400" dirty="0"/>
              <a:t>than many negative-parity levels. </a:t>
            </a:r>
            <a:br>
              <a:rPr lang="en-US" altLang="zh-CN" sz="2400" dirty="0"/>
            </a:br>
            <a:br>
              <a:rPr lang="en-US" altLang="zh-CN" sz="2400" dirty="0"/>
            </a:br>
            <a:r>
              <a:rPr lang="en-US" altLang="zh-CN" sz="2400" dirty="0"/>
              <a:t>—— Strong spin-orbital splitting. </a:t>
            </a: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400" dirty="0"/>
              <a:t>The </a:t>
            </a:r>
            <a:r>
              <a:rPr lang="en-US" altLang="zh-CN" sz="2400" i="1" dirty="0"/>
              <a:t>N</a:t>
            </a:r>
            <a:r>
              <a:rPr lang="en-US" altLang="zh-CN" sz="2400" dirty="0"/>
              <a:t> = 258 gap is less than 2 MeV, </a:t>
            </a:r>
            <a:br>
              <a:rPr lang="en-US" altLang="zh-CN" sz="2400" dirty="0"/>
            </a:br>
            <a:r>
              <a:rPr lang="en-US" altLang="zh-CN" sz="2400" dirty="0"/>
              <a:t>which is not as large as those in </a:t>
            </a:r>
            <a:br>
              <a:rPr lang="en-US" altLang="zh-CN" sz="2400" dirty="0"/>
            </a:br>
            <a:r>
              <a:rPr lang="en-US" altLang="zh-CN" sz="2400" dirty="0"/>
              <a:t>lighter regions.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542B7A6-F449-B305-6DBF-0727D8318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350" y="757738"/>
            <a:ext cx="3240000" cy="557320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B72E9F4-DCFF-DB8C-B7DE-0870DCEEB08A}"/>
              </a:ext>
            </a:extLst>
          </p:cNvPr>
          <p:cNvSpPr txBox="1"/>
          <p:nvPr/>
        </p:nvSpPr>
        <p:spPr>
          <a:xfrm>
            <a:off x="1733550" y="5935766"/>
            <a:ext cx="445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accent5"/>
                </a:solidFill>
              </a:rPr>
              <a:t>G5-G6:   Pan, </a:t>
            </a:r>
            <a:r>
              <a:rPr lang="en-US" altLang="zh-CN" sz="1600" i="1" dirty="0">
                <a:solidFill>
                  <a:schemeClr val="accent5"/>
                </a:solidFill>
              </a:rPr>
              <a:t>et al</a:t>
            </a:r>
            <a:r>
              <a:rPr lang="en-US" altLang="zh-CN" sz="1600" dirty="0">
                <a:solidFill>
                  <a:schemeClr val="accent5"/>
                </a:solidFill>
              </a:rPr>
              <a:t>., PRC 104, 024331 (2021) </a:t>
            </a:r>
          </a:p>
          <a:p>
            <a:r>
              <a:rPr lang="en-US" altLang="zh-CN" sz="1600" dirty="0">
                <a:solidFill>
                  <a:schemeClr val="accent5"/>
                </a:solidFill>
              </a:rPr>
              <a:t>G9-G10: Zhang, </a:t>
            </a:r>
            <a:r>
              <a:rPr lang="en-US" altLang="zh-CN" sz="1600" i="1" dirty="0">
                <a:solidFill>
                  <a:schemeClr val="accent5"/>
                </a:solidFill>
              </a:rPr>
              <a:t>et al</a:t>
            </a:r>
            <a:r>
              <a:rPr lang="en-US" altLang="zh-CN" sz="1600" dirty="0">
                <a:solidFill>
                  <a:schemeClr val="accent5"/>
                </a:solidFill>
              </a:rPr>
              <a:t>., PRC 104, L021301 (2021)</a:t>
            </a:r>
          </a:p>
        </p:txBody>
      </p:sp>
    </p:spTree>
    <p:extLst>
      <p:ext uri="{BB962C8B-B14F-4D97-AF65-F5344CB8AC3E}">
        <p14:creationId xmlns:p14="http://schemas.microsoft.com/office/powerpoint/2010/main" val="2254091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628650" y="53617"/>
            <a:ext cx="7886700" cy="514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Neutron magic number: </a:t>
            </a:r>
            <a:r>
              <a:rPr lang="en-US" altLang="zh-CN" i="1" dirty="0"/>
              <a:t>N</a:t>
            </a:r>
            <a:r>
              <a:rPr lang="en-US" altLang="zh-CN" dirty="0"/>
              <a:t> = 258? </a:t>
            </a:r>
            <a:endParaRPr lang="zh-CN" altLang="en-US" dirty="0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631462"/>
            <a:ext cx="2057400" cy="221822"/>
          </a:xfrm>
        </p:spPr>
        <p:txBody>
          <a:bodyPr/>
          <a:lstStyle/>
          <a:p>
            <a:fld id="{31FB1118-6EA2-450E-BECC-6C838970DC93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631462"/>
            <a:ext cx="2057400" cy="221822"/>
          </a:xfrm>
        </p:spPr>
        <p:txBody>
          <a:bodyPr/>
          <a:lstStyle/>
          <a:p>
            <a:fld id="{C8172C27-0BBD-4E67-BD24-BD471B05C868}" type="slidenum">
              <a:rPr lang="zh-CN" altLang="en-US" smtClean="0"/>
              <a:t>27</a:t>
            </a:fld>
            <a:endParaRPr lang="zh-CN" altLang="en-US" dirty="0"/>
          </a:p>
        </p:txBody>
      </p:sp>
      <p:sp>
        <p:nvSpPr>
          <p:cNvPr id="19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631462"/>
            <a:ext cx="3086100" cy="221822"/>
          </a:xfrm>
        </p:spPr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115231" y="4686039"/>
            <a:ext cx="184730" cy="539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altLang="zh-CN" sz="2200" dirty="0">
              <a:solidFill>
                <a:srgbClr val="0000FF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BF1BFC8-10D5-4160-A68F-EEB2B7C7C602}"/>
              </a:ext>
            </a:extLst>
          </p:cNvPr>
          <p:cNvSpPr/>
          <p:nvPr/>
        </p:nvSpPr>
        <p:spPr>
          <a:xfrm>
            <a:off x="419100" y="757738"/>
            <a:ext cx="8305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400" dirty="0"/>
              <a:t>For the isotones with </a:t>
            </a:r>
            <a:r>
              <a:rPr lang="en-US" altLang="zh-CN" sz="2400" i="1" dirty="0"/>
              <a:t>Z</a:t>
            </a:r>
            <a:r>
              <a:rPr lang="en-US" altLang="zh-CN" sz="2400" dirty="0"/>
              <a:t> </a:t>
            </a:r>
            <a:r>
              <a:rPr lang="zh-CN" altLang="en-US" sz="2400" dirty="0"/>
              <a:t>≥</a:t>
            </a:r>
            <a:r>
              <a:rPr lang="en-US" altLang="zh-CN" sz="2400" dirty="0"/>
              <a:t> 128, </a:t>
            </a:r>
            <a:r>
              <a:rPr lang="en-US" altLang="zh-CN" sz="2400" i="1" dirty="0"/>
              <a:t>N</a:t>
            </a:r>
            <a:r>
              <a:rPr lang="en-US" altLang="zh-CN" sz="2400" dirty="0"/>
              <a:t> = 258 is no longer spherical. </a:t>
            </a:r>
            <a:br>
              <a:rPr lang="en-US" altLang="zh-CN" sz="2400" dirty="0"/>
            </a:br>
            <a:r>
              <a:rPr lang="en-US" altLang="zh-CN" sz="2400" dirty="0"/>
              <a:t>—— Disappearance of magic number 258.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315F13C-160B-664B-AA35-7035D6A6E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6175" y="757738"/>
            <a:ext cx="5759999" cy="453994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384CD0E-C6F4-E83A-B23A-89EC0626BF5D}"/>
              </a:ext>
            </a:extLst>
          </p:cNvPr>
          <p:cNvSpPr txBox="1"/>
          <p:nvPr/>
        </p:nvSpPr>
        <p:spPr>
          <a:xfrm>
            <a:off x="4048057" y="6210313"/>
            <a:ext cx="4619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accent5"/>
                </a:solidFill>
              </a:rPr>
              <a:t>See Xin-Hui Wu’s talk (G16)</a:t>
            </a:r>
            <a:endParaRPr lang="en-US" altLang="zh-CN" sz="1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859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628650" y="53617"/>
            <a:ext cx="7886700" cy="514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Neutron magic number: </a:t>
            </a:r>
            <a:r>
              <a:rPr lang="en-US" altLang="zh-CN" i="1" dirty="0"/>
              <a:t>N</a:t>
            </a:r>
            <a:r>
              <a:rPr lang="en-US" altLang="zh-CN" dirty="0"/>
              <a:t> = 350? </a:t>
            </a:r>
            <a:endParaRPr lang="zh-CN" altLang="en-US" dirty="0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631462"/>
            <a:ext cx="2057400" cy="221822"/>
          </a:xfrm>
        </p:spPr>
        <p:txBody>
          <a:bodyPr/>
          <a:lstStyle/>
          <a:p>
            <a:fld id="{31FB1118-6EA2-450E-BECC-6C838970DC93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631462"/>
            <a:ext cx="2057400" cy="221822"/>
          </a:xfrm>
        </p:spPr>
        <p:txBody>
          <a:bodyPr/>
          <a:lstStyle/>
          <a:p>
            <a:fld id="{C8172C27-0BBD-4E67-BD24-BD471B05C868}" type="slidenum">
              <a:rPr lang="zh-CN" altLang="en-US" smtClean="0"/>
              <a:t>28</a:t>
            </a:fld>
            <a:endParaRPr lang="zh-CN" altLang="en-US" dirty="0"/>
          </a:p>
        </p:txBody>
      </p:sp>
      <p:sp>
        <p:nvSpPr>
          <p:cNvPr id="19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631462"/>
            <a:ext cx="3086100" cy="221822"/>
          </a:xfrm>
        </p:spPr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115231" y="4686039"/>
            <a:ext cx="184730" cy="539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altLang="zh-CN" sz="2200" dirty="0">
              <a:solidFill>
                <a:srgbClr val="0000FF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BF1BFC8-10D5-4160-A68F-EEB2B7C7C602}"/>
              </a:ext>
            </a:extLst>
          </p:cNvPr>
          <p:cNvSpPr/>
          <p:nvPr/>
        </p:nvSpPr>
        <p:spPr>
          <a:xfrm>
            <a:off x="419100" y="757738"/>
            <a:ext cx="8305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400" dirty="0"/>
              <a:t>According to simple shell structure </a:t>
            </a:r>
            <a:br>
              <a:rPr lang="en-US" altLang="zh-CN" sz="2400" dirty="0"/>
            </a:br>
            <a:r>
              <a:rPr lang="en-US" altLang="zh-CN" sz="2400" dirty="0"/>
              <a:t>from a harmonic oscillator potential and </a:t>
            </a:r>
            <a:br>
              <a:rPr lang="en-US" altLang="zh-CN" sz="2400" dirty="0"/>
            </a:br>
            <a:r>
              <a:rPr lang="en-US" altLang="zh-CN" sz="2400" dirty="0"/>
              <a:t>spin-orbital splitting, the next magic </a:t>
            </a:r>
            <a:br>
              <a:rPr lang="en-US" altLang="zh-CN" sz="2400" dirty="0"/>
            </a:br>
            <a:r>
              <a:rPr lang="en-US" altLang="zh-CN" sz="2400" dirty="0"/>
              <a:t>number is expected to be 350. </a:t>
            </a:r>
            <a:br>
              <a:rPr lang="en-US" altLang="zh-CN" sz="2400" dirty="0"/>
            </a:br>
            <a:br>
              <a:rPr lang="en-US" altLang="zh-CN" sz="2400" dirty="0"/>
            </a:br>
            <a:r>
              <a:rPr lang="en-US" altLang="zh-CN" sz="2400" baseline="30000" dirty="0"/>
              <a:t>476</a:t>
            </a:r>
            <a:r>
              <a:rPr lang="en-US" altLang="zh-CN" sz="2400" dirty="0"/>
              <a:t>Ubh</a:t>
            </a:r>
            <a:r>
              <a:rPr lang="en-US" altLang="zh-CN" sz="2400" baseline="-25000" dirty="0"/>
              <a:t>350</a:t>
            </a:r>
            <a:r>
              <a:rPr lang="en-US" altLang="zh-CN" sz="2400" dirty="0"/>
              <a:t> is the last bound </a:t>
            </a:r>
            <a:r>
              <a:rPr lang="en-US" altLang="zh-CN" sz="2400" dirty="0" err="1"/>
              <a:t>Ubh</a:t>
            </a:r>
            <a:r>
              <a:rPr lang="en-US" altLang="zh-CN" sz="2400" dirty="0"/>
              <a:t> isotope, </a:t>
            </a:r>
            <a:br>
              <a:rPr lang="en-US" altLang="zh-CN" sz="2400" dirty="0"/>
            </a:br>
            <a:r>
              <a:rPr lang="en-US" altLang="zh-CN" sz="2400" dirty="0"/>
              <a:t>with spherical shape and a large </a:t>
            </a:r>
            <a:r>
              <a:rPr lang="en-US" altLang="zh-CN" sz="2400" i="1" dirty="0"/>
              <a:t>δ</a:t>
            </a:r>
            <a:r>
              <a:rPr lang="en-US" altLang="zh-CN" sz="2400" baseline="-25000" dirty="0"/>
              <a:t>2n</a:t>
            </a:r>
            <a:r>
              <a:rPr lang="en-US" altLang="zh-CN" sz="2400" dirty="0"/>
              <a:t>.</a:t>
            </a: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400" dirty="0"/>
              <a:t>A large gap appears at </a:t>
            </a:r>
            <a:r>
              <a:rPr lang="en-US" altLang="zh-CN" sz="2400" i="1" dirty="0"/>
              <a:t>N</a:t>
            </a:r>
            <a:r>
              <a:rPr lang="en-US" altLang="zh-CN" sz="2400" dirty="0"/>
              <a:t> = 350. </a:t>
            </a:r>
            <a:br>
              <a:rPr lang="en-US" altLang="zh-CN" sz="2400" dirty="0"/>
            </a:br>
            <a:r>
              <a:rPr lang="en-US" altLang="zh-CN" sz="2400" dirty="0"/>
              <a:t>(~ 4 MeV)</a:t>
            </a: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400" i="1" dirty="0">
                <a:solidFill>
                  <a:srgbClr val="FF0000"/>
                </a:solidFill>
              </a:rPr>
              <a:t>N</a:t>
            </a:r>
            <a:r>
              <a:rPr lang="en-US" altLang="zh-CN" sz="2400" dirty="0">
                <a:solidFill>
                  <a:srgbClr val="FF0000"/>
                </a:solidFill>
              </a:rPr>
              <a:t> = 350 is a neutron magic number</a:t>
            </a:r>
            <a:r>
              <a:rPr lang="en-US" altLang="zh-CN" sz="2400" dirty="0"/>
              <a:t>, </a:t>
            </a:r>
            <a:br>
              <a:rPr lang="en-US" altLang="zh-CN" sz="2400" dirty="0"/>
            </a:br>
            <a:r>
              <a:rPr lang="en-US" altLang="zh-CN" sz="2400" dirty="0"/>
              <a:t>which is also supported by the results </a:t>
            </a:r>
            <a:br>
              <a:rPr lang="en-US" altLang="zh-CN" sz="2400" dirty="0"/>
            </a:br>
            <a:r>
              <a:rPr lang="en-US" altLang="zh-CN" sz="2400" dirty="0"/>
              <a:t>in </a:t>
            </a:r>
            <a:r>
              <a:rPr lang="en-US" altLang="zh-CN" sz="2400" baseline="-25000" dirty="0"/>
              <a:t>136</a:t>
            </a:r>
            <a:r>
              <a:rPr lang="en-US" altLang="zh-CN" sz="2400" dirty="0"/>
              <a:t>Uth.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A2A7D71-89DB-D88E-A2CE-EBE2E6DB9C2E}"/>
              </a:ext>
            </a:extLst>
          </p:cNvPr>
          <p:cNvSpPr txBox="1"/>
          <p:nvPr/>
        </p:nvSpPr>
        <p:spPr>
          <a:xfrm>
            <a:off x="1247026" y="5880679"/>
            <a:ext cx="4619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accent5"/>
                </a:solidFill>
              </a:rPr>
              <a:t>See Xin-Hui Wu’s talk (G16)</a:t>
            </a:r>
            <a:endParaRPr lang="en-US" altLang="zh-CN" sz="1400" dirty="0">
              <a:solidFill>
                <a:schemeClr val="accent5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896C2E4-8BED-C252-D3F9-3E012E21D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650" y="792655"/>
            <a:ext cx="3240000" cy="557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42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628650" y="53617"/>
            <a:ext cx="7886700" cy="514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Proton magic number: </a:t>
            </a:r>
            <a:r>
              <a:rPr lang="en-US" altLang="zh-CN" i="1" dirty="0"/>
              <a:t>Z</a:t>
            </a:r>
            <a:r>
              <a:rPr lang="en-US" altLang="zh-CN" dirty="0"/>
              <a:t> = 126? </a:t>
            </a:r>
            <a:endParaRPr lang="zh-CN" altLang="en-US" dirty="0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631462"/>
            <a:ext cx="2057400" cy="221822"/>
          </a:xfrm>
        </p:spPr>
        <p:txBody>
          <a:bodyPr/>
          <a:lstStyle/>
          <a:p>
            <a:fld id="{DA190C23-4946-4162-9532-ADF40B8A3441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631462"/>
            <a:ext cx="2057400" cy="221822"/>
          </a:xfrm>
        </p:spPr>
        <p:txBody>
          <a:bodyPr/>
          <a:lstStyle/>
          <a:p>
            <a:fld id="{C8172C27-0BBD-4E67-BD24-BD471B05C868}" type="slidenum">
              <a:rPr lang="zh-CN" altLang="en-US" smtClean="0"/>
              <a:t>29</a:t>
            </a:fld>
            <a:endParaRPr lang="zh-CN" altLang="en-US" dirty="0"/>
          </a:p>
        </p:txBody>
      </p:sp>
      <p:sp>
        <p:nvSpPr>
          <p:cNvPr id="19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631462"/>
            <a:ext cx="3086100" cy="221822"/>
          </a:xfrm>
        </p:spPr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115231" y="4686039"/>
            <a:ext cx="184730" cy="539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altLang="zh-CN" sz="2200" dirty="0">
              <a:solidFill>
                <a:srgbClr val="0000FF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BF1BFC8-10D5-4160-A68F-EEB2B7C7C602}"/>
              </a:ext>
            </a:extLst>
          </p:cNvPr>
          <p:cNvSpPr/>
          <p:nvPr/>
        </p:nvSpPr>
        <p:spPr>
          <a:xfrm>
            <a:off x="419100" y="757738"/>
            <a:ext cx="8305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400" dirty="0"/>
              <a:t>126 is a neutron magic number, but </a:t>
            </a:r>
            <a:br>
              <a:rPr lang="en-US" altLang="zh-CN" sz="2400" dirty="0"/>
            </a:br>
            <a:r>
              <a:rPr lang="en-US" altLang="zh-CN" sz="2400" dirty="0"/>
              <a:t>not widely accepted as a proton magic </a:t>
            </a:r>
            <a:br>
              <a:rPr lang="en-US" altLang="zh-CN" sz="2400" dirty="0"/>
            </a:br>
            <a:r>
              <a:rPr lang="en-US" altLang="zh-CN" sz="2400" dirty="0"/>
              <a:t>number. </a:t>
            </a:r>
            <a:br>
              <a:rPr lang="en-US" altLang="zh-CN" sz="2400" dirty="0"/>
            </a:br>
            <a:br>
              <a:rPr lang="en-US" altLang="zh-CN" sz="2400" dirty="0"/>
            </a:br>
            <a:r>
              <a:rPr lang="en-US" altLang="zh-CN" sz="2400" dirty="0"/>
              <a:t>Based on the RCHB theory, the super-</a:t>
            </a:r>
            <a:br>
              <a:rPr lang="en-US" altLang="zh-CN" sz="2400" dirty="0"/>
            </a:br>
            <a:r>
              <a:rPr lang="en-US" altLang="zh-CN" sz="2400" dirty="0"/>
              <a:t>heavy proton magic numbers were </a:t>
            </a:r>
            <a:br>
              <a:rPr lang="en-US" altLang="zh-CN" sz="2400" dirty="0"/>
            </a:br>
            <a:r>
              <a:rPr lang="en-US" altLang="zh-CN" sz="2400" dirty="0"/>
              <a:t>predicted as </a:t>
            </a:r>
            <a:r>
              <a:rPr lang="pl-PL" altLang="zh-CN" sz="2400" i="1" dirty="0">
                <a:solidFill>
                  <a:srgbClr val="0606FF"/>
                </a:solidFill>
              </a:rPr>
              <a:t>Z</a:t>
            </a:r>
            <a:r>
              <a:rPr lang="pl-PL" altLang="zh-CN" sz="2400" dirty="0">
                <a:solidFill>
                  <a:srgbClr val="0606FF"/>
                </a:solidFill>
              </a:rPr>
              <a:t> = 120, 132, and 138</a:t>
            </a:r>
            <a:r>
              <a:rPr lang="en-US" altLang="zh-CN" sz="2400" dirty="0"/>
              <a:t>. </a:t>
            </a: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400" dirty="0"/>
              <a:t>In the DRHBc calculations, the proton </a:t>
            </a:r>
            <a:br>
              <a:rPr lang="en-US" altLang="zh-CN" sz="2400" dirty="0"/>
            </a:br>
            <a:r>
              <a:rPr lang="en-US" altLang="zh-CN" sz="2400" dirty="0"/>
              <a:t>pairing energy for even-even </a:t>
            </a:r>
            <a:r>
              <a:rPr lang="en-US" altLang="zh-CN" sz="2400" baseline="-25000" dirty="0"/>
              <a:t>126</a:t>
            </a:r>
            <a:r>
              <a:rPr lang="en-US" altLang="zh-CN" sz="2400" dirty="0"/>
              <a:t>Ubh </a:t>
            </a:r>
            <a:br>
              <a:rPr lang="en-US" altLang="zh-CN" sz="2400" dirty="0"/>
            </a:br>
            <a:r>
              <a:rPr lang="en-US" altLang="zh-CN" sz="2400" dirty="0"/>
              <a:t>isotopes is never zero. </a:t>
            </a: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400" dirty="0"/>
              <a:t>The single-proton levels show that </a:t>
            </a:r>
            <a:br>
              <a:rPr lang="en-US" altLang="zh-CN" sz="2400" dirty="0"/>
            </a:br>
            <a:r>
              <a:rPr lang="en-US" altLang="zh-CN" sz="2400" dirty="0">
                <a:solidFill>
                  <a:srgbClr val="FF0000"/>
                </a:solidFill>
              </a:rPr>
              <a:t>126 is not a proton magic number</a:t>
            </a:r>
            <a:r>
              <a:rPr lang="en-US" altLang="zh-CN" sz="2400" dirty="0"/>
              <a:t>.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D62CAF3-45C4-8379-B1F4-379B22FF080D}"/>
              </a:ext>
            </a:extLst>
          </p:cNvPr>
          <p:cNvSpPr txBox="1"/>
          <p:nvPr/>
        </p:nvSpPr>
        <p:spPr>
          <a:xfrm>
            <a:off x="5870292" y="2281232"/>
            <a:ext cx="3011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accent5"/>
                </a:solidFill>
              </a:rPr>
              <a:t>Zhang et al., NPA 753, 106 (2005)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F7B7649-08F7-72AA-3AF0-DF0A91E02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800" y="897772"/>
            <a:ext cx="3240000" cy="535432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072E7C1-CADB-71F7-B074-EC9905CF0CC6}"/>
              </a:ext>
            </a:extLst>
          </p:cNvPr>
          <p:cNvSpPr txBox="1"/>
          <p:nvPr/>
        </p:nvSpPr>
        <p:spPr>
          <a:xfrm>
            <a:off x="2597848" y="3404616"/>
            <a:ext cx="3073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accent5"/>
                </a:solidFill>
              </a:rPr>
              <a:t>Zhang, </a:t>
            </a:r>
            <a:r>
              <a:rPr lang="en-US" altLang="zh-CN" sz="1600" i="1" dirty="0">
                <a:solidFill>
                  <a:schemeClr val="accent5"/>
                </a:solidFill>
              </a:rPr>
              <a:t>et al</a:t>
            </a:r>
            <a:r>
              <a:rPr lang="en-US" altLang="zh-CN" sz="1600" dirty="0">
                <a:solidFill>
                  <a:schemeClr val="accent5"/>
                </a:solidFill>
              </a:rPr>
              <a:t>., NPA 753, 106 (2005)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1A1D43B-658E-6D8A-C6B1-0700515E8A61}"/>
              </a:ext>
            </a:extLst>
          </p:cNvPr>
          <p:cNvSpPr/>
          <p:nvPr/>
        </p:nvSpPr>
        <p:spPr>
          <a:xfrm>
            <a:off x="8299961" y="5173030"/>
            <a:ext cx="509356" cy="2133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373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2259-8737-4255-9EE1-B6DA3A7EBEDC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01753" y="681938"/>
            <a:ext cx="834049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n"/>
            </a:pPr>
            <a:r>
              <a:rPr lang="en-US" altLang="zh-CN" sz="2400" dirty="0"/>
              <a:t>Nuclear mass is one of the most important quantities in nuclear physics and nuclear astrophysics. </a:t>
            </a:r>
          </a:p>
          <a:p>
            <a:pPr marL="457200" indent="-457200" algn="just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 algn="just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 algn="just">
              <a:buFont typeface="Wingdings" panose="05000000000000000000" pitchFamily="2" charset="2"/>
              <a:buChar char="n"/>
            </a:pPr>
            <a:r>
              <a:rPr lang="en-US" altLang="zh-CN" sz="2400" dirty="0"/>
              <a:t>The masses of most nuclei will still rely on theoretical predictions in the foreseeable future. </a:t>
            </a:r>
          </a:p>
          <a:p>
            <a:pPr marL="457200" indent="-457200" algn="just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 algn="just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 algn="just">
              <a:buFont typeface="Wingdings" panose="05000000000000000000" pitchFamily="2" charset="2"/>
              <a:buChar char="n"/>
            </a:pPr>
            <a:r>
              <a:rPr lang="en-US" altLang="zh-CN" sz="2400" dirty="0">
                <a:solidFill>
                  <a:srgbClr val="FF0000"/>
                </a:solidFill>
              </a:rPr>
              <a:t>Deformed relativistic Hartree-Bogoliubov theory in continuum (DRHBc)</a:t>
            </a:r>
            <a:r>
              <a:rPr lang="en-US" altLang="zh-CN" sz="2400" dirty="0"/>
              <a:t> can provide a proper description for both stable and exotic nuclei.</a:t>
            </a:r>
          </a:p>
          <a:p>
            <a:pPr marL="457200" indent="-457200" algn="just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 algn="just">
              <a:buFont typeface="Wingdings" panose="05000000000000000000" pitchFamily="2" charset="2"/>
              <a:buChar char="n"/>
            </a:pPr>
            <a:endParaRPr lang="en-US" altLang="zh-CN" sz="2400" dirty="0"/>
          </a:p>
          <a:p>
            <a:pPr marL="457200" indent="-457200" algn="just">
              <a:buFont typeface="Wingdings" panose="05000000000000000000" pitchFamily="2" charset="2"/>
              <a:buChar char="n"/>
            </a:pPr>
            <a:r>
              <a:rPr lang="en-US" altLang="zh-CN" sz="2400" dirty="0"/>
              <a:t>The DRHBc mass table for even-</a:t>
            </a:r>
            <a:r>
              <a:rPr lang="en-US" altLang="zh-CN" sz="2400" i="1" dirty="0"/>
              <a:t>Z</a:t>
            </a:r>
            <a:r>
              <a:rPr lang="en-US" altLang="zh-CN" sz="2400" dirty="0"/>
              <a:t> nuclei has been finished.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495823" y="1419298"/>
            <a:ext cx="5429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 err="1">
                <a:solidFill>
                  <a:schemeClr val="accent5"/>
                </a:solidFill>
              </a:rPr>
              <a:t>Lunney</a:t>
            </a:r>
            <a:r>
              <a:rPr lang="en-US" altLang="zh-CN" sz="1400" dirty="0">
                <a:solidFill>
                  <a:schemeClr val="accent5"/>
                </a:solidFill>
              </a:rPr>
              <a:t>, Pearson, and Thibault, RMP 75, 1021 (2003)</a:t>
            </a:r>
          </a:p>
          <a:p>
            <a:pPr algn="r"/>
            <a:r>
              <a:rPr lang="en-US" altLang="zh-CN" sz="1400" dirty="0" err="1">
                <a:solidFill>
                  <a:schemeClr val="accent5"/>
                </a:solidFill>
              </a:rPr>
              <a:t>Meng</a:t>
            </a:r>
            <a:r>
              <a:rPr lang="en-US" altLang="zh-CN" sz="1400" dirty="0">
                <a:solidFill>
                  <a:schemeClr val="accent5"/>
                </a:solidFill>
              </a:rPr>
              <a:t> (Ed.), </a:t>
            </a:r>
            <a:r>
              <a:rPr lang="en-US" altLang="zh-CN" sz="1400" i="1" dirty="0">
                <a:solidFill>
                  <a:schemeClr val="accent5"/>
                </a:solidFill>
              </a:rPr>
              <a:t>Relativistic Density Functional for Nuclear Structure</a:t>
            </a:r>
            <a:r>
              <a:rPr lang="en-US" altLang="zh-CN" sz="1400" dirty="0">
                <a:solidFill>
                  <a:schemeClr val="accent5"/>
                </a:solidFill>
              </a:rPr>
              <a:t> (2016)</a:t>
            </a:r>
            <a:endParaRPr lang="da-DK" altLang="zh-CN" sz="1400" dirty="0">
              <a:solidFill>
                <a:schemeClr val="accent5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66975" y="2902613"/>
            <a:ext cx="6458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 err="1">
                <a:solidFill>
                  <a:schemeClr val="accent5"/>
                </a:solidFill>
              </a:rPr>
              <a:t>Thoennessen</a:t>
            </a:r>
            <a:r>
              <a:rPr lang="en-US" altLang="zh-CN" sz="1400" dirty="0">
                <a:solidFill>
                  <a:schemeClr val="accent5"/>
                </a:solidFill>
              </a:rPr>
              <a:t>, </a:t>
            </a:r>
            <a:r>
              <a:rPr lang="en-US" altLang="zh-CN" sz="1400" i="1" dirty="0">
                <a:solidFill>
                  <a:schemeClr val="accent5"/>
                </a:solidFill>
              </a:rPr>
              <a:t>Discovery of Nuclides</a:t>
            </a:r>
            <a:r>
              <a:rPr lang="en-US" altLang="zh-CN" sz="1400" dirty="0">
                <a:solidFill>
                  <a:schemeClr val="accent5"/>
                </a:solidFill>
              </a:rPr>
              <a:t> [</a:t>
            </a:r>
            <a:r>
              <a:rPr lang="en-US" altLang="zh-CN" sz="1400" dirty="0">
                <a:solidFill>
                  <a:schemeClr val="accent5"/>
                </a:solidFill>
                <a:hlinkClick r:id="rId3"/>
              </a:rPr>
              <a:t>https://people.nscl.msu.edu/~thoennes/isotopes/</a:t>
            </a:r>
            <a:r>
              <a:rPr lang="en-US" altLang="zh-CN" sz="1400" dirty="0">
                <a:solidFill>
                  <a:schemeClr val="accent5"/>
                </a:solidFill>
              </a:rPr>
              <a:t>]</a:t>
            </a:r>
          </a:p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Wang, </a:t>
            </a:r>
            <a:r>
              <a:rPr lang="en-US" altLang="zh-CN" sz="1400" i="1" dirty="0">
                <a:solidFill>
                  <a:schemeClr val="accent5"/>
                </a:solidFill>
              </a:rPr>
              <a:t>et al</a:t>
            </a:r>
            <a:r>
              <a:rPr lang="en-US" altLang="zh-CN" sz="1400" dirty="0">
                <a:solidFill>
                  <a:schemeClr val="accent5"/>
                </a:solidFill>
              </a:rPr>
              <a:t>., CPC 45, 030003 (2021)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125005" y="4385928"/>
            <a:ext cx="2800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Zhou, </a:t>
            </a:r>
            <a:r>
              <a:rPr lang="en-US" altLang="zh-CN" sz="1400" i="1" dirty="0">
                <a:solidFill>
                  <a:schemeClr val="accent5"/>
                </a:solidFill>
              </a:rPr>
              <a:t>et al</a:t>
            </a:r>
            <a:r>
              <a:rPr lang="en-US" altLang="zh-CN" sz="1400" dirty="0">
                <a:solidFill>
                  <a:schemeClr val="accent5"/>
                </a:solidFill>
              </a:rPr>
              <a:t>., PRC 82, 011301 (2010)</a:t>
            </a:r>
          </a:p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Li, </a:t>
            </a:r>
            <a:r>
              <a:rPr lang="en-US" altLang="zh-CN" sz="1400" i="1" dirty="0">
                <a:solidFill>
                  <a:schemeClr val="accent5"/>
                </a:solidFill>
              </a:rPr>
              <a:t>et al</a:t>
            </a:r>
            <a:r>
              <a:rPr lang="en-US" altLang="zh-CN" sz="1400" dirty="0">
                <a:solidFill>
                  <a:schemeClr val="accent5"/>
                </a:solidFill>
              </a:rPr>
              <a:t>., PRC 85, 024312 (2012)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48987" y="5806730"/>
            <a:ext cx="48765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DRHBc Mass Table Collaboration, ADNDT 144, 101488 (2022)</a:t>
            </a:r>
          </a:p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DRHBc Mass Table Collaboration, ADNDT 158, 101661 (2024)</a:t>
            </a:r>
          </a:p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See P. Guo’s talk</a:t>
            </a:r>
          </a:p>
        </p:txBody>
      </p:sp>
    </p:spTree>
    <p:extLst>
      <p:ext uri="{BB962C8B-B14F-4D97-AF65-F5344CB8AC3E}">
        <p14:creationId xmlns:p14="http://schemas.microsoft.com/office/powerpoint/2010/main" val="200472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631462"/>
            <a:ext cx="2057400" cy="221822"/>
          </a:xfrm>
        </p:spPr>
        <p:txBody>
          <a:bodyPr/>
          <a:lstStyle/>
          <a:p>
            <a:fld id="{807AD046-088B-4231-A118-4C780BE5A5F3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631462"/>
            <a:ext cx="3086100" cy="221822"/>
          </a:xfrm>
        </p:spPr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04131" y="1443841"/>
            <a:ext cx="71357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p"/>
            </a:pPr>
            <a:r>
              <a:rPr lang="en-US" altLang="zh-CN" sz="3200" dirty="0">
                <a:ea typeface="+mj-ea"/>
              </a:rPr>
              <a:t> Introduction</a:t>
            </a:r>
          </a:p>
          <a:p>
            <a:pPr marL="457200" indent="-457200" algn="just">
              <a:buFont typeface="Wingdings" panose="05000000000000000000" pitchFamily="2" charset="2"/>
              <a:buChar char="p"/>
            </a:pPr>
            <a:endParaRPr lang="en-US" altLang="zh-CN" sz="3200" dirty="0">
              <a:ea typeface="+mj-ea"/>
            </a:endParaRP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zh-CN" sz="3200" dirty="0">
                <a:ea typeface="+mj-ea"/>
              </a:rPr>
              <a:t> Progress in 51 ≤ </a:t>
            </a:r>
            <a:r>
              <a:rPr lang="en-US" altLang="zh-CN" sz="3200" i="1" dirty="0">
                <a:ea typeface="+mj-ea"/>
              </a:rPr>
              <a:t>Z</a:t>
            </a:r>
            <a:r>
              <a:rPr lang="en-US" altLang="zh-CN" sz="3200" dirty="0">
                <a:ea typeface="+mj-ea"/>
              </a:rPr>
              <a:t> ≤ 60 (G5)</a:t>
            </a:r>
          </a:p>
          <a:p>
            <a:pPr marL="457200" indent="-457200" algn="just">
              <a:buFont typeface="Wingdings" panose="05000000000000000000" pitchFamily="2" charset="2"/>
              <a:buChar char="p"/>
            </a:pPr>
            <a:endParaRPr lang="en-US" altLang="zh-CN" sz="3200" dirty="0">
              <a:ea typeface="+mj-ea"/>
            </a:endParaRPr>
          </a:p>
          <a:p>
            <a:pPr marL="457200" indent="-457200" algn="just">
              <a:buFont typeface="Wingdings" panose="05000000000000000000" pitchFamily="2" charset="2"/>
              <a:buChar char="p"/>
            </a:pPr>
            <a:r>
              <a:rPr lang="en-US" altLang="zh-CN" sz="3200" dirty="0">
                <a:ea typeface="+mj-ea"/>
              </a:rPr>
              <a:t> Progress in 124 ≤ </a:t>
            </a:r>
            <a:r>
              <a:rPr lang="en-US" altLang="zh-CN" sz="3200" i="1" dirty="0">
                <a:ea typeface="+mj-ea"/>
              </a:rPr>
              <a:t>Z</a:t>
            </a:r>
            <a:r>
              <a:rPr lang="en-US" altLang="zh-CN" sz="3200" dirty="0">
                <a:ea typeface="+mj-ea"/>
              </a:rPr>
              <a:t> ≤ 126 (G13)</a:t>
            </a:r>
          </a:p>
          <a:p>
            <a:pPr marL="457200" indent="-457200" algn="just">
              <a:buFont typeface="Wingdings" panose="05000000000000000000" pitchFamily="2" charset="2"/>
              <a:buChar char="p"/>
            </a:pPr>
            <a:endParaRPr lang="en-US" altLang="zh-CN" sz="3200" dirty="0">
              <a:ea typeface="+mj-ea"/>
            </a:endParaRPr>
          </a:p>
          <a:p>
            <a:pPr marL="457200" indent="-457200" algn="just">
              <a:buFont typeface="Wingdings" panose="05000000000000000000" pitchFamily="2" charset="2"/>
              <a:buChar char="p"/>
            </a:pPr>
            <a:r>
              <a:rPr lang="en-US" altLang="zh-CN" sz="3200" b="1" dirty="0">
                <a:solidFill>
                  <a:srgbClr val="FF0000"/>
                </a:solidFill>
                <a:ea typeface="+mj-ea"/>
              </a:rPr>
              <a:t> Summary</a:t>
            </a:r>
            <a:endParaRPr lang="zh-CN" altLang="en-US" sz="3200" b="1" dirty="0">
              <a:solidFill>
                <a:srgbClr val="FF0000"/>
              </a:solidFill>
              <a:ea typeface="+mj-ea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6D464D-DB11-95DF-0152-EB4B685A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pPr/>
              <a:t>30</a:t>
            </a:fld>
            <a:r>
              <a:rPr lang="en-US" altLang="zh-CN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4731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r>
              <a:rPr lang="en-US" altLang="zh-CN" dirty="0">
                <a:highlight>
                  <a:srgbClr val="FFFF00"/>
                </a:highlight>
              </a:rPr>
              <a:t> </a:t>
            </a:r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6B7D-50C2-4C8C-941B-3D1486E1D652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31</a:t>
            </a:fld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1205" y="797510"/>
            <a:ext cx="8501589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sz="2200" dirty="0"/>
              <a:t>Constrained DRHBc calculations are performed for the odd-</a:t>
            </a:r>
            <a:r>
              <a:rPr lang="en-US" altLang="zh-CN" sz="2200" i="1" dirty="0"/>
              <a:t>Z</a:t>
            </a:r>
            <a:r>
              <a:rPr lang="en-US" altLang="zh-CN" sz="2200" dirty="0"/>
              <a:t> nuclei with </a:t>
            </a:r>
            <a:r>
              <a:rPr lang="en-US" altLang="zh-CN" sz="2200" dirty="0">
                <a:solidFill>
                  <a:srgbClr val="FF0000"/>
                </a:solidFill>
              </a:rPr>
              <a:t>51 </a:t>
            </a:r>
            <a:r>
              <a:rPr lang="zh-CN" altLang="en-US" sz="2200" dirty="0">
                <a:solidFill>
                  <a:srgbClr val="FF0000"/>
                </a:solidFill>
              </a:rPr>
              <a:t>≤ </a:t>
            </a:r>
            <a:r>
              <a:rPr lang="en-US" altLang="zh-CN" sz="2200" i="1" dirty="0">
                <a:solidFill>
                  <a:srgbClr val="FF0000"/>
                </a:solidFill>
              </a:rPr>
              <a:t>Z</a:t>
            </a:r>
            <a:r>
              <a:rPr lang="en-US" altLang="zh-CN" sz="2200" dirty="0">
                <a:solidFill>
                  <a:srgbClr val="FF0000"/>
                </a:solidFill>
              </a:rPr>
              <a:t> </a:t>
            </a:r>
            <a:r>
              <a:rPr lang="zh-CN" altLang="en-US" sz="2200" dirty="0">
                <a:solidFill>
                  <a:srgbClr val="FF0000"/>
                </a:solidFill>
              </a:rPr>
              <a:t>≤ </a:t>
            </a:r>
            <a:r>
              <a:rPr lang="en-US" altLang="zh-CN" sz="2200" dirty="0">
                <a:solidFill>
                  <a:srgbClr val="FF0000"/>
                </a:solidFill>
              </a:rPr>
              <a:t>59</a:t>
            </a:r>
            <a:r>
              <a:rPr lang="en-US" altLang="zh-CN" sz="2200" dirty="0"/>
              <a:t>. </a:t>
            </a:r>
            <a:br>
              <a:rPr lang="en-US" altLang="zh-CN" sz="2200" dirty="0"/>
            </a:br>
            <a:r>
              <a:rPr lang="en-US" altLang="zh-CN" sz="2200" dirty="0"/>
              <a:t>The DRHBc mass table results on the evolutions of ground-state deformation are examined.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n"/>
            </a:pPr>
            <a:endParaRPr lang="en-US" altLang="zh-CN" sz="2200" dirty="0"/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sz="2200" dirty="0"/>
              <a:t>The ground-state properties of even-even </a:t>
            </a:r>
            <a:r>
              <a:rPr lang="en-US" altLang="zh-CN" sz="2200" baseline="-25000" dirty="0"/>
              <a:t>126</a:t>
            </a:r>
            <a:r>
              <a:rPr lang="en-US" altLang="zh-CN" sz="2200" dirty="0"/>
              <a:t>Ubh nuclei are obtained based on DRHBc calculations . </a:t>
            </a:r>
          </a:p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zh-CN" sz="2200" i="1" dirty="0"/>
              <a:t>B</a:t>
            </a:r>
            <a:r>
              <a:rPr lang="en-US" altLang="zh-CN" sz="2200" dirty="0"/>
              <a:t>/</a:t>
            </a:r>
            <a:r>
              <a:rPr lang="en-US" altLang="zh-CN" sz="2200" i="1" dirty="0"/>
              <a:t>A</a:t>
            </a:r>
            <a:r>
              <a:rPr lang="en-US" altLang="zh-CN" sz="2200" dirty="0"/>
              <a:t> decreases with </a:t>
            </a:r>
            <a:r>
              <a:rPr lang="en-US" altLang="zh-CN" sz="2200" i="1" dirty="0"/>
              <a:t>N</a:t>
            </a:r>
            <a:r>
              <a:rPr lang="en-US" altLang="zh-CN" sz="2200" dirty="0"/>
              <a:t> monotonically, showing differences from lighter nuclear region. </a:t>
            </a:r>
          </a:p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zh-CN" sz="2200" dirty="0"/>
              <a:t>The </a:t>
            </a:r>
            <a:r>
              <a:rPr lang="en-US" altLang="zh-CN" sz="2200" dirty="0">
                <a:solidFill>
                  <a:srgbClr val="0606FF"/>
                </a:solidFill>
              </a:rPr>
              <a:t>proton</a:t>
            </a:r>
            <a:r>
              <a:rPr lang="en-US" altLang="zh-CN" sz="2200" dirty="0"/>
              <a:t> and </a:t>
            </a:r>
            <a:r>
              <a:rPr lang="en-US" altLang="zh-CN" sz="2200" dirty="0">
                <a:solidFill>
                  <a:srgbClr val="FF0000"/>
                </a:solidFill>
              </a:rPr>
              <a:t>two-neutron</a:t>
            </a:r>
            <a:r>
              <a:rPr lang="en-US" altLang="zh-CN" sz="2200" dirty="0"/>
              <a:t> drip lines are predicted at </a:t>
            </a:r>
            <a:r>
              <a:rPr lang="en-US" altLang="zh-CN" sz="2200" i="1" dirty="0"/>
              <a:t>N</a:t>
            </a:r>
            <a:r>
              <a:rPr lang="en-US" altLang="zh-CN" sz="2200" dirty="0"/>
              <a:t> = </a:t>
            </a:r>
            <a:r>
              <a:rPr lang="en-US" altLang="zh-CN" sz="2200" dirty="0">
                <a:solidFill>
                  <a:srgbClr val="0606FF"/>
                </a:solidFill>
              </a:rPr>
              <a:t>188</a:t>
            </a:r>
            <a:r>
              <a:rPr lang="en-US" altLang="zh-CN" sz="2200" dirty="0"/>
              <a:t> and </a:t>
            </a:r>
            <a:r>
              <a:rPr lang="en-US" altLang="zh-CN" sz="2200" dirty="0">
                <a:solidFill>
                  <a:srgbClr val="FF0000"/>
                </a:solidFill>
              </a:rPr>
              <a:t>322</a:t>
            </a:r>
            <a:r>
              <a:rPr lang="en-US" altLang="zh-CN" sz="2200" dirty="0"/>
              <a:t>, respectively, and bound nuclei are found </a:t>
            </a:r>
            <a:r>
              <a:rPr lang="en-US" altLang="zh-CN" sz="2200" dirty="0">
                <a:solidFill>
                  <a:schemeClr val="accent2">
                    <a:lumMod val="75000"/>
                  </a:schemeClr>
                </a:solidFill>
              </a:rPr>
              <a:t>beyond </a:t>
            </a:r>
            <a:r>
              <a:rPr lang="en-US" altLang="zh-CN" sz="2200" i="1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altLang="zh-CN" sz="2200" dirty="0">
                <a:solidFill>
                  <a:schemeClr val="accent2">
                    <a:lumMod val="75000"/>
                  </a:schemeClr>
                </a:solidFill>
              </a:rPr>
              <a:t> = 322</a:t>
            </a:r>
            <a:r>
              <a:rPr lang="en-US" altLang="zh-CN" sz="2200" dirty="0"/>
              <a:t>. 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zh-CN" sz="2200" i="1" dirty="0">
                <a:solidFill>
                  <a:srgbClr val="FF0000"/>
                </a:solidFill>
              </a:rPr>
              <a:t>N</a:t>
            </a:r>
            <a:r>
              <a:rPr lang="en-US" altLang="zh-CN" sz="2200" dirty="0">
                <a:solidFill>
                  <a:srgbClr val="FF0000"/>
                </a:solidFill>
              </a:rPr>
              <a:t> = 258 and 350 </a:t>
            </a:r>
            <a:r>
              <a:rPr lang="en-US" altLang="zh-CN" sz="2200" dirty="0"/>
              <a:t>are predicted to be magic numbers in </a:t>
            </a:r>
            <a:r>
              <a:rPr lang="en-US" altLang="zh-CN" sz="2200" baseline="-25000" dirty="0"/>
              <a:t>126</a:t>
            </a:r>
            <a:r>
              <a:rPr lang="en-US" altLang="zh-CN" sz="2200" dirty="0"/>
              <a:t>Ubh. </a:t>
            </a:r>
            <a:br>
              <a:rPr lang="en-US" altLang="zh-CN" sz="2200" dirty="0"/>
            </a:br>
            <a:r>
              <a:rPr lang="en-US" altLang="zh-CN" sz="2200" i="1" dirty="0">
                <a:solidFill>
                  <a:schemeClr val="accent4">
                    <a:lumMod val="50000"/>
                  </a:schemeClr>
                </a:solidFill>
              </a:rPr>
              <a:t>N</a:t>
            </a:r>
            <a:r>
              <a:rPr lang="en-US" altLang="zh-CN" sz="2200" dirty="0">
                <a:solidFill>
                  <a:schemeClr val="accent4">
                    <a:lumMod val="50000"/>
                  </a:schemeClr>
                </a:solidFill>
              </a:rPr>
              <a:t> = 258 is not a magic number </a:t>
            </a:r>
            <a:r>
              <a:rPr lang="en-US" altLang="zh-CN" sz="2200" dirty="0"/>
              <a:t>in heavier isotopic chains. </a:t>
            </a:r>
          </a:p>
          <a:p>
            <a:pPr marL="800100" lvl="1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zh-CN" sz="2200" i="1" dirty="0">
                <a:solidFill>
                  <a:srgbClr val="FF0000"/>
                </a:solidFill>
              </a:rPr>
              <a:t>Z</a:t>
            </a:r>
            <a:r>
              <a:rPr lang="en-US" altLang="zh-CN" sz="2200" dirty="0">
                <a:solidFill>
                  <a:srgbClr val="FF0000"/>
                </a:solidFill>
              </a:rPr>
              <a:t> = 126 is not a proton magic number</a:t>
            </a:r>
            <a:r>
              <a:rPr lang="en-US" altLang="zh-CN" sz="2200" dirty="0"/>
              <a:t>.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n"/>
            </a:pPr>
            <a:endParaRPr lang="en-US" altLang="zh-CN" sz="2200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560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Outlook on superheavy nuclei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6F01-112A-4A9A-B169-4F7119276AF1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32</a:t>
            </a:fld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1205" y="1152978"/>
            <a:ext cx="85015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FF0000"/>
                </a:solidFill>
              </a:rPr>
              <a:t>Further </a:t>
            </a:r>
            <a:r>
              <a:rPr lang="en-US" altLang="zh-CN" sz="2400" b="1" dirty="0">
                <a:solidFill>
                  <a:srgbClr val="FF0000"/>
                </a:solidFill>
              </a:rPr>
              <a:t>numerical checks</a:t>
            </a:r>
            <a:r>
              <a:rPr lang="en-US" altLang="zh-CN" sz="2400" dirty="0">
                <a:solidFill>
                  <a:srgbClr val="FF0000"/>
                </a:solidFill>
              </a:rPr>
              <a:t> to guarantee convergence, especially for the results at large deformations.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CN" sz="2400" dirty="0"/>
              <a:t>Comparison between the DRHBc and RCHB results, to study the influence of the deformation effect.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CN" sz="2400" dirty="0"/>
              <a:t>Investigation on the evolution of PECs.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CN" sz="2400" dirty="0"/>
              <a:t>Estimation of half lives for α decay, β decay and fissions.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CN" sz="2400" dirty="0"/>
              <a:t>…… 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841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631462"/>
            <a:ext cx="2057400" cy="221822"/>
          </a:xfrm>
        </p:spPr>
        <p:txBody>
          <a:bodyPr/>
          <a:lstStyle/>
          <a:p>
            <a:fld id="{83FA492F-9B70-4C14-9985-08B311B8FD44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631462"/>
            <a:ext cx="3086100" cy="221822"/>
          </a:xfrm>
        </p:spPr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28650" y="1979433"/>
            <a:ext cx="7886700" cy="289913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latin typeface="+mj-ea"/>
              </a:rPr>
              <a:t>Thanks for your attention! </a:t>
            </a:r>
            <a:endParaRPr lang="zh-CN" altLang="en-US" sz="5400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95521E-46F8-6F6E-77DF-06D06829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pPr/>
              <a:t>33</a:t>
            </a:fld>
            <a:r>
              <a:rPr lang="en-US" altLang="zh-CN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3267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631462"/>
            <a:ext cx="2057400" cy="221822"/>
          </a:xfrm>
        </p:spPr>
        <p:txBody>
          <a:bodyPr/>
          <a:lstStyle/>
          <a:p>
            <a:fld id="{F9FF6438-6BA8-4082-808E-5C5EB9BFFB9E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631462"/>
            <a:ext cx="3086100" cy="221822"/>
          </a:xfrm>
        </p:spPr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28650" y="1979433"/>
            <a:ext cx="7886700" cy="2899133"/>
          </a:xfrm>
        </p:spPr>
        <p:txBody>
          <a:bodyPr/>
          <a:lstStyle/>
          <a:p>
            <a:pPr algn="ctr"/>
            <a:r>
              <a:rPr lang="en-US" altLang="zh-CN" sz="5400" dirty="0">
                <a:latin typeface="+mj-ea"/>
              </a:rPr>
              <a:t>Appendix</a:t>
            </a:r>
            <a:endParaRPr lang="zh-CN" altLang="en-US" sz="5400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95521E-46F8-6F6E-77DF-06D06829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pPr/>
              <a:t>34</a:t>
            </a:fld>
            <a:r>
              <a:rPr lang="en-US" altLang="zh-CN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5499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628650" y="53617"/>
            <a:ext cx="7886700" cy="514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Binding energies </a:t>
            </a:r>
            <a:r>
              <a:rPr lang="en-US" altLang="zh-CN" i="1" dirty="0"/>
              <a:t>E</a:t>
            </a:r>
            <a:r>
              <a:rPr lang="en-US" altLang="zh-CN" i="1" baseline="-25000" dirty="0"/>
              <a:t>b</a:t>
            </a:r>
            <a:endParaRPr lang="zh-CN" altLang="en-US" i="1" baseline="-25000" dirty="0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631462"/>
            <a:ext cx="2057400" cy="221822"/>
          </a:xfrm>
        </p:spPr>
        <p:txBody>
          <a:bodyPr/>
          <a:lstStyle/>
          <a:p>
            <a:fld id="{6BA9F90D-9DA3-46BE-8531-882FCE14EAC4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631462"/>
            <a:ext cx="2057400" cy="221822"/>
          </a:xfrm>
        </p:spPr>
        <p:txBody>
          <a:bodyPr/>
          <a:lstStyle/>
          <a:p>
            <a:fld id="{C8172C27-0BBD-4E67-BD24-BD471B05C868}" type="slidenum">
              <a:rPr lang="zh-CN" altLang="en-US" smtClean="0"/>
              <a:t>35</a:t>
            </a:fld>
            <a:endParaRPr lang="zh-CN" altLang="en-US" dirty="0"/>
          </a:p>
        </p:txBody>
      </p:sp>
      <p:sp>
        <p:nvSpPr>
          <p:cNvPr id="19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631462"/>
            <a:ext cx="3086100" cy="221822"/>
          </a:xfrm>
        </p:spPr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115231" y="830319"/>
            <a:ext cx="184730" cy="539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altLang="zh-CN" sz="2200" dirty="0">
              <a:solidFill>
                <a:srgbClr val="0000F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4451" y="4911780"/>
            <a:ext cx="8547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400" dirty="0"/>
              <a:t>The deformation effect can significantly improve the description on binding energy. 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669CBCE6-5BE7-4655-9AB7-CA06E55A96FB}"/>
              </a:ext>
            </a:extLst>
          </p:cNvPr>
          <p:cNvGraphicFramePr>
            <a:graphicFrameLocks noGrp="1"/>
          </p:cNvGraphicFramePr>
          <p:nvPr/>
        </p:nvGraphicFramePr>
        <p:xfrm>
          <a:off x="955961" y="5753422"/>
          <a:ext cx="7344000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163197428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32120448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194977100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4150239996"/>
                    </a:ext>
                  </a:extLst>
                </a:gridCol>
              </a:tblGrid>
              <a:tr h="2504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DRHBc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err="1">
                          <a:solidFill>
                            <a:schemeClr val="tx1"/>
                          </a:solidFill>
                        </a:rPr>
                        <a:t>DRHBc+rot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i="0" dirty="0">
                          <a:solidFill>
                            <a:schemeClr val="tx1"/>
                          </a:solidFill>
                        </a:rPr>
                        <a:t>RCHB</a:t>
                      </a:r>
                      <a:endParaRPr lang="zh-CN" altLang="en-US" sz="200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95892322"/>
                  </a:ext>
                </a:extLst>
              </a:tr>
              <a:tr h="2504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i="1" dirty="0">
                          <a:solidFill>
                            <a:schemeClr val="tx1"/>
                          </a:solidFill>
                        </a:rPr>
                        <a:t>σ</a:t>
                      </a:r>
                      <a:r>
                        <a:rPr lang="en-US" altLang="zh-CN" sz="2000" i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zh-CN" sz="2000" i="1" dirty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altLang="zh-CN" sz="2000" i="1" baseline="-250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altLang="zh-CN" sz="2000" i="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altLang="zh-CN" sz="2000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(MeV)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</a:rPr>
                        <a:t>1.90</a:t>
                      </a:r>
                      <a:endParaRPr lang="zh-CN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rgbClr val="00B050"/>
                          </a:solidFill>
                        </a:rPr>
                        <a:t>0.89</a:t>
                      </a:r>
                      <a:endParaRPr lang="zh-CN" alt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rgbClr val="0606FF"/>
                          </a:solidFill>
                        </a:rPr>
                        <a:t>6.12</a:t>
                      </a:r>
                      <a:endParaRPr lang="zh-CN" altLang="en-US" sz="2000" b="1" dirty="0">
                        <a:solidFill>
                          <a:srgbClr val="0606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45735027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4B9E4E86-D87D-4276-A4FA-AD7301853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000" y="653170"/>
            <a:ext cx="5400000" cy="417358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0E238F3F-98DF-4F3D-8211-2639A498C13E}"/>
              </a:ext>
            </a:extLst>
          </p:cNvPr>
          <p:cNvSpPr/>
          <p:nvPr/>
        </p:nvSpPr>
        <p:spPr>
          <a:xfrm>
            <a:off x="6933486" y="4444792"/>
            <a:ext cx="13664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Exp: AME2020</a:t>
            </a:r>
          </a:p>
        </p:txBody>
      </p:sp>
    </p:spTree>
    <p:extLst>
      <p:ext uri="{BB962C8B-B14F-4D97-AF65-F5344CB8AC3E}">
        <p14:creationId xmlns:p14="http://schemas.microsoft.com/office/powerpoint/2010/main" val="733686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628650" y="53617"/>
            <a:ext cx="7886700" cy="514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Potential energy curves</a:t>
            </a:r>
            <a:endParaRPr lang="zh-CN" altLang="en-US" dirty="0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631462"/>
            <a:ext cx="2057400" cy="221822"/>
          </a:xfrm>
        </p:spPr>
        <p:txBody>
          <a:bodyPr/>
          <a:lstStyle/>
          <a:p>
            <a:fld id="{5B7C7357-21EB-45A5-953C-CB9445C59EF8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631462"/>
            <a:ext cx="2057400" cy="221822"/>
          </a:xfrm>
        </p:spPr>
        <p:txBody>
          <a:bodyPr/>
          <a:lstStyle/>
          <a:p>
            <a:fld id="{C8172C27-0BBD-4E67-BD24-BD471B05C868}" type="slidenum">
              <a:rPr lang="zh-CN" altLang="en-US" smtClean="0"/>
              <a:t>36</a:t>
            </a:fld>
            <a:endParaRPr lang="zh-CN" altLang="en-US" dirty="0"/>
          </a:p>
        </p:txBody>
      </p:sp>
      <p:sp>
        <p:nvSpPr>
          <p:cNvPr id="19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631462"/>
            <a:ext cx="3086100" cy="221822"/>
          </a:xfrm>
        </p:spPr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115231" y="4686039"/>
            <a:ext cx="184730" cy="539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altLang="zh-CN" sz="2200" dirty="0">
              <a:solidFill>
                <a:srgbClr val="0000FF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BF1BFC8-10D5-4160-A68F-EEB2B7C7C602}"/>
              </a:ext>
            </a:extLst>
          </p:cNvPr>
          <p:cNvSpPr/>
          <p:nvPr/>
        </p:nvSpPr>
        <p:spPr>
          <a:xfrm>
            <a:off x="419100" y="712865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400" dirty="0"/>
              <a:t>The potential energy curves have been constructed to confirm the ground-state deformations.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F86953D-BCF4-D473-F5A3-BA1EB52E1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500" y="1543863"/>
            <a:ext cx="3060000" cy="50875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9C0768E-4829-3D95-744A-A5F65888E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781" y="1543862"/>
            <a:ext cx="3060000" cy="508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728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Traditional shell structure</a:t>
            </a:r>
            <a:r>
              <a:rPr lang="en-US" altLang="zh-CN" dirty="0">
                <a:highlight>
                  <a:srgbClr val="FFFF00"/>
                </a:highlight>
              </a:rPr>
              <a:t> </a:t>
            </a:r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6B7D-50C2-4C8C-941B-3D1486E1D652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37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B2CDFE5-453B-F43D-9E9C-0238B4FCE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00" y="697374"/>
            <a:ext cx="5040000" cy="616062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3590BAC-522C-F823-45ED-A817B1D87D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05"/>
          <a:stretch/>
        </p:blipFill>
        <p:spPr>
          <a:xfrm>
            <a:off x="6383655" y="0"/>
            <a:ext cx="2760345" cy="673417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715A7BD-DC0C-F0B6-47C5-42FC9519C92E}"/>
              </a:ext>
            </a:extLst>
          </p:cNvPr>
          <p:cNvSpPr txBox="1"/>
          <p:nvPr/>
        </p:nvSpPr>
        <p:spPr>
          <a:xfrm>
            <a:off x="6781800" y="6538496"/>
            <a:ext cx="2287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1</a:t>
            </a:r>
            <a:r>
              <a:rPr lang="en-US" altLang="zh-CN" sz="1600" i="1" dirty="0">
                <a:solidFill>
                  <a:srgbClr val="FF0000"/>
                </a:solidFill>
              </a:rPr>
              <a:t>l</a:t>
            </a:r>
            <a:r>
              <a:rPr lang="en-US" altLang="zh-CN" sz="1600" dirty="0">
                <a:solidFill>
                  <a:srgbClr val="FF0000"/>
                </a:solidFill>
              </a:rPr>
              <a:t>    1</a:t>
            </a:r>
            <a:r>
              <a:rPr lang="en-US" altLang="zh-CN" sz="1600" i="1" dirty="0">
                <a:solidFill>
                  <a:srgbClr val="FF0000"/>
                </a:solidFill>
              </a:rPr>
              <a:t>l</a:t>
            </a:r>
            <a:r>
              <a:rPr lang="en-US" altLang="zh-CN" sz="1600" baseline="-25000" dirty="0">
                <a:solidFill>
                  <a:srgbClr val="FF0000"/>
                </a:solidFill>
              </a:rPr>
              <a:t>19/2</a:t>
            </a:r>
            <a:r>
              <a:rPr lang="en-US" altLang="zh-CN" sz="1600" dirty="0">
                <a:solidFill>
                  <a:srgbClr val="FF0000"/>
                </a:solidFill>
              </a:rPr>
              <a:t>  20    350   </a:t>
            </a:r>
            <a:r>
              <a:rPr lang="en-US" altLang="zh-CN" sz="1600" b="1" dirty="0">
                <a:solidFill>
                  <a:srgbClr val="FF0000"/>
                </a:solidFill>
              </a:rPr>
              <a:t>350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004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511CAA38-FE90-4F2E-857B-0AACBECFA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846778"/>
            <a:ext cx="9144000" cy="375000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875DBCF-EABB-6478-FCAF-B638730E7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57368"/>
            <a:ext cx="9144000" cy="41394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Nuclear regions: G5 and G13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DD7C-D349-44B2-AA7B-4DABD306431B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2737228-933A-48DD-B591-3C0D765DE8F4}"/>
              </a:ext>
            </a:extLst>
          </p:cNvPr>
          <p:cNvSpPr/>
          <p:nvPr/>
        </p:nvSpPr>
        <p:spPr>
          <a:xfrm>
            <a:off x="1950719" y="3525742"/>
            <a:ext cx="2735580" cy="205738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9236D41-B407-47C8-80F1-DFFF6D9A5A29}"/>
              </a:ext>
            </a:extLst>
          </p:cNvPr>
          <p:cNvSpPr txBox="1"/>
          <p:nvPr/>
        </p:nvSpPr>
        <p:spPr>
          <a:xfrm>
            <a:off x="3790363" y="4020389"/>
            <a:ext cx="3951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G5</a:t>
            </a:r>
            <a:r>
              <a:rPr lang="en-US" altLang="zh-CN" sz="2400" dirty="0"/>
              <a:t>:  </a:t>
            </a:r>
            <a:r>
              <a:rPr lang="en-US" altLang="zh-CN" sz="2400" b="1" i="1" dirty="0">
                <a:solidFill>
                  <a:srgbClr val="FF0000"/>
                </a:solidFill>
              </a:rPr>
              <a:t>Z</a:t>
            </a:r>
            <a:r>
              <a:rPr lang="en-US" altLang="zh-CN" sz="2400" b="1" dirty="0">
                <a:solidFill>
                  <a:srgbClr val="FF0000"/>
                </a:solidFill>
              </a:rPr>
              <a:t> = 51,53,55,59</a:t>
            </a:r>
            <a:r>
              <a:rPr lang="en-US" altLang="zh-CN" sz="2400" b="1" dirty="0"/>
              <a:t> </a:t>
            </a:r>
            <a:r>
              <a:rPr lang="en-US" altLang="zh-CN" sz="2400" dirty="0"/>
              <a:t>(AHNU)</a:t>
            </a:r>
          </a:p>
          <a:p>
            <a:r>
              <a:rPr lang="en-US" altLang="zh-CN" sz="2400" b="1" i="1" dirty="0">
                <a:solidFill>
                  <a:srgbClr val="FF0000"/>
                </a:solidFill>
              </a:rPr>
              <a:t>        Z</a:t>
            </a:r>
            <a:r>
              <a:rPr lang="en-US" altLang="zh-CN" sz="2400" b="1" dirty="0">
                <a:solidFill>
                  <a:srgbClr val="FF0000"/>
                </a:solidFill>
              </a:rPr>
              <a:t> = 57 </a:t>
            </a:r>
            <a:r>
              <a:rPr lang="en-US" altLang="zh-CN" sz="2400" dirty="0"/>
              <a:t>(SWU)</a:t>
            </a:r>
            <a:endParaRPr lang="zh-CN" altLang="en-US" sz="2400" dirty="0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F87946EB-40DA-4881-A225-6B38562FDB00}"/>
              </a:ext>
            </a:extLst>
          </p:cNvPr>
          <p:cNvCxnSpPr>
            <a:cxnSpLocks/>
          </p:cNvCxnSpPr>
          <p:nvPr/>
        </p:nvCxnSpPr>
        <p:spPr>
          <a:xfrm flipH="1" flipV="1">
            <a:off x="4598585" y="3699581"/>
            <a:ext cx="430615" cy="382926"/>
          </a:xfrm>
          <a:prstGeom prst="straightConnector1">
            <a:avLst/>
          </a:prstGeom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E9AB005F-BA78-729F-B6E4-D0CF21CA1387}"/>
              </a:ext>
            </a:extLst>
          </p:cNvPr>
          <p:cNvSpPr txBox="1"/>
          <p:nvPr/>
        </p:nvSpPr>
        <p:spPr>
          <a:xfrm>
            <a:off x="3651213" y="5860492"/>
            <a:ext cx="5492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accent5"/>
                </a:solidFill>
              </a:rPr>
              <a:t>DRHBc Mass Table Collaboration, ADNDT 158, 101661 (2024)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0D66398-7CDD-E470-DEE7-50E9F327CBAC}"/>
              </a:ext>
            </a:extLst>
          </p:cNvPr>
          <p:cNvSpPr/>
          <p:nvPr/>
        </p:nvSpPr>
        <p:spPr>
          <a:xfrm>
            <a:off x="4924424" y="1905000"/>
            <a:ext cx="3833814" cy="87510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0D92992-F38A-B28B-634D-0B42AA8AFB0F}"/>
              </a:ext>
            </a:extLst>
          </p:cNvPr>
          <p:cNvSpPr txBox="1"/>
          <p:nvPr/>
        </p:nvSpPr>
        <p:spPr>
          <a:xfrm>
            <a:off x="3675226" y="707294"/>
            <a:ext cx="3643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G13</a:t>
            </a:r>
            <a:r>
              <a:rPr lang="en-US" altLang="zh-CN" sz="2400" dirty="0"/>
              <a:t>:  </a:t>
            </a:r>
            <a:r>
              <a:rPr lang="en-US" altLang="zh-CN" sz="2400" b="1" i="1" dirty="0">
                <a:solidFill>
                  <a:srgbClr val="FF0000"/>
                </a:solidFill>
              </a:rPr>
              <a:t>Z</a:t>
            </a:r>
            <a:r>
              <a:rPr lang="en-US" altLang="zh-CN" sz="2400" b="1" dirty="0">
                <a:solidFill>
                  <a:srgbClr val="FF0000"/>
                </a:solidFill>
              </a:rPr>
              <a:t> = 125,126 </a:t>
            </a:r>
            <a:r>
              <a:rPr lang="en-US" altLang="zh-CN" sz="2400" dirty="0"/>
              <a:t>(AHNU)</a:t>
            </a:r>
          </a:p>
          <a:p>
            <a:r>
              <a:rPr lang="en-US" altLang="zh-CN" sz="2400" b="1" i="1" dirty="0">
                <a:solidFill>
                  <a:srgbClr val="FF0000"/>
                </a:solidFill>
              </a:rPr>
              <a:t>          Z</a:t>
            </a:r>
            <a:r>
              <a:rPr lang="en-US" altLang="zh-CN" sz="2400" b="1" dirty="0">
                <a:solidFill>
                  <a:srgbClr val="FF0000"/>
                </a:solidFill>
              </a:rPr>
              <a:t> = 124 </a:t>
            </a:r>
            <a:r>
              <a:rPr lang="en-US" altLang="zh-CN" sz="2400" dirty="0"/>
              <a:t>(JNU)</a:t>
            </a:r>
            <a:endParaRPr lang="zh-CN" altLang="en-US" sz="2400" dirty="0"/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80123147-E157-D295-D741-D7CB1D8E0C84}"/>
              </a:ext>
            </a:extLst>
          </p:cNvPr>
          <p:cNvCxnSpPr>
            <a:cxnSpLocks/>
          </p:cNvCxnSpPr>
          <p:nvPr/>
        </p:nvCxnSpPr>
        <p:spPr>
          <a:xfrm>
            <a:off x="5867562" y="1437550"/>
            <a:ext cx="621161" cy="511205"/>
          </a:xfrm>
          <a:prstGeom prst="straightConnector1">
            <a:avLst/>
          </a:prstGeom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65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631462"/>
            <a:ext cx="2057400" cy="221822"/>
          </a:xfrm>
        </p:spPr>
        <p:txBody>
          <a:bodyPr/>
          <a:lstStyle/>
          <a:p>
            <a:fld id="{935ED869-FECE-4FF2-8178-CD2480FE9D3B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631462"/>
            <a:ext cx="3086100" cy="221822"/>
          </a:xfrm>
        </p:spPr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04131" y="1443841"/>
            <a:ext cx="713573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p"/>
            </a:pPr>
            <a:r>
              <a:rPr lang="en-US" altLang="zh-CN" sz="3200" dirty="0">
                <a:ea typeface="+mj-ea"/>
              </a:rPr>
              <a:t> Introduction</a:t>
            </a:r>
          </a:p>
          <a:p>
            <a:pPr marL="457200" indent="-457200" algn="just">
              <a:buFont typeface="Wingdings" panose="05000000000000000000" pitchFamily="2" charset="2"/>
              <a:buChar char="p"/>
            </a:pPr>
            <a:endParaRPr lang="en-US" altLang="zh-CN" sz="3200" dirty="0">
              <a:ea typeface="+mj-ea"/>
            </a:endParaRP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zh-CN" sz="3200" b="1" dirty="0">
                <a:solidFill>
                  <a:srgbClr val="FF0000"/>
                </a:solidFill>
                <a:ea typeface="+mj-ea"/>
              </a:rPr>
              <a:t> Progress in 51 ≤ </a:t>
            </a:r>
            <a:r>
              <a:rPr lang="en-US" altLang="zh-CN" sz="3200" b="1" i="1" dirty="0">
                <a:solidFill>
                  <a:srgbClr val="FF0000"/>
                </a:solidFill>
                <a:ea typeface="+mj-ea"/>
              </a:rPr>
              <a:t>Z</a:t>
            </a:r>
            <a:r>
              <a:rPr lang="en-US" altLang="zh-CN" sz="3200" b="1" dirty="0">
                <a:solidFill>
                  <a:srgbClr val="FF0000"/>
                </a:solidFill>
                <a:ea typeface="+mj-ea"/>
              </a:rPr>
              <a:t> ≤ 60 (G5)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FF0000"/>
                </a:solidFill>
                <a:ea typeface="+mj-ea"/>
              </a:rPr>
              <a:t>Numerical details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FF0000"/>
                </a:solidFill>
                <a:ea typeface="+mj-ea"/>
              </a:rPr>
              <a:t>Nuclear landscape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FF0000"/>
                </a:solidFill>
                <a:ea typeface="+mj-ea"/>
              </a:rPr>
              <a:t>Potential energy curves</a:t>
            </a:r>
            <a:endParaRPr lang="en-US" altLang="zh-CN" sz="3200" b="1" dirty="0">
              <a:solidFill>
                <a:srgbClr val="FF0000"/>
              </a:solidFill>
              <a:ea typeface="+mj-ea"/>
            </a:endParaRPr>
          </a:p>
          <a:p>
            <a:pPr marL="457200" indent="-457200" algn="just">
              <a:buFont typeface="Wingdings" panose="05000000000000000000" pitchFamily="2" charset="2"/>
              <a:buChar char="p"/>
            </a:pPr>
            <a:endParaRPr lang="en-US" altLang="zh-CN" sz="3200" dirty="0">
              <a:ea typeface="+mj-ea"/>
            </a:endParaRPr>
          </a:p>
          <a:p>
            <a:pPr marL="457200" indent="-457200" algn="just">
              <a:buFont typeface="Wingdings" panose="05000000000000000000" pitchFamily="2" charset="2"/>
              <a:buChar char="p"/>
            </a:pPr>
            <a:r>
              <a:rPr lang="en-US" altLang="zh-CN" sz="3200" dirty="0">
                <a:ea typeface="+mj-ea"/>
              </a:rPr>
              <a:t> Progress in 124 ≤ </a:t>
            </a:r>
            <a:r>
              <a:rPr lang="en-US" altLang="zh-CN" sz="3200" i="1" dirty="0">
                <a:ea typeface="+mj-ea"/>
              </a:rPr>
              <a:t>Z</a:t>
            </a:r>
            <a:r>
              <a:rPr lang="en-US" altLang="zh-CN" sz="3200" dirty="0">
                <a:ea typeface="+mj-ea"/>
              </a:rPr>
              <a:t> ≤ 126 (G13)</a:t>
            </a:r>
          </a:p>
          <a:p>
            <a:pPr marL="457200" indent="-457200" algn="just">
              <a:buFont typeface="Wingdings" panose="05000000000000000000" pitchFamily="2" charset="2"/>
              <a:buChar char="p"/>
            </a:pPr>
            <a:endParaRPr lang="en-US" altLang="zh-CN" sz="3200" dirty="0">
              <a:ea typeface="+mj-ea"/>
            </a:endParaRPr>
          </a:p>
          <a:p>
            <a:pPr marL="457200" indent="-457200" algn="just">
              <a:buFont typeface="Wingdings" panose="05000000000000000000" pitchFamily="2" charset="2"/>
              <a:buChar char="p"/>
            </a:pPr>
            <a:r>
              <a:rPr lang="en-US" altLang="zh-CN" sz="3200" dirty="0">
                <a:ea typeface="+mj-ea"/>
              </a:rPr>
              <a:t> Summary</a:t>
            </a:r>
            <a:endParaRPr lang="zh-CN" altLang="en-US" sz="3200" dirty="0">
              <a:ea typeface="+mj-ea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6D464D-DB11-95DF-0152-EB4B685A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pPr/>
              <a:t>5</a:t>
            </a:fld>
            <a:r>
              <a:rPr lang="en-US" altLang="zh-CN"/>
              <a:t> 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546B204-98A2-550A-077D-AA7D5C1D94DB}"/>
              </a:ext>
            </a:extLst>
          </p:cNvPr>
          <p:cNvSpPr txBox="1"/>
          <p:nvPr/>
        </p:nvSpPr>
        <p:spPr>
          <a:xfrm>
            <a:off x="5262135" y="3059668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5"/>
                </a:solidFill>
              </a:rPr>
              <a:t>Collaborators:  </a:t>
            </a:r>
            <a:r>
              <a:rPr lang="en-US" altLang="zh-CN" b="1" dirty="0">
                <a:solidFill>
                  <a:schemeClr val="accent5"/>
                </a:solidFill>
              </a:rPr>
              <a:t>Xiao-Hua Fan (SWU)</a:t>
            </a:r>
            <a:endParaRPr lang="zh-CN" altLang="en-US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67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Numerical details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A8EF-1F11-4402-B60C-5290CDF5A5D3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63194" y="594284"/>
            <a:ext cx="7960766" cy="556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Nuclides:    	</a:t>
            </a:r>
            <a:r>
              <a:rPr lang="en-US" altLang="zh-CN" sz="2400" baseline="-25000" dirty="0">
                <a:solidFill>
                  <a:srgbClr val="FF0000"/>
                </a:solidFill>
              </a:rPr>
              <a:t>51</a:t>
            </a:r>
            <a:r>
              <a:rPr lang="en-US" altLang="zh-CN" sz="2400" dirty="0">
                <a:solidFill>
                  <a:srgbClr val="FF0000"/>
                </a:solidFill>
              </a:rPr>
              <a:t>Sb, </a:t>
            </a:r>
            <a:r>
              <a:rPr lang="en-US" altLang="zh-CN" sz="2400" baseline="-25000" dirty="0">
                <a:solidFill>
                  <a:srgbClr val="FF0000"/>
                </a:solidFill>
              </a:rPr>
              <a:t>53</a:t>
            </a:r>
            <a:r>
              <a:rPr lang="en-US" altLang="zh-CN" sz="2400" dirty="0">
                <a:solidFill>
                  <a:srgbClr val="FF0000"/>
                </a:solidFill>
              </a:rPr>
              <a:t>I, </a:t>
            </a:r>
            <a:r>
              <a:rPr lang="en-US" altLang="zh-CN" sz="2400" baseline="-25000" dirty="0">
                <a:solidFill>
                  <a:srgbClr val="FF0000"/>
                </a:solidFill>
              </a:rPr>
              <a:t>55</a:t>
            </a:r>
            <a:r>
              <a:rPr lang="en-US" altLang="zh-CN" sz="2400" dirty="0">
                <a:solidFill>
                  <a:srgbClr val="FF0000"/>
                </a:solidFill>
              </a:rPr>
              <a:t>Cs, </a:t>
            </a:r>
            <a:r>
              <a:rPr lang="en-US" altLang="zh-CN" sz="2400" baseline="-25000" dirty="0">
                <a:solidFill>
                  <a:srgbClr val="FF0000"/>
                </a:solidFill>
              </a:rPr>
              <a:t>57</a:t>
            </a:r>
            <a:r>
              <a:rPr lang="en-US" altLang="zh-CN" sz="2400" dirty="0">
                <a:solidFill>
                  <a:srgbClr val="FF0000"/>
                </a:solidFill>
              </a:rPr>
              <a:t>La, </a:t>
            </a:r>
            <a:r>
              <a:rPr lang="en-US" altLang="zh-CN" sz="2400" baseline="-25000" dirty="0">
                <a:solidFill>
                  <a:srgbClr val="FF0000"/>
                </a:solidFill>
              </a:rPr>
              <a:t>59</a:t>
            </a:r>
            <a:r>
              <a:rPr lang="en-US" altLang="zh-CN" sz="2400" dirty="0">
                <a:solidFill>
                  <a:srgbClr val="FF0000"/>
                </a:solidFill>
              </a:rPr>
              <a:t>Pr isotopes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Version:     Code_DRHBc_</a:t>
            </a:r>
            <a:r>
              <a:rPr lang="en-US" altLang="zh-CN" sz="2400" b="1" dirty="0"/>
              <a:t>202405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Box size:     </a:t>
            </a:r>
            <a:r>
              <a:rPr lang="en-US" altLang="zh-CN" sz="2400" i="1" dirty="0" err="1"/>
              <a:t>R</a:t>
            </a:r>
            <a:r>
              <a:rPr lang="en-US" altLang="zh-CN" sz="2400" baseline="-25000" dirty="0" err="1"/>
              <a:t>box</a:t>
            </a:r>
            <a:r>
              <a:rPr lang="en-US" altLang="zh-CN" sz="2400" dirty="0"/>
              <a:t> = 20 </a:t>
            </a:r>
            <a:r>
              <a:rPr lang="en-US" altLang="zh-CN" sz="2400" dirty="0" err="1"/>
              <a:t>fm</a:t>
            </a:r>
            <a:endParaRPr lang="en-US" altLang="zh-CN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Mesh size:     </a:t>
            </a:r>
            <a:r>
              <a:rPr lang="en-US" altLang="zh-CN" sz="2400" dirty="0" err="1"/>
              <a:t>Δ</a:t>
            </a:r>
            <a:r>
              <a:rPr lang="en-US" altLang="zh-CN" sz="2400" i="1" dirty="0" err="1"/>
              <a:t>r</a:t>
            </a:r>
            <a:r>
              <a:rPr lang="en-US" altLang="zh-CN" sz="2400" dirty="0"/>
              <a:t> = 0.1 </a:t>
            </a:r>
            <a:r>
              <a:rPr lang="en-US" altLang="zh-CN" sz="2400" dirty="0" err="1"/>
              <a:t>fm</a:t>
            </a:r>
            <a:endParaRPr lang="en-US" altLang="zh-CN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Energy cutoff:    </a:t>
            </a:r>
            <a:r>
              <a:rPr lang="en-US" altLang="zh-CN" sz="2400" i="1" dirty="0" err="1"/>
              <a:t>E</a:t>
            </a:r>
            <a:r>
              <a:rPr lang="en-US" altLang="zh-CN" sz="2400" baseline="-25000" dirty="0" err="1"/>
              <a:t>cut</a:t>
            </a:r>
            <a:r>
              <a:rPr lang="en-US" altLang="zh-CN" sz="2400" dirty="0"/>
              <a:t> = 300 MeV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Angular momentum cutoff:    </a:t>
            </a:r>
            <a:r>
              <a:rPr lang="en-US" altLang="zh-CN" sz="2400" i="1" dirty="0" err="1"/>
              <a:t>J</a:t>
            </a:r>
            <a:r>
              <a:rPr lang="en-US" altLang="zh-CN" sz="2400" baseline="-25000" dirty="0" err="1"/>
              <a:t>max</a:t>
            </a:r>
            <a:r>
              <a:rPr lang="en-US" altLang="zh-CN" sz="2400" dirty="0"/>
              <a:t> = 23/2 </a:t>
            </a:r>
            <a:r>
              <a:rPr lang="az-Cyrl-AZ" altLang="zh-CN" sz="2400" i="1" dirty="0"/>
              <a:t>ћ</a:t>
            </a:r>
            <a:endParaRPr lang="en-US" altLang="zh-CN" sz="2400" i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Legendre expansion order:     </a:t>
            </a:r>
            <a:r>
              <a:rPr lang="en-US" altLang="zh-CN" sz="2400" i="1" dirty="0" err="1"/>
              <a:t>λ</a:t>
            </a:r>
            <a:r>
              <a:rPr lang="en-US" altLang="zh-CN" sz="2400" baseline="-25000" dirty="0" err="1"/>
              <a:t>max</a:t>
            </a:r>
            <a:r>
              <a:rPr lang="en-US" altLang="zh-CN" sz="2400" dirty="0"/>
              <a:t> = 6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Relativistic density functional:      PC-PK1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Pairing strength:      -325 MeV fm</a:t>
            </a:r>
            <a:r>
              <a:rPr lang="en-US" altLang="zh-CN" sz="2400" baseline="30000" dirty="0"/>
              <a:t>3</a:t>
            </a:r>
            <a:endParaRPr lang="en-US" altLang="zh-CN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Blocking treatment:   Automatic blocking procedure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00095" y="6053768"/>
            <a:ext cx="5179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accent5"/>
                </a:solidFill>
              </a:rPr>
              <a:t>DRHBc Mass Table Collaboration, PRC 102, 024314 (2020)</a:t>
            </a:r>
          </a:p>
          <a:p>
            <a:pPr algn="r"/>
            <a:r>
              <a:rPr lang="en-US" altLang="zh-CN" sz="1600" dirty="0">
                <a:solidFill>
                  <a:schemeClr val="accent5"/>
                </a:solidFill>
              </a:rPr>
              <a:t>DRHBc Mass Table Collaboration, PRC 106, 014316 (2022)</a:t>
            </a:r>
          </a:p>
        </p:txBody>
      </p:sp>
    </p:spTree>
    <p:extLst>
      <p:ext uri="{BB962C8B-B14F-4D97-AF65-F5344CB8AC3E}">
        <p14:creationId xmlns:p14="http://schemas.microsoft.com/office/powerpoint/2010/main" val="1386955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53617"/>
            <a:ext cx="8035290" cy="514525"/>
          </a:xfrm>
        </p:spPr>
        <p:txBody>
          <a:bodyPr/>
          <a:lstStyle/>
          <a:p>
            <a:r>
              <a:rPr lang="en-US" altLang="zh-CN" dirty="0"/>
              <a:t>Progress for</a:t>
            </a:r>
            <a:r>
              <a:rPr lang="zh-CN" altLang="en-US" dirty="0"/>
              <a:t> </a:t>
            </a:r>
            <a:r>
              <a:rPr lang="en-US" altLang="zh-CN" dirty="0"/>
              <a:t>odd-</a:t>
            </a:r>
            <a:r>
              <a:rPr lang="en-US" altLang="zh-CN" i="1" dirty="0"/>
              <a:t>Z</a:t>
            </a:r>
            <a:r>
              <a:rPr lang="zh-CN" altLang="en-US" dirty="0"/>
              <a:t> </a:t>
            </a:r>
            <a:r>
              <a:rPr lang="en-US" altLang="zh-CN" dirty="0"/>
              <a:t>nuclei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51 </a:t>
            </a:r>
            <a:r>
              <a:rPr lang="zh-CN" altLang="en-US" dirty="0"/>
              <a:t>≤ </a:t>
            </a:r>
            <a:r>
              <a:rPr lang="en-US" altLang="zh-CN" i="1" dirty="0"/>
              <a:t>Z</a:t>
            </a:r>
            <a:r>
              <a:rPr lang="en-US" altLang="zh-CN" dirty="0"/>
              <a:t> </a:t>
            </a:r>
            <a:r>
              <a:rPr lang="zh-CN" altLang="en-US" dirty="0"/>
              <a:t>≤ </a:t>
            </a:r>
            <a:r>
              <a:rPr lang="en-US" altLang="zh-CN" dirty="0"/>
              <a:t>60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51607-4AEE-444B-A17A-348D665337D1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27-0BBD-4E67-BD24-BD471B05C868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53927" y="783646"/>
            <a:ext cx="843614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200" dirty="0"/>
              <a:t>In the 6th DRHBc workshop, the preliminary unconstrained results for the odd-</a:t>
            </a:r>
            <a:r>
              <a:rPr lang="en-US" altLang="zh-CN" sz="2200" i="1" dirty="0"/>
              <a:t>Z</a:t>
            </a:r>
            <a:r>
              <a:rPr lang="en-US" altLang="zh-CN" sz="2200" dirty="0"/>
              <a:t> nuclei with 51 </a:t>
            </a:r>
            <a:r>
              <a:rPr lang="zh-CN" altLang="en-US" sz="2200" dirty="0"/>
              <a:t>≤ </a:t>
            </a:r>
            <a:r>
              <a:rPr lang="en-US" altLang="zh-CN" sz="2200" i="1" dirty="0"/>
              <a:t>Z</a:t>
            </a:r>
            <a:r>
              <a:rPr lang="en-US" altLang="zh-CN" sz="2200" dirty="0"/>
              <a:t> </a:t>
            </a:r>
            <a:r>
              <a:rPr lang="zh-CN" altLang="en-US" sz="2200" dirty="0"/>
              <a:t>≤ </a:t>
            </a:r>
            <a:r>
              <a:rPr lang="en-US" altLang="zh-CN" sz="2200" dirty="0"/>
              <a:t>60 have been presented.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90% of the unconstrained calculations reached convergence. </a:t>
            </a: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200" dirty="0"/>
              <a:t>In order to confirm the ground states, I calculated the potential energy curves (PECs) for the even-</a:t>
            </a:r>
            <a:r>
              <a:rPr lang="en-US" altLang="zh-CN" sz="2200" i="1" dirty="0"/>
              <a:t>N</a:t>
            </a:r>
            <a:r>
              <a:rPr lang="en-US" altLang="zh-CN" sz="2200" dirty="0"/>
              <a:t> isotopes with Δ</a:t>
            </a:r>
            <a:r>
              <a:rPr lang="en-US" altLang="zh-CN" sz="2200" i="1" dirty="0"/>
              <a:t>N</a:t>
            </a:r>
            <a:r>
              <a:rPr lang="en-US" altLang="zh-CN" sz="2200" dirty="0"/>
              <a:t> = 8. </a:t>
            </a:r>
            <a:br>
              <a:rPr lang="en-US" altLang="zh-CN" sz="2200" dirty="0"/>
            </a:br>
            <a:br>
              <a:rPr lang="en-US" altLang="zh-CN" sz="2200" dirty="0"/>
            </a:br>
            <a:r>
              <a:rPr lang="en-US" altLang="zh-CN" sz="2200" dirty="0"/>
              <a:t>The constrained deformations are </a:t>
            </a:r>
            <a:r>
              <a:rPr lang="en-US" altLang="zh-CN" sz="2200" i="1" dirty="0"/>
              <a:t>β</a:t>
            </a:r>
            <a:r>
              <a:rPr lang="en-US" altLang="zh-CN" sz="2200" baseline="30000" dirty="0" err="1"/>
              <a:t>cst</a:t>
            </a:r>
            <a:r>
              <a:rPr lang="en-US" altLang="zh-CN" sz="2200" dirty="0"/>
              <a:t> = -0.40, -0.35, -0.30, … 0.50. </a:t>
            </a: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200" dirty="0"/>
          </a:p>
          <a:p>
            <a:pPr marL="457200" indent="-457200" algn="just">
              <a:buFont typeface="Wingdings" panose="05000000000000000000" pitchFamily="2" charset="2"/>
              <a:buChar char="n"/>
            </a:pPr>
            <a:endParaRPr lang="en-US" altLang="zh-CN" sz="2200" dirty="0"/>
          </a:p>
          <a:p>
            <a:pPr marL="457200" indent="-457200" algn="just">
              <a:buFont typeface="Wingdings" panose="05000000000000000000" pitchFamily="2" charset="2"/>
              <a:buChar char="n"/>
            </a:pPr>
            <a:endParaRPr lang="en-US" altLang="zh-CN" sz="2200" dirty="0"/>
          </a:p>
          <a:p>
            <a:pPr marL="457200" indent="-457200" algn="just">
              <a:buFont typeface="Wingdings" panose="05000000000000000000" pitchFamily="2" charset="2"/>
              <a:buChar char="n"/>
            </a:pPr>
            <a:endParaRPr lang="en-US" altLang="zh-CN" sz="2200" dirty="0"/>
          </a:p>
          <a:p>
            <a:pPr marL="457200" indent="-457200" algn="just">
              <a:buFont typeface="Wingdings" panose="05000000000000000000" pitchFamily="2" charset="2"/>
              <a:buChar char="n"/>
            </a:pPr>
            <a:endParaRPr lang="en-US" altLang="zh-CN" sz="2200" dirty="0"/>
          </a:p>
          <a:p>
            <a:pPr marL="457200" indent="-457200" algn="just">
              <a:buFont typeface="Wingdings" panose="05000000000000000000" pitchFamily="2" charset="2"/>
              <a:buChar char="n"/>
            </a:pPr>
            <a:endParaRPr lang="en-US" altLang="zh-CN" sz="2200" dirty="0"/>
          </a:p>
          <a:p>
            <a:pPr marL="457200" indent="-457200" algn="just">
              <a:buFont typeface="Wingdings" panose="05000000000000000000" pitchFamily="2" charset="2"/>
              <a:buChar char="n"/>
            </a:pPr>
            <a:endParaRPr lang="en-US" altLang="zh-CN" sz="2200" dirty="0"/>
          </a:p>
          <a:p>
            <a:pPr marL="457200" indent="-457200" algn="just">
              <a:buFont typeface="Wingdings" panose="05000000000000000000" pitchFamily="2" charset="2"/>
              <a:buChar char="n"/>
            </a:pPr>
            <a:endParaRPr lang="en-US" altLang="zh-CN" sz="2200" dirty="0"/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US" altLang="zh-CN" sz="2200" dirty="0"/>
              <a:t>In constrained calculations, 96% reached convergence. </a:t>
            </a:r>
          </a:p>
          <a:p>
            <a:pPr marL="457200" indent="-457200" algn="just">
              <a:buFont typeface="Wingdings" panose="05000000000000000000" pitchFamily="2" charset="2"/>
              <a:buChar char="n"/>
            </a:pPr>
            <a:endParaRPr lang="en-US" altLang="zh-CN" sz="2200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677967"/>
              </p:ext>
            </p:extLst>
          </p:nvPr>
        </p:nvGraphicFramePr>
        <p:xfrm>
          <a:off x="1332000" y="3876800"/>
          <a:ext cx="6480000" cy="204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val="1631974282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321204482"/>
                    </a:ext>
                  </a:extLst>
                </a:gridCol>
              </a:tblGrid>
              <a:tr h="3422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Results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Number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9589232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>
                          <a:solidFill>
                            <a:schemeClr val="tx1"/>
                          </a:solidFill>
                        </a:rPr>
                        <a:t>783</a:t>
                      </a:r>
                      <a:endParaRPr lang="zh-CN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05155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00B050"/>
                          </a:solidFill>
                        </a:rPr>
                        <a:t>Converged in auto. blocking</a:t>
                      </a:r>
                      <a:endParaRPr lang="zh-CN" alt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b="1" dirty="0">
                          <a:solidFill>
                            <a:srgbClr val="00B050"/>
                          </a:solidFill>
                        </a:rPr>
                        <a:t>678 (86%)</a:t>
                      </a:r>
                      <a:endParaRPr lang="zh-CN" alt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3713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aseline="0" dirty="0">
                          <a:solidFill>
                            <a:srgbClr val="00B050"/>
                          </a:solidFill>
                        </a:rPr>
                        <a:t>Converged in orbit-fixed blocking</a:t>
                      </a:r>
                      <a:endParaRPr lang="zh-CN" altLang="en-US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rgbClr val="00B050"/>
                          </a:solidFill>
                        </a:rPr>
                        <a:t>75   (10%)</a:t>
                      </a:r>
                      <a:endParaRPr lang="zh-CN" alt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42679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FF0000"/>
                          </a:solidFill>
                        </a:rPr>
                        <a:t>No convergence</a:t>
                      </a:r>
                      <a:endParaRPr lang="zh-CN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rgbClr val="FF0000"/>
                          </a:solidFill>
                        </a:rPr>
                        <a:t>30   (  4%)</a:t>
                      </a:r>
                      <a:endParaRPr lang="zh-CN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45735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527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628650" y="53617"/>
            <a:ext cx="7886700" cy="514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Nuclear landscape in 51 </a:t>
            </a:r>
            <a:r>
              <a:rPr lang="zh-CN" altLang="en-US" dirty="0"/>
              <a:t>≤ </a:t>
            </a:r>
            <a:r>
              <a:rPr lang="en-US" altLang="zh-CN" i="1" dirty="0"/>
              <a:t>Z</a:t>
            </a:r>
            <a:r>
              <a:rPr lang="en-US" altLang="zh-CN" dirty="0"/>
              <a:t> </a:t>
            </a:r>
            <a:r>
              <a:rPr lang="zh-CN" altLang="en-US" dirty="0"/>
              <a:t>≤ </a:t>
            </a:r>
            <a:r>
              <a:rPr lang="en-US" altLang="zh-CN" dirty="0"/>
              <a:t>60</a:t>
            </a:r>
            <a:endParaRPr lang="zh-CN" altLang="en-US" dirty="0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631462"/>
            <a:ext cx="2057400" cy="221822"/>
          </a:xfrm>
        </p:spPr>
        <p:txBody>
          <a:bodyPr/>
          <a:lstStyle/>
          <a:p>
            <a:fld id="{4E1B6285-2616-4AD1-91A7-2DC353E851E6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631462"/>
            <a:ext cx="2057400" cy="221822"/>
          </a:xfrm>
        </p:spPr>
        <p:txBody>
          <a:bodyPr/>
          <a:lstStyle/>
          <a:p>
            <a:fld id="{C8172C27-0BBD-4E67-BD24-BD471B05C868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19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631462"/>
            <a:ext cx="3086100" cy="221822"/>
          </a:xfrm>
        </p:spPr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115231" y="830319"/>
            <a:ext cx="184730" cy="539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altLang="zh-CN" sz="2200" dirty="0">
              <a:solidFill>
                <a:srgbClr val="0000F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9100" y="790399"/>
            <a:ext cx="83058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2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58A46CB-D19B-4234-8821-2B6EDDB3D809}"/>
              </a:ext>
            </a:extLst>
          </p:cNvPr>
          <p:cNvSpPr/>
          <p:nvPr/>
        </p:nvSpPr>
        <p:spPr>
          <a:xfrm>
            <a:off x="328612" y="4552947"/>
            <a:ext cx="84867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200" dirty="0"/>
              <a:t> </a:t>
            </a:r>
            <a:r>
              <a:rPr lang="en-US" altLang="zh-CN" sz="2200" dirty="0">
                <a:solidFill>
                  <a:srgbClr val="FF0000"/>
                </a:solidFill>
              </a:rPr>
              <a:t>196</a:t>
            </a:r>
            <a:r>
              <a:rPr lang="en-US" altLang="zh-CN" sz="2200" dirty="0"/>
              <a:t> (odd-even) + </a:t>
            </a:r>
            <a:r>
              <a:rPr lang="en-US" altLang="zh-CN" sz="2200" dirty="0">
                <a:solidFill>
                  <a:srgbClr val="FF0000"/>
                </a:solidFill>
              </a:rPr>
              <a:t>171</a:t>
            </a:r>
            <a:r>
              <a:rPr lang="en-US" altLang="zh-CN" sz="2200" dirty="0"/>
              <a:t> (odd-odd) = </a:t>
            </a:r>
            <a:r>
              <a:rPr lang="en-US" altLang="zh-CN" sz="2200" dirty="0">
                <a:solidFill>
                  <a:srgbClr val="FF0000"/>
                </a:solidFill>
              </a:rPr>
              <a:t>367</a:t>
            </a:r>
            <a:r>
              <a:rPr lang="en-US" altLang="zh-CN" sz="2200" dirty="0"/>
              <a:t> nuclei are bound in DRHBc, which is larger than the number </a:t>
            </a:r>
            <a:r>
              <a:rPr lang="en-US" altLang="zh-CN" sz="2200" dirty="0">
                <a:solidFill>
                  <a:srgbClr val="0606FF"/>
                </a:solidFill>
              </a:rPr>
              <a:t>339</a:t>
            </a:r>
            <a:r>
              <a:rPr lang="en-US" altLang="zh-CN" sz="2200" dirty="0"/>
              <a:t> in RCHB. </a:t>
            </a:r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en-US" altLang="zh-CN" sz="2200" dirty="0"/>
              <a:t>The rms deviation of binding energy from data is </a:t>
            </a:r>
            <a:r>
              <a:rPr lang="en-US" altLang="zh-CN" sz="2200" dirty="0">
                <a:solidFill>
                  <a:srgbClr val="FF0000"/>
                </a:solidFill>
              </a:rPr>
              <a:t>0.89 MeV</a:t>
            </a:r>
            <a:r>
              <a:rPr lang="en-US" altLang="zh-CN" sz="2200" dirty="0"/>
              <a:t>, showing significant improvement from </a:t>
            </a:r>
            <a:r>
              <a:rPr lang="en-US" altLang="zh-CN" sz="2200" dirty="0">
                <a:solidFill>
                  <a:srgbClr val="0606FF"/>
                </a:solidFill>
              </a:rPr>
              <a:t>6.12 MeV</a:t>
            </a:r>
            <a:r>
              <a:rPr lang="en-US" altLang="zh-CN" sz="2200" dirty="0"/>
              <a:t> in RCHB. 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30FCC50-FA51-4003-9B2B-E495E3599E8D}"/>
              </a:ext>
            </a:extLst>
          </p:cNvPr>
          <p:cNvSpPr/>
          <p:nvPr/>
        </p:nvSpPr>
        <p:spPr>
          <a:xfrm>
            <a:off x="7777525" y="4051410"/>
            <a:ext cx="13664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Exp: AME2020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AF52D90-1C37-4C63-18FC-7C1FE075B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7625"/>
            <a:ext cx="9144000" cy="362796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81A43CF-3639-8270-2221-4968671B633A}"/>
              </a:ext>
            </a:extLst>
          </p:cNvPr>
          <p:cNvSpPr txBox="1"/>
          <p:nvPr/>
        </p:nvSpPr>
        <p:spPr>
          <a:xfrm>
            <a:off x="6115050" y="3906048"/>
            <a:ext cx="3028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accent5"/>
                </a:solidFill>
              </a:rPr>
              <a:t>Exp: AME2020 </a:t>
            </a:r>
            <a:endParaRPr lang="en-US" altLang="zh-CN" sz="1400" dirty="0">
              <a:solidFill>
                <a:schemeClr val="accent5"/>
              </a:solidFill>
            </a:endParaRPr>
          </a:p>
          <a:p>
            <a:r>
              <a:rPr lang="en-US" altLang="zh-CN" sz="1400" dirty="0">
                <a:solidFill>
                  <a:schemeClr val="accent5"/>
                </a:solidFill>
              </a:rPr>
              <a:t>[Wang, </a:t>
            </a:r>
            <a:r>
              <a:rPr lang="en-US" altLang="zh-CN" sz="1400" i="1" dirty="0">
                <a:solidFill>
                  <a:schemeClr val="accent5"/>
                </a:solidFill>
              </a:rPr>
              <a:t>et al</a:t>
            </a:r>
            <a:r>
              <a:rPr lang="en-US" altLang="zh-CN" sz="1400" dirty="0">
                <a:solidFill>
                  <a:schemeClr val="accent5"/>
                </a:solidFill>
              </a:rPr>
              <a:t>., CPC 45, 030003 (2021)]</a:t>
            </a:r>
            <a:endParaRPr lang="zh-CN" altLang="en-US" sz="1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63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>
            <a:spLocks/>
          </p:cNvSpPr>
          <p:nvPr/>
        </p:nvSpPr>
        <p:spPr>
          <a:xfrm>
            <a:off x="628650" y="53617"/>
            <a:ext cx="7886700" cy="514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Nuclear landscape in 51 </a:t>
            </a:r>
            <a:r>
              <a:rPr lang="zh-CN" altLang="en-US" dirty="0"/>
              <a:t>≤ </a:t>
            </a:r>
            <a:r>
              <a:rPr lang="en-US" altLang="zh-CN" i="1" dirty="0"/>
              <a:t>Z</a:t>
            </a:r>
            <a:r>
              <a:rPr lang="en-US" altLang="zh-CN" dirty="0"/>
              <a:t> </a:t>
            </a:r>
            <a:r>
              <a:rPr lang="zh-CN" altLang="en-US" dirty="0"/>
              <a:t>≤ </a:t>
            </a:r>
            <a:r>
              <a:rPr lang="en-US" altLang="zh-CN" dirty="0"/>
              <a:t>60</a:t>
            </a:r>
            <a:endParaRPr lang="zh-CN" altLang="en-US" dirty="0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631462"/>
            <a:ext cx="2057400" cy="221822"/>
          </a:xfrm>
        </p:spPr>
        <p:txBody>
          <a:bodyPr/>
          <a:lstStyle/>
          <a:p>
            <a:fld id="{4E1B6285-2616-4AD1-91A7-2DC353E851E6}" type="datetime1">
              <a:rPr lang="zh-CN" altLang="en-US" smtClean="0"/>
              <a:t>2024/7/2</a:t>
            </a:fld>
            <a:endParaRPr lang="zh-CN" altLang="en-US"/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631462"/>
            <a:ext cx="2057400" cy="221822"/>
          </a:xfrm>
        </p:spPr>
        <p:txBody>
          <a:bodyPr/>
          <a:lstStyle/>
          <a:p>
            <a:fld id="{C8172C27-0BBD-4E67-BD24-BD471B05C868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19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631462"/>
            <a:ext cx="3086100" cy="221822"/>
          </a:xfrm>
        </p:spPr>
        <p:txBody>
          <a:bodyPr/>
          <a:lstStyle/>
          <a:p>
            <a:r>
              <a:rPr lang="en-US" altLang="zh-CN"/>
              <a:t>7th DRHBc Workshop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115231" y="830319"/>
            <a:ext cx="184730" cy="539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endParaRPr lang="en-US" altLang="zh-CN" sz="2200" dirty="0">
              <a:solidFill>
                <a:srgbClr val="0000F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9100" y="790399"/>
            <a:ext cx="83058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n"/>
            </a:pPr>
            <a:endParaRPr lang="en-US" altLang="zh-CN" sz="22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58A46CB-D19B-4234-8821-2B6EDDB3D809}"/>
              </a:ext>
            </a:extLst>
          </p:cNvPr>
          <p:cNvSpPr/>
          <p:nvPr/>
        </p:nvSpPr>
        <p:spPr>
          <a:xfrm>
            <a:off x="262582" y="4510065"/>
            <a:ext cx="86188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sz="2200" dirty="0"/>
              <a:t>The proton drip line of </a:t>
            </a:r>
            <a:r>
              <a:rPr lang="en-US" altLang="zh-CN" sz="2200" i="1" dirty="0"/>
              <a:t>Z</a:t>
            </a:r>
            <a:r>
              <a:rPr lang="en-US" altLang="zh-CN" sz="2200" dirty="0"/>
              <a:t> = 51 is less extended than those of </a:t>
            </a:r>
            <a:r>
              <a:rPr lang="en-US" altLang="zh-CN" sz="2200" i="1" dirty="0"/>
              <a:t>Z</a:t>
            </a:r>
            <a:r>
              <a:rPr lang="en-US" altLang="zh-CN" sz="2200" dirty="0"/>
              <a:t> = 50, 52.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sz="2200" dirty="0"/>
              <a:t>Near the neutron drip line, a zigzag pattern appears.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en-US" altLang="zh-CN" sz="2200" dirty="0"/>
              <a:t>In the “peninsula” beyond </a:t>
            </a:r>
            <a:r>
              <a:rPr lang="en-US" altLang="zh-CN" sz="2200" i="1" dirty="0"/>
              <a:t>N</a:t>
            </a:r>
            <a:r>
              <a:rPr lang="en-US" altLang="zh-CN" sz="2200" dirty="0"/>
              <a:t> = 126, no odd-odd nucleus exists. </a:t>
            </a:r>
          </a:p>
          <a:p>
            <a:pPr>
              <a:spcAft>
                <a:spcPts val="600"/>
              </a:spcAft>
            </a:pPr>
            <a:r>
              <a:rPr lang="en-US" altLang="zh-CN" sz="2400" dirty="0"/>
              <a:t>—— Influence of the </a:t>
            </a:r>
            <a:r>
              <a:rPr lang="en-US" altLang="zh-CN" sz="2400" dirty="0">
                <a:solidFill>
                  <a:srgbClr val="FF0000"/>
                </a:solidFill>
              </a:rPr>
              <a:t>odd-even effects</a:t>
            </a:r>
            <a:r>
              <a:rPr lang="en-US" altLang="zh-CN" sz="2400" dirty="0"/>
              <a:t>.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n"/>
            </a:pPr>
            <a:endParaRPr lang="en-US" altLang="zh-CN" sz="1000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30FCC50-FA51-4003-9B2B-E495E3599E8D}"/>
              </a:ext>
            </a:extLst>
          </p:cNvPr>
          <p:cNvSpPr/>
          <p:nvPr/>
        </p:nvSpPr>
        <p:spPr>
          <a:xfrm>
            <a:off x="7777525" y="4051410"/>
            <a:ext cx="13664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chemeClr val="accent5"/>
                </a:solidFill>
              </a:rPr>
              <a:t>Exp: AME2020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AF52D90-1C37-4C63-18FC-7C1FE075B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7625"/>
            <a:ext cx="9144000" cy="3627964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81A43CF-3639-8270-2221-4968671B633A}"/>
              </a:ext>
            </a:extLst>
          </p:cNvPr>
          <p:cNvSpPr txBox="1"/>
          <p:nvPr/>
        </p:nvSpPr>
        <p:spPr>
          <a:xfrm>
            <a:off x="7777524" y="3973649"/>
            <a:ext cx="13664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accent5"/>
                </a:solidFill>
              </a:rPr>
              <a:t>Exp: AME2020</a:t>
            </a:r>
          </a:p>
        </p:txBody>
      </p:sp>
    </p:spTree>
    <p:extLst>
      <p:ext uri="{BB962C8B-B14F-4D97-AF65-F5344CB8AC3E}">
        <p14:creationId xmlns:p14="http://schemas.microsoft.com/office/powerpoint/2010/main" val="1802828153"/>
      </p:ext>
    </p:extLst>
  </p:cSld>
  <p:clrMapOvr>
    <a:masterClrMapping/>
  </p:clrMapOvr>
</p:sld>
</file>

<file path=ppt/theme/theme1.xml><?xml version="1.0" encoding="utf-8"?>
<a:theme xmlns:a="http://schemas.openxmlformats.org/drawingml/2006/main" name="SFWZTealTan43_201907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9">
      <a:majorFont>
        <a:latin typeface="Cambria"/>
        <a:ea typeface="微软雅黑"/>
        <a:cs typeface=""/>
      </a:majorFont>
      <a:minorFont>
        <a:latin typeface="Times New Roman"/>
        <a:ea typeface="楷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FWZTealTan43_201907" id="{4F7CEBEF-A60F-49A2-A8FE-96BDCE5AC3E6}" vid="{26C9E774-D331-476B-BD04-1E4DC6C89F3B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SFWZTealTan43_201907</Template>
  <TotalTime>148665</TotalTime>
  <Words>2414</Words>
  <Application>Microsoft Office PowerPoint</Application>
  <PresentationFormat>全屏显示(4:3)</PresentationFormat>
  <Paragraphs>550</Paragraphs>
  <Slides>37</Slides>
  <Notes>34</Notes>
  <HiddenSlides>1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4" baseType="lpstr">
      <vt:lpstr>等线</vt:lpstr>
      <vt:lpstr>微软雅黑</vt:lpstr>
      <vt:lpstr>Arial</vt:lpstr>
      <vt:lpstr>Cambria</vt:lpstr>
      <vt:lpstr>Times New Roman</vt:lpstr>
      <vt:lpstr>Wingdings</vt:lpstr>
      <vt:lpstr>SFWZTealTan43_201907</vt:lpstr>
      <vt:lpstr>Progress Report for nuclear regions with (G5) 51 ≤ Z ≤ 59     &amp;  (G13) 124 ≤ Z ≤ 126 </vt:lpstr>
      <vt:lpstr>Outline</vt:lpstr>
      <vt:lpstr>Introduction</vt:lpstr>
      <vt:lpstr>Nuclear regions: G5 and G13</vt:lpstr>
      <vt:lpstr>Outline</vt:lpstr>
      <vt:lpstr>Numerical details</vt:lpstr>
      <vt:lpstr>Progress for odd-Z nuclei with 51 ≤ Z ≤ 60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Outline</vt:lpstr>
      <vt:lpstr>Numerical details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Outline</vt:lpstr>
      <vt:lpstr>Summary </vt:lpstr>
      <vt:lpstr>Outlook on superheavy nuclei </vt:lpstr>
      <vt:lpstr>Thanks for your attention! </vt:lpstr>
      <vt:lpstr>Appendix</vt:lpstr>
      <vt:lpstr>PowerPoint 演示文稿</vt:lpstr>
      <vt:lpstr>PowerPoint 演示文稿</vt:lpstr>
      <vt:lpstr>Traditional shell structure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DRHBc</dc:title>
  <dc:creator>SF WZ</dc:creator>
  <cp:lastModifiedBy>WZ SF</cp:lastModifiedBy>
  <cp:revision>34471</cp:revision>
  <dcterms:created xsi:type="dcterms:W3CDTF">2019-10-29T07:18:29Z</dcterms:created>
  <dcterms:modified xsi:type="dcterms:W3CDTF">2024-07-02T04:38:11Z</dcterms:modified>
</cp:coreProperties>
</file>