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9" r:id="rId3"/>
    <p:sldId id="773" r:id="rId4"/>
    <p:sldId id="290" r:id="rId5"/>
    <p:sldId id="774" r:id="rId6"/>
    <p:sldId id="256" r:id="rId7"/>
    <p:sldId id="294" r:id="rId8"/>
    <p:sldId id="782" r:id="rId9"/>
    <p:sldId id="309" r:id="rId10"/>
    <p:sldId id="787" r:id="rId11"/>
    <p:sldId id="775" r:id="rId12"/>
    <p:sldId id="781" r:id="rId13"/>
    <p:sldId id="785" r:id="rId14"/>
    <p:sldId id="784" r:id="rId15"/>
    <p:sldId id="669" r:id="rId16"/>
    <p:sldId id="292" r:id="rId17"/>
    <p:sldId id="763" r:id="rId18"/>
    <p:sldId id="762" r:id="rId19"/>
    <p:sldId id="764" r:id="rId20"/>
    <p:sldId id="304" r:id="rId21"/>
    <p:sldId id="786" r:id="rId22"/>
    <p:sldId id="776" r:id="rId23"/>
    <p:sldId id="293" r:id="rId24"/>
    <p:sldId id="777" r:id="rId25"/>
    <p:sldId id="783" r:id="rId26"/>
    <p:sldId id="780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5EFF"/>
    <a:srgbClr val="292E7E"/>
    <a:srgbClr val="262A7D"/>
    <a:srgbClr val="D7F20C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4" autoAdjust="0"/>
    <p:restoredTop sz="94323" autoAdjust="0"/>
  </p:normalViewPr>
  <p:slideViewPr>
    <p:cSldViewPr snapToGrid="0">
      <p:cViewPr varScale="1">
        <p:scale>
          <a:sx n="80" d="100"/>
          <a:sy n="80" d="100"/>
        </p:scale>
        <p:origin x="224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7F63D-0B8F-4CB1-A5A5-64458F3ABED6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1FA366-8684-46A2-B7DC-74D4B433F3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236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1FA366-8684-46A2-B7DC-74D4B433F3D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936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FA366-8684-46A2-B7DC-74D4B433F3D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585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FA366-8684-46A2-B7DC-74D4B433F3D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808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FA366-8684-46A2-B7DC-74D4B433F3D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157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FA366-8684-46A2-B7DC-74D4B433F3D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537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BEF13-C4FD-4148-A6B2-107F988FAA6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7319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FA366-8684-46A2-B7DC-74D4B433F3D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4208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FA366-8684-46A2-B7DC-74D4B433F3D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298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FA366-8684-46A2-B7DC-74D4B433F3D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7174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FA366-8684-46A2-B7DC-74D4B433F3D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4746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FA366-8684-46A2-B7DC-74D4B433F3D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156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FA366-8684-46A2-B7DC-74D4B433F3D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99041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FA366-8684-46A2-B7DC-74D4B433F3D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3369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FA366-8684-46A2-B7DC-74D4B433F3D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2258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FA366-8684-46A2-B7DC-74D4B433F3D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9648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1FA366-8684-46A2-B7DC-74D4B433F3D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2956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FA366-8684-46A2-B7DC-74D4B433F3D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0625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FA366-8684-46A2-B7DC-74D4B433F3D7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603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FA366-8684-46A2-B7DC-74D4B433F3D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007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FA366-8684-46A2-B7DC-74D4B433F3D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35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FA366-8684-46A2-B7DC-74D4B433F3D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114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FA366-8684-46A2-B7DC-74D4B433F3D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73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FA366-8684-46A2-B7DC-74D4B433F3D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997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实验值被</a:t>
            </a:r>
            <a:r>
              <a:rPr lang="en-US" altLang="zh-CN" dirty="0"/>
              <a:t>DRHBc</a:t>
            </a:r>
            <a:r>
              <a:rPr lang="zh-CN" altLang="en-US" dirty="0"/>
              <a:t>的计算值很好地重现了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从中子分离能的下降看壳：</a:t>
            </a:r>
            <a:endParaRPr lang="en-US" altLang="zh-CN" dirty="0"/>
          </a:p>
          <a:p>
            <a:r>
              <a:rPr lang="en-US" altLang="zh-CN" sz="1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Deformed shell gap:  </a:t>
            </a:r>
            <a:r>
              <a:rPr lang="en-US" altLang="zh-CN" sz="12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en-US" altLang="zh-CN" sz="1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=162</a:t>
            </a:r>
          </a:p>
          <a:p>
            <a:r>
              <a:rPr lang="en-US" altLang="zh-CN" sz="12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Sepherical</a:t>
            </a:r>
            <a:r>
              <a:rPr lang="en-US" altLang="zh-CN" sz="1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shell gap:  </a:t>
            </a:r>
            <a:r>
              <a:rPr lang="en-US" altLang="zh-CN" sz="12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en-US" altLang="zh-CN" sz="1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=184, 258</a:t>
            </a:r>
          </a:p>
          <a:p>
            <a:endParaRPr lang="en-US" altLang="zh-CN" sz="12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1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单中子滴线</a:t>
            </a:r>
            <a:endParaRPr lang="en-US" altLang="zh-CN" sz="12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dirty="0"/>
          </a:p>
          <a:p>
            <a:r>
              <a:rPr lang="zh-CN" altLang="en-US" dirty="0"/>
              <a:t>滴线外可能的束缚核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FA366-8684-46A2-B7DC-74D4B433F3D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130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实验值被</a:t>
            </a:r>
            <a:r>
              <a:rPr lang="en-US" altLang="zh-CN" dirty="0"/>
              <a:t>DRHBc</a:t>
            </a:r>
            <a:r>
              <a:rPr lang="zh-CN" altLang="en-US" dirty="0"/>
              <a:t>的计算值很好地重现了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滴线外可能的束缚核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Mt</a:t>
            </a:r>
            <a:r>
              <a:rPr lang="zh-CN" altLang="en-US" dirty="0"/>
              <a:t>滴线外偶</a:t>
            </a:r>
            <a:r>
              <a:rPr lang="en-US" altLang="zh-CN" dirty="0"/>
              <a:t>N</a:t>
            </a:r>
            <a:r>
              <a:rPr lang="zh-CN" altLang="en-US" dirty="0"/>
              <a:t>核与奇</a:t>
            </a:r>
            <a:r>
              <a:rPr lang="en-US" altLang="zh-CN" dirty="0"/>
              <a:t>N</a:t>
            </a:r>
            <a:r>
              <a:rPr lang="zh-CN" altLang="en-US" dirty="0"/>
              <a:t>核都存在束缚核，但他们在稳定性以及数目上存在明显差异。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为了研究这种差异，我们对超重核区域滴线外所有可能存在的束缚核进行了研究。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FA366-8684-46A2-B7DC-74D4B433F3D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975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F96D9F-96C5-447C-808F-A7AF9247F5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E74F644-F04D-4874-AA6D-DD73FC83FE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FD11CE-E7DB-4E22-AF10-B6E9B3B78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44F92-A0A9-4B60-928F-37024A15CBBC}" type="datetime1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0F3707-1E2C-474D-88F9-B57B23FB9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0E927A-29E8-4F96-8E9C-7E2E8E6C2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77AEA-84C0-471D-AD16-0DF6E703F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50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FB05FA-ECE4-4930-BAC3-9D15381A0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C633704-7353-4AA1-8A46-D730C3241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3A9514-C746-4443-9885-F2D893BD3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73B8A-48B5-4A25-9806-2B5E6E47EBC8}" type="datetime1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AC26DB-412D-4216-A555-18F48D779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F69DB8-D097-407C-873F-3FB9DABDF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77AEA-84C0-471D-AD16-0DF6E703F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472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A259174-FB2E-4501-9808-F2E5B8653E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BEFE6C3-E62F-4BEC-B264-09DFD4D6E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82E42D-C83F-479C-BB4D-D00F51680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DEFB8-7F2D-4BBE-BF92-1C13A9128395}" type="datetime1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4114E0-4D5B-4185-9D68-AA025DD65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CD1F2E-4356-4F7F-B170-772211808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77AEA-84C0-471D-AD16-0DF6E703F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77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453561-AFF8-402F-8309-34B85C151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9309EA-5957-4F0C-A0FA-A9F7328AE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E6A10D-1403-4C17-8A76-060A3F04D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A3594-0FA8-4A58-AC7D-2012534B21A4}" type="datetime1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2E8045-81B0-41E9-BACB-2B899ED96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831058-ACCD-4872-8FAC-6DD8428E5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77AEA-84C0-471D-AD16-0DF6E703F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09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8EE6D0-F6CC-45F2-82E4-049F41B29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FAA94A9-29AB-4A97-A7FA-B43039D32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8D0D19-F89A-4A6E-84B3-2364AD4AE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1357-FC2A-4BDB-82C7-A3BF16F2B122}" type="datetime1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CD3136-A1C1-4B20-9DB0-4D21E7602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5D2D3-DFDB-4AE3-AA04-FD9D9D490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77AEA-84C0-471D-AD16-0DF6E703F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407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9313F9-966A-4900-899A-C647567A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2610D3-639C-45D4-A4E0-ACDA973A2C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0C84CA2-82ED-4B8B-9974-43AEFEB552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2BB09C1-7A33-47E7-A998-D72A8F98A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2E093-2D52-47D9-941E-D531D2C552B7}" type="datetime1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B6387A3-67F7-4F95-ADF4-539F2BE9E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F16D74A-BEC7-4A6B-9FC2-6D33E329E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77AEA-84C0-471D-AD16-0DF6E703F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6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275A8B-5FA4-46D5-B5F1-079B0BF3F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E3D080-C2B7-4AF6-B68A-681F200A8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F1E9E58-B40B-46CC-A105-C30823A51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41754C0-37DA-4384-9A31-34F9448B57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7E67D53-9493-45E1-BFB6-C0B1EACFE5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288069A-9759-4B8C-90C9-0207694E0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EC482-9891-4EEA-9295-B084A29B162F}" type="datetime1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D5D7C6E-59ED-4903-B434-9A59DA07D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F938CE2-D35E-4865-9E1D-2BB05D43B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77AEA-84C0-471D-AD16-0DF6E703F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916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2FC3C1-B60E-4F7E-BA2D-9FDFDAF0B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F0E8FE-AEF6-4ACF-888A-9AF5AF0BA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72CF-B31F-4E69-BF29-596C88784569}" type="datetime1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FC97076-D296-466E-A474-5B211FAFF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C810DA8-A8A9-4D24-A44E-D3AC4E841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77AEA-84C0-471D-AD16-0DF6E703F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798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4669ECC-4573-43E0-9734-C9CF3E0B9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F4573-D422-42CC-9132-CD902D476693}" type="datetime1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C4B88AA-2343-4511-A730-4585917B0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9A3105-7505-4A50-9CB5-C3D2A2FE2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77AEA-84C0-471D-AD16-0DF6E703F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8846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AB7079-BE61-462E-B33C-281BBB2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D81C77-7366-419B-A536-19959E189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FD54D3-4B4C-425D-88A4-DDA319748D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B386937-3274-4DDD-9640-2A5632724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E37E1-12EB-4462-A90E-CA7131F41F79}" type="datetime1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0333EE-7D09-4103-9FD5-C261AFBD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7AEEC6-568F-4866-9B72-700B30730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77AEA-84C0-471D-AD16-0DF6E703F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068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9D4E04-146E-4424-A5CB-4EB32F9A7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9D3F98A-56A5-48D0-BF54-37EBAE4B24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3B11B89-9D37-428A-BF0E-5E09F88A0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79824D4-5805-4B9B-AA91-6ED7A8044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8456F-097B-4EC1-BCEA-89A544684EA6}" type="datetime1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ABE371-B998-4F22-BB28-EC10BBD38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C45E0B-28DA-495A-A86E-FE3582DF8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77AEA-84C0-471D-AD16-0DF6E703F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8790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D5D5AF6-7EFC-40D1-8978-F05C30303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48033F-1618-4C23-929A-7FFB9DBC8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21CFAE-746B-4132-B7BB-6F1A6DC8F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573EE-D919-4FC8-A574-0447F6CB4F96}" type="datetime1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FEC492-9463-45C1-84D9-F5713465B6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FAB48-CF94-4D2F-A606-31965A2B24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77AEA-84C0-471D-AD16-0DF6E703F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518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A9A45657-5E11-40F1-8B57-9E3B6B17C355}"/>
              </a:ext>
            </a:extLst>
          </p:cNvPr>
          <p:cNvSpPr txBox="1"/>
          <p:nvPr/>
        </p:nvSpPr>
        <p:spPr>
          <a:xfrm>
            <a:off x="-19117" y="28941"/>
            <a:ext cx="11296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400" dirty="0">
              <a:solidFill>
                <a:srgbClr val="0070C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41D3FF0D-D548-472C-A500-5625CE5D9893}"/>
              </a:ext>
            </a:extLst>
          </p:cNvPr>
          <p:cNvCxnSpPr>
            <a:cxnSpLocks/>
          </p:cNvCxnSpPr>
          <p:nvPr/>
        </p:nvCxnSpPr>
        <p:spPr>
          <a:xfrm flipV="1">
            <a:off x="0" y="2174057"/>
            <a:ext cx="12192000" cy="19456"/>
          </a:xfrm>
          <a:prstGeom prst="line">
            <a:avLst/>
          </a:prstGeom>
          <a:ln w="1524000">
            <a:solidFill>
              <a:srgbClr val="292E7E">
                <a:alpha val="9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41D3FF0D-D548-472C-A500-5625CE5D9893}"/>
              </a:ext>
            </a:extLst>
          </p:cNvPr>
          <p:cNvCxnSpPr>
            <a:cxnSpLocks/>
          </p:cNvCxnSpPr>
          <p:nvPr/>
        </p:nvCxnSpPr>
        <p:spPr>
          <a:xfrm>
            <a:off x="-644" y="605602"/>
            <a:ext cx="12192644" cy="0"/>
          </a:xfrm>
          <a:prstGeom prst="line">
            <a:avLst/>
          </a:prstGeom>
          <a:ln w="5715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A9A45657-5E11-40F1-8B57-9E3B6B17C355}"/>
              </a:ext>
            </a:extLst>
          </p:cNvPr>
          <p:cNvSpPr txBox="1"/>
          <p:nvPr/>
        </p:nvSpPr>
        <p:spPr>
          <a:xfrm>
            <a:off x="963806" y="1531793"/>
            <a:ext cx="102577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Progress Report for Mass table with </a:t>
            </a:r>
            <a:r>
              <a:rPr lang="en-US" altLang="zh-CN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DRHBc</a:t>
            </a:r>
            <a:r>
              <a:rPr lang="en-US" altLang="zh-CN" sz="4000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for Z = 101 ~ 110 </a:t>
            </a:r>
            <a:endParaRPr lang="zh-CN" altLang="en-US" sz="4000" b="1" dirty="0">
              <a:solidFill>
                <a:srgbClr val="FFFF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5267D2C-C46F-50D5-A3E8-5C8ED00A5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77AEA-84C0-471D-AD16-0DF6E703F2B7}" type="slidenum">
              <a:rPr lang="zh-CN" altLang="en-US" smtClean="0"/>
              <a:t>1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B223974-20FE-BDE0-DFA1-0C872686FC5C}"/>
              </a:ext>
            </a:extLst>
          </p:cNvPr>
          <p:cNvSpPr txBox="1"/>
          <p:nvPr/>
        </p:nvSpPr>
        <p:spPr>
          <a:xfrm>
            <a:off x="10877" y="0"/>
            <a:ext cx="11296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 7</a:t>
            </a:r>
            <a:r>
              <a:rPr lang="en-US" altLang="zh-CN" sz="3200" b="1" baseline="300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workshop on nuclear mass table with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DRHBc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theory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C3F5CAC-CB84-2BA3-C176-F1E8B284461C}"/>
              </a:ext>
            </a:extLst>
          </p:cNvPr>
          <p:cNvSpPr txBox="1"/>
          <p:nvPr/>
        </p:nvSpPr>
        <p:spPr>
          <a:xfrm>
            <a:off x="1748490" y="6060037"/>
            <a:ext cx="875912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900" b="1" dirty="0">
                <a:latin typeface="+mn-ea"/>
              </a:rPr>
              <a:t>July</a:t>
            </a:r>
            <a:r>
              <a:rPr lang="zh-CN" altLang="en-US" sz="1900" b="1" dirty="0">
                <a:latin typeface="+mn-ea"/>
              </a:rPr>
              <a:t> </a:t>
            </a:r>
            <a:r>
              <a:rPr lang="en-US" altLang="zh-CN" sz="1900" b="1" dirty="0">
                <a:latin typeface="+mn-ea"/>
              </a:rPr>
              <a:t>1 – 4, 2024, </a:t>
            </a:r>
            <a:r>
              <a:rPr lang="en-US" altLang="zh-CN" sz="1900" b="1" dirty="0" err="1">
                <a:latin typeface="+mn-ea"/>
              </a:rPr>
              <a:t>Gangneung</a:t>
            </a:r>
            <a:r>
              <a:rPr lang="en-US" altLang="zh-CN" sz="1900" b="1" dirty="0">
                <a:latin typeface="+mn-ea"/>
              </a:rPr>
              <a:t> Green City Experience Center, </a:t>
            </a:r>
            <a:r>
              <a:rPr lang="en-US" altLang="zh-CN" sz="1900" b="1" dirty="0" err="1">
                <a:latin typeface="+mn-ea"/>
              </a:rPr>
              <a:t>Gangneung</a:t>
            </a:r>
            <a:r>
              <a:rPr lang="en-US" altLang="zh-CN" sz="1900" b="1" dirty="0">
                <a:latin typeface="+mn-ea"/>
              </a:rPr>
              <a:t>, Korea</a:t>
            </a:r>
            <a:endParaRPr lang="zh-CN" altLang="en-US" sz="1900" b="1" dirty="0">
              <a:latin typeface="+mn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A693E26-0048-7E6F-637B-138BE5C72AB9}"/>
              </a:ext>
            </a:extLst>
          </p:cNvPr>
          <p:cNvSpPr txBox="1"/>
          <p:nvPr/>
        </p:nvSpPr>
        <p:spPr>
          <a:xfrm>
            <a:off x="18421" y="3349169"/>
            <a:ext cx="117870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Speaker : Xiao-Tao He</a:t>
            </a:r>
          </a:p>
          <a:p>
            <a:pPr algn="ctr"/>
            <a:endParaRPr lang="en-US" altLang="zh-CN" sz="12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        G10: Prof. Cai-Wan Shen, 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Huzhou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Universtiy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(HUZU)</a:t>
            </a:r>
          </a:p>
          <a:p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	       Prof. Xiao-Tao He,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Nanhang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University (NUAA)</a:t>
            </a:r>
          </a:p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	       </a:t>
            </a:r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Ms. Chen Wang, </a:t>
            </a:r>
            <a:r>
              <a:rPr lang="en-US" altLang="zh-CN" sz="28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Nanhang</a:t>
            </a:r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University (NUAA)</a:t>
            </a:r>
          </a:p>
          <a:p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	       Ms. Jia-Wei Wu, </a:t>
            </a:r>
            <a:r>
              <a:rPr lang="en-US" altLang="zh-CN" sz="28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Nanhang</a:t>
            </a:r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University (NUAA)</a:t>
            </a:r>
          </a:p>
          <a:p>
            <a:pPr algn="ctr"/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endParaRPr lang="en-US" altLang="zh-CN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ECE1E77-321B-56D6-DF72-A7B22BD95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14" y="5006355"/>
            <a:ext cx="1822704" cy="18227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0047F5B-5239-ABC2-261B-4BFABD83C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7815" y="5084825"/>
            <a:ext cx="1665764" cy="166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93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A45AB5D-A6F1-D002-1A14-9AA051081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5" y="1194895"/>
            <a:ext cx="7164111" cy="468648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68FF673-EEE3-4643-8412-0FEDDB269F68}"/>
              </a:ext>
            </a:extLst>
          </p:cNvPr>
          <p:cNvSpPr txBox="1"/>
          <p:nvPr/>
        </p:nvSpPr>
        <p:spPr>
          <a:xfrm>
            <a:off x="5432739" y="384049"/>
            <a:ext cx="1326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目</a:t>
            </a:r>
            <a:r>
              <a:rPr lang="en-US" altLang="zh-CN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录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9A45657-5E11-40F1-8B57-9E3B6B17C355}"/>
              </a:ext>
            </a:extLst>
          </p:cNvPr>
          <p:cNvSpPr txBox="1"/>
          <p:nvPr/>
        </p:nvSpPr>
        <p:spPr>
          <a:xfrm>
            <a:off x="288282" y="0"/>
            <a:ext cx="11296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Ⅱ.3  </a:t>
            </a:r>
            <a:r>
              <a:rPr lang="en-US" altLang="zh-CN" dirty="0" err="1"/>
              <a:t>One&amp;Two</a:t>
            </a:r>
            <a:r>
              <a:rPr lang="en-US" altLang="zh-CN" dirty="0"/>
              <a:t> Neutron </a:t>
            </a:r>
            <a:r>
              <a:rPr lang="en-US" altLang="zh-CN" dirty="0" err="1"/>
              <a:t>Seperation</a:t>
            </a:r>
            <a:r>
              <a:rPr lang="en-US" altLang="zh-CN" dirty="0"/>
              <a:t> Energy 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AAD91E3-524E-2533-05FA-D2C462CD2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77AEA-84C0-471D-AD16-0DF6E703F2B7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431E1BFD-83B6-A696-75B4-6E789994B4C8}"/>
              </a:ext>
            </a:extLst>
          </p:cNvPr>
          <p:cNvSpPr/>
          <p:nvPr/>
        </p:nvSpPr>
        <p:spPr>
          <a:xfrm>
            <a:off x="7594821" y="1564382"/>
            <a:ext cx="148413" cy="14841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6C5B6F41-FF23-2056-31CB-7A3E44830691}"/>
              </a:ext>
            </a:extLst>
          </p:cNvPr>
          <p:cNvSpPr/>
          <p:nvPr/>
        </p:nvSpPr>
        <p:spPr>
          <a:xfrm>
            <a:off x="7594820" y="3785745"/>
            <a:ext cx="148413" cy="14841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28D21B6-2E27-12B3-2E98-7B58A3515276}"/>
              </a:ext>
            </a:extLst>
          </p:cNvPr>
          <p:cNvSpPr txBox="1"/>
          <p:nvPr/>
        </p:nvSpPr>
        <p:spPr>
          <a:xfrm>
            <a:off x="7905773" y="3673916"/>
            <a:ext cx="54027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One-neutron drip line:</a:t>
            </a:r>
          </a:p>
          <a:p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DRHBc   </a:t>
            </a:r>
            <a:r>
              <a:rPr lang="en-US" altLang="zh-CN" sz="2200" i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=258  </a:t>
            </a:r>
            <a:endParaRPr lang="en-US" altLang="zh-CN" sz="1050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200" dirty="0">
                <a:solidFill>
                  <a:srgbClr val="175E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RCHB     </a:t>
            </a:r>
            <a:r>
              <a:rPr lang="en-US" altLang="zh-CN" sz="2200" i="1" dirty="0">
                <a:solidFill>
                  <a:srgbClr val="175E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en-US" altLang="zh-CN" sz="2200" dirty="0">
                <a:solidFill>
                  <a:srgbClr val="175E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=258</a:t>
            </a:r>
            <a:endParaRPr lang="zh-CN" altLang="en-US" sz="2200" dirty="0">
              <a:solidFill>
                <a:srgbClr val="175E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7754E362-C2FC-57CD-C1AB-4C9C2AFADE2C}"/>
              </a:ext>
            </a:extLst>
          </p:cNvPr>
          <p:cNvSpPr/>
          <p:nvPr/>
        </p:nvSpPr>
        <p:spPr>
          <a:xfrm>
            <a:off x="7594820" y="2864234"/>
            <a:ext cx="148413" cy="14841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0D7CA35-CE50-5677-CE0F-34AF593A110C}"/>
              </a:ext>
            </a:extLst>
          </p:cNvPr>
          <p:cNvSpPr txBox="1"/>
          <p:nvPr/>
        </p:nvSpPr>
        <p:spPr>
          <a:xfrm>
            <a:off x="7905773" y="2714701"/>
            <a:ext cx="5402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Deformed shell gap:  </a:t>
            </a:r>
            <a:r>
              <a:rPr lang="en-US" altLang="zh-CN" sz="22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en-US" altLang="zh-CN" sz="2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=162</a:t>
            </a:r>
          </a:p>
          <a:p>
            <a:r>
              <a:rPr lang="en-US" altLang="zh-CN" sz="22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Sepherical</a:t>
            </a:r>
            <a:r>
              <a:rPr lang="en-US" altLang="zh-CN" sz="2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shell gap:  </a:t>
            </a:r>
            <a:r>
              <a:rPr lang="en-US" altLang="zh-CN" sz="22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en-US" altLang="zh-CN" sz="2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=184, 258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84CBF0A-0559-030E-2F57-6043E4718786}"/>
              </a:ext>
            </a:extLst>
          </p:cNvPr>
          <p:cNvSpPr/>
          <p:nvPr/>
        </p:nvSpPr>
        <p:spPr>
          <a:xfrm>
            <a:off x="7743233" y="1430252"/>
            <a:ext cx="44487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Experimental values are reproduced </a:t>
            </a:r>
          </a:p>
          <a:p>
            <a:r>
              <a:rPr lang="en-US" altLang="zh-CN" sz="2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better by </a:t>
            </a:r>
            <a:r>
              <a:rPr lang="en-US" altLang="zh-CN" sz="22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DRHBc</a:t>
            </a:r>
            <a:r>
              <a:rPr lang="en-US" altLang="zh-CN" sz="2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calculations</a:t>
            </a:r>
            <a:endParaRPr lang="zh-CN" altLang="en-US" sz="22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CDDAB3A9-D217-D6E3-C387-F7951844D083}"/>
              </a:ext>
            </a:extLst>
          </p:cNvPr>
          <p:cNvSpPr/>
          <p:nvPr/>
        </p:nvSpPr>
        <p:spPr>
          <a:xfrm>
            <a:off x="7594820" y="5318081"/>
            <a:ext cx="148413" cy="14841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DC0AA69-1F1A-5ED3-7B55-6CC7BFF89E5B}"/>
              </a:ext>
            </a:extLst>
          </p:cNvPr>
          <p:cNvSpPr/>
          <p:nvPr/>
        </p:nvSpPr>
        <p:spPr>
          <a:xfrm>
            <a:off x="7905773" y="5169750"/>
            <a:ext cx="40525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For both even-N  and odd- N nuclei, bound nuclei exist beyond one neutron drip line.</a:t>
            </a: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2142532B-B0C7-E615-A5E2-4C9DF0C6E4E5}"/>
              </a:ext>
            </a:extLst>
          </p:cNvPr>
          <p:cNvCxnSpPr>
            <a:cxnSpLocks/>
          </p:cNvCxnSpPr>
          <p:nvPr/>
        </p:nvCxnSpPr>
        <p:spPr>
          <a:xfrm>
            <a:off x="26572" y="666353"/>
            <a:ext cx="10702560" cy="33353"/>
          </a:xfrm>
          <a:prstGeom prst="line">
            <a:avLst/>
          </a:prstGeom>
          <a:ln w="5715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83D914A1-9E03-91F7-9235-D6730848C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310" y="-43914"/>
            <a:ext cx="1561160" cy="150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27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E68FF673-EEE3-4643-8412-0FEDDB269F68}"/>
              </a:ext>
            </a:extLst>
          </p:cNvPr>
          <p:cNvSpPr txBox="1"/>
          <p:nvPr/>
        </p:nvSpPr>
        <p:spPr>
          <a:xfrm>
            <a:off x="5432739" y="384049"/>
            <a:ext cx="1326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目</a:t>
            </a:r>
            <a:r>
              <a:rPr lang="en-US" altLang="zh-CN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录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C120B2B-0995-455F-AADF-D91A0AD47FF6}"/>
              </a:ext>
            </a:extLst>
          </p:cNvPr>
          <p:cNvSpPr txBox="1"/>
          <p:nvPr/>
        </p:nvSpPr>
        <p:spPr>
          <a:xfrm>
            <a:off x="1833754" y="1889064"/>
            <a:ext cx="4833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Results</a:t>
            </a:r>
            <a:endParaRPr lang="zh-CN" altLang="en-US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3FC8F8D5-499C-4A2D-A52A-A1163EA375C1}"/>
              </a:ext>
            </a:extLst>
          </p:cNvPr>
          <p:cNvSpPr/>
          <p:nvPr/>
        </p:nvSpPr>
        <p:spPr>
          <a:xfrm>
            <a:off x="1353073" y="1981410"/>
            <a:ext cx="338529" cy="3385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9A45657-5E11-40F1-8B57-9E3B6B17C355}"/>
              </a:ext>
            </a:extLst>
          </p:cNvPr>
          <p:cNvSpPr txBox="1"/>
          <p:nvPr/>
        </p:nvSpPr>
        <p:spPr>
          <a:xfrm>
            <a:off x="288282" y="0"/>
            <a:ext cx="11296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C120B2B-0995-455F-AADF-D91A0AD47FF6}"/>
              </a:ext>
            </a:extLst>
          </p:cNvPr>
          <p:cNvSpPr txBox="1"/>
          <p:nvPr/>
        </p:nvSpPr>
        <p:spPr>
          <a:xfrm>
            <a:off x="1833753" y="4607970"/>
            <a:ext cx="4833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2800" b="1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3FC8F8D5-499C-4A2D-A52A-A1163EA375C1}"/>
              </a:ext>
            </a:extLst>
          </p:cNvPr>
          <p:cNvSpPr/>
          <p:nvPr/>
        </p:nvSpPr>
        <p:spPr>
          <a:xfrm>
            <a:off x="1353072" y="4739058"/>
            <a:ext cx="338529" cy="3385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C120B2B-0995-455F-AADF-D91A0AD47FF6}"/>
              </a:ext>
            </a:extLst>
          </p:cNvPr>
          <p:cNvSpPr txBox="1"/>
          <p:nvPr/>
        </p:nvSpPr>
        <p:spPr>
          <a:xfrm>
            <a:off x="1833753" y="846125"/>
            <a:ext cx="8721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Numerical details and progress for Z = 101 ~ 110</a:t>
            </a: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3FC8F8D5-499C-4A2D-A52A-A1163EA375C1}"/>
              </a:ext>
            </a:extLst>
          </p:cNvPr>
          <p:cNvSpPr/>
          <p:nvPr/>
        </p:nvSpPr>
        <p:spPr>
          <a:xfrm>
            <a:off x="1353073" y="936490"/>
            <a:ext cx="338529" cy="3385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75CD094-C977-67D0-6C09-6694E5A5A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77AEA-84C0-471D-AD16-0DF6E703F2B7}" type="slidenum">
              <a:rPr lang="zh-CN" altLang="en-US" smtClean="0"/>
              <a:t>11</a:t>
            </a:fld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B9B233C-D738-ACEF-3B87-3B14333CAE37}"/>
              </a:ext>
            </a:extLst>
          </p:cNvPr>
          <p:cNvSpPr txBox="1"/>
          <p:nvPr/>
        </p:nvSpPr>
        <p:spPr>
          <a:xfrm>
            <a:off x="2225330" y="2404418"/>
            <a:ext cx="8946253" cy="141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 The results of elements </a:t>
            </a:r>
            <a:r>
              <a:rPr lang="en-US" altLang="zh-CN" sz="24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Bh</a:t>
            </a:r>
            <a:r>
              <a:rPr lang="en-US" altLang="zh-CN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(Z = 107) and Mt (Z = 109) isotopes</a:t>
            </a:r>
          </a:p>
          <a:p>
            <a:pPr>
              <a:lnSpc>
                <a:spcPct val="150000"/>
              </a:lnSpc>
            </a:pPr>
            <a:endParaRPr lang="en-US" altLang="zh-CN" sz="12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 Stability peninsula for the superheavy nuclei region</a:t>
            </a:r>
            <a:endParaRPr lang="en-US" altLang="zh-CN" sz="1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369AE1F-1150-51D1-F955-D2F028120686}"/>
              </a:ext>
            </a:extLst>
          </p:cNvPr>
          <p:cNvGrpSpPr/>
          <p:nvPr/>
        </p:nvGrpSpPr>
        <p:grpSpPr>
          <a:xfrm>
            <a:off x="-644" y="-27238"/>
            <a:ext cx="12244142" cy="1281169"/>
            <a:chOff x="-644" y="-27238"/>
            <a:chExt cx="12244142" cy="1281169"/>
          </a:xfrm>
        </p:grpSpPr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1168D6FF-A829-518B-BAB1-61669C58AB0F}"/>
                </a:ext>
              </a:extLst>
            </p:cNvPr>
            <p:cNvCxnSpPr>
              <a:cxnSpLocks/>
            </p:cNvCxnSpPr>
            <p:nvPr/>
          </p:nvCxnSpPr>
          <p:spPr>
            <a:xfrm>
              <a:off x="-644" y="605602"/>
              <a:ext cx="10952013" cy="0"/>
            </a:xfrm>
            <a:prstGeom prst="line">
              <a:avLst/>
            </a:prstGeom>
            <a:ln w="57150">
              <a:solidFill>
                <a:srgbClr val="2F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21C62DEF-C8FA-3C6F-9A23-9D7285B28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6978" y="-27238"/>
              <a:ext cx="1326520" cy="12811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2643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DAC85E-CCC1-DE90-E9BB-53CC29728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77AEA-84C0-471D-AD16-0DF6E703F2B7}" type="slidenum">
              <a:rPr lang="zh-CN" altLang="en-US" smtClean="0"/>
              <a:t>12</a:t>
            </a:fld>
            <a:endParaRPr lang="zh-CN" altLang="en-US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42C1F618-1CAC-5B88-3860-CD371D2CBCBF}"/>
              </a:ext>
            </a:extLst>
          </p:cNvPr>
          <p:cNvCxnSpPr>
            <a:cxnSpLocks/>
          </p:cNvCxnSpPr>
          <p:nvPr/>
        </p:nvCxnSpPr>
        <p:spPr>
          <a:xfrm>
            <a:off x="-644" y="605602"/>
            <a:ext cx="12192644" cy="0"/>
          </a:xfrm>
          <a:prstGeom prst="line">
            <a:avLst/>
          </a:prstGeom>
          <a:ln w="5715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DFECE175-D808-7461-25B4-AD6A429C74D8}"/>
              </a:ext>
            </a:extLst>
          </p:cNvPr>
          <p:cNvSpPr txBox="1"/>
          <p:nvPr/>
        </p:nvSpPr>
        <p:spPr>
          <a:xfrm>
            <a:off x="471193" y="3910441"/>
            <a:ext cx="1093089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DRHBc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theory shows improved predictive power for the binding energies of superheavy nuclei compared to WS4 and FRDM models, with smaller deviations from AME2020 data.</a:t>
            </a:r>
          </a:p>
          <a:p>
            <a:pPr marL="342900" indent="-342900" algn="just">
              <a:buFont typeface="Wingdings" panose="05000000000000000000" pitchFamily="2" charset="2"/>
              <a:buChar char="l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root-mean-square deviation of the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DRHBc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 is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0.642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MeV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even nuclei, which is better than the WS4 model (1.360 MeV) and significantly better than the FRDM model (2.831 MeV).</a:t>
            </a:r>
          </a:p>
          <a:p>
            <a:pPr marL="342900" indent="-342900" algn="just">
              <a:buFont typeface="Wingdings" panose="05000000000000000000" pitchFamily="2" charset="2"/>
              <a:buChar char="l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results highlight the superior accuracy of the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DRHBc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 in predicting the properties of superheavy nuclei, making it a valuable tool for exploring nuclear stability.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06E751D-CD76-6039-4743-26EF1C347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466" y="743811"/>
            <a:ext cx="9584039" cy="323463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9F3408E-B81E-367E-125E-978195CA1B9A}"/>
              </a:ext>
            </a:extLst>
          </p:cNvPr>
          <p:cNvSpPr txBox="1"/>
          <p:nvPr/>
        </p:nvSpPr>
        <p:spPr>
          <a:xfrm>
            <a:off x="2607961" y="6452622"/>
            <a:ext cx="95840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 Y. Zhang, X. T. He</a:t>
            </a:r>
            <a:r>
              <a:rPr lang="da-DK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J. Meng, </a:t>
            </a:r>
            <a:r>
              <a:rPr lang="zh-CN" alt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Pan, C. W. Shen, C. Wang, S. Q. Zhang, PRC104, L021301 (2021).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D2A5FEE-0222-2AE1-66AD-087A39EF9563}"/>
              </a:ext>
            </a:extLst>
          </p:cNvPr>
          <p:cNvSpPr txBox="1"/>
          <p:nvPr/>
        </p:nvSpPr>
        <p:spPr>
          <a:xfrm>
            <a:off x="288282" y="0"/>
            <a:ext cx="11296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Ⅲ.1 Predictive power for nuclei of 102&lt;Z&lt;116</a:t>
            </a:r>
            <a:endParaRPr lang="en-US" altLang="zh-CN" sz="2400" b="1" dirty="0">
              <a:solidFill>
                <a:srgbClr val="0070C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748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DAC85E-CCC1-DE90-E9BB-53CC29728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77AEA-84C0-471D-AD16-0DF6E703F2B7}" type="slidenum">
              <a:rPr lang="zh-CN" altLang="en-US" smtClean="0"/>
              <a:t>13</a:t>
            </a:fld>
            <a:endParaRPr lang="zh-CN" altLang="en-US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42C1F618-1CAC-5B88-3860-CD371D2CBCBF}"/>
              </a:ext>
            </a:extLst>
          </p:cNvPr>
          <p:cNvCxnSpPr>
            <a:cxnSpLocks/>
          </p:cNvCxnSpPr>
          <p:nvPr/>
        </p:nvCxnSpPr>
        <p:spPr>
          <a:xfrm>
            <a:off x="-644" y="605602"/>
            <a:ext cx="12192644" cy="0"/>
          </a:xfrm>
          <a:prstGeom prst="line">
            <a:avLst/>
          </a:prstGeom>
          <a:ln w="5715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DFECE175-D808-7461-25B4-AD6A429C74D8}"/>
              </a:ext>
            </a:extLst>
          </p:cNvPr>
          <p:cNvSpPr txBox="1"/>
          <p:nvPr/>
        </p:nvSpPr>
        <p:spPr>
          <a:xfrm>
            <a:off x="918309" y="1057146"/>
            <a:ext cx="528163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DRHBc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theory shows improved predictive power for the binding energies of superheavy nuclei compared to WS4 and FRDM models, with smaller deviations from AME2020 data.</a:t>
            </a:r>
          </a:p>
          <a:p>
            <a:pPr marL="342900" indent="-342900" algn="just">
              <a:buFont typeface="Wingdings" panose="05000000000000000000" pitchFamily="2" charset="2"/>
              <a:buChar char="l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root-mean-square deviation of the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DRHBc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 for 240 data points is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0.833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MeV, which is better than the WS4 model (1.302 MeV) and significantly better than the FRDM model (2.809 MeV).</a:t>
            </a:r>
          </a:p>
          <a:p>
            <a:pPr marL="342900" indent="-342900" algn="just">
              <a:buFont typeface="Wingdings" panose="05000000000000000000" pitchFamily="2" charset="2"/>
              <a:buChar char="l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results highlight the superior accuracy of the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DRHBc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 in predicting the properties of superheavy nuclei, making it a valuable tool for exploring nuclear stability.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A2D1F4B-E5FC-5536-C785-0A2C0BBFF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279" y="425912"/>
            <a:ext cx="4696690" cy="654846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8D37DD3-D5EB-CEE9-F3CE-7A086B0D083A}"/>
              </a:ext>
            </a:extLst>
          </p:cNvPr>
          <p:cNvSpPr txBox="1"/>
          <p:nvPr/>
        </p:nvSpPr>
        <p:spPr>
          <a:xfrm>
            <a:off x="838200" y="6382921"/>
            <a:ext cx="65533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X.T. He, </a:t>
            </a:r>
            <a:r>
              <a:rPr lang="da-DK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W. Wu, K. Y. Zhang, C. W. </a:t>
            </a:r>
            <a:r>
              <a:rPr lang="da-DK" altLang="zh-C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Shen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PRC110, 014301 (2024).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B04CA26-37DB-6605-1E8E-3D985CF2BBBC}"/>
              </a:ext>
            </a:extLst>
          </p:cNvPr>
          <p:cNvSpPr txBox="1"/>
          <p:nvPr/>
        </p:nvSpPr>
        <p:spPr>
          <a:xfrm>
            <a:off x="288282" y="0"/>
            <a:ext cx="11296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Ⅲ.1 Predictive power for 101&lt;Z&lt;118</a:t>
            </a:r>
            <a:endParaRPr lang="en-US" altLang="zh-CN" sz="2400" b="1" dirty="0">
              <a:solidFill>
                <a:srgbClr val="0070C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434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E68FF673-EEE3-4643-8412-0FEDDB269F68}"/>
              </a:ext>
            </a:extLst>
          </p:cNvPr>
          <p:cNvSpPr txBox="1"/>
          <p:nvPr/>
        </p:nvSpPr>
        <p:spPr>
          <a:xfrm>
            <a:off x="5432739" y="384049"/>
            <a:ext cx="1326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目</a:t>
            </a:r>
            <a:r>
              <a:rPr lang="en-US" altLang="zh-CN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录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0C29E86-3A45-B715-F384-57C08EF15921}"/>
              </a:ext>
            </a:extLst>
          </p:cNvPr>
          <p:cNvSpPr txBox="1"/>
          <p:nvPr/>
        </p:nvSpPr>
        <p:spPr>
          <a:xfrm>
            <a:off x="288282" y="0"/>
            <a:ext cx="11296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Ⅲ.2 Stability peninsula</a:t>
            </a:r>
            <a:endParaRPr lang="en-US" altLang="zh-CN" sz="2800" b="1" dirty="0">
              <a:solidFill>
                <a:srgbClr val="0070C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AF7B301E-8AF4-F8B8-38BE-20ED02A90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828" y="1127051"/>
            <a:ext cx="4111890" cy="2097867"/>
          </a:xfrm>
          <a:prstGeom prst="rect">
            <a:avLst/>
          </a:prstGeom>
        </p:spPr>
      </p:pic>
      <p:sp>
        <p:nvSpPr>
          <p:cNvPr id="45" name="灯片编号占位符 1">
            <a:extLst>
              <a:ext uri="{FF2B5EF4-FFF2-40B4-BE49-F238E27FC236}">
                <a16:creationId xmlns:a16="http://schemas.microsoft.com/office/drawing/2014/main" id="{C9B9FE7C-002F-47B1-DD41-2087CA5F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DB77AEA-84C0-471D-AD16-0DF6E703F2B7}" type="slidenum">
              <a:rPr lang="zh-CN" altLang="en-US" smtClean="0"/>
              <a:t>14</a:t>
            </a:fld>
            <a:endParaRPr lang="zh-CN" altLang="en-US" dirty="0"/>
          </a:p>
        </p:txBody>
      </p: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5644EB05-9D45-2F5C-972E-A5AFD6CA2F21}"/>
              </a:ext>
            </a:extLst>
          </p:cNvPr>
          <p:cNvCxnSpPr>
            <a:cxnSpLocks/>
          </p:cNvCxnSpPr>
          <p:nvPr/>
        </p:nvCxnSpPr>
        <p:spPr>
          <a:xfrm>
            <a:off x="-644" y="605602"/>
            <a:ext cx="12192644" cy="0"/>
          </a:xfrm>
          <a:prstGeom prst="line">
            <a:avLst/>
          </a:prstGeom>
          <a:ln w="5715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>
            <a:extLst>
              <a:ext uri="{FF2B5EF4-FFF2-40B4-BE49-F238E27FC236}">
                <a16:creationId xmlns:a16="http://schemas.microsoft.com/office/drawing/2014/main" id="{133D5537-CC57-D06E-CA54-CD7216847B5E}"/>
              </a:ext>
            </a:extLst>
          </p:cNvPr>
          <p:cNvSpPr txBox="1"/>
          <p:nvPr/>
        </p:nvSpPr>
        <p:spPr>
          <a:xfrm>
            <a:off x="992235" y="3259723"/>
            <a:ext cx="44405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 T. He</a:t>
            </a:r>
            <a:r>
              <a:rPr lang="da-DK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Wang, K. Y. Zhang, C. W. Shen, Chin. Phys. C 45, 101001 (2021).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CC95575-66A8-DC16-02CC-A20A986E3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929" y="1001904"/>
            <a:ext cx="5686753" cy="225149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5BD921F3-8385-256D-E7C2-41F45CE6939E}"/>
              </a:ext>
            </a:extLst>
          </p:cNvPr>
          <p:cNvSpPr txBox="1"/>
          <p:nvPr/>
        </p:nvSpPr>
        <p:spPr>
          <a:xfrm>
            <a:off x="6509756" y="3224918"/>
            <a:ext cx="44405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 Y. Zhang, X. T. He</a:t>
            </a:r>
            <a:r>
              <a:rPr lang="da-DK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J. Meng, </a:t>
            </a:r>
            <a:r>
              <a:rPr lang="zh-CN" alt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Pan, C. W. Shen, C. Wang, S. Q. Zhang, PRC104, L021301 (2021).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D3884D3-72F4-BCC5-4D93-BA7DF6765C57}"/>
              </a:ext>
            </a:extLst>
          </p:cNvPr>
          <p:cNvSpPr txBox="1"/>
          <p:nvPr/>
        </p:nvSpPr>
        <p:spPr>
          <a:xfrm>
            <a:off x="2979773" y="6356350"/>
            <a:ext cx="65533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X.T. He, </a:t>
            </a:r>
            <a:r>
              <a:rPr lang="da-DK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W. Wu, K. Y. Zhang, C. W. </a:t>
            </a:r>
            <a:r>
              <a:rPr lang="da-DK" altLang="zh-C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Shen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PRC110, 014301 (2024).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69B6059-0F10-94B9-A7D2-4013A0080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640" y="4250645"/>
            <a:ext cx="9160076" cy="2159161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05B6A33B-4003-BE69-545F-C52CF1C17C51}"/>
              </a:ext>
            </a:extLst>
          </p:cNvPr>
          <p:cNvSpPr txBox="1"/>
          <p:nvPr/>
        </p:nvSpPr>
        <p:spPr>
          <a:xfrm>
            <a:off x="2164466" y="2478930"/>
            <a:ext cx="611143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Even-even nuclei</a:t>
            </a:r>
            <a:endParaRPr lang="zh-CN" altLang="en-US" sz="15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466FD93-4BD3-963B-93E2-6A41934EBAD2}"/>
              </a:ext>
            </a:extLst>
          </p:cNvPr>
          <p:cNvSpPr txBox="1"/>
          <p:nvPr/>
        </p:nvSpPr>
        <p:spPr>
          <a:xfrm>
            <a:off x="7567477" y="2360613"/>
            <a:ext cx="27412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Even-even nuclei</a:t>
            </a:r>
            <a:endParaRPr lang="zh-CN" altLang="en-US" sz="1600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61BAE2D2-EA2D-C8E7-D310-B4A403ACC391}"/>
              </a:ext>
            </a:extLst>
          </p:cNvPr>
          <p:cNvGrpSpPr/>
          <p:nvPr/>
        </p:nvGrpSpPr>
        <p:grpSpPr>
          <a:xfrm>
            <a:off x="1764275" y="3889517"/>
            <a:ext cx="8662806" cy="2881415"/>
            <a:chOff x="1764275" y="3889517"/>
            <a:chExt cx="8662806" cy="288141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4E9162F-636A-2928-3673-C970889475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0623"/>
            <a:stretch/>
          </p:blipFill>
          <p:spPr>
            <a:xfrm>
              <a:off x="1764275" y="3889517"/>
              <a:ext cx="8662806" cy="2881415"/>
            </a:xfrm>
            <a:prstGeom prst="rect">
              <a:avLst/>
            </a:prstGeom>
          </p:spPr>
        </p:pic>
        <p:cxnSp>
          <p:nvCxnSpPr>
            <p:cNvPr id="8" name="直线连接符 7">
              <a:extLst>
                <a:ext uri="{FF2B5EF4-FFF2-40B4-BE49-F238E27FC236}">
                  <a16:creationId xmlns:a16="http://schemas.microsoft.com/office/drawing/2014/main" id="{6B76C1D3-2AD2-63C6-7B2C-7F679E553AA4}"/>
                </a:ext>
              </a:extLst>
            </p:cNvPr>
            <p:cNvCxnSpPr/>
            <p:nvPr/>
          </p:nvCxnSpPr>
          <p:spPr>
            <a:xfrm>
              <a:off x="4154905" y="5839326"/>
              <a:ext cx="1842982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0633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5E4D9-8A8D-4BD6-A4FC-CD3EC7D02042}" type="datetime1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2C27-0BBD-4E67-BD24-BD471B05C868}" type="slidenum">
              <a:rPr lang="zh-CN" altLang="en-US" smtClean="0"/>
              <a:t>15</a:t>
            </a:fld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1069399" y="4734342"/>
            <a:ext cx="106894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n"/>
            </a:pPr>
            <a:r>
              <a:rPr lang="zh-CN" altLang="en-US" sz="2200" dirty="0"/>
              <a:t>在双中子滴线外</a:t>
            </a:r>
            <a:r>
              <a:rPr lang="en-US" altLang="zh-CN" sz="2200" dirty="0"/>
              <a:t>, </a:t>
            </a:r>
            <a:r>
              <a:rPr lang="zh-CN" altLang="en-US" sz="2200" dirty="0"/>
              <a:t>存在对两中子发射稳定 </a:t>
            </a:r>
            <a:r>
              <a:rPr lang="en-US" altLang="zh-CN" sz="2200" dirty="0"/>
              <a:t>(</a:t>
            </a:r>
            <a:r>
              <a:rPr lang="en-US" altLang="zh-CN" sz="2200" i="1" dirty="0"/>
              <a:t>S</a:t>
            </a:r>
            <a:r>
              <a:rPr lang="en-US" altLang="zh-CN" sz="2200" baseline="-25000" dirty="0"/>
              <a:t>2</a:t>
            </a:r>
            <a:r>
              <a:rPr lang="en-US" altLang="zh-CN" sz="2200" i="1" baseline="-25000" dirty="0"/>
              <a:t>n</a:t>
            </a:r>
            <a:r>
              <a:rPr lang="en-US" altLang="zh-CN" sz="2200" dirty="0"/>
              <a:t> &gt; 0), </a:t>
            </a:r>
            <a:r>
              <a:rPr lang="zh-CN" altLang="en-US" sz="2200" dirty="0"/>
              <a:t>但对多中子发射不稳定 </a:t>
            </a:r>
            <a:r>
              <a:rPr lang="en-US" altLang="zh-CN" sz="2200" dirty="0"/>
              <a:t>(</a:t>
            </a:r>
            <a:r>
              <a:rPr lang="en-US" altLang="zh-CN" sz="2200" i="1" dirty="0" err="1"/>
              <a:t>S</a:t>
            </a:r>
            <a:r>
              <a:rPr lang="en-US" altLang="zh-CN" sz="2200" i="1" baseline="-25000" dirty="0" err="1"/>
              <a:t>xn</a:t>
            </a:r>
            <a:r>
              <a:rPr lang="en-US" altLang="zh-CN" sz="2200" dirty="0"/>
              <a:t> &lt; 0) </a:t>
            </a:r>
            <a:r>
              <a:rPr lang="zh-CN" altLang="en-US" sz="2200" dirty="0"/>
              <a:t>的核素</a:t>
            </a:r>
            <a:r>
              <a:rPr lang="en-US" altLang="zh-CN" sz="2200" dirty="0"/>
              <a:t>, </a:t>
            </a:r>
            <a:r>
              <a:rPr lang="zh-CN" altLang="en-US" sz="2200" dirty="0"/>
              <a:t>即多中子发射核</a:t>
            </a:r>
            <a:r>
              <a:rPr lang="en-US" altLang="zh-CN" sz="2200" dirty="0"/>
              <a:t>.</a:t>
            </a:r>
          </a:p>
          <a:p>
            <a:pPr marL="457200" indent="-457200" algn="just">
              <a:buFont typeface="Wingdings" panose="05000000000000000000" pitchFamily="2" charset="2"/>
              <a:buChar char="n"/>
            </a:pPr>
            <a:endParaRPr lang="en-US" altLang="zh-CN" sz="2200" dirty="0"/>
          </a:p>
          <a:p>
            <a:pPr marL="457200" indent="-457200" algn="just">
              <a:buFont typeface="Wingdings" panose="05000000000000000000" pitchFamily="2" charset="2"/>
              <a:buChar char="n"/>
            </a:pPr>
            <a:r>
              <a:rPr lang="en-US" altLang="zh-CN" sz="2200" baseline="-25000" dirty="0"/>
              <a:t>56</a:t>
            </a:r>
            <a:r>
              <a:rPr lang="en-US" altLang="zh-CN" sz="2200" dirty="0"/>
              <a:t>Ba, </a:t>
            </a:r>
            <a:r>
              <a:rPr lang="en-US" altLang="zh-CN" sz="2200" baseline="-25000" dirty="0"/>
              <a:t>58</a:t>
            </a:r>
            <a:r>
              <a:rPr lang="en-US" altLang="zh-CN" sz="2200" dirty="0"/>
              <a:t>Ce, </a:t>
            </a:r>
            <a:r>
              <a:rPr lang="en-US" altLang="zh-CN" sz="2200" baseline="-25000" dirty="0"/>
              <a:t>62</a:t>
            </a:r>
            <a:r>
              <a:rPr lang="en-US" altLang="zh-CN" sz="2200" dirty="0"/>
              <a:t>Sm, </a:t>
            </a:r>
            <a:r>
              <a:rPr lang="en-US" altLang="zh-CN" sz="2200" baseline="-25000" dirty="0"/>
              <a:t>64</a:t>
            </a:r>
            <a:r>
              <a:rPr lang="en-US" altLang="zh-CN" sz="2200" dirty="0"/>
              <a:t>Gd, </a:t>
            </a:r>
            <a:r>
              <a:rPr lang="en-US" altLang="zh-CN" sz="2200" baseline="-25000" dirty="0"/>
              <a:t>66</a:t>
            </a:r>
            <a:r>
              <a:rPr lang="en-US" altLang="zh-CN" sz="2200" dirty="0"/>
              <a:t>Dy </a:t>
            </a:r>
            <a:r>
              <a:rPr lang="zh-CN" altLang="en-US" sz="2200" dirty="0"/>
              <a:t>在双中子滴线外有束缚的同位素</a:t>
            </a:r>
            <a:r>
              <a:rPr lang="en-US" altLang="zh-CN" sz="2200" dirty="0"/>
              <a:t>, </a:t>
            </a:r>
            <a:r>
              <a:rPr lang="zh-CN" altLang="en-US" sz="2200" dirty="0"/>
              <a:t>它们在核版图中形成</a:t>
            </a:r>
            <a:r>
              <a:rPr lang="en-US" altLang="zh-CN" sz="2200" dirty="0"/>
              <a:t>“</a:t>
            </a:r>
            <a:r>
              <a:rPr lang="zh-CN" altLang="en-US" sz="2200" dirty="0"/>
              <a:t>半岛</a:t>
            </a:r>
            <a:r>
              <a:rPr lang="en-US" altLang="zh-CN" sz="2200" dirty="0"/>
              <a:t>”</a:t>
            </a:r>
            <a:r>
              <a:rPr lang="zh-CN" altLang="en-US" sz="2200" dirty="0"/>
              <a:t>结构</a:t>
            </a:r>
            <a:r>
              <a:rPr lang="en-US" altLang="zh-CN" sz="2200" dirty="0"/>
              <a:t>.</a:t>
            </a:r>
          </a:p>
          <a:p>
            <a:pPr marL="457200" indent="-457200" algn="just">
              <a:buFont typeface="Wingdings" panose="05000000000000000000" pitchFamily="2" charset="2"/>
              <a:buChar char="n"/>
            </a:pPr>
            <a:endParaRPr lang="en-US" altLang="zh-CN" sz="2200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2021 </a:t>
            </a:r>
            <a:r>
              <a:rPr lang="zh-CN" altLang="en-US"/>
              <a:t>重庆 </a:t>
            </a:r>
            <a:r>
              <a:rPr lang="en-US" altLang="zh-CN"/>
              <a:t>CDFT </a:t>
            </a:r>
            <a:r>
              <a:rPr lang="zh-CN" altLang="en-US"/>
              <a:t>讲习班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952" y="906464"/>
            <a:ext cx="7920000" cy="385150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59E93A5-D150-D79F-3A63-E35F4EBDC71C}"/>
              </a:ext>
            </a:extLst>
          </p:cNvPr>
          <p:cNvSpPr txBox="1"/>
          <p:nvPr/>
        </p:nvSpPr>
        <p:spPr>
          <a:xfrm>
            <a:off x="9629273" y="96289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/>
              <a:t>(50 </a:t>
            </a:r>
            <a:r>
              <a:rPr lang="zh-CN" altLang="en-US" sz="2400" b="1" dirty="0"/>
              <a:t>≤ </a:t>
            </a:r>
            <a:r>
              <a:rPr lang="en-US" altLang="zh-CN" sz="2400" b="1" i="1" dirty="0"/>
              <a:t>Z</a:t>
            </a:r>
            <a:r>
              <a:rPr lang="en-US" altLang="zh-CN" sz="2400" b="1" dirty="0"/>
              <a:t> </a:t>
            </a:r>
            <a:r>
              <a:rPr lang="zh-CN" altLang="en-US" sz="2400" b="1" dirty="0"/>
              <a:t>≤ </a:t>
            </a:r>
            <a:r>
              <a:rPr lang="en-US" altLang="zh-CN" sz="2400" b="1" dirty="0"/>
              <a:t>70)</a:t>
            </a:r>
            <a:endParaRPr lang="zh-CN" altLang="en-US" sz="2400" b="1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6397A79-FD9B-4A53-E278-873D4C5C35AB}"/>
              </a:ext>
            </a:extLst>
          </p:cNvPr>
          <p:cNvSpPr txBox="1"/>
          <p:nvPr/>
        </p:nvSpPr>
        <p:spPr>
          <a:xfrm>
            <a:off x="288282" y="0"/>
            <a:ext cx="11296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Ⅲ.2 Stability peninsula</a:t>
            </a:r>
            <a:endParaRPr lang="en-US" altLang="zh-CN" sz="2800" b="1" dirty="0">
              <a:solidFill>
                <a:srgbClr val="0070C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13" name="直接连接符 51">
            <a:extLst>
              <a:ext uri="{FF2B5EF4-FFF2-40B4-BE49-F238E27FC236}">
                <a16:creationId xmlns:a16="http://schemas.microsoft.com/office/drawing/2014/main" id="{FEED731F-D333-B565-7549-85A7734B898E}"/>
              </a:ext>
            </a:extLst>
          </p:cNvPr>
          <p:cNvCxnSpPr>
            <a:cxnSpLocks/>
          </p:cNvCxnSpPr>
          <p:nvPr/>
        </p:nvCxnSpPr>
        <p:spPr>
          <a:xfrm>
            <a:off x="-644" y="605602"/>
            <a:ext cx="12192644" cy="0"/>
          </a:xfrm>
          <a:prstGeom prst="line">
            <a:avLst/>
          </a:prstGeom>
          <a:ln w="5715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87C23AD1-0A9F-5004-BA73-1B921B75E18D}"/>
              </a:ext>
            </a:extLst>
          </p:cNvPr>
          <p:cNvSpPr txBox="1"/>
          <p:nvPr/>
        </p:nvSpPr>
        <p:spPr>
          <a:xfrm>
            <a:off x="9474795" y="1781854"/>
            <a:ext cx="24785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Taken from Cong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Pan’talk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2021ChongQing.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59469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75FF033-0F6D-2639-22A5-6558FC83D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43" y="671349"/>
            <a:ext cx="11993217" cy="2883531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DAC85E-CCC1-DE90-E9BB-53CC29728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77AEA-84C0-471D-AD16-0DF6E703F2B7}" type="slidenum">
              <a:rPr lang="zh-CN" altLang="en-US" smtClean="0"/>
              <a:t>16</a:t>
            </a:fld>
            <a:endParaRPr lang="zh-CN" altLang="en-US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42C1F618-1CAC-5B88-3860-CD371D2CBCBF}"/>
              </a:ext>
            </a:extLst>
          </p:cNvPr>
          <p:cNvCxnSpPr>
            <a:cxnSpLocks/>
          </p:cNvCxnSpPr>
          <p:nvPr/>
        </p:nvCxnSpPr>
        <p:spPr>
          <a:xfrm>
            <a:off x="-644" y="605602"/>
            <a:ext cx="12192644" cy="0"/>
          </a:xfrm>
          <a:prstGeom prst="line">
            <a:avLst/>
          </a:prstGeom>
          <a:ln w="5715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38960388-3D18-3B49-72E6-58688965E3E9}"/>
              </a:ext>
            </a:extLst>
          </p:cNvPr>
          <p:cNvSpPr txBox="1"/>
          <p:nvPr/>
        </p:nvSpPr>
        <p:spPr>
          <a:xfrm>
            <a:off x="288282" y="0"/>
            <a:ext cx="11296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Ⅲ.3 One-Neutron Separation Energy</a:t>
            </a:r>
            <a:endParaRPr lang="en-US" altLang="zh-CN" sz="2400" b="1" dirty="0">
              <a:solidFill>
                <a:srgbClr val="0070C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B093D9E-AE5A-272E-65C1-C81AA1681F7E}"/>
              </a:ext>
            </a:extLst>
          </p:cNvPr>
          <p:cNvSpPr txBox="1"/>
          <p:nvPr/>
        </p:nvSpPr>
        <p:spPr>
          <a:xfrm>
            <a:off x="673767" y="3801453"/>
            <a:ext cx="1108509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One-neutron separation energy Sn​  decreases suddenly after N=258, suggesting it as a possible magic number</a:t>
            </a:r>
          </a:p>
          <a:p>
            <a:pPr marL="285750" indent="-285750" algn="just">
              <a:buFont typeface="Wingdings" panose="05000000000000000000" pitchFamily="2" charset="2"/>
              <a:buChar char="l"/>
            </a:pPr>
            <a:endParaRPr lang="en-US" altLang="zh-CN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Bound nuclei beyond the neutron drip line are found in the region of 106 ≤ Z ≤ 112, forming a stability peninsula.</a:t>
            </a:r>
          </a:p>
          <a:p>
            <a:pPr marL="285750" indent="-285750" algn="just">
              <a:buFont typeface="Wingdings" panose="05000000000000000000" pitchFamily="2" charset="2"/>
              <a:buChar char="l"/>
            </a:pPr>
            <a:endParaRPr lang="en-US" altLang="zh-CN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reentrant stability for odd-N nuclei appears later and ends earlier than for even-N nuclei, indicating significant odd-even differences.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8AEA02E-F4D9-E834-CBD8-648711F5246A}"/>
              </a:ext>
            </a:extLst>
          </p:cNvPr>
          <p:cNvSpPr txBox="1"/>
          <p:nvPr/>
        </p:nvSpPr>
        <p:spPr>
          <a:xfrm>
            <a:off x="5602014" y="6382921"/>
            <a:ext cx="70944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X.T. He, J. W. Wu, K. Y. Zhang &amp; C. W. Shen, (2024) accepted</a:t>
            </a:r>
            <a:r>
              <a:rPr lang="en-US" altLang="zh-CN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288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A9A45657-5E11-40F1-8B57-9E3B6B17C355}"/>
              </a:ext>
            </a:extLst>
          </p:cNvPr>
          <p:cNvSpPr txBox="1"/>
          <p:nvPr/>
        </p:nvSpPr>
        <p:spPr>
          <a:xfrm>
            <a:off x="288282" y="0"/>
            <a:ext cx="11296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Ⅲ.4 </a:t>
            </a:r>
            <a:r>
              <a:rPr lang="en-US" altLang="zh-CN" i="1" dirty="0"/>
              <a:t>E-E</a:t>
            </a:r>
            <a:r>
              <a:rPr lang="en-US" altLang="zh-CN" i="1" baseline="-25000" dirty="0"/>
              <a:t>N=258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056853-5500-986B-29F3-A85605BF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77AEA-84C0-471D-AD16-0DF6E703F2B7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099AE7E-42B0-38FA-AEF9-0F68A6B2F454}"/>
              </a:ext>
            </a:extLst>
          </p:cNvPr>
          <p:cNvSpPr/>
          <p:nvPr/>
        </p:nvSpPr>
        <p:spPr>
          <a:xfrm>
            <a:off x="6696237" y="1058479"/>
            <a:ext cx="5211283" cy="43088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zh-CN" altLang="en-US" sz="22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8D1B646B-D014-BDCB-C57B-328233A4026C}"/>
              </a:ext>
            </a:extLst>
          </p:cNvPr>
          <p:cNvCxnSpPr>
            <a:cxnSpLocks/>
          </p:cNvCxnSpPr>
          <p:nvPr/>
        </p:nvCxnSpPr>
        <p:spPr>
          <a:xfrm>
            <a:off x="-644" y="605602"/>
            <a:ext cx="12192644" cy="0"/>
          </a:xfrm>
          <a:prstGeom prst="line">
            <a:avLst/>
          </a:prstGeom>
          <a:ln w="5715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0E3E38EA-6505-E1E6-4C49-DB9120EA98BE}"/>
              </a:ext>
            </a:extLst>
          </p:cNvPr>
          <p:cNvSpPr txBox="1"/>
          <p:nvPr/>
        </p:nvSpPr>
        <p:spPr>
          <a:xfrm>
            <a:off x="4600299" y="1090540"/>
            <a:ext cx="730722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total energy of Ds isotopes exhibits clear odd-even staggering, where odd-N nuclei are generally less stable than even-N nuclei. This odd-even effect is pronounced in the regions 258 ≤ N ≤ 273 and 284 ≤ N ≤ 291.</a:t>
            </a:r>
          </a:p>
          <a:p>
            <a:pPr marL="285750" indent="-285750" algn="just">
              <a:buFont typeface="Wingdings" panose="05000000000000000000" pitchFamily="2" charset="2"/>
              <a:buChar char="l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Deformation effects are essential for achieving stability beyond the neutron drip line. Without deformation, no bound nuclei exist beyond N = 258. Increasing deformation leads to the binding of more neutron-rich nuclei.</a:t>
            </a:r>
          </a:p>
          <a:p>
            <a:pPr marL="285750" indent="-285750" algn="just">
              <a:buFont typeface="Wingdings" panose="05000000000000000000" pitchFamily="2" charset="2"/>
              <a:buChar char="l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Pairing correlations play a significant role in the stability of nuclei, with odd-N nuclei showing suppressed neutron pairing energy due to the blocking effect. This leads to observable odd-even differences in total energy, one-neutron separation energy, and deformation parameters.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727D8D7-4C4E-9B21-66D3-5FE13D2B1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84" y="1058479"/>
            <a:ext cx="3860800" cy="52197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91B82E5-59A8-46CB-2E7E-72327EB7977A}"/>
              </a:ext>
            </a:extLst>
          </p:cNvPr>
          <p:cNvSpPr txBox="1"/>
          <p:nvPr/>
        </p:nvSpPr>
        <p:spPr>
          <a:xfrm>
            <a:off x="6199942" y="256635"/>
            <a:ext cx="65533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X.T. He, </a:t>
            </a:r>
            <a:r>
              <a:rPr lang="da-DK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W. Wu, K. Y. Zhang, C. W. </a:t>
            </a:r>
            <a:r>
              <a:rPr lang="da-DK" altLang="zh-C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Shen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PRC110, 014301 (2024).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112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A9A45657-5E11-40F1-8B57-9E3B6B17C355}"/>
              </a:ext>
            </a:extLst>
          </p:cNvPr>
          <p:cNvSpPr txBox="1"/>
          <p:nvPr/>
        </p:nvSpPr>
        <p:spPr>
          <a:xfrm>
            <a:off x="288282" y="0"/>
            <a:ext cx="11296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Ⅲ.5 Pairing energy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056853-5500-986B-29F3-A85605BF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77AEA-84C0-471D-AD16-0DF6E703F2B7}" type="slidenum">
              <a:rPr lang="zh-CN" altLang="en-US" smtClean="0"/>
              <a:t>18</a:t>
            </a:fld>
            <a:endParaRPr lang="zh-CN" altLang="en-US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D38F5D62-EB76-B1D8-9C0D-19BF20C8A197}"/>
              </a:ext>
            </a:extLst>
          </p:cNvPr>
          <p:cNvCxnSpPr>
            <a:cxnSpLocks/>
          </p:cNvCxnSpPr>
          <p:nvPr/>
        </p:nvCxnSpPr>
        <p:spPr>
          <a:xfrm>
            <a:off x="-644" y="605602"/>
            <a:ext cx="12192644" cy="0"/>
          </a:xfrm>
          <a:prstGeom prst="line">
            <a:avLst/>
          </a:prstGeom>
          <a:ln w="5715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EB96D166-AF3A-04D8-F6EB-4F127898778C}"/>
              </a:ext>
            </a:extLst>
          </p:cNvPr>
          <p:cNvSpPr txBox="1"/>
          <p:nvPr/>
        </p:nvSpPr>
        <p:spPr>
          <a:xfrm>
            <a:off x="5701544" y="836298"/>
            <a:ext cx="6148250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Odd-Even Differences</a:t>
            </a:r>
          </a:p>
          <a:p>
            <a:pPr marL="288000" algn="just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odd-even differences are observed in neutron pairing         energy. Odd-N nuclei exhibit lower neutron pairing energy due to blocking effects, resulting in noticeable odd-even differences in total pairing energy, total energy, and stability.</a:t>
            </a:r>
          </a:p>
          <a:p>
            <a:pPr marL="288000" algn="just"/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Deformation Influence</a:t>
            </a:r>
          </a:p>
          <a:p>
            <a:pPr marL="288000" algn="just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deformation affects pairing energy, with more deformed nuclei showing reduced pairing energy. This interplay between deformation and pairing correlations significantly impacts the stability and binding of nuclei.</a:t>
            </a:r>
          </a:p>
          <a:p>
            <a:pPr marL="285750" indent="-285750" algn="just">
              <a:buFont typeface="Wingdings" panose="05000000000000000000" pitchFamily="2" charset="2"/>
              <a:buChar char="l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Stability Trends</a:t>
            </a:r>
          </a:p>
          <a:p>
            <a:pPr marL="288000" algn="just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overall stability of Ds isotopes near the drip line is influenced by neutron and proton pairing energies. Nuclei that are bound against one-neutron emission but unbound against multi-neutron emission highlight the complex nature of nuclear stability in this region.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A665439-03E0-0F91-5B58-FFDD9867203C}"/>
              </a:ext>
            </a:extLst>
          </p:cNvPr>
          <p:cNvSpPr txBox="1"/>
          <p:nvPr/>
        </p:nvSpPr>
        <p:spPr>
          <a:xfrm>
            <a:off x="6199942" y="256635"/>
            <a:ext cx="65533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X.T. He, </a:t>
            </a:r>
            <a:r>
              <a:rPr lang="da-DK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W. Wu, K. Y. Zhang, C. W. </a:t>
            </a:r>
            <a:r>
              <a:rPr lang="da-DK" altLang="zh-C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Shen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PRC110, 014301 (2024).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F10A788-0D05-4C42-108A-1F37A3B5A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14" y="1502846"/>
            <a:ext cx="5282656" cy="427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97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418910C-55E1-8BFA-2407-B02142501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079" y="744821"/>
            <a:ext cx="7801841" cy="447976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A9A45657-5E11-40F1-8B57-9E3B6B17C355}"/>
              </a:ext>
            </a:extLst>
          </p:cNvPr>
          <p:cNvSpPr txBox="1"/>
          <p:nvPr/>
        </p:nvSpPr>
        <p:spPr>
          <a:xfrm>
            <a:off x="288282" y="0"/>
            <a:ext cx="11296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Ⅲ.6 Single neutron energy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056853-5500-986B-29F3-A85605BF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77AEA-84C0-471D-AD16-0DF6E703F2B7}" type="slidenum">
              <a:rPr lang="zh-CN" altLang="en-US" smtClean="0"/>
              <a:t>19</a:t>
            </a:fld>
            <a:endParaRPr lang="zh-CN" altLang="en-US"/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F514B453-2CC7-BFEE-996D-971F53D18E51}"/>
              </a:ext>
            </a:extLst>
          </p:cNvPr>
          <p:cNvCxnSpPr>
            <a:cxnSpLocks/>
          </p:cNvCxnSpPr>
          <p:nvPr/>
        </p:nvCxnSpPr>
        <p:spPr>
          <a:xfrm>
            <a:off x="-644" y="605602"/>
            <a:ext cx="12192644" cy="0"/>
          </a:xfrm>
          <a:prstGeom prst="line">
            <a:avLst/>
          </a:prstGeom>
          <a:ln w="5715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E3B43916-1E80-8E56-7CDB-6FD1BE4DF460}"/>
              </a:ext>
            </a:extLst>
          </p:cNvPr>
          <p:cNvSpPr txBox="1"/>
          <p:nvPr/>
        </p:nvSpPr>
        <p:spPr>
          <a:xfrm>
            <a:off x="754717" y="5211381"/>
            <a:ext cx="103638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single-neutron orbitals for Ds isotopes show a clear shell closure at N = 258, with a significant energy gap around the Fermi surface in the spherical nucleus 368Ds.</a:t>
            </a:r>
          </a:p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more neutrons are added, the nuclei become more deformed, causing previously unbound orbitals to drop below the continuum threshold and become bound, which stabilizes the nucleus against one-neutron emission.</a:t>
            </a:r>
          </a:p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interplay between deformation and pairing effects is crucial, with deformation significantly lowering the total energy and thus stabilizing the nucleus, while pairing effects lead to observable odd-even differences in stability 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52E2435-6B68-D90F-A8A6-9C959279BC85}"/>
              </a:ext>
            </a:extLst>
          </p:cNvPr>
          <p:cNvSpPr txBox="1"/>
          <p:nvPr/>
        </p:nvSpPr>
        <p:spPr>
          <a:xfrm>
            <a:off x="6199942" y="256635"/>
            <a:ext cx="65533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X.T. He, </a:t>
            </a:r>
            <a:r>
              <a:rPr lang="da-DK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W. Wu, K. Y. Zhang, C. W. </a:t>
            </a:r>
            <a:r>
              <a:rPr lang="da-DK" altLang="zh-C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Shen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PRC110, 014301 (2024).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062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E68FF673-EEE3-4643-8412-0FEDDB269F68}"/>
              </a:ext>
            </a:extLst>
          </p:cNvPr>
          <p:cNvSpPr txBox="1"/>
          <p:nvPr/>
        </p:nvSpPr>
        <p:spPr>
          <a:xfrm>
            <a:off x="5432739" y="384049"/>
            <a:ext cx="1326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目</a:t>
            </a:r>
            <a:r>
              <a:rPr lang="en-US" altLang="zh-CN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录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C120B2B-0995-455F-AADF-D91A0AD47FF6}"/>
              </a:ext>
            </a:extLst>
          </p:cNvPr>
          <p:cNvSpPr txBox="1"/>
          <p:nvPr/>
        </p:nvSpPr>
        <p:spPr>
          <a:xfrm>
            <a:off x="1833754" y="1889064"/>
            <a:ext cx="4833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Results</a:t>
            </a:r>
            <a:endParaRPr lang="zh-CN" altLang="en-US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3FC8F8D5-499C-4A2D-A52A-A1163EA375C1}"/>
              </a:ext>
            </a:extLst>
          </p:cNvPr>
          <p:cNvSpPr/>
          <p:nvPr/>
        </p:nvSpPr>
        <p:spPr>
          <a:xfrm>
            <a:off x="1353073" y="1981410"/>
            <a:ext cx="338529" cy="3385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9A45657-5E11-40F1-8B57-9E3B6B17C355}"/>
              </a:ext>
            </a:extLst>
          </p:cNvPr>
          <p:cNvSpPr txBox="1"/>
          <p:nvPr/>
        </p:nvSpPr>
        <p:spPr>
          <a:xfrm>
            <a:off x="288282" y="0"/>
            <a:ext cx="11296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C120B2B-0995-455F-AADF-D91A0AD47FF6}"/>
              </a:ext>
            </a:extLst>
          </p:cNvPr>
          <p:cNvSpPr txBox="1"/>
          <p:nvPr/>
        </p:nvSpPr>
        <p:spPr>
          <a:xfrm>
            <a:off x="2225330" y="2404418"/>
            <a:ext cx="8946253" cy="141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 The results of elements </a:t>
            </a:r>
            <a:r>
              <a:rPr lang="en-US" altLang="zh-CN" sz="24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Bh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(Z = 107) and Mt (Z = 109) isotopes</a:t>
            </a:r>
          </a:p>
          <a:p>
            <a:pPr>
              <a:lnSpc>
                <a:spcPct val="150000"/>
              </a:lnSpc>
            </a:pPr>
            <a:endParaRPr lang="en-US" altLang="zh-CN" sz="12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 Stability peninsula for the superheavy nuclei region</a:t>
            </a:r>
            <a:endParaRPr lang="en-US" altLang="zh-CN" sz="1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C120B2B-0995-455F-AADF-D91A0AD47FF6}"/>
              </a:ext>
            </a:extLst>
          </p:cNvPr>
          <p:cNvSpPr txBox="1"/>
          <p:nvPr/>
        </p:nvSpPr>
        <p:spPr>
          <a:xfrm>
            <a:off x="1833753" y="4607970"/>
            <a:ext cx="4833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3FC8F8D5-499C-4A2D-A52A-A1163EA375C1}"/>
              </a:ext>
            </a:extLst>
          </p:cNvPr>
          <p:cNvSpPr/>
          <p:nvPr/>
        </p:nvSpPr>
        <p:spPr>
          <a:xfrm>
            <a:off x="1353072" y="4739058"/>
            <a:ext cx="338529" cy="3385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C120B2B-0995-455F-AADF-D91A0AD47FF6}"/>
              </a:ext>
            </a:extLst>
          </p:cNvPr>
          <p:cNvSpPr txBox="1"/>
          <p:nvPr/>
        </p:nvSpPr>
        <p:spPr>
          <a:xfrm>
            <a:off x="1833753" y="846125"/>
            <a:ext cx="8449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Numerical details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and progress for Z = 101 ~ 110</a:t>
            </a: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3FC8F8D5-499C-4A2D-A52A-A1163EA375C1}"/>
              </a:ext>
            </a:extLst>
          </p:cNvPr>
          <p:cNvSpPr/>
          <p:nvPr/>
        </p:nvSpPr>
        <p:spPr>
          <a:xfrm>
            <a:off x="1353073" y="936490"/>
            <a:ext cx="338529" cy="3385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75CD094-C977-67D0-6C09-6694E5A5A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77AEA-84C0-471D-AD16-0DF6E703F2B7}" type="slidenum">
              <a:rPr lang="zh-CN" altLang="en-US" smtClean="0"/>
              <a:t>2</a:t>
            </a:fld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8658C87-CF8C-2C98-1CD8-DC4F4B8710C4}"/>
              </a:ext>
            </a:extLst>
          </p:cNvPr>
          <p:cNvGrpSpPr/>
          <p:nvPr/>
        </p:nvGrpSpPr>
        <p:grpSpPr>
          <a:xfrm>
            <a:off x="-644" y="-27238"/>
            <a:ext cx="12244142" cy="1281169"/>
            <a:chOff x="-644" y="-27238"/>
            <a:chExt cx="12244142" cy="1281169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4155AE7E-7EC4-EB2F-B601-23CEFA300CC6}"/>
                </a:ext>
              </a:extLst>
            </p:cNvPr>
            <p:cNvCxnSpPr>
              <a:cxnSpLocks/>
            </p:cNvCxnSpPr>
            <p:nvPr/>
          </p:nvCxnSpPr>
          <p:spPr>
            <a:xfrm>
              <a:off x="-644" y="605602"/>
              <a:ext cx="10952013" cy="0"/>
            </a:xfrm>
            <a:prstGeom prst="line">
              <a:avLst/>
            </a:prstGeom>
            <a:ln w="57150">
              <a:solidFill>
                <a:srgbClr val="2F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4FB0813-C140-F192-A5B9-8F454EE00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6978" y="-27238"/>
              <a:ext cx="1326520" cy="12811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3419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964150-E7D9-7568-4BD3-06E5DE140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496" y="670578"/>
            <a:ext cx="7807008" cy="369224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A9A45657-5E11-40F1-8B57-9E3B6B17C355}"/>
              </a:ext>
            </a:extLst>
          </p:cNvPr>
          <p:cNvSpPr txBox="1"/>
          <p:nvPr/>
        </p:nvSpPr>
        <p:spPr>
          <a:xfrm>
            <a:off x="288282" y="0"/>
            <a:ext cx="11296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Ⅲ.7 Different orders of deformation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056853-5500-986B-29F3-A85605BF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77AEA-84C0-471D-AD16-0DF6E703F2B7}" type="slidenum">
              <a:rPr lang="zh-CN" altLang="en-US" smtClean="0"/>
              <a:t>20</a:t>
            </a:fld>
            <a:endParaRPr lang="zh-CN" altLang="en-US" dirty="0"/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5E091D65-D2E8-48DD-35A6-1B2F97F63AD9}"/>
              </a:ext>
            </a:extLst>
          </p:cNvPr>
          <p:cNvCxnSpPr>
            <a:cxnSpLocks/>
          </p:cNvCxnSpPr>
          <p:nvPr/>
        </p:nvCxnSpPr>
        <p:spPr>
          <a:xfrm>
            <a:off x="-644" y="605602"/>
            <a:ext cx="12192644" cy="0"/>
          </a:xfrm>
          <a:prstGeom prst="line">
            <a:avLst/>
          </a:prstGeom>
          <a:ln w="5715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C461DAE2-3B5D-6F13-2607-67AE042DE822}"/>
              </a:ext>
            </a:extLst>
          </p:cNvPr>
          <p:cNvSpPr txBox="1"/>
          <p:nvPr/>
        </p:nvSpPr>
        <p:spPr>
          <a:xfrm>
            <a:off x="402650" y="4340762"/>
            <a:ext cx="11386056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 of Deformation on stability Peninsula </a:t>
            </a:r>
          </a:p>
          <a:p>
            <a:pPr marL="288000" algn="just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Including quadrupole deformation (</a:t>
            </a: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​) alone introduces reentrant stability, making some nuclei bound.</a:t>
            </a:r>
          </a:p>
          <a:p>
            <a:pPr algn="just"/>
            <a:endParaRPr lang="en-US" altLang="zh-CN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Odd-Even Differences</a:t>
            </a:r>
          </a:p>
          <a:p>
            <a:pPr marL="288000" algn="just"/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Hexadecapole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deformation (</a:t>
            </a: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​) reduces the odd-even energy differences and increases the number of bound odd-N nuclei. Further higher-order deformations (</a:t>
            </a: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​) show marginal effects, indicating convergence of results.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689E6AD-7795-8D15-D4E3-8D0115E63767}"/>
              </a:ext>
            </a:extLst>
          </p:cNvPr>
          <p:cNvSpPr txBox="1"/>
          <p:nvPr/>
        </p:nvSpPr>
        <p:spPr>
          <a:xfrm>
            <a:off x="5981310" y="6519446"/>
            <a:ext cx="65533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X.T. He, </a:t>
            </a:r>
            <a:r>
              <a:rPr lang="da-DK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W. Wu, K. Y. Zhang, C. W. </a:t>
            </a:r>
            <a:r>
              <a:rPr lang="da-DK" altLang="zh-C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Shen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PRC110, 014301 (2024).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014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A9A45657-5E11-40F1-8B57-9E3B6B17C355}"/>
              </a:ext>
            </a:extLst>
          </p:cNvPr>
          <p:cNvSpPr txBox="1"/>
          <p:nvPr/>
        </p:nvSpPr>
        <p:spPr>
          <a:xfrm>
            <a:off x="288282" y="0"/>
            <a:ext cx="11296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Ⅲ.8 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Stability peninsula</a:t>
            </a:r>
            <a:r>
              <a:rPr lang="zh-CN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 nuclear chart of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DRHBc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056853-5500-986B-29F3-A85605BF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77AEA-84C0-471D-AD16-0DF6E703F2B7}" type="slidenum">
              <a:rPr lang="zh-CN" altLang="en-US" smtClean="0"/>
              <a:t>21</a:t>
            </a:fld>
            <a:endParaRPr lang="zh-CN" altLang="en-US" dirty="0"/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5E091D65-D2E8-48DD-35A6-1B2F97F63AD9}"/>
              </a:ext>
            </a:extLst>
          </p:cNvPr>
          <p:cNvCxnSpPr>
            <a:cxnSpLocks/>
          </p:cNvCxnSpPr>
          <p:nvPr/>
        </p:nvCxnSpPr>
        <p:spPr>
          <a:xfrm>
            <a:off x="-644" y="605602"/>
            <a:ext cx="12192644" cy="0"/>
          </a:xfrm>
          <a:prstGeom prst="line">
            <a:avLst/>
          </a:prstGeom>
          <a:ln w="5715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C5DF2CB5-0944-6B70-115E-9EA44974C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570" y="626430"/>
            <a:ext cx="7359972" cy="30133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831CB77-9D4E-B6C7-E55E-0F80A4F70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27" y="3639791"/>
            <a:ext cx="7379668" cy="3123165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4EA2C0A3-C780-E81E-F978-ADD23198DF64}"/>
              </a:ext>
            </a:extLst>
          </p:cNvPr>
          <p:cNvSpPr/>
          <p:nvPr/>
        </p:nvSpPr>
        <p:spPr>
          <a:xfrm>
            <a:off x="10090484" y="818147"/>
            <a:ext cx="1010653" cy="48126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EE1ABE34-528B-9EC3-8CA3-AD4E9C398026}"/>
              </a:ext>
            </a:extLst>
          </p:cNvPr>
          <p:cNvSpPr/>
          <p:nvPr/>
        </p:nvSpPr>
        <p:spPr>
          <a:xfrm>
            <a:off x="7599947" y="1821075"/>
            <a:ext cx="1010653" cy="481264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72E6C108-FBA0-F224-BA84-DE7B56DE8B63}"/>
              </a:ext>
            </a:extLst>
          </p:cNvPr>
          <p:cNvSpPr/>
          <p:nvPr/>
        </p:nvSpPr>
        <p:spPr>
          <a:xfrm>
            <a:off x="8728591" y="1359551"/>
            <a:ext cx="1010653" cy="481264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50DFC0B7-F7E3-9741-5016-F3929A98DC2E}"/>
              </a:ext>
            </a:extLst>
          </p:cNvPr>
          <p:cNvSpPr/>
          <p:nvPr/>
        </p:nvSpPr>
        <p:spPr>
          <a:xfrm>
            <a:off x="6083577" y="3803227"/>
            <a:ext cx="1010653" cy="48126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B2BDD4A1-6803-17ED-92D0-9885F6C67861}"/>
              </a:ext>
            </a:extLst>
          </p:cNvPr>
          <p:cNvSpPr/>
          <p:nvPr/>
        </p:nvSpPr>
        <p:spPr>
          <a:xfrm>
            <a:off x="3556553" y="4824843"/>
            <a:ext cx="1010653" cy="481264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4A7BD922-D8FC-2B5E-3CEB-355EA1E1A32B}"/>
              </a:ext>
            </a:extLst>
          </p:cNvPr>
          <p:cNvSpPr/>
          <p:nvPr/>
        </p:nvSpPr>
        <p:spPr>
          <a:xfrm>
            <a:off x="4711285" y="4343579"/>
            <a:ext cx="1010653" cy="481264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B8C6D80-6AC8-35C0-6A42-779542D94B13}"/>
              </a:ext>
            </a:extLst>
          </p:cNvPr>
          <p:cNvSpPr txBox="1"/>
          <p:nvPr/>
        </p:nvSpPr>
        <p:spPr>
          <a:xfrm>
            <a:off x="7789419" y="5393522"/>
            <a:ext cx="40891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P. Guo, </a:t>
            </a:r>
            <a:r>
              <a:rPr lang="en-US" altLang="zh-CN" dirty="0"/>
              <a:t>et al., Atomic Data and Nuclear Data Tables 158, 101661 (2024).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636B662-BA80-571E-A99A-7AC801396850}"/>
              </a:ext>
            </a:extLst>
          </p:cNvPr>
          <p:cNvSpPr txBox="1"/>
          <p:nvPr/>
        </p:nvSpPr>
        <p:spPr>
          <a:xfrm>
            <a:off x="1327485" y="930400"/>
            <a:ext cx="6120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https://drhbctable.jcnp.org/</a:t>
            </a:r>
          </a:p>
        </p:txBody>
      </p:sp>
    </p:spTree>
    <p:extLst>
      <p:ext uri="{BB962C8B-B14F-4D97-AF65-F5344CB8AC3E}">
        <p14:creationId xmlns:p14="http://schemas.microsoft.com/office/powerpoint/2010/main" val="206800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E68FF673-EEE3-4643-8412-0FEDDB269F68}"/>
              </a:ext>
            </a:extLst>
          </p:cNvPr>
          <p:cNvSpPr txBox="1"/>
          <p:nvPr/>
        </p:nvSpPr>
        <p:spPr>
          <a:xfrm>
            <a:off x="5432739" y="384049"/>
            <a:ext cx="1326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目</a:t>
            </a:r>
            <a:r>
              <a:rPr lang="en-US" altLang="zh-CN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录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C120B2B-0995-455F-AADF-D91A0AD47FF6}"/>
              </a:ext>
            </a:extLst>
          </p:cNvPr>
          <p:cNvSpPr txBox="1"/>
          <p:nvPr/>
        </p:nvSpPr>
        <p:spPr>
          <a:xfrm>
            <a:off x="1833754" y="1889064"/>
            <a:ext cx="4833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Results</a:t>
            </a:r>
            <a:endParaRPr lang="zh-CN" altLang="en-US" sz="2800" b="1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3FC8F8D5-499C-4A2D-A52A-A1163EA375C1}"/>
              </a:ext>
            </a:extLst>
          </p:cNvPr>
          <p:cNvSpPr/>
          <p:nvPr/>
        </p:nvSpPr>
        <p:spPr>
          <a:xfrm>
            <a:off x="1353073" y="1981410"/>
            <a:ext cx="338529" cy="3385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9A45657-5E11-40F1-8B57-9E3B6B17C355}"/>
              </a:ext>
            </a:extLst>
          </p:cNvPr>
          <p:cNvSpPr txBox="1"/>
          <p:nvPr/>
        </p:nvSpPr>
        <p:spPr>
          <a:xfrm>
            <a:off x="288282" y="0"/>
            <a:ext cx="11296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C120B2B-0995-455F-AADF-D91A0AD47FF6}"/>
              </a:ext>
            </a:extLst>
          </p:cNvPr>
          <p:cNvSpPr txBox="1"/>
          <p:nvPr/>
        </p:nvSpPr>
        <p:spPr>
          <a:xfrm>
            <a:off x="1833753" y="4607970"/>
            <a:ext cx="4833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3FC8F8D5-499C-4A2D-A52A-A1163EA375C1}"/>
              </a:ext>
            </a:extLst>
          </p:cNvPr>
          <p:cNvSpPr/>
          <p:nvPr/>
        </p:nvSpPr>
        <p:spPr>
          <a:xfrm>
            <a:off x="1353072" y="4739058"/>
            <a:ext cx="338529" cy="3385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C120B2B-0995-455F-AADF-D91A0AD47FF6}"/>
              </a:ext>
            </a:extLst>
          </p:cNvPr>
          <p:cNvSpPr txBox="1"/>
          <p:nvPr/>
        </p:nvSpPr>
        <p:spPr>
          <a:xfrm>
            <a:off x="1833753" y="846125"/>
            <a:ext cx="9117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Numerical details and progress for Z = 101 ~ 110</a:t>
            </a: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3FC8F8D5-499C-4A2D-A52A-A1163EA375C1}"/>
              </a:ext>
            </a:extLst>
          </p:cNvPr>
          <p:cNvSpPr/>
          <p:nvPr/>
        </p:nvSpPr>
        <p:spPr>
          <a:xfrm>
            <a:off x="1353073" y="936490"/>
            <a:ext cx="338529" cy="3385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75CD094-C977-67D0-6C09-6694E5A5A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77AEA-84C0-471D-AD16-0DF6E703F2B7}" type="slidenum">
              <a:rPr lang="zh-CN" altLang="en-US" smtClean="0"/>
              <a:t>22</a:t>
            </a:fld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938B1760-C654-2218-97FE-E91D8E51CB99}"/>
              </a:ext>
            </a:extLst>
          </p:cNvPr>
          <p:cNvGrpSpPr/>
          <p:nvPr/>
        </p:nvGrpSpPr>
        <p:grpSpPr>
          <a:xfrm>
            <a:off x="-644" y="-27238"/>
            <a:ext cx="12244142" cy="1281169"/>
            <a:chOff x="-644" y="-27238"/>
            <a:chExt cx="12244142" cy="1281169"/>
          </a:xfrm>
        </p:grpSpPr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8FC65B8F-1140-A6E0-C36F-9B400BF62822}"/>
                </a:ext>
              </a:extLst>
            </p:cNvPr>
            <p:cNvCxnSpPr>
              <a:cxnSpLocks/>
            </p:cNvCxnSpPr>
            <p:nvPr/>
          </p:nvCxnSpPr>
          <p:spPr>
            <a:xfrm>
              <a:off x="-644" y="605602"/>
              <a:ext cx="10952013" cy="0"/>
            </a:xfrm>
            <a:prstGeom prst="line">
              <a:avLst/>
            </a:prstGeom>
            <a:ln w="57150">
              <a:solidFill>
                <a:srgbClr val="2F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825F13C6-A5E3-7481-29E2-426A47AF9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6978" y="-27238"/>
              <a:ext cx="1326520" cy="1281169"/>
            </a:xfrm>
            <a:prstGeom prst="rect">
              <a:avLst/>
            </a:prstGeom>
          </p:spPr>
        </p:pic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ABBA89B3-F30F-F1A1-0405-8677F15C1961}"/>
              </a:ext>
            </a:extLst>
          </p:cNvPr>
          <p:cNvSpPr txBox="1"/>
          <p:nvPr/>
        </p:nvSpPr>
        <p:spPr>
          <a:xfrm>
            <a:off x="2225330" y="2404418"/>
            <a:ext cx="8946253" cy="141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 The results of elements </a:t>
            </a:r>
            <a:r>
              <a:rPr lang="en-US" altLang="zh-CN" sz="24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Bh</a:t>
            </a:r>
            <a:r>
              <a:rPr lang="en-US" altLang="zh-CN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(Z = 107) and Mt (Z = 109) isotopes</a:t>
            </a:r>
          </a:p>
          <a:p>
            <a:pPr>
              <a:lnSpc>
                <a:spcPct val="150000"/>
              </a:lnSpc>
            </a:pPr>
            <a:endParaRPr lang="en-US" altLang="zh-CN" sz="1200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 Stability peninsula for the superheavy nuclei region</a:t>
            </a:r>
            <a:endParaRPr lang="en-US" altLang="zh-CN" sz="1100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79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E68FF673-EEE3-4643-8412-0FEDDB269F68}"/>
              </a:ext>
            </a:extLst>
          </p:cNvPr>
          <p:cNvSpPr txBox="1"/>
          <p:nvPr/>
        </p:nvSpPr>
        <p:spPr>
          <a:xfrm>
            <a:off x="5432739" y="384049"/>
            <a:ext cx="1326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目</a:t>
            </a:r>
            <a:r>
              <a:rPr lang="en-US" altLang="zh-CN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录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9A45657-5E11-40F1-8B57-9E3B6B17C355}"/>
              </a:ext>
            </a:extLst>
          </p:cNvPr>
          <p:cNvSpPr txBox="1"/>
          <p:nvPr/>
        </p:nvSpPr>
        <p:spPr>
          <a:xfrm>
            <a:off x="288282" y="0"/>
            <a:ext cx="112967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Ⅳ.  Summary</a:t>
            </a:r>
          </a:p>
          <a:p>
            <a:endParaRPr lang="en-US" altLang="zh-CN" sz="3200" b="1" dirty="0">
              <a:solidFill>
                <a:srgbClr val="0070C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C120B2B-0995-455F-AADF-D91A0AD47FF6}"/>
              </a:ext>
            </a:extLst>
          </p:cNvPr>
          <p:cNvSpPr txBox="1"/>
          <p:nvPr/>
        </p:nvSpPr>
        <p:spPr>
          <a:xfrm>
            <a:off x="458386" y="631868"/>
            <a:ext cx="8279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800" dirty="0">
                <a:solidFill>
                  <a:schemeClr val="accent1"/>
                </a:solidFill>
              </a:rPr>
              <a:t>Results for odd-Z isotopes Z=101~109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377010-7518-F11C-61DB-CB1F03F74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77AEA-84C0-471D-AD16-0DF6E703F2B7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BE801C-E860-E08B-FDAB-8280BF6CD30C}"/>
              </a:ext>
            </a:extLst>
          </p:cNvPr>
          <p:cNvSpPr txBox="1"/>
          <p:nvPr/>
        </p:nvSpPr>
        <p:spPr>
          <a:xfrm>
            <a:off x="458386" y="3297643"/>
            <a:ext cx="10225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800" dirty="0">
                <a:solidFill>
                  <a:schemeClr val="accent1"/>
                </a:solidFill>
              </a:rPr>
              <a:t>Stability peninsula for the superheavy nuclei region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1E89E6C-ED1A-54FF-4F1C-E728FF9163E6}"/>
              </a:ext>
            </a:extLst>
          </p:cNvPr>
          <p:cNvSpPr txBox="1"/>
          <p:nvPr/>
        </p:nvSpPr>
        <p:spPr>
          <a:xfrm>
            <a:off x="972890" y="1390143"/>
            <a:ext cx="106121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 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 calculation of odd-Z nuclei are completed (double check is needed for some of them).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 The investigation of possible shape coexistence around this nuclear region is currently in progress.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ADE7AB2-AEA1-A648-E9D5-ABF04D33017C}"/>
              </a:ext>
            </a:extLst>
          </p:cNvPr>
          <p:cNvSpPr txBox="1"/>
          <p:nvPr/>
        </p:nvSpPr>
        <p:spPr>
          <a:xfrm>
            <a:off x="838200" y="3898198"/>
            <a:ext cx="1031148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Predictive Power</a:t>
            </a:r>
          </a:p>
          <a:p>
            <a:pPr marL="288000" algn="just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DRHBc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theory predicts superheavy nuclear ground state properties with highly accuracy, highlighting significant odd-even differences in stability.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l"/>
            </a:pP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Reentrant Stability</a:t>
            </a:r>
          </a:p>
          <a:p>
            <a:pPr marL="288000" algn="just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Bound nuclei are predicted beyond the neutron drip line due to nuclear deformation.</a:t>
            </a:r>
          </a:p>
          <a:p>
            <a:pPr algn="just"/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Deformation Impact</a:t>
            </a:r>
          </a:p>
          <a:p>
            <a:pPr marL="288000" algn="just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Quadrupole and higher-order deformations are crucial for nuclear stability and binding.</a:t>
            </a:r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63CA478E-1B7A-46B9-9B4A-5102A7C453C0}"/>
              </a:ext>
            </a:extLst>
          </p:cNvPr>
          <p:cNvCxnSpPr>
            <a:cxnSpLocks/>
          </p:cNvCxnSpPr>
          <p:nvPr/>
        </p:nvCxnSpPr>
        <p:spPr>
          <a:xfrm>
            <a:off x="-644" y="605602"/>
            <a:ext cx="12192644" cy="0"/>
          </a:xfrm>
          <a:prstGeom prst="line">
            <a:avLst/>
          </a:prstGeom>
          <a:ln w="5715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586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CEFFE47-88BF-70C9-1C57-8020AEE13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7" y="0"/>
            <a:ext cx="12309460" cy="68580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9A45657-5E11-40F1-8B57-9E3B6B17C355}"/>
              </a:ext>
            </a:extLst>
          </p:cNvPr>
          <p:cNvSpPr txBox="1"/>
          <p:nvPr/>
        </p:nvSpPr>
        <p:spPr>
          <a:xfrm>
            <a:off x="774621" y="1236847"/>
            <a:ext cx="10257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Thank you for attention !</a:t>
            </a:r>
            <a:endParaRPr lang="zh-CN" altLang="en-US" sz="5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1D30186-2D16-1589-113B-B6AB7EB0E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77AEA-84C0-471D-AD16-0DF6E703F2B7}" type="slidenum">
              <a:rPr lang="zh-CN" altLang="en-US" smtClean="0"/>
              <a:t>24</a:t>
            </a:fld>
            <a:endParaRPr lang="zh-CN" altLang="en-US"/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FF4D5AF6-120B-0DAE-4760-6C87EDF66B45}"/>
              </a:ext>
            </a:extLst>
          </p:cNvPr>
          <p:cNvCxnSpPr>
            <a:cxnSpLocks/>
          </p:cNvCxnSpPr>
          <p:nvPr/>
        </p:nvCxnSpPr>
        <p:spPr>
          <a:xfrm>
            <a:off x="-644" y="605602"/>
            <a:ext cx="12192644" cy="0"/>
          </a:xfrm>
          <a:prstGeom prst="line">
            <a:avLst/>
          </a:prstGeom>
          <a:ln w="5715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06228335-799D-571F-2A7D-4C466F52FB65}"/>
              </a:ext>
            </a:extLst>
          </p:cNvPr>
          <p:cNvSpPr txBox="1"/>
          <p:nvPr/>
        </p:nvSpPr>
        <p:spPr>
          <a:xfrm>
            <a:off x="10877" y="0"/>
            <a:ext cx="11296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 7</a:t>
            </a:r>
            <a:r>
              <a:rPr lang="en-US" altLang="zh-CN" sz="3200" b="1" baseline="300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workshop on nuclear mass table with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DRHBc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theory</a:t>
            </a:r>
          </a:p>
        </p:txBody>
      </p:sp>
    </p:spTree>
    <p:extLst>
      <p:ext uri="{BB962C8B-B14F-4D97-AF65-F5344CB8AC3E}">
        <p14:creationId xmlns:p14="http://schemas.microsoft.com/office/powerpoint/2010/main" val="30681076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E68FF673-EEE3-4643-8412-0FEDDB269F68}"/>
              </a:ext>
            </a:extLst>
          </p:cNvPr>
          <p:cNvSpPr txBox="1"/>
          <p:nvPr/>
        </p:nvSpPr>
        <p:spPr>
          <a:xfrm>
            <a:off x="5432739" y="384049"/>
            <a:ext cx="1326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目</a:t>
            </a:r>
            <a:r>
              <a:rPr lang="en-US" altLang="zh-CN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录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0C29E86-3A45-B715-F384-57C08EF15921}"/>
              </a:ext>
            </a:extLst>
          </p:cNvPr>
          <p:cNvSpPr txBox="1"/>
          <p:nvPr/>
        </p:nvSpPr>
        <p:spPr>
          <a:xfrm>
            <a:off x="288282" y="0"/>
            <a:ext cx="11296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Ⅲ.2 Stability peninsula</a:t>
            </a:r>
            <a:endParaRPr lang="en-US" altLang="zh-CN" sz="2800" b="1" dirty="0">
              <a:solidFill>
                <a:srgbClr val="0070C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AF7B301E-8AF4-F8B8-38BE-20ED02A90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561" y="663669"/>
            <a:ext cx="7234233" cy="3690871"/>
          </a:xfrm>
          <a:prstGeom prst="rect">
            <a:avLst/>
          </a:prstGeom>
        </p:spPr>
      </p:pic>
      <p:sp>
        <p:nvSpPr>
          <p:cNvPr id="44" name="文本框 43">
            <a:extLst>
              <a:ext uri="{FF2B5EF4-FFF2-40B4-BE49-F238E27FC236}">
                <a16:creationId xmlns:a16="http://schemas.microsoft.com/office/drawing/2014/main" id="{42FDED19-B674-85BB-719D-EC9A67F8A11E}"/>
              </a:ext>
            </a:extLst>
          </p:cNvPr>
          <p:cNvSpPr txBox="1"/>
          <p:nvPr/>
        </p:nvSpPr>
        <p:spPr>
          <a:xfrm>
            <a:off x="479097" y="4524097"/>
            <a:ext cx="1123316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spherical neutron shell closure is predicted at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258, consistent with other density functional theories, indicating a significant stability point for heavy nuclei.</a:t>
            </a:r>
          </a:p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Bound nuclei are predicted to exist beyond the neutron drip line for isotopes ranging from No to Ds, influenced significantly by nuclear deformation.</a:t>
            </a:r>
          </a:p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Reentrant binding occurs for certain isotopes such as Sg, Hs, and Ds, where they are bound against two-neutron emission but unbound against multi-neutron emission, highlighting the complex interplay of nuclear forces and deformations.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灯片编号占位符 1">
            <a:extLst>
              <a:ext uri="{FF2B5EF4-FFF2-40B4-BE49-F238E27FC236}">
                <a16:creationId xmlns:a16="http://schemas.microsoft.com/office/drawing/2014/main" id="{C9B9FE7C-002F-47B1-DD41-2087CA5F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DB77AEA-84C0-471D-AD16-0DF6E703F2B7}" type="slidenum">
              <a:rPr lang="zh-CN" altLang="en-US" smtClean="0"/>
              <a:t>25</a:t>
            </a:fld>
            <a:endParaRPr lang="zh-CN" altLang="en-US" dirty="0"/>
          </a:p>
        </p:txBody>
      </p: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5644EB05-9D45-2F5C-972E-A5AFD6CA2F21}"/>
              </a:ext>
            </a:extLst>
          </p:cNvPr>
          <p:cNvCxnSpPr>
            <a:cxnSpLocks/>
          </p:cNvCxnSpPr>
          <p:nvPr/>
        </p:nvCxnSpPr>
        <p:spPr>
          <a:xfrm>
            <a:off x="-644" y="605602"/>
            <a:ext cx="12192644" cy="0"/>
          </a:xfrm>
          <a:prstGeom prst="line">
            <a:avLst/>
          </a:prstGeom>
          <a:ln w="5715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>
            <a:extLst>
              <a:ext uri="{FF2B5EF4-FFF2-40B4-BE49-F238E27FC236}">
                <a16:creationId xmlns:a16="http://schemas.microsoft.com/office/drawing/2014/main" id="{133D5537-CC57-D06E-CA54-CD7216847B5E}"/>
              </a:ext>
            </a:extLst>
          </p:cNvPr>
          <p:cNvSpPr txBox="1"/>
          <p:nvPr/>
        </p:nvSpPr>
        <p:spPr>
          <a:xfrm>
            <a:off x="8081554" y="279301"/>
            <a:ext cx="41452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 T. He</a:t>
            </a:r>
            <a:r>
              <a:rPr lang="da-DK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a-DK" altLang="zh-C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Chin. Phys. C 45, 101001 (2021).</a:t>
            </a:r>
          </a:p>
        </p:txBody>
      </p:sp>
    </p:spTree>
    <p:extLst>
      <p:ext uri="{BB962C8B-B14F-4D97-AF65-F5344CB8AC3E}">
        <p14:creationId xmlns:p14="http://schemas.microsoft.com/office/powerpoint/2010/main" val="1328143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E68FF673-EEE3-4643-8412-0FEDDB269F68}"/>
              </a:ext>
            </a:extLst>
          </p:cNvPr>
          <p:cNvSpPr txBox="1"/>
          <p:nvPr/>
        </p:nvSpPr>
        <p:spPr>
          <a:xfrm>
            <a:off x="5432739" y="384049"/>
            <a:ext cx="1326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目</a:t>
            </a:r>
            <a:r>
              <a:rPr lang="en-US" altLang="zh-CN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录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75CD094-C977-67D0-6C09-6694E5A5A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77AEA-84C0-471D-AD16-0DF6E703F2B7}" type="slidenum">
              <a:rPr lang="zh-CN" altLang="en-US" smtClean="0"/>
              <a:t>26</a:t>
            </a:fld>
            <a:endParaRPr lang="zh-CN" altLang="en-US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7EECC9EF-A61A-F070-64EA-7468093EB8D5}"/>
              </a:ext>
            </a:extLst>
          </p:cNvPr>
          <p:cNvCxnSpPr>
            <a:cxnSpLocks/>
          </p:cNvCxnSpPr>
          <p:nvPr/>
        </p:nvCxnSpPr>
        <p:spPr>
          <a:xfrm>
            <a:off x="-644" y="605602"/>
            <a:ext cx="12192644" cy="0"/>
          </a:xfrm>
          <a:prstGeom prst="line">
            <a:avLst/>
          </a:prstGeom>
          <a:ln w="5715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A0C29E86-3A45-B715-F384-57C08EF15921}"/>
              </a:ext>
            </a:extLst>
          </p:cNvPr>
          <p:cNvSpPr txBox="1"/>
          <p:nvPr/>
        </p:nvSpPr>
        <p:spPr>
          <a:xfrm>
            <a:off x="288282" y="0"/>
            <a:ext cx="11296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Ⅲ.2 Stability peninsula</a:t>
            </a:r>
            <a:endParaRPr lang="en-US" altLang="zh-CN" sz="2800" b="1" dirty="0">
              <a:solidFill>
                <a:srgbClr val="0070C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E9A8DA35-1081-7B4A-3DCA-1C2596F53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6" y="664821"/>
            <a:ext cx="6374675" cy="414256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99D79D7-1B84-CE16-F009-AF9DC9E2B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466" y="650575"/>
            <a:ext cx="5110634" cy="420021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8976FFD-0527-788C-56FF-D57A2029ECB4}"/>
              </a:ext>
            </a:extLst>
          </p:cNvPr>
          <p:cNvSpPr txBox="1"/>
          <p:nvPr/>
        </p:nvSpPr>
        <p:spPr>
          <a:xfrm>
            <a:off x="-645" y="5032911"/>
            <a:ext cx="657561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significant shell gap exists at </a:t>
            </a:r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258, indicating a stable shell closure crucial for the stability of heavy and superheavy nuclei.</a:t>
            </a:r>
          </a:p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Increasing nuclear deformation impacts single-neutron energy levels, causing some levels to drop below the Fermi surface, affecting the binding energy and stability of the nucleus.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6033F78-852E-5250-E620-13BECD72D1C4}"/>
              </a:ext>
            </a:extLst>
          </p:cNvPr>
          <p:cNvSpPr txBox="1"/>
          <p:nvPr/>
        </p:nvSpPr>
        <p:spPr>
          <a:xfrm>
            <a:off x="6643216" y="4920613"/>
            <a:ext cx="544833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deformation, including higher-order deformations, is crucial for the existence of bound nuclei beyond the neutron drip lines.</a:t>
            </a:r>
          </a:p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 isotopes exhibit reentrant binding, being bound against two-neutron emission but unbound against multi-neutron emission.</a:t>
            </a:r>
          </a:p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Detailed calculations highlight the complex interplay between nuclear forces and deformations, impacting the stability of heavy nuclei.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DF11C2C-1CF9-98BB-02D4-6667B4409714}"/>
              </a:ext>
            </a:extLst>
          </p:cNvPr>
          <p:cNvSpPr txBox="1"/>
          <p:nvPr/>
        </p:nvSpPr>
        <p:spPr>
          <a:xfrm>
            <a:off x="8081554" y="279301"/>
            <a:ext cx="41452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 T. He</a:t>
            </a:r>
            <a:r>
              <a:rPr lang="da-DK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a-DK" altLang="zh-C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Chin. Phys. C 45, 101001 (2021).</a:t>
            </a:r>
          </a:p>
        </p:txBody>
      </p:sp>
    </p:spTree>
    <p:extLst>
      <p:ext uri="{BB962C8B-B14F-4D97-AF65-F5344CB8AC3E}">
        <p14:creationId xmlns:p14="http://schemas.microsoft.com/office/powerpoint/2010/main" val="925172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E68FF673-EEE3-4643-8412-0FEDDB269F68}"/>
              </a:ext>
            </a:extLst>
          </p:cNvPr>
          <p:cNvSpPr txBox="1"/>
          <p:nvPr/>
        </p:nvSpPr>
        <p:spPr>
          <a:xfrm>
            <a:off x="5432739" y="384049"/>
            <a:ext cx="1326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目</a:t>
            </a:r>
            <a:r>
              <a:rPr lang="en-US" altLang="zh-CN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录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C120B2B-0995-455F-AADF-D91A0AD47FF6}"/>
              </a:ext>
            </a:extLst>
          </p:cNvPr>
          <p:cNvSpPr txBox="1"/>
          <p:nvPr/>
        </p:nvSpPr>
        <p:spPr>
          <a:xfrm>
            <a:off x="1833754" y="1889064"/>
            <a:ext cx="4833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Results</a:t>
            </a:r>
            <a:endParaRPr lang="zh-CN" altLang="en-US" sz="2800" b="1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3FC8F8D5-499C-4A2D-A52A-A1163EA375C1}"/>
              </a:ext>
            </a:extLst>
          </p:cNvPr>
          <p:cNvSpPr/>
          <p:nvPr/>
        </p:nvSpPr>
        <p:spPr>
          <a:xfrm>
            <a:off x="1353073" y="1981410"/>
            <a:ext cx="338529" cy="3385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9A45657-5E11-40F1-8B57-9E3B6B17C355}"/>
              </a:ext>
            </a:extLst>
          </p:cNvPr>
          <p:cNvSpPr txBox="1"/>
          <p:nvPr/>
        </p:nvSpPr>
        <p:spPr>
          <a:xfrm>
            <a:off x="288282" y="0"/>
            <a:ext cx="11296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C120B2B-0995-455F-AADF-D91A0AD47FF6}"/>
              </a:ext>
            </a:extLst>
          </p:cNvPr>
          <p:cNvSpPr txBox="1"/>
          <p:nvPr/>
        </p:nvSpPr>
        <p:spPr>
          <a:xfrm>
            <a:off x="1833753" y="4607970"/>
            <a:ext cx="4833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2800" b="1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3FC8F8D5-499C-4A2D-A52A-A1163EA375C1}"/>
              </a:ext>
            </a:extLst>
          </p:cNvPr>
          <p:cNvSpPr/>
          <p:nvPr/>
        </p:nvSpPr>
        <p:spPr>
          <a:xfrm>
            <a:off x="1353072" y="4739058"/>
            <a:ext cx="338529" cy="3385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C120B2B-0995-455F-AADF-D91A0AD47FF6}"/>
              </a:ext>
            </a:extLst>
          </p:cNvPr>
          <p:cNvSpPr txBox="1"/>
          <p:nvPr/>
        </p:nvSpPr>
        <p:spPr>
          <a:xfrm>
            <a:off x="1833753" y="846125"/>
            <a:ext cx="8946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Numerical details and progress for Z = 101 ~ 110</a:t>
            </a: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3FC8F8D5-499C-4A2D-A52A-A1163EA375C1}"/>
              </a:ext>
            </a:extLst>
          </p:cNvPr>
          <p:cNvSpPr/>
          <p:nvPr/>
        </p:nvSpPr>
        <p:spPr>
          <a:xfrm>
            <a:off x="1353073" y="936490"/>
            <a:ext cx="338529" cy="3385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75CD094-C977-67D0-6C09-6694E5A5A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77AEA-84C0-471D-AD16-0DF6E703F2B7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FD1BD9B-DC58-453E-05F1-086FFF012C87}"/>
              </a:ext>
            </a:extLst>
          </p:cNvPr>
          <p:cNvSpPr txBox="1"/>
          <p:nvPr/>
        </p:nvSpPr>
        <p:spPr>
          <a:xfrm>
            <a:off x="2225330" y="2404418"/>
            <a:ext cx="8946253" cy="141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 The results of elements </a:t>
            </a:r>
            <a:r>
              <a:rPr lang="en-US" altLang="zh-CN" sz="24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Bh</a:t>
            </a:r>
            <a:r>
              <a:rPr lang="en-US" altLang="zh-CN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(Z = 107) and Mt (Z = 109) isotopes</a:t>
            </a:r>
          </a:p>
          <a:p>
            <a:pPr>
              <a:lnSpc>
                <a:spcPct val="150000"/>
              </a:lnSpc>
            </a:pPr>
            <a:endParaRPr lang="en-US" altLang="zh-CN" sz="1200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 Stability peninsula for the superheavy nuclei region</a:t>
            </a:r>
            <a:endParaRPr lang="en-US" altLang="zh-CN" sz="1100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6E6FCFC-A267-8A3D-D19A-E014B2EA37D2}"/>
              </a:ext>
            </a:extLst>
          </p:cNvPr>
          <p:cNvGrpSpPr/>
          <p:nvPr/>
        </p:nvGrpSpPr>
        <p:grpSpPr>
          <a:xfrm>
            <a:off x="-644" y="-27238"/>
            <a:ext cx="12244142" cy="1281169"/>
            <a:chOff x="-644" y="-27238"/>
            <a:chExt cx="12244142" cy="1281169"/>
          </a:xfrm>
        </p:grpSpPr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90EFA04D-3CCA-8E5B-2681-C7BC700E10AD}"/>
                </a:ext>
              </a:extLst>
            </p:cNvPr>
            <p:cNvCxnSpPr>
              <a:cxnSpLocks/>
            </p:cNvCxnSpPr>
            <p:nvPr/>
          </p:nvCxnSpPr>
          <p:spPr>
            <a:xfrm>
              <a:off x="-644" y="605602"/>
              <a:ext cx="10952013" cy="0"/>
            </a:xfrm>
            <a:prstGeom prst="line">
              <a:avLst/>
            </a:prstGeom>
            <a:ln w="57150">
              <a:solidFill>
                <a:srgbClr val="2F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6E46001-C012-9774-44BA-1076C59E6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6978" y="-27238"/>
              <a:ext cx="1326520" cy="12811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9901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E68FF673-EEE3-4643-8412-0FEDDB269F68}"/>
              </a:ext>
            </a:extLst>
          </p:cNvPr>
          <p:cNvSpPr txBox="1"/>
          <p:nvPr/>
        </p:nvSpPr>
        <p:spPr>
          <a:xfrm>
            <a:off x="5432739" y="384049"/>
            <a:ext cx="1326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目</a:t>
            </a:r>
            <a:r>
              <a:rPr lang="en-US" altLang="zh-CN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录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9A45657-5E11-40F1-8B57-9E3B6B17C355}"/>
              </a:ext>
            </a:extLst>
          </p:cNvPr>
          <p:cNvSpPr txBox="1"/>
          <p:nvPr/>
        </p:nvSpPr>
        <p:spPr>
          <a:xfrm>
            <a:off x="288282" y="0"/>
            <a:ext cx="11296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I. Numerical details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C120B2B-0995-455F-AADF-D91A0AD47FF6}"/>
              </a:ext>
            </a:extLst>
          </p:cNvPr>
          <p:cNvSpPr txBox="1"/>
          <p:nvPr/>
        </p:nvSpPr>
        <p:spPr>
          <a:xfrm>
            <a:off x="2597486" y="833849"/>
            <a:ext cx="48333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Density functional:  PC-PK1</a:t>
            </a:r>
          </a:p>
          <a:p>
            <a:endParaRPr lang="zh-CN" altLang="en-US" sz="28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3FC8F8D5-499C-4A2D-A52A-A1163EA375C1}"/>
              </a:ext>
            </a:extLst>
          </p:cNvPr>
          <p:cNvSpPr/>
          <p:nvPr/>
        </p:nvSpPr>
        <p:spPr>
          <a:xfrm>
            <a:off x="2303840" y="1050791"/>
            <a:ext cx="148413" cy="14841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C120B2B-0995-455F-AADF-D91A0AD47FF6}"/>
              </a:ext>
            </a:extLst>
          </p:cNvPr>
          <p:cNvSpPr txBox="1"/>
          <p:nvPr/>
        </p:nvSpPr>
        <p:spPr>
          <a:xfrm>
            <a:off x="2597486" y="1427351"/>
            <a:ext cx="6556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Version:  Code_DRHBc_202112</a:t>
            </a:r>
            <a:endParaRPr lang="zh-CN" altLang="en-US" sz="28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3FC8F8D5-499C-4A2D-A52A-A1163EA375C1}"/>
              </a:ext>
            </a:extLst>
          </p:cNvPr>
          <p:cNvSpPr/>
          <p:nvPr/>
        </p:nvSpPr>
        <p:spPr>
          <a:xfrm>
            <a:off x="2303840" y="1644293"/>
            <a:ext cx="148413" cy="14841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2C120B2B-0995-455F-AADF-D91A0AD47FF6}"/>
                  </a:ext>
                </a:extLst>
              </p:cNvPr>
              <p:cNvSpPr txBox="1"/>
              <p:nvPr/>
            </p:nvSpPr>
            <p:spPr>
              <a:xfrm>
                <a:off x="2597486" y="2020912"/>
                <a:ext cx="655690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Box size: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box</m:t>
                        </m:r>
                      </m:sub>
                    </m:sSub>
                  </m:oMath>
                </a14:m>
                <a:r>
                  <a:rPr lang="en-US" altLang="zh-CN" sz="2800" i="1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= 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20 </a:t>
                </a:r>
                <a:r>
                  <a:rPr lang="en-US" altLang="zh-CN" sz="2800" dirty="0" err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fm</a:t>
                </a:r>
                <a:endParaRPr lang="zh-CN" altLang="en-US" sz="28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2C120B2B-0995-455F-AADF-D91A0AD47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486" y="2020912"/>
                <a:ext cx="6556905" cy="523220"/>
              </a:xfrm>
              <a:prstGeom prst="rect">
                <a:avLst/>
              </a:prstGeom>
              <a:blipFill>
                <a:blip r:embed="rId3"/>
                <a:stretch>
                  <a:fillRect l="-1859" t="-12941" b="-329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椭圆 20">
            <a:extLst>
              <a:ext uri="{FF2B5EF4-FFF2-40B4-BE49-F238E27FC236}">
                <a16:creationId xmlns:a16="http://schemas.microsoft.com/office/drawing/2014/main" id="{3FC8F8D5-499C-4A2D-A52A-A1163EA375C1}"/>
              </a:ext>
            </a:extLst>
          </p:cNvPr>
          <p:cNvSpPr/>
          <p:nvPr/>
        </p:nvSpPr>
        <p:spPr>
          <a:xfrm>
            <a:off x="2303840" y="2237854"/>
            <a:ext cx="148413" cy="14841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2C120B2B-0995-455F-AADF-D91A0AD47FF6}"/>
                  </a:ext>
                </a:extLst>
              </p:cNvPr>
              <p:cNvSpPr txBox="1"/>
              <p:nvPr/>
            </p:nvSpPr>
            <p:spPr>
              <a:xfrm>
                <a:off x="2597486" y="2617308"/>
                <a:ext cx="655690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Mesh size: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= 0.1 </a:t>
                </a:r>
                <a:r>
                  <a:rPr lang="en-US" altLang="zh-CN" sz="2800" dirty="0" err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fm</a:t>
                </a:r>
                <a:endParaRPr lang="zh-CN" altLang="en-US" sz="2800" i="1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2C120B2B-0995-455F-AADF-D91A0AD47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486" y="2617308"/>
                <a:ext cx="6556905" cy="523220"/>
              </a:xfrm>
              <a:prstGeom prst="rect">
                <a:avLst/>
              </a:prstGeom>
              <a:blipFill>
                <a:blip r:embed="rId4"/>
                <a:stretch>
                  <a:fillRect l="-1859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椭圆 27">
            <a:extLst>
              <a:ext uri="{FF2B5EF4-FFF2-40B4-BE49-F238E27FC236}">
                <a16:creationId xmlns:a16="http://schemas.microsoft.com/office/drawing/2014/main" id="{3FC8F8D5-499C-4A2D-A52A-A1163EA375C1}"/>
              </a:ext>
            </a:extLst>
          </p:cNvPr>
          <p:cNvSpPr/>
          <p:nvPr/>
        </p:nvSpPr>
        <p:spPr>
          <a:xfrm>
            <a:off x="2303840" y="2834250"/>
            <a:ext cx="148413" cy="14841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2C120B2B-0995-455F-AADF-D91A0AD47FF6}"/>
                  </a:ext>
                </a:extLst>
              </p:cNvPr>
              <p:cNvSpPr txBox="1"/>
              <p:nvPr/>
            </p:nvSpPr>
            <p:spPr>
              <a:xfrm>
                <a:off x="2597486" y="3201258"/>
                <a:ext cx="655690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Energy cutoff: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cut</m:t>
                        </m:r>
                      </m:sub>
                    </m:sSub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= 300 MeV</a:t>
                </a:r>
                <a:endParaRPr lang="zh-CN" altLang="en-US" sz="2800" i="1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2C120B2B-0995-455F-AADF-D91A0AD47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486" y="3201258"/>
                <a:ext cx="6556905" cy="523220"/>
              </a:xfrm>
              <a:prstGeom prst="rect">
                <a:avLst/>
              </a:prstGeom>
              <a:blipFill>
                <a:blip r:embed="rId5"/>
                <a:stretch>
                  <a:fillRect l="-1859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椭圆 31">
            <a:extLst>
              <a:ext uri="{FF2B5EF4-FFF2-40B4-BE49-F238E27FC236}">
                <a16:creationId xmlns:a16="http://schemas.microsoft.com/office/drawing/2014/main" id="{3FC8F8D5-499C-4A2D-A52A-A1163EA375C1}"/>
              </a:ext>
            </a:extLst>
          </p:cNvPr>
          <p:cNvSpPr/>
          <p:nvPr/>
        </p:nvSpPr>
        <p:spPr>
          <a:xfrm>
            <a:off x="2303840" y="3418200"/>
            <a:ext cx="148413" cy="14841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2C120B2B-0995-455F-AADF-D91A0AD47FF6}"/>
                  </a:ext>
                </a:extLst>
              </p:cNvPr>
              <p:cNvSpPr txBox="1"/>
              <p:nvPr/>
            </p:nvSpPr>
            <p:spPr>
              <a:xfrm>
                <a:off x="2597486" y="3797215"/>
                <a:ext cx="655690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Angular momentum cutoff: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= 23/2 </a:t>
                </a:r>
                <a:r>
                  <a:rPr lang="az-Cyrl-AZ" altLang="zh-CN" sz="2800" i="1" dirty="0"/>
                  <a:t>ћ</a:t>
                </a:r>
                <a:endParaRPr lang="zh-CN" altLang="en-US" sz="2800" i="1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2C120B2B-0995-455F-AADF-D91A0AD47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486" y="3797215"/>
                <a:ext cx="6556905" cy="523220"/>
              </a:xfrm>
              <a:prstGeom prst="rect">
                <a:avLst/>
              </a:prstGeom>
              <a:blipFill>
                <a:blip r:embed="rId6"/>
                <a:stretch>
                  <a:fillRect l="-1859" t="-13953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椭圆 33">
            <a:extLst>
              <a:ext uri="{FF2B5EF4-FFF2-40B4-BE49-F238E27FC236}">
                <a16:creationId xmlns:a16="http://schemas.microsoft.com/office/drawing/2014/main" id="{3FC8F8D5-499C-4A2D-A52A-A1163EA375C1}"/>
              </a:ext>
            </a:extLst>
          </p:cNvPr>
          <p:cNvSpPr/>
          <p:nvPr/>
        </p:nvSpPr>
        <p:spPr>
          <a:xfrm>
            <a:off x="2303840" y="4014157"/>
            <a:ext cx="148413" cy="14841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2C120B2B-0995-455F-AADF-D91A0AD47FF6}"/>
              </a:ext>
            </a:extLst>
          </p:cNvPr>
          <p:cNvSpPr txBox="1"/>
          <p:nvPr/>
        </p:nvSpPr>
        <p:spPr>
          <a:xfrm>
            <a:off x="2597486" y="4371988"/>
            <a:ext cx="6556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Pairing strength:  -325 MeV·fm</a:t>
            </a:r>
            <a:r>
              <a:rPr lang="en-US" altLang="zh-CN" sz="2800" baseline="30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endParaRPr lang="zh-CN" altLang="en-US" sz="2800" i="1" baseline="30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3FC8F8D5-499C-4A2D-A52A-A1163EA375C1}"/>
              </a:ext>
            </a:extLst>
          </p:cNvPr>
          <p:cNvSpPr/>
          <p:nvPr/>
        </p:nvSpPr>
        <p:spPr>
          <a:xfrm>
            <a:off x="2303840" y="4588930"/>
            <a:ext cx="148413" cy="14841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2C120B2B-0995-455F-AADF-D91A0AD47FF6}"/>
                  </a:ext>
                </a:extLst>
              </p:cNvPr>
              <p:cNvSpPr txBox="1"/>
              <p:nvPr/>
            </p:nvSpPr>
            <p:spPr>
              <a:xfrm>
                <a:off x="2597486" y="4998314"/>
                <a:ext cx="655690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Legendre expansion order: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US" altLang="zh-CN" sz="28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= 10</a:t>
                </a:r>
                <a:endParaRPr lang="zh-CN" altLang="en-US" sz="2800" i="1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2C120B2B-0995-455F-AADF-D91A0AD47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486" y="4998314"/>
                <a:ext cx="6556905" cy="523220"/>
              </a:xfrm>
              <a:prstGeom prst="rect">
                <a:avLst/>
              </a:prstGeom>
              <a:blipFill>
                <a:blip r:embed="rId7"/>
                <a:stretch>
                  <a:fillRect l="-1859" t="-12791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椭圆 37">
            <a:extLst>
              <a:ext uri="{FF2B5EF4-FFF2-40B4-BE49-F238E27FC236}">
                <a16:creationId xmlns:a16="http://schemas.microsoft.com/office/drawing/2014/main" id="{3FC8F8D5-499C-4A2D-A52A-A1163EA375C1}"/>
              </a:ext>
            </a:extLst>
          </p:cNvPr>
          <p:cNvSpPr/>
          <p:nvPr/>
        </p:nvSpPr>
        <p:spPr>
          <a:xfrm>
            <a:off x="2303840" y="5215256"/>
            <a:ext cx="148413" cy="14841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8DDB117-597E-1144-6D9B-0456C1F5C2B6}"/>
              </a:ext>
            </a:extLst>
          </p:cNvPr>
          <p:cNvSpPr txBox="1"/>
          <p:nvPr/>
        </p:nvSpPr>
        <p:spPr>
          <a:xfrm>
            <a:off x="6759259" y="6302337"/>
            <a:ext cx="6120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>
                <a:solidFill>
                  <a:srgbClr val="0070C0"/>
                </a:solidFill>
              </a:rPr>
              <a:t>-From </a:t>
            </a:r>
            <a:r>
              <a:rPr lang="zh-CN" altLang="en-US" dirty="0">
                <a:solidFill>
                  <a:srgbClr val="0070C0"/>
                </a:solidFill>
              </a:rPr>
              <a:t>Manual for DRHBc_202112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98E9CC1-F45B-B36C-9F98-9171F3274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77AEA-84C0-471D-AD16-0DF6E703F2B7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F9A984D-7781-9E7C-5D5F-4CF047F5F395}"/>
              </a:ext>
            </a:extLst>
          </p:cNvPr>
          <p:cNvSpPr txBox="1"/>
          <p:nvPr/>
        </p:nvSpPr>
        <p:spPr>
          <a:xfrm>
            <a:off x="2597486" y="5599401"/>
            <a:ext cx="9156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Initial deformation </a:t>
            </a:r>
            <a:r>
              <a:rPr lang="en-US" altLang="zh-CN" sz="28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β</a:t>
            </a:r>
            <a:r>
              <a:rPr lang="en-US" altLang="zh-CN" sz="2800" i="1" baseline="-25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 </a:t>
            </a:r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 -0.4, -0.3, -0.2…..0.3, 0.4, 0.5, 0.6</a:t>
            </a:r>
            <a:endParaRPr lang="zh-CN" altLang="en-US" sz="2800" i="1" baseline="-25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AA3561A5-73E8-7690-F20E-6DAFB87179FC}"/>
              </a:ext>
            </a:extLst>
          </p:cNvPr>
          <p:cNvSpPr/>
          <p:nvPr/>
        </p:nvSpPr>
        <p:spPr>
          <a:xfrm>
            <a:off x="2303840" y="5816343"/>
            <a:ext cx="148413" cy="14841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C544182B-4E0D-D30B-2C10-86D4FB4CF30D}"/>
              </a:ext>
            </a:extLst>
          </p:cNvPr>
          <p:cNvCxnSpPr>
            <a:cxnSpLocks/>
          </p:cNvCxnSpPr>
          <p:nvPr/>
        </p:nvCxnSpPr>
        <p:spPr>
          <a:xfrm>
            <a:off x="-644" y="605602"/>
            <a:ext cx="12192644" cy="0"/>
          </a:xfrm>
          <a:prstGeom prst="line">
            <a:avLst/>
          </a:prstGeom>
          <a:ln w="5715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749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E68FF673-EEE3-4643-8412-0FEDDB269F68}"/>
              </a:ext>
            </a:extLst>
          </p:cNvPr>
          <p:cNvSpPr txBox="1"/>
          <p:nvPr/>
        </p:nvSpPr>
        <p:spPr>
          <a:xfrm>
            <a:off x="5432739" y="384049"/>
            <a:ext cx="1326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目</a:t>
            </a:r>
            <a:r>
              <a:rPr lang="en-US" altLang="zh-CN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录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C120B2B-0995-455F-AADF-D91A0AD47FF6}"/>
              </a:ext>
            </a:extLst>
          </p:cNvPr>
          <p:cNvSpPr txBox="1"/>
          <p:nvPr/>
        </p:nvSpPr>
        <p:spPr>
          <a:xfrm>
            <a:off x="1833754" y="1889064"/>
            <a:ext cx="4833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Results</a:t>
            </a:r>
            <a:endParaRPr lang="zh-CN" altLang="en-US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3FC8F8D5-499C-4A2D-A52A-A1163EA375C1}"/>
              </a:ext>
            </a:extLst>
          </p:cNvPr>
          <p:cNvSpPr/>
          <p:nvPr/>
        </p:nvSpPr>
        <p:spPr>
          <a:xfrm>
            <a:off x="1353073" y="1981410"/>
            <a:ext cx="338529" cy="3385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9A45657-5E11-40F1-8B57-9E3B6B17C355}"/>
              </a:ext>
            </a:extLst>
          </p:cNvPr>
          <p:cNvSpPr txBox="1"/>
          <p:nvPr/>
        </p:nvSpPr>
        <p:spPr>
          <a:xfrm>
            <a:off x="288282" y="0"/>
            <a:ext cx="11296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C120B2B-0995-455F-AADF-D91A0AD47FF6}"/>
              </a:ext>
            </a:extLst>
          </p:cNvPr>
          <p:cNvSpPr txBox="1"/>
          <p:nvPr/>
        </p:nvSpPr>
        <p:spPr>
          <a:xfrm>
            <a:off x="1833753" y="4607970"/>
            <a:ext cx="4833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2800" b="1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3FC8F8D5-499C-4A2D-A52A-A1163EA375C1}"/>
              </a:ext>
            </a:extLst>
          </p:cNvPr>
          <p:cNvSpPr/>
          <p:nvPr/>
        </p:nvSpPr>
        <p:spPr>
          <a:xfrm>
            <a:off x="1353072" y="4739058"/>
            <a:ext cx="338529" cy="3385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C120B2B-0995-455F-AADF-D91A0AD47FF6}"/>
              </a:ext>
            </a:extLst>
          </p:cNvPr>
          <p:cNvSpPr txBox="1"/>
          <p:nvPr/>
        </p:nvSpPr>
        <p:spPr>
          <a:xfrm>
            <a:off x="1833753" y="846125"/>
            <a:ext cx="8689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Numerical details and progress for Z = 101 ~ 110</a:t>
            </a: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3FC8F8D5-499C-4A2D-A52A-A1163EA375C1}"/>
              </a:ext>
            </a:extLst>
          </p:cNvPr>
          <p:cNvSpPr/>
          <p:nvPr/>
        </p:nvSpPr>
        <p:spPr>
          <a:xfrm>
            <a:off x="1353073" y="936490"/>
            <a:ext cx="338529" cy="3385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75CD094-C977-67D0-6C09-6694E5A5A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77AEA-84C0-471D-AD16-0DF6E703F2B7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299820B-24EB-010B-B710-79EE0DA0A293}"/>
              </a:ext>
            </a:extLst>
          </p:cNvPr>
          <p:cNvSpPr txBox="1"/>
          <p:nvPr/>
        </p:nvSpPr>
        <p:spPr>
          <a:xfrm>
            <a:off x="2225330" y="2404418"/>
            <a:ext cx="8946253" cy="141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 The results of elements </a:t>
            </a:r>
            <a:r>
              <a:rPr lang="en-US" altLang="zh-CN" sz="24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Bh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(Z = 107) and Mt (Z = 109) isotopes</a:t>
            </a:r>
          </a:p>
          <a:p>
            <a:pPr>
              <a:lnSpc>
                <a:spcPct val="150000"/>
              </a:lnSpc>
            </a:pPr>
            <a:endParaRPr lang="en-US" altLang="zh-CN" sz="12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 Stability peninsula for the superheavy nuclei region</a:t>
            </a:r>
            <a:endParaRPr lang="en-US" altLang="zh-CN" sz="1100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7B3C8177-0244-1386-0D48-FC135A94520B}"/>
              </a:ext>
            </a:extLst>
          </p:cNvPr>
          <p:cNvGrpSpPr/>
          <p:nvPr/>
        </p:nvGrpSpPr>
        <p:grpSpPr>
          <a:xfrm>
            <a:off x="-644" y="-27238"/>
            <a:ext cx="12244142" cy="1281169"/>
            <a:chOff x="-644" y="-27238"/>
            <a:chExt cx="12244142" cy="1281169"/>
          </a:xfrm>
        </p:grpSpPr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8DB20A9D-5B9D-BA7D-14F5-03FF92470024}"/>
                </a:ext>
              </a:extLst>
            </p:cNvPr>
            <p:cNvCxnSpPr>
              <a:cxnSpLocks/>
            </p:cNvCxnSpPr>
            <p:nvPr/>
          </p:nvCxnSpPr>
          <p:spPr>
            <a:xfrm>
              <a:off x="-644" y="605602"/>
              <a:ext cx="10952013" cy="0"/>
            </a:xfrm>
            <a:prstGeom prst="line">
              <a:avLst/>
            </a:prstGeom>
            <a:ln w="57150">
              <a:solidFill>
                <a:srgbClr val="2F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EC61652-C831-3A74-4019-49A759311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6978" y="-27238"/>
              <a:ext cx="1326520" cy="12811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0726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7D74C3FD-2426-3BEF-C754-0E324C49C0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144795"/>
              </p:ext>
            </p:extLst>
          </p:nvPr>
        </p:nvGraphicFramePr>
        <p:xfrm>
          <a:off x="1935350" y="1021074"/>
          <a:ext cx="8321299" cy="48158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9559">
                  <a:extLst>
                    <a:ext uri="{9D8B030D-6E8A-4147-A177-3AD203B41FA5}">
                      <a16:colId xmlns:a16="http://schemas.microsoft.com/office/drawing/2014/main" val="571146718"/>
                    </a:ext>
                  </a:extLst>
                </a:gridCol>
                <a:gridCol w="1017680">
                  <a:extLst>
                    <a:ext uri="{9D8B030D-6E8A-4147-A177-3AD203B41FA5}">
                      <a16:colId xmlns:a16="http://schemas.microsoft.com/office/drawing/2014/main" val="1118181304"/>
                    </a:ext>
                  </a:extLst>
                </a:gridCol>
                <a:gridCol w="1553515">
                  <a:extLst>
                    <a:ext uri="{9D8B030D-6E8A-4147-A177-3AD203B41FA5}">
                      <a16:colId xmlns:a16="http://schemas.microsoft.com/office/drawing/2014/main" val="2763824617"/>
                    </a:ext>
                  </a:extLst>
                </a:gridCol>
                <a:gridCol w="1553515">
                  <a:extLst>
                    <a:ext uri="{9D8B030D-6E8A-4147-A177-3AD203B41FA5}">
                      <a16:colId xmlns:a16="http://schemas.microsoft.com/office/drawing/2014/main" val="785821723"/>
                    </a:ext>
                  </a:extLst>
                </a:gridCol>
                <a:gridCol w="1553515">
                  <a:extLst>
                    <a:ext uri="{9D8B030D-6E8A-4147-A177-3AD203B41FA5}">
                      <a16:colId xmlns:a16="http://schemas.microsoft.com/office/drawing/2014/main" val="3797345351"/>
                    </a:ext>
                  </a:extLst>
                </a:gridCol>
                <a:gridCol w="1553515">
                  <a:extLst>
                    <a:ext uri="{9D8B030D-6E8A-4147-A177-3AD203B41FA5}">
                      <a16:colId xmlns:a16="http://schemas.microsoft.com/office/drawing/2014/main" val="2867671177"/>
                    </a:ext>
                  </a:extLst>
                </a:gridCol>
              </a:tblGrid>
              <a:tr h="401321">
                <a:tc>
                  <a:txBody>
                    <a:bodyPr/>
                    <a:lstStyle/>
                    <a:p>
                      <a:pPr algn="ctr" fontAlgn="ctr"/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HUZU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NUAA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8766554"/>
                  </a:ext>
                </a:extLst>
              </a:tr>
              <a:tr h="401321">
                <a:tc>
                  <a:txBody>
                    <a:bodyPr/>
                    <a:lstStyle/>
                    <a:p>
                      <a:pPr algn="ctr" fontAlgn="ctr"/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Even-N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Odd-N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Even-N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Odd-N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41235557"/>
                  </a:ext>
                </a:extLst>
              </a:tr>
              <a:tr h="401321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Even-Z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endParaRPr lang="en-US" altLang="zh-C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√</a:t>
                      </a:r>
                      <a:endParaRPr lang="zh-CN" altLang="en-US" sz="20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√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2000" b="1" i="0" u="none" strike="noStrike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55138352"/>
                  </a:ext>
                </a:extLst>
              </a:tr>
              <a:tr h="40132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en-US" altLang="zh-CN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√</a:t>
                      </a:r>
                      <a:endParaRPr lang="zh-CN" altLang="en-US" sz="20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√</a:t>
                      </a:r>
                      <a:endParaRPr lang="zh-CN" altLang="en-US" sz="20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0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2000" b="1" i="0" u="none" strike="noStrike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70273399"/>
                  </a:ext>
                </a:extLst>
              </a:tr>
              <a:tr h="40132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endParaRPr lang="en-US" altLang="zh-C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√</a:t>
                      </a:r>
                      <a:endParaRPr lang="zh-CN" altLang="en-US" sz="20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20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0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√</a:t>
                      </a:r>
                      <a:endParaRPr lang="zh-CN" altLang="en-US" sz="20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8968496"/>
                  </a:ext>
                </a:extLst>
              </a:tr>
              <a:tr h="40132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en-US" altLang="zh-CN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20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20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√</a:t>
                      </a:r>
                      <a:endParaRPr lang="zh-CN" altLang="en-US" sz="20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√</a:t>
                      </a:r>
                      <a:endParaRPr lang="zh-CN" altLang="en-US" sz="20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9737907"/>
                  </a:ext>
                </a:extLst>
              </a:tr>
              <a:tr h="40132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en-US" altLang="zh-CN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√</a:t>
                      </a:r>
                      <a:endParaRPr lang="zh-CN" altLang="en-US" sz="20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20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√</a:t>
                      </a:r>
                      <a:endParaRPr lang="zh-CN" altLang="en-US" sz="20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√</a:t>
                      </a:r>
                      <a:endParaRPr lang="zh-CN" altLang="en-US" sz="20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01335857"/>
                  </a:ext>
                </a:extLst>
              </a:tr>
              <a:tr h="401321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Odd-Z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</a:t>
                      </a:r>
                      <a:endParaRPr lang="en-US" altLang="zh-C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√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099325"/>
                  </a:ext>
                </a:extLst>
              </a:tr>
              <a:tr h="40132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en-US" altLang="zh-CN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√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4349795"/>
                  </a:ext>
                </a:extLst>
              </a:tr>
              <a:tr h="40132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en-US" altLang="zh-C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√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1853990"/>
                  </a:ext>
                </a:extLst>
              </a:tr>
              <a:tr h="40132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  <a:endParaRPr lang="en-US" altLang="zh-C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√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6926463"/>
                  </a:ext>
                </a:extLst>
              </a:tr>
              <a:tr h="40132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</a:t>
                      </a:r>
                      <a:endParaRPr lang="en-US" altLang="zh-C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√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4649315"/>
                  </a:ext>
                </a:extLst>
              </a:tr>
            </a:tbl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4C6C4366-3F78-E92C-B69F-5B3D4A063655}"/>
              </a:ext>
            </a:extLst>
          </p:cNvPr>
          <p:cNvSpPr txBox="1"/>
          <p:nvPr/>
        </p:nvSpPr>
        <p:spPr>
          <a:xfrm>
            <a:off x="1533236" y="6003065"/>
            <a:ext cx="941813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 calculation of odd-Z nuclei are completed (double check is needed for some of them).</a:t>
            </a:r>
          </a:p>
        </p:txBody>
      </p:sp>
      <p:cxnSp>
        <p:nvCxnSpPr>
          <p:cNvPr id="5" name="直接连接符 3">
            <a:extLst>
              <a:ext uri="{FF2B5EF4-FFF2-40B4-BE49-F238E27FC236}">
                <a16:creationId xmlns:a16="http://schemas.microsoft.com/office/drawing/2014/main" id="{8EF81BFD-5C0E-D93B-CCFF-F554C7DA2646}"/>
              </a:ext>
            </a:extLst>
          </p:cNvPr>
          <p:cNvCxnSpPr>
            <a:cxnSpLocks/>
          </p:cNvCxnSpPr>
          <p:nvPr/>
        </p:nvCxnSpPr>
        <p:spPr>
          <a:xfrm>
            <a:off x="-644" y="605602"/>
            <a:ext cx="10952013" cy="0"/>
          </a:xfrm>
          <a:prstGeom prst="line">
            <a:avLst/>
          </a:prstGeom>
          <a:ln w="5715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C558E257-1B75-697A-1775-F59E79F42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978" y="-27238"/>
            <a:ext cx="1326520" cy="128116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CDF8A01-4A68-0E37-DF1A-A2BD9C6C9945}"/>
              </a:ext>
            </a:extLst>
          </p:cNvPr>
          <p:cNvSpPr txBox="1"/>
          <p:nvPr/>
        </p:nvSpPr>
        <p:spPr>
          <a:xfrm>
            <a:off x="288282" y="0"/>
            <a:ext cx="11296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Ⅱ.1  General progress</a:t>
            </a:r>
          </a:p>
        </p:txBody>
      </p:sp>
    </p:spTree>
    <p:extLst>
      <p:ext uri="{BB962C8B-B14F-4D97-AF65-F5344CB8AC3E}">
        <p14:creationId xmlns:p14="http://schemas.microsoft.com/office/powerpoint/2010/main" val="1951717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E68FF673-EEE3-4643-8412-0FEDDB269F68}"/>
              </a:ext>
            </a:extLst>
          </p:cNvPr>
          <p:cNvSpPr txBox="1"/>
          <p:nvPr/>
        </p:nvSpPr>
        <p:spPr>
          <a:xfrm>
            <a:off x="5432739" y="384049"/>
            <a:ext cx="1326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目</a:t>
            </a:r>
            <a:r>
              <a:rPr lang="en-US" altLang="zh-CN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录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9A45657-5E11-40F1-8B57-9E3B6B17C355}"/>
              </a:ext>
            </a:extLst>
          </p:cNvPr>
          <p:cNvSpPr txBox="1"/>
          <p:nvPr/>
        </p:nvSpPr>
        <p:spPr>
          <a:xfrm>
            <a:off x="288282" y="0"/>
            <a:ext cx="11296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Ⅱ.2  Beta2</a:t>
            </a: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FC8F8D5-499C-4A2D-A52A-A1163EA375C1}"/>
              </a:ext>
            </a:extLst>
          </p:cNvPr>
          <p:cNvSpPr/>
          <p:nvPr/>
        </p:nvSpPr>
        <p:spPr>
          <a:xfrm>
            <a:off x="6887490" y="1613372"/>
            <a:ext cx="148413" cy="14841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C120B2B-0995-455F-AADF-D91A0AD47FF6}"/>
              </a:ext>
            </a:extLst>
          </p:cNvPr>
          <p:cNvSpPr txBox="1"/>
          <p:nvPr/>
        </p:nvSpPr>
        <p:spPr>
          <a:xfrm>
            <a:off x="7039688" y="1463873"/>
            <a:ext cx="419991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Regions of  super deformation</a:t>
            </a:r>
          </a:p>
          <a:p>
            <a:endParaRPr lang="en-US" altLang="zh-CN" sz="9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22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Bh</a:t>
            </a:r>
            <a:r>
              <a:rPr lang="en-US" altLang="zh-CN" sz="2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22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en-US" altLang="zh-CN" sz="2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= 190~200</a:t>
            </a:r>
          </a:p>
          <a:p>
            <a:r>
              <a:rPr lang="en-US" altLang="zh-CN" sz="2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Mt  </a:t>
            </a:r>
            <a:r>
              <a:rPr lang="en-US" altLang="zh-CN" sz="22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en-US" altLang="zh-CN" sz="2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= 188~202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512F5A0E-E910-A6E1-222A-9DFB26A52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77AEA-84C0-471D-AD16-0DF6E703F2B7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5647A-C9B1-46B6-1CF7-92DD88360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20" y="638048"/>
            <a:ext cx="5987205" cy="301955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6B40E0-6503-61CD-EB56-A3C49CD46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60" y="3741929"/>
            <a:ext cx="5887703" cy="3026735"/>
          </a:xfrm>
          <a:prstGeom prst="rect">
            <a:avLst/>
          </a:prstGeom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id="{69C195D3-317C-8D26-E215-E592782633BC}"/>
              </a:ext>
            </a:extLst>
          </p:cNvPr>
          <p:cNvSpPr/>
          <p:nvPr/>
        </p:nvSpPr>
        <p:spPr>
          <a:xfrm>
            <a:off x="6887490" y="4022335"/>
            <a:ext cx="148413" cy="14841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84AF54E-995F-F67E-BE6C-9B51B31F183F}"/>
              </a:ext>
            </a:extLst>
          </p:cNvPr>
          <p:cNvSpPr txBox="1"/>
          <p:nvPr/>
        </p:nvSpPr>
        <p:spPr>
          <a:xfrm>
            <a:off x="7039688" y="3872836"/>
            <a:ext cx="45453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Nuclei with sudden change will be checked.</a:t>
            </a:r>
          </a:p>
          <a:p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Shape coexistence may exist around these nuclei. (In Progress……)</a:t>
            </a: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62C73DFC-E9A0-3A76-C848-ABCC0B4FB8E1}"/>
              </a:ext>
            </a:extLst>
          </p:cNvPr>
          <p:cNvCxnSpPr>
            <a:cxnSpLocks/>
          </p:cNvCxnSpPr>
          <p:nvPr/>
        </p:nvCxnSpPr>
        <p:spPr>
          <a:xfrm>
            <a:off x="-644" y="605602"/>
            <a:ext cx="12192644" cy="0"/>
          </a:xfrm>
          <a:prstGeom prst="line">
            <a:avLst/>
          </a:prstGeom>
          <a:ln w="5715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3759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E68FF673-EEE3-4643-8412-0FEDDB269F68}"/>
              </a:ext>
            </a:extLst>
          </p:cNvPr>
          <p:cNvSpPr txBox="1"/>
          <p:nvPr/>
        </p:nvSpPr>
        <p:spPr>
          <a:xfrm>
            <a:off x="5432739" y="384049"/>
            <a:ext cx="1326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目</a:t>
            </a:r>
            <a:r>
              <a:rPr lang="en-US" altLang="zh-CN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录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9A45657-5E11-40F1-8B57-9E3B6B17C355}"/>
              </a:ext>
            </a:extLst>
          </p:cNvPr>
          <p:cNvSpPr txBox="1"/>
          <p:nvPr/>
        </p:nvSpPr>
        <p:spPr>
          <a:xfrm>
            <a:off x="288282" y="0"/>
            <a:ext cx="11296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Ⅱ.2  Beta2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C120B2B-0995-455F-AADF-D91A0AD47FF6}"/>
              </a:ext>
            </a:extLst>
          </p:cNvPr>
          <p:cNvSpPr txBox="1"/>
          <p:nvPr/>
        </p:nvSpPr>
        <p:spPr>
          <a:xfrm>
            <a:off x="1895763" y="5559640"/>
            <a:ext cx="419991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Regions of  super deformation</a:t>
            </a:r>
          </a:p>
          <a:p>
            <a:endParaRPr lang="en-US" altLang="zh-CN" sz="9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22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Bh</a:t>
            </a:r>
            <a:r>
              <a:rPr lang="en-US" altLang="zh-CN" sz="2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22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en-US" altLang="zh-CN" sz="2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= 190~200</a:t>
            </a:r>
          </a:p>
          <a:p>
            <a:r>
              <a:rPr lang="en-US" altLang="zh-CN" sz="2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Mt  </a:t>
            </a:r>
            <a:r>
              <a:rPr lang="en-US" altLang="zh-CN" sz="22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en-US" altLang="zh-CN" sz="2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= 188~202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512F5A0E-E910-A6E1-222A-9DFB26A52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77AEA-84C0-471D-AD16-0DF6E703F2B7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84AF54E-995F-F67E-BE6C-9B51B31F183F}"/>
              </a:ext>
            </a:extLst>
          </p:cNvPr>
          <p:cNvSpPr txBox="1"/>
          <p:nvPr/>
        </p:nvSpPr>
        <p:spPr>
          <a:xfrm>
            <a:off x="7356176" y="5494252"/>
            <a:ext cx="45453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Nuclei with sudden change will be checked.</a:t>
            </a:r>
          </a:p>
          <a:p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Shape coexistence may exist around these nuclei. (In Progress……)</a:t>
            </a: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62C73DFC-E9A0-3A76-C848-ABCC0B4FB8E1}"/>
              </a:ext>
            </a:extLst>
          </p:cNvPr>
          <p:cNvCxnSpPr>
            <a:cxnSpLocks/>
          </p:cNvCxnSpPr>
          <p:nvPr/>
        </p:nvCxnSpPr>
        <p:spPr>
          <a:xfrm>
            <a:off x="-644" y="605602"/>
            <a:ext cx="12192644" cy="0"/>
          </a:xfrm>
          <a:prstGeom prst="line">
            <a:avLst/>
          </a:prstGeom>
          <a:ln w="5715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E7682450-6E44-5063-EC27-968E94D945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55" r="7172"/>
          <a:stretch/>
        </p:blipFill>
        <p:spPr>
          <a:xfrm>
            <a:off x="907959" y="509096"/>
            <a:ext cx="11296717" cy="506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93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E68FF673-EEE3-4643-8412-0FEDDB269F68}"/>
              </a:ext>
            </a:extLst>
          </p:cNvPr>
          <p:cNvSpPr txBox="1"/>
          <p:nvPr/>
        </p:nvSpPr>
        <p:spPr>
          <a:xfrm>
            <a:off x="5432739" y="384049"/>
            <a:ext cx="1326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目</a:t>
            </a:r>
            <a:r>
              <a:rPr lang="en-US" altLang="zh-CN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录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9A45657-5E11-40F1-8B57-9E3B6B17C355}"/>
              </a:ext>
            </a:extLst>
          </p:cNvPr>
          <p:cNvSpPr txBox="1"/>
          <p:nvPr/>
        </p:nvSpPr>
        <p:spPr>
          <a:xfrm>
            <a:off x="288282" y="0"/>
            <a:ext cx="11296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Ⅱ.3  </a:t>
            </a:r>
            <a:r>
              <a:rPr lang="en-US" altLang="zh-CN" dirty="0" err="1"/>
              <a:t>One&amp;Two</a:t>
            </a:r>
            <a:r>
              <a:rPr lang="en-US" altLang="zh-CN" dirty="0"/>
              <a:t> Neutron Separation Energy 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FC8F8D5-499C-4A2D-A52A-A1163EA375C1}"/>
              </a:ext>
            </a:extLst>
          </p:cNvPr>
          <p:cNvSpPr/>
          <p:nvPr/>
        </p:nvSpPr>
        <p:spPr>
          <a:xfrm>
            <a:off x="7594821" y="1564382"/>
            <a:ext cx="148413" cy="14841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FC8F8D5-499C-4A2D-A52A-A1163EA375C1}"/>
              </a:ext>
            </a:extLst>
          </p:cNvPr>
          <p:cNvSpPr/>
          <p:nvPr/>
        </p:nvSpPr>
        <p:spPr>
          <a:xfrm>
            <a:off x="7594820" y="3785745"/>
            <a:ext cx="148413" cy="14841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C120B2B-0995-455F-AADF-D91A0AD47FF6}"/>
              </a:ext>
            </a:extLst>
          </p:cNvPr>
          <p:cNvSpPr txBox="1"/>
          <p:nvPr/>
        </p:nvSpPr>
        <p:spPr>
          <a:xfrm>
            <a:off x="7905773" y="3673916"/>
            <a:ext cx="54027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One-neutron drip line:</a:t>
            </a:r>
          </a:p>
          <a:p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DRHBc   </a:t>
            </a:r>
            <a:r>
              <a:rPr lang="en-US" altLang="zh-CN" sz="2200" i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=258  </a:t>
            </a:r>
            <a:endParaRPr lang="en-US" altLang="zh-CN" sz="1050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200" dirty="0">
                <a:solidFill>
                  <a:srgbClr val="175E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RCHB     </a:t>
            </a:r>
            <a:r>
              <a:rPr lang="en-US" altLang="zh-CN" sz="2200" i="1" dirty="0">
                <a:solidFill>
                  <a:srgbClr val="175E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en-US" altLang="zh-CN" sz="2200" dirty="0">
                <a:solidFill>
                  <a:srgbClr val="175E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=258</a:t>
            </a:r>
            <a:endParaRPr lang="zh-CN" altLang="en-US" sz="2200" dirty="0">
              <a:solidFill>
                <a:srgbClr val="175E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3FC8F8D5-499C-4A2D-A52A-A1163EA375C1}"/>
              </a:ext>
            </a:extLst>
          </p:cNvPr>
          <p:cNvSpPr/>
          <p:nvPr/>
        </p:nvSpPr>
        <p:spPr>
          <a:xfrm>
            <a:off x="7594820" y="2864234"/>
            <a:ext cx="148413" cy="14841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C120B2B-0995-455F-AADF-D91A0AD47FF6}"/>
              </a:ext>
            </a:extLst>
          </p:cNvPr>
          <p:cNvSpPr txBox="1"/>
          <p:nvPr/>
        </p:nvSpPr>
        <p:spPr>
          <a:xfrm>
            <a:off x="7905773" y="2714701"/>
            <a:ext cx="5402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Deformed shell gap:  </a:t>
            </a:r>
            <a:r>
              <a:rPr lang="en-US" altLang="zh-CN" sz="22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en-US" altLang="zh-CN" sz="2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=162</a:t>
            </a:r>
          </a:p>
          <a:p>
            <a:r>
              <a:rPr lang="en-US" altLang="zh-CN" sz="22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Sepherical</a:t>
            </a:r>
            <a:r>
              <a:rPr lang="en-US" altLang="zh-CN" sz="2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shell gap:  </a:t>
            </a:r>
            <a:r>
              <a:rPr lang="en-US" altLang="zh-CN" sz="22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en-US" altLang="zh-CN" sz="2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=184, 258</a:t>
            </a:r>
          </a:p>
        </p:txBody>
      </p:sp>
      <p:sp>
        <p:nvSpPr>
          <p:cNvPr id="2" name="矩形 1"/>
          <p:cNvSpPr/>
          <p:nvPr/>
        </p:nvSpPr>
        <p:spPr>
          <a:xfrm>
            <a:off x="7743233" y="1430252"/>
            <a:ext cx="44487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Experimental values are reproduced </a:t>
            </a:r>
          </a:p>
          <a:p>
            <a:r>
              <a:rPr lang="en-US" altLang="zh-CN" sz="2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better by </a:t>
            </a:r>
            <a:r>
              <a:rPr lang="en-US" altLang="zh-CN" sz="22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DRHBc</a:t>
            </a:r>
            <a:r>
              <a:rPr lang="en-US" altLang="zh-CN" sz="2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calculations</a:t>
            </a:r>
            <a:endParaRPr lang="zh-CN" altLang="en-US" sz="22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3FC8F8D5-499C-4A2D-A52A-A1163EA375C1}"/>
              </a:ext>
            </a:extLst>
          </p:cNvPr>
          <p:cNvSpPr/>
          <p:nvPr/>
        </p:nvSpPr>
        <p:spPr>
          <a:xfrm>
            <a:off x="7594820" y="5318081"/>
            <a:ext cx="148413" cy="14841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905773" y="5169750"/>
            <a:ext cx="40525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For even-N nuclei</a:t>
            </a:r>
            <a:r>
              <a:rPr lang="en-US" altLang="zh-CN" sz="2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bound nuclei exist beyond one neutron drip line.</a:t>
            </a:r>
          </a:p>
          <a:p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For odd-N nuclei</a:t>
            </a:r>
            <a:r>
              <a:rPr lang="en-US" altLang="zh-CN" sz="2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no bound nuclei exist beyond one neutron drip line.</a:t>
            </a:r>
            <a:endParaRPr lang="zh-CN" altLang="en-US" sz="22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AAD91E3-524E-2533-05FA-D2C462CD2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77AEA-84C0-471D-AD16-0DF6E703F2B7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A0CD97A-E24D-E52F-8B3B-05D97F381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7" y="1194895"/>
            <a:ext cx="7104982" cy="4662190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40CE8B64-FA82-D262-F8B2-31540250E516}"/>
              </a:ext>
            </a:extLst>
          </p:cNvPr>
          <p:cNvCxnSpPr>
            <a:cxnSpLocks/>
          </p:cNvCxnSpPr>
          <p:nvPr/>
        </p:nvCxnSpPr>
        <p:spPr>
          <a:xfrm>
            <a:off x="26572" y="666353"/>
            <a:ext cx="10702560" cy="33353"/>
          </a:xfrm>
          <a:prstGeom prst="line">
            <a:avLst/>
          </a:prstGeom>
          <a:ln w="5715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5F3270E6-E2B6-90C9-5C7A-6675BF180F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310" y="-43914"/>
            <a:ext cx="1561160" cy="150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41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11710</TotalTime>
  <Words>2378</Words>
  <Application>Microsoft Macintosh PowerPoint</Application>
  <PresentationFormat>宽屏</PresentationFormat>
  <Paragraphs>298</Paragraphs>
  <Slides>26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5" baseType="lpstr">
      <vt:lpstr>等线</vt:lpstr>
      <vt:lpstr>等线 Light</vt:lpstr>
      <vt:lpstr>黑体</vt:lpstr>
      <vt:lpstr>微软雅黑</vt:lpstr>
      <vt:lpstr>Arial</vt:lpstr>
      <vt:lpstr>Cambria Math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最美的 不是下雨天</dc:creator>
  <cp:lastModifiedBy>Microsoft Office User</cp:lastModifiedBy>
  <cp:revision>1011</cp:revision>
  <dcterms:created xsi:type="dcterms:W3CDTF">2021-09-19T14:42:12Z</dcterms:created>
  <dcterms:modified xsi:type="dcterms:W3CDTF">2024-07-02T06:26:30Z</dcterms:modified>
</cp:coreProperties>
</file>