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56"/>
  </p:notesMasterIdLst>
  <p:sldIdLst>
    <p:sldId id="256" r:id="rId6"/>
    <p:sldId id="416" r:id="rId7"/>
    <p:sldId id="265" r:id="rId8"/>
    <p:sldId id="687" r:id="rId9"/>
    <p:sldId id="522" r:id="rId10"/>
    <p:sldId id="973" r:id="rId11"/>
    <p:sldId id="324" r:id="rId12"/>
    <p:sldId id="555" r:id="rId13"/>
    <p:sldId id="327" r:id="rId14"/>
    <p:sldId id="530" r:id="rId15"/>
    <p:sldId id="531" r:id="rId16"/>
    <p:sldId id="532" r:id="rId17"/>
    <p:sldId id="547" r:id="rId18"/>
    <p:sldId id="972" r:id="rId19"/>
    <p:sldId id="548" r:id="rId20"/>
    <p:sldId id="556" r:id="rId21"/>
    <p:sldId id="544" r:id="rId22"/>
    <p:sldId id="553" r:id="rId23"/>
    <p:sldId id="554" r:id="rId24"/>
    <p:sldId id="559" r:id="rId25"/>
    <p:sldId id="557" r:id="rId26"/>
    <p:sldId id="448" r:id="rId27"/>
    <p:sldId id="831" r:id="rId28"/>
    <p:sldId id="852" r:id="rId29"/>
    <p:sldId id="504" r:id="rId30"/>
    <p:sldId id="505" r:id="rId31"/>
    <p:sldId id="914" r:id="rId32"/>
    <p:sldId id="933" r:id="rId33"/>
    <p:sldId id="917" r:id="rId34"/>
    <p:sldId id="918" r:id="rId35"/>
    <p:sldId id="922" r:id="rId36"/>
    <p:sldId id="934" r:id="rId37"/>
    <p:sldId id="935" r:id="rId38"/>
    <p:sldId id="446" r:id="rId39"/>
    <p:sldId id="503" r:id="rId40"/>
    <p:sldId id="974" r:id="rId41"/>
    <p:sldId id="975" r:id="rId42"/>
    <p:sldId id="911" r:id="rId43"/>
    <p:sldId id="912" r:id="rId44"/>
    <p:sldId id="920" r:id="rId45"/>
    <p:sldId id="923" r:id="rId46"/>
    <p:sldId id="924" r:id="rId47"/>
    <p:sldId id="929" r:id="rId48"/>
    <p:sldId id="921" r:id="rId49"/>
    <p:sldId id="927" r:id="rId50"/>
    <p:sldId id="928" r:id="rId51"/>
    <p:sldId id="930" r:id="rId52"/>
    <p:sldId id="925" r:id="rId53"/>
    <p:sldId id="453" r:id="rId54"/>
    <p:sldId id="552" r:id="rId55"/>
  </p:sldIdLst>
  <p:sldSz cx="12192000" cy="6858000"/>
  <p:notesSz cx="6858000" cy="9144000"/>
  <p:embeddedFontLst>
    <p:embeddedFont>
      <p:font typeface="等线" panose="02010600030101010101" pitchFamily="2" charset="-122"/>
      <p:regular r:id="rId57"/>
    </p:embeddedFont>
    <p:embeddedFont>
      <p:font typeface="楷体" panose="02010609060101010101" pitchFamily="49" charset="-122"/>
      <p:regular r:id="rId58"/>
    </p:embeddedFont>
    <p:embeddedFont>
      <p:font typeface="微软雅黑" panose="020B0503020204020204" pitchFamily="34" charset="-122"/>
      <p:regular r:id="rId59"/>
      <p:bold r:id="rId60"/>
    </p:embeddedFont>
    <p:embeddedFont>
      <p:font typeface="黑体" panose="02010609060101010101" pitchFamily="49" charset="-122"/>
      <p:regular r:id="rId61"/>
    </p:embeddedFont>
    <p:embeddedFont>
      <p:font typeface="Arial Nova" panose="020B0504020202020204" pitchFamily="34" charset="0"/>
      <p:regular r:id="rId62"/>
      <p:bold r:id="rId63"/>
      <p:italic r:id="rId64"/>
      <p:boldItalic r:id="rId65"/>
    </p:embeddedFon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mbria Math" panose="02040503050406030204" pitchFamily="18" charset="0"/>
      <p:regular r:id="rId70"/>
    </p:embeddedFont>
    <p:embeddedFont>
      <p:font typeface="Comic Sans MS" panose="030F0702030302020204" pitchFamily="66" charset="0"/>
      <p:regular r:id="rId71"/>
      <p:bold r:id="rId72"/>
      <p:italic r:id="rId73"/>
      <p:boldItalic r:id="rId74"/>
    </p:embeddedFont>
    <p:embeddedFont>
      <p:font typeface="맑은 고딕" panose="020B0503020000020004" pitchFamily="50" charset="-127"/>
      <p:regular r:id="rId75"/>
      <p:bold r:id="rId7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9A4F9B5D-C104-4DA1-A472-B92B8CA51513}">
          <p14:sldIdLst>
            <p14:sldId id="256"/>
            <p14:sldId id="416"/>
            <p14:sldId id="265"/>
            <p14:sldId id="687"/>
            <p14:sldId id="522"/>
            <p14:sldId id="973"/>
          </p14:sldIdLst>
        </p14:section>
        <p14:section name="제목 없는 구역" id="{31C402B9-CD8F-434B-A848-031F34115301}">
          <p14:sldIdLst>
            <p14:sldId id="324"/>
            <p14:sldId id="555"/>
            <p14:sldId id="327"/>
            <p14:sldId id="530"/>
            <p14:sldId id="531"/>
            <p14:sldId id="532"/>
            <p14:sldId id="547"/>
            <p14:sldId id="972"/>
            <p14:sldId id="548"/>
            <p14:sldId id="556"/>
            <p14:sldId id="544"/>
            <p14:sldId id="553"/>
            <p14:sldId id="554"/>
            <p14:sldId id="559"/>
            <p14:sldId id="557"/>
            <p14:sldId id="448"/>
            <p14:sldId id="831"/>
            <p14:sldId id="852"/>
            <p14:sldId id="504"/>
            <p14:sldId id="505"/>
            <p14:sldId id="914"/>
            <p14:sldId id="933"/>
            <p14:sldId id="917"/>
            <p14:sldId id="918"/>
            <p14:sldId id="922"/>
            <p14:sldId id="934"/>
            <p14:sldId id="935"/>
            <p14:sldId id="446"/>
            <p14:sldId id="503"/>
            <p14:sldId id="974"/>
            <p14:sldId id="975"/>
            <p14:sldId id="911"/>
            <p14:sldId id="912"/>
            <p14:sldId id="920"/>
            <p14:sldId id="923"/>
            <p14:sldId id="924"/>
            <p14:sldId id="929"/>
            <p14:sldId id="921"/>
            <p14:sldId id="927"/>
            <p14:sldId id="928"/>
            <p14:sldId id="930"/>
            <p14:sldId id="925"/>
          </p14:sldIdLst>
        </p14:section>
        <p14:section name="부록" id="{9985CC3F-237E-4AE0-AC2B-677C071DF839}">
          <p14:sldIdLst>
            <p14:sldId id="453"/>
            <p14:sldId id="552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pos="1345" userDrawn="1">
          <p15:clr>
            <a:srgbClr val="A4A3A4"/>
          </p15:clr>
        </p15:guide>
        <p15:guide id="7" pos="6380" userDrawn="1">
          <p15:clr>
            <a:srgbClr val="A4A3A4"/>
          </p15:clr>
        </p15:guide>
        <p15:guide id="8" pos="1118" userDrawn="1">
          <p15:clr>
            <a:srgbClr val="A4A3A4"/>
          </p15:clr>
        </p15:guide>
        <p15:guide id="9" pos="6562" userDrawn="1">
          <p15:clr>
            <a:srgbClr val="A4A3A4"/>
          </p15:clr>
        </p15:guide>
        <p15:guide id="11" orient="horz" pos="2251" userDrawn="1">
          <p15:clr>
            <a:srgbClr val="A4A3A4"/>
          </p15:clr>
        </p15:guide>
        <p15:guide id="12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2F2F2"/>
    <a:srgbClr val="E0F3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65" autoAdjust="0"/>
    <p:restoredTop sz="88824" autoAdjust="0"/>
  </p:normalViewPr>
  <p:slideViewPr>
    <p:cSldViewPr snapToGrid="0" showGuides="1">
      <p:cViewPr>
        <p:scale>
          <a:sx n="103" d="100"/>
          <a:sy n="103" d="100"/>
        </p:scale>
        <p:origin x="424" y="72"/>
      </p:cViewPr>
      <p:guideLst>
        <p:guide pos="3840"/>
        <p:guide pos="211"/>
        <p:guide pos="7469"/>
        <p:guide orient="horz" pos="527"/>
        <p:guide pos="1345"/>
        <p:guide pos="6380"/>
        <p:guide pos="1118"/>
        <p:guide pos="6562"/>
        <p:guide orient="horz" pos="2251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-17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6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20.fntdata"/><Relationship Id="rId7" Type="http://schemas.openxmlformats.org/officeDocument/2006/relationships/slide" Target="slides/slide2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06:31:04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24575,'0'3'0,"0"7"0,0 5 0,0 6 0,0 3 0,3 0 0,1-1 0,0-2 0,2 0 0,0-2 0,-1 0 0,-1 2 0,2 1 0,2 0 0,1-1 0,1-1 0,-1 2 0,-1-2-8191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06:31:06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 24575,'0'14'0,"0"1"0,1-1 0,0 1 0,1-1 0,7 23 0,-7-31 0,0-1 0,1 1 0,0 0 0,0-1 0,1 0 0,-1 0 0,1 0 0,0 0 0,1-1 0,-1 1 0,1-1 0,0 0 0,0 0 0,0-1 0,9 5 0,2 2 0,-11-7 0,1 1 0,-1-1 0,1-1 0,-1 1 0,1-1 0,0 0 0,10 3 0,-14-5 0,-1-1 0,1 1 0,0 0 0,-1 0 0,1-1 0,0 1 0,-1-1 0,1 1 0,-1-1 0,1 0 0,-1 0 0,1 0 0,-1 0 0,1 0 0,-1 0 0,0 0 0,0 0 0,1 0 0,-1-1 0,0 1 0,0 0 0,0-1 0,0 1 0,-1-1 0,1 1 0,0-1 0,-1 1 0,1-1 0,-1 0 0,1 1 0,-1-1 0,0 0 0,1-2 0,1-3 0,-1 1 0,1-1 0,-1 0 0,0 0 0,-1 0 0,0 0 0,0 1 0,0-1 0,-1 0 0,0 0 0,0 0 0,-1 1 0,0-1 0,0 0 0,-1 1 0,1 0 0,-1-1 0,-1 1 0,1 0 0,-1 1 0,0-1 0,0 1 0,-1 0 0,0 0 0,1 0 0,-2 0 0,1 1 0,-11-7 0,8 5-195,-1-1 0,0 2 0,0-1 0,0 1 0,-1 1 0,-18-6 0,7 4-6631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06:31:09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4 24575,'-2'1'0,"-1"-1"0,1 0 0,0 1 0,-1 0 0,1-1 0,0 1 0,0 0 0,0 0 0,-1 1 0,1-1 0,0 0 0,0 1 0,0-1 0,1 1 0,-1-1 0,0 1 0,1 0 0,-1 0 0,1 0 0,-1 0 0,1 0 0,0 0 0,0 0 0,0 0 0,0 0 0,0 1 0,1-1 0,-1 0 0,0 1 0,1-1 0,0 3 0,-3 12 0,1 0 0,1 0 0,1 22 0,1-25 0,-2 3 0,1-9 0,0-1 0,0 1 0,1 0 0,0 0 0,0-1 0,3 12 0,-3-17 0,0 1 0,1-1 0,-1 0 0,0 0 0,1 0 0,-1 0 0,1 0 0,0-1 0,-1 1 0,1 0 0,0-1 0,0 1 0,0-1 0,0 0 0,0 1 0,1-1 0,-1 0 0,0 0 0,1-1 0,-1 1 0,0 0 0,1-1 0,-1 0 0,5 1 0,0 0 0,0 0 0,0-1 0,0 1 0,0-2 0,0 1 0,0-1 0,0 0 0,0 0 0,0-1 0,0 0 0,9-4 0,-12 4 0,-1 0 0,1-1 0,-1 1 0,0-1 0,0 0 0,0 0 0,0 0 0,-1 0 0,1-1 0,-1 1 0,0-1 0,0 1 0,0-1 0,0 0 0,-1 0 0,0 0 0,1 0 0,-1 0 0,-1 0 0,2-7 0,-1 4 0,0 0 0,0 0 0,-1-1 0,0 1 0,0 0 0,-1-1 0,0 1 0,-3-14 0,2 17 0,0 0 0,0 0 0,0 0 0,0 0 0,-1 1 0,1-1 0,-1 1 0,0-1 0,0 1 0,-1 0 0,1 0 0,0 1 0,-1-1 0,0 1 0,-6-4 0,-58-38-1365,57 34-5461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7T08:26:12.4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91213-BC29-4A22-B9C3-146BCF8458D9}" type="datetimeFigureOut">
              <a:rPr lang="ko-KR" altLang="en-US" smtClean="0"/>
              <a:t>2024-07-02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CBD99-9730-4F33-ADC4-485CB35EC4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120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BRMSXoDD8X6yqDEmvxuYtHlQ_OZ_aNsAF0AibJjWJq_xNoJdIUU78vW0ZPCmWoDTGbsgo_CNv7n5jCyFRTOmiFtMpUJITE02cPbwKC__n5Mzf9OiQ2np6lDpqLlAHnAP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Good after noon, all. I’m </a:t>
            </a:r>
            <a:r>
              <a:rPr lang="en-US" altLang="ko-KR" dirty="0" err="1"/>
              <a:t>Seonghyun</a:t>
            </a:r>
            <a:r>
              <a:rPr lang="en-US" altLang="ko-KR" dirty="0"/>
              <a:t> Kim in </a:t>
            </a:r>
            <a:r>
              <a:rPr lang="en-US" altLang="ko-KR" dirty="0" err="1"/>
              <a:t>Soongsil</a:t>
            </a:r>
            <a:r>
              <a:rPr lang="en-US" altLang="ko-KR" dirty="0"/>
              <a:t> University. Nice to meet you again.</a:t>
            </a:r>
          </a:p>
          <a:p>
            <a:r>
              <a:rPr lang="en-US" altLang="ko-KR" dirty="0"/>
              <a:t>In this time, I will report progress of our region.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96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이는 다른 동위원소 계산에서도 마찬가지로 나타남</a:t>
            </a:r>
            <a:r>
              <a:rPr lang="en-US" altLang="ko-KR" dirty="0"/>
              <a:t>. Radius</a:t>
            </a:r>
            <a:r>
              <a:rPr lang="ko-KR" altLang="en-US" dirty="0"/>
              <a:t>와 </a:t>
            </a:r>
            <a:r>
              <a:rPr lang="en-US" altLang="ko-KR" dirty="0"/>
              <a:t>deformation </a:t>
            </a:r>
            <a:r>
              <a:rPr lang="ko-KR" altLang="en-US" dirty="0"/>
              <a:t>사이의 상관관계가 있는 것처럼 보임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29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Prolate shape</a:t>
            </a:r>
            <a:r>
              <a:rPr lang="ko-KR" altLang="en-US" dirty="0"/>
              <a:t>일 때 </a:t>
            </a:r>
            <a:r>
              <a:rPr lang="en-US" altLang="ko-KR" dirty="0"/>
              <a:t>radius</a:t>
            </a:r>
            <a:r>
              <a:rPr lang="ko-KR" altLang="en-US" dirty="0"/>
              <a:t>가 상대적으로 크게 나타남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286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  <a:r>
              <a:rPr lang="en-US" altLang="ko-KR" dirty="0"/>
              <a:t>3: </a:t>
            </a:r>
            <a:r>
              <a:rPr lang="ko-KR" altLang="en-US" dirty="0"/>
              <a:t>흥미로운 점</a:t>
            </a:r>
            <a:r>
              <a:rPr lang="en-US" altLang="ko-KR" dirty="0"/>
              <a:t>, </a:t>
            </a:r>
            <a:r>
              <a:rPr lang="ko-KR" altLang="en-US" dirty="0"/>
              <a:t>자세히 살펴볼 점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543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PEC </a:t>
            </a:r>
            <a:r>
              <a:rPr lang="ko-KR" altLang="en-US" dirty="0"/>
              <a:t>커브 그림임</a:t>
            </a:r>
            <a:r>
              <a:rPr lang="en-US" altLang="ko-KR" dirty="0"/>
              <a:t>. </a:t>
            </a:r>
            <a:r>
              <a:rPr lang="ko-KR" altLang="en-US" dirty="0"/>
              <a:t>이 중에서 특기할 점은 앞서 언급한 특정 영역에서 </a:t>
            </a:r>
            <a:r>
              <a:rPr lang="en-US" altLang="ko-KR" dirty="0"/>
              <a:t>radius</a:t>
            </a:r>
            <a:r>
              <a:rPr lang="ko-KR" altLang="en-US" dirty="0"/>
              <a:t>와 </a:t>
            </a:r>
            <a:r>
              <a:rPr lang="en-US" altLang="ko-KR" dirty="0"/>
              <a:t>deformation </a:t>
            </a:r>
            <a:r>
              <a:rPr lang="ko-KR" altLang="en-US" dirty="0"/>
              <a:t>상관관계 또는 </a:t>
            </a:r>
            <a:r>
              <a:rPr lang="en-US" altLang="ko-KR" dirty="0"/>
              <a:t>deformation</a:t>
            </a:r>
            <a:r>
              <a:rPr lang="ko-KR" altLang="en-US" dirty="0"/>
              <a:t>이 번갈아 나타나는 그 영역임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125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개별 </a:t>
            </a:r>
            <a:r>
              <a:rPr lang="en-US" altLang="ko-KR" dirty="0"/>
              <a:t>PEC</a:t>
            </a:r>
            <a:r>
              <a:rPr lang="ko-KR" altLang="en-US" dirty="0"/>
              <a:t>를 살펴봄</a:t>
            </a:r>
            <a:r>
              <a:rPr lang="en-US" altLang="ko-KR" dirty="0"/>
              <a:t>. </a:t>
            </a:r>
            <a:r>
              <a:rPr lang="ko-KR" altLang="en-US" dirty="0"/>
              <a:t>그러면 여러 개의 아래쪽 변곡점이 나타남</a:t>
            </a:r>
            <a:r>
              <a:rPr lang="en-US" altLang="ko-KR" dirty="0"/>
              <a:t>. (multiple local minimums). </a:t>
            </a:r>
            <a:r>
              <a:rPr lang="ko-KR" altLang="en-US" dirty="0"/>
              <a:t>또한 이 지점들의 에너지 차이가 매우 작음 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1MeV </a:t>
            </a:r>
            <a:r>
              <a:rPr lang="ko-KR" altLang="en-US" dirty="0"/>
              <a:t>미만의 차이</a:t>
            </a:r>
            <a:r>
              <a:rPr lang="en-US" altLang="ko-KR" dirty="0"/>
              <a:t>, Shape coexistence)</a:t>
            </a:r>
          </a:p>
          <a:p>
            <a:r>
              <a:rPr lang="ko-KR" altLang="en-US" dirty="0"/>
              <a:t>빨간색 체크표시가 </a:t>
            </a:r>
            <a:r>
              <a:rPr lang="en-US" altLang="ko-KR" dirty="0"/>
              <a:t>local minimums </a:t>
            </a:r>
            <a:r>
              <a:rPr lang="ko-KR" altLang="en-US" dirty="0"/>
              <a:t>사이의 에너지 차이가 작게 나타나는 것을 의미함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5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</a:t>
            </a:r>
            <a:r>
              <a:rPr lang="ko-KR" altLang="en-US" dirty="0"/>
              <a:t> </a:t>
            </a:r>
            <a:r>
              <a:rPr lang="en-US" altLang="ko-KR" dirty="0"/>
              <a:t>&gt;105</a:t>
            </a:r>
            <a:r>
              <a:rPr lang="ko-KR" altLang="en-US" dirty="0"/>
              <a:t> 영역에서는 이러한 현상이 잘 나타나지 않음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676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나름 흥미롭게 보임</a:t>
            </a:r>
            <a:r>
              <a:rPr lang="en-US" altLang="ko-KR" dirty="0"/>
              <a:t>. </a:t>
            </a:r>
            <a:r>
              <a:rPr lang="ko-KR" altLang="en-US" dirty="0"/>
              <a:t>조사필요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162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  <a:r>
              <a:rPr lang="en-US" altLang="ko-KR" dirty="0"/>
              <a:t>4: summary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776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정리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466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solidFill>
                <a:schemeClr val="accent5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BEF13-C4FD-4148-A6B2-107F988FAA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0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  <a:r>
              <a:rPr lang="en-US" altLang="ko-KR" dirty="0"/>
              <a:t>, </a:t>
            </a:r>
            <a:r>
              <a:rPr lang="ko-KR" altLang="en-US" dirty="0"/>
              <a:t>목차</a:t>
            </a:r>
            <a:r>
              <a:rPr lang="en-US" altLang="ko-KR" dirty="0"/>
              <a:t>1:</a:t>
            </a:r>
            <a:r>
              <a:rPr lang="ko-KR" altLang="en-US" dirty="0"/>
              <a:t> </a:t>
            </a:r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6245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Fr</a:t>
            </a:r>
            <a:r>
              <a:rPr kumimoji="1" lang="zh-CN" altLang="en-US" dirty="0"/>
              <a:t>：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frænsiəm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钫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一声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Ra: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reɪdiəm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，镭</a:t>
            </a:r>
            <a:endParaRPr kumimoji="1"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Ac: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Actinium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ækˈtɪniəm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锕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一声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Th: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[ˈθ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ɔːriəm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钍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1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Fr</a:t>
            </a:r>
            <a:r>
              <a:rPr kumimoji="1" lang="zh-CN" altLang="en-US" dirty="0"/>
              <a:t>：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frænsiəm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钫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一声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Ra: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reɪdiəm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，镭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锕系元素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 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百度翻译</a:t>
            </a: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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Actinide element</a:t>
            </a:r>
          </a:p>
          <a:p>
            <a:endParaRPr kumimoji="1"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Ac: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Actinium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ækˈtɪniəm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锕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一声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Th: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[ˈθ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ɔːriəm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钍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07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7173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3E5A6-C146-42F5-BEEA-C684F62B46F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Fr</a:t>
            </a:r>
            <a:r>
              <a:rPr kumimoji="1" lang="zh-CN" altLang="en-US" dirty="0"/>
              <a:t>：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frænsiəm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钫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一声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Ra: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reɪdiəm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，镭</a:t>
            </a:r>
            <a:endParaRPr kumimoji="1"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Ac: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Actinium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ækˈtɪniəm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锕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一声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Th: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Thorium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[ˈθ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ɔːriəm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钍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1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74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dirty="0"/>
              <a:t>RCHB:</a:t>
            </a:r>
            <a:r>
              <a:rPr kumimoji="1" lang="zh-CN" altLang="en-US" sz="1600" b="1" dirty="0"/>
              <a:t>         </a:t>
            </a:r>
            <a:r>
              <a:rPr lang="en" altLang="zh-CN" sz="1200" dirty="0">
                <a:solidFill>
                  <a:schemeClr val="accent5"/>
                </a:solidFill>
              </a:rPr>
              <a:t>X.W. Xia et al. </a:t>
            </a:r>
            <a:r>
              <a:rPr lang="zh-CN" altLang="en-US" sz="1200" dirty="0">
                <a:solidFill>
                  <a:schemeClr val="accent5"/>
                </a:solidFill>
              </a:rPr>
              <a:t> </a:t>
            </a:r>
            <a:r>
              <a:rPr lang="en" altLang="zh-CN" sz="1200" dirty="0">
                <a:solidFill>
                  <a:schemeClr val="accent5"/>
                </a:solidFill>
              </a:rPr>
              <a:t>Atomic Data and Nuclear Data Tables 121–122 (2018) 1–215 </a:t>
            </a:r>
          </a:p>
          <a:p>
            <a:r>
              <a:rPr kumimoji="1" lang="en-US" altLang="zh-CN" dirty="0" err="1"/>
              <a:t>DRHBc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Etotcom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DRHBC+</a:t>
            </a:r>
            <a:r>
              <a:rPr kumimoji="1" lang="zh-CN" altLang="en-US" dirty="0"/>
              <a:t> </a:t>
            </a:r>
            <a:r>
              <a:rPr kumimoji="1" lang="en-US" altLang="zh-CN" dirty="0"/>
              <a:t>rot: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Etotcm+Erot</a:t>
            </a:r>
            <a:endParaRPr kumimoji="1" lang="en-US" altLang="zh-CN" dirty="0"/>
          </a:p>
          <a:p>
            <a:r>
              <a:rPr kumimoji="1" lang="en-US" altLang="zh-CN" dirty="0" err="1"/>
              <a:t>rms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\sqrt{\sum(</a:t>
            </a:r>
            <a:r>
              <a:rPr kumimoji="1" lang="en-US" altLang="zh-CN" dirty="0" err="1"/>
              <a:t>E_exp-E_cal</a:t>
            </a:r>
            <a:r>
              <a:rPr kumimoji="1" lang="en-US" altLang="zh-CN" dirty="0"/>
              <a:t>)^2/N}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9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S_2n</a:t>
            </a:r>
            <a:r>
              <a:rPr kumimoji="1" lang="zh-CN" altLang="en-US" dirty="0"/>
              <a:t> 双中子分离能，</a:t>
            </a:r>
            <a:r>
              <a:rPr kumimoji="1" lang="en-US" altLang="zh-CN" dirty="0"/>
              <a:t>Sn(N)=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Etotcm</a:t>
            </a:r>
            <a:r>
              <a:rPr kumimoji="1" lang="en-US" altLang="zh-CN" dirty="0"/>
              <a:t>(N-2)-</a:t>
            </a:r>
            <a:r>
              <a:rPr kumimoji="1" lang="en-US" altLang="zh-CN" dirty="0" err="1"/>
              <a:t>Etot</a:t>
            </a:r>
            <a:r>
              <a:rPr kumimoji="1" lang="en-US" altLang="zh-CN" dirty="0"/>
              <a:t>(N)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04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S_2n</a:t>
            </a:r>
            <a:r>
              <a:rPr kumimoji="1" lang="zh-CN" altLang="en-US" dirty="0"/>
              <a:t> 双中子分离能，</a:t>
            </a:r>
            <a:r>
              <a:rPr kumimoji="1" lang="en-US" altLang="zh-CN" dirty="0"/>
              <a:t>Sn(N)=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Etotcm</a:t>
            </a:r>
            <a:r>
              <a:rPr kumimoji="1" lang="en-US" altLang="zh-CN" dirty="0"/>
              <a:t>(N-2)-</a:t>
            </a:r>
            <a:r>
              <a:rPr kumimoji="1" lang="en-US" altLang="zh-CN" dirty="0" err="1"/>
              <a:t>Etot</a:t>
            </a:r>
            <a:r>
              <a:rPr kumimoji="1" lang="en-US" altLang="zh-CN" dirty="0"/>
              <a:t>(N)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283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dirty="0"/>
              <a:t>RCHB:</a:t>
            </a:r>
            <a:r>
              <a:rPr kumimoji="1" lang="zh-CN" altLang="en-US" sz="1600" b="1" dirty="0"/>
              <a:t>         </a:t>
            </a:r>
            <a:r>
              <a:rPr lang="en" altLang="zh-CN" sz="1200" dirty="0">
                <a:solidFill>
                  <a:schemeClr val="accent5"/>
                </a:solidFill>
              </a:rPr>
              <a:t>X.W. Xia et al. </a:t>
            </a:r>
            <a:r>
              <a:rPr lang="zh-CN" altLang="en-US" sz="1200" dirty="0">
                <a:solidFill>
                  <a:schemeClr val="accent5"/>
                </a:solidFill>
              </a:rPr>
              <a:t> </a:t>
            </a:r>
            <a:r>
              <a:rPr lang="en" altLang="zh-CN" sz="1200" dirty="0">
                <a:solidFill>
                  <a:schemeClr val="accent5"/>
                </a:solidFill>
              </a:rPr>
              <a:t>Atomic Data and Nuclear Data Tables 121–122 (2018) 1–215 </a:t>
            </a:r>
          </a:p>
          <a:p>
            <a:r>
              <a:rPr kumimoji="1" lang="en-US" altLang="zh-CN" dirty="0" err="1"/>
              <a:t>DRHBc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Etotcom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DRHBC+</a:t>
            </a:r>
            <a:r>
              <a:rPr kumimoji="1" lang="zh-CN" altLang="en-US" dirty="0"/>
              <a:t> </a:t>
            </a:r>
            <a:r>
              <a:rPr kumimoji="1" lang="en-US" altLang="zh-CN" dirty="0"/>
              <a:t>rot: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Etotcm+Erot</a:t>
            </a:r>
            <a:endParaRPr kumimoji="1" lang="en-US" altLang="zh-CN" dirty="0"/>
          </a:p>
          <a:p>
            <a:r>
              <a:rPr kumimoji="1" lang="en-US" altLang="zh-CN" dirty="0" err="1"/>
              <a:t>rms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\sqrt{\sum(</a:t>
            </a:r>
            <a:r>
              <a:rPr kumimoji="1" lang="en-US" altLang="zh-CN" dirty="0" err="1"/>
              <a:t>E_exp-E_cal</a:t>
            </a:r>
            <a:r>
              <a:rPr kumimoji="1" lang="en-US" altLang="zh-CN" dirty="0"/>
              <a:t>)^2/N}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BFC8-536C-4C5A-B4FD-8740E23C73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0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DRHBc</a:t>
            </a:r>
            <a:r>
              <a:rPr lang="ko-KR" altLang="en-US" dirty="0"/>
              <a:t> 계산 경험에서</a:t>
            </a:r>
            <a:r>
              <a:rPr lang="en-US" altLang="ko-KR" dirty="0"/>
              <a:t>, Intel</a:t>
            </a:r>
            <a:r>
              <a:rPr lang="ko-KR" altLang="en-US" dirty="0"/>
              <a:t> </a:t>
            </a:r>
            <a:r>
              <a:rPr lang="en-US" altLang="ko-KR" dirty="0"/>
              <a:t>CPU</a:t>
            </a:r>
            <a:r>
              <a:rPr lang="ko-KR" altLang="en-US" dirty="0"/>
              <a:t>와 </a:t>
            </a:r>
            <a:r>
              <a:rPr lang="en-US" altLang="ko-KR" dirty="0"/>
              <a:t>AMD CPU</a:t>
            </a:r>
            <a:r>
              <a:rPr lang="ko-KR" altLang="en-US" dirty="0"/>
              <a:t>를 사용했을 때 </a:t>
            </a:r>
            <a:r>
              <a:rPr lang="en-US" altLang="ko-KR" dirty="0"/>
              <a:t>AMD CPU</a:t>
            </a:r>
            <a:r>
              <a:rPr lang="ko-KR" altLang="en-US" dirty="0"/>
              <a:t>가 </a:t>
            </a:r>
            <a:r>
              <a:rPr lang="en-US" altLang="ko-KR" dirty="0" err="1"/>
              <a:t>DRHBc</a:t>
            </a:r>
            <a:r>
              <a:rPr lang="en-US" altLang="ko-KR" dirty="0"/>
              <a:t> </a:t>
            </a:r>
            <a:r>
              <a:rPr lang="ko-KR" altLang="en-US" dirty="0"/>
              <a:t>계산에 대한 더 나은 퍼포먼스를 보였음</a:t>
            </a:r>
            <a:r>
              <a:rPr lang="en-US" altLang="ko-KR" dirty="0"/>
              <a:t>. </a:t>
            </a:r>
            <a:r>
              <a:rPr lang="ko-KR" altLang="en-US" dirty="0"/>
              <a:t>계산에 사용된 두 제작사 </a:t>
            </a:r>
            <a:r>
              <a:rPr lang="en-US" altLang="ko-KR" dirty="0"/>
              <a:t>CPU</a:t>
            </a:r>
            <a:r>
              <a:rPr lang="ko-KR" altLang="en-US" dirty="0"/>
              <a:t>가 비슷한 </a:t>
            </a:r>
            <a:r>
              <a:rPr lang="en-US" altLang="ko-KR" dirty="0"/>
              <a:t>CPU</a:t>
            </a:r>
            <a:r>
              <a:rPr lang="ko-KR" altLang="en-US" dirty="0"/>
              <a:t> </a:t>
            </a:r>
            <a:r>
              <a:rPr lang="ko-KR" altLang="en-US" dirty="0" err="1"/>
              <a:t>클럭수를</a:t>
            </a:r>
            <a:r>
              <a:rPr lang="ko-KR" altLang="en-US" dirty="0"/>
              <a:t> 가지고 있으나</a:t>
            </a:r>
            <a:r>
              <a:rPr lang="en-US" altLang="ko-KR" dirty="0"/>
              <a:t>, </a:t>
            </a:r>
            <a:r>
              <a:rPr lang="ko-KR" altLang="en-US" dirty="0"/>
              <a:t>계산 속도면에서 </a:t>
            </a:r>
            <a:r>
              <a:rPr lang="en-US" altLang="ko-KR" dirty="0"/>
              <a:t>AMD</a:t>
            </a:r>
            <a:r>
              <a:rPr lang="ko-KR" altLang="en-US" dirty="0"/>
              <a:t>가 나은 점을 보였음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508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 영역의 </a:t>
            </a:r>
            <a:r>
              <a:rPr lang="en-US" altLang="ko-KR" dirty="0"/>
              <a:t>odd-Z even-N isotope chains</a:t>
            </a:r>
            <a:r>
              <a:rPr lang="ko-KR" altLang="en-US" dirty="0"/>
              <a:t>와 </a:t>
            </a:r>
            <a:r>
              <a:rPr lang="en-US" altLang="ko-KR" dirty="0"/>
              <a:t>odd-Z even-N isotope</a:t>
            </a:r>
            <a:r>
              <a:rPr lang="ko-KR" altLang="en-US" dirty="0"/>
              <a:t> </a:t>
            </a:r>
            <a:r>
              <a:rPr lang="en-US" altLang="ko-KR" dirty="0"/>
              <a:t>chains</a:t>
            </a:r>
            <a:r>
              <a:rPr lang="ko-KR" altLang="en-US" dirty="0"/>
              <a:t>의 계산이 모두 마무리 되었음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194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  <a:r>
              <a:rPr lang="en-US" altLang="ko-KR" dirty="0"/>
              <a:t>2: </a:t>
            </a:r>
            <a:r>
              <a:rPr lang="ko-KR" altLang="en-US" dirty="0"/>
              <a:t>계산결과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49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계산 파라미터들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0750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odd-Z isotope chain</a:t>
            </a:r>
            <a:r>
              <a:rPr lang="ko-KR" altLang="en-US" dirty="0"/>
              <a:t>에 대한 </a:t>
            </a:r>
            <a:r>
              <a:rPr lang="en-US" altLang="ko-KR" dirty="0" err="1"/>
              <a:t>DRHBc</a:t>
            </a:r>
            <a:r>
              <a:rPr lang="en-US" altLang="ko-KR" dirty="0"/>
              <a:t> </a:t>
            </a:r>
            <a:r>
              <a:rPr lang="ko-KR" altLang="en-US" dirty="0"/>
              <a:t>계산 결과 </a:t>
            </a:r>
            <a:r>
              <a:rPr lang="en-US" altLang="ko-KR" dirty="0"/>
              <a:t>Binding energy</a:t>
            </a:r>
            <a:r>
              <a:rPr lang="ko-KR" altLang="en-US" dirty="0"/>
              <a:t>를 잘 구현함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6162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Separation</a:t>
            </a:r>
            <a:r>
              <a:rPr lang="ko-KR" altLang="en-US" dirty="0"/>
              <a:t> </a:t>
            </a:r>
            <a:r>
              <a:rPr lang="en-US" altLang="ko-KR" dirty="0"/>
              <a:t>energy</a:t>
            </a:r>
            <a:r>
              <a:rPr lang="ko-KR" altLang="en-US" dirty="0"/>
              <a:t>도 잘 구현하였고</a:t>
            </a:r>
            <a:r>
              <a:rPr lang="en-US" altLang="ko-KR" dirty="0"/>
              <a:t>, separation energies</a:t>
            </a:r>
            <a:r>
              <a:rPr lang="ko-KR" altLang="en-US" dirty="0"/>
              <a:t>와 </a:t>
            </a:r>
            <a:r>
              <a:rPr lang="en-US" altLang="ko-KR" dirty="0"/>
              <a:t>nucleon fermi energy level</a:t>
            </a:r>
            <a:r>
              <a:rPr lang="ko-KR" altLang="en-US" dirty="0"/>
              <a:t>로 </a:t>
            </a:r>
            <a:r>
              <a:rPr lang="en-US" altLang="ko-KR" dirty="0"/>
              <a:t>neutron dripline</a:t>
            </a:r>
            <a:r>
              <a:rPr lang="ko-KR" altLang="en-US" dirty="0"/>
              <a:t>과 </a:t>
            </a:r>
            <a:r>
              <a:rPr lang="en-US" altLang="ko-KR" dirty="0"/>
              <a:t>proton dripline</a:t>
            </a:r>
            <a:r>
              <a:rPr lang="ko-KR" altLang="en-US" dirty="0"/>
              <a:t>을 결정하였음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226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Radii</a:t>
            </a:r>
            <a:r>
              <a:rPr lang="ko-KR" altLang="en-US" dirty="0"/>
              <a:t>도 잘 구현함</a:t>
            </a:r>
            <a:r>
              <a:rPr lang="en-US" altLang="ko-KR" dirty="0"/>
              <a:t>. </a:t>
            </a:r>
            <a:r>
              <a:rPr lang="ko-KR" altLang="en-US" dirty="0"/>
              <a:t>다만</a:t>
            </a:r>
            <a:r>
              <a:rPr lang="en-US" altLang="ko-KR" dirty="0"/>
              <a:t>, </a:t>
            </a:r>
            <a:r>
              <a:rPr lang="ko-KR" altLang="en-US" dirty="0"/>
              <a:t>특정 영역에서 </a:t>
            </a:r>
            <a:r>
              <a:rPr lang="en-US" altLang="ko-KR" dirty="0"/>
              <a:t>deformation</a:t>
            </a:r>
            <a:r>
              <a:rPr lang="ko-KR" altLang="en-US" dirty="0"/>
              <a:t>에 따라 </a:t>
            </a:r>
            <a:r>
              <a:rPr lang="en-US" altLang="ko-KR" dirty="0"/>
              <a:t>radii</a:t>
            </a:r>
            <a:r>
              <a:rPr lang="ko-KR" altLang="en-US" dirty="0"/>
              <a:t>가 번갈아 나타나는 현상이 있었음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CBD99-9730-4F33-ADC4-485CB35EC4D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72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E2EBDB67-ADFA-412D-A679-2F2404F5A437}"/>
              </a:ext>
            </a:extLst>
          </p:cNvPr>
          <p:cNvSpPr/>
          <p:nvPr/>
        </p:nvSpPr>
        <p:spPr>
          <a:xfrm>
            <a:off x="0" y="0"/>
            <a:ext cx="12192000" cy="36000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1824C11-937D-429F-8F98-EE56BE14F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6BBF728-FED7-4E49-8196-00C5D2F32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44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ko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00C1D9-AA05-499C-8AA7-5287FA4B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69AE85-B3FE-425B-8826-8C076C86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61" y="6492882"/>
            <a:ext cx="6024479" cy="365125"/>
          </a:xfrm>
        </p:spPr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7431B8-6371-4CAE-B4DB-6E5B940F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1211-3CD8-4B32-90E8-21F85917C7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21676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62BC03-AF0B-3933-22CB-35C53817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E214B88-BC9E-95B1-6065-DCBB079B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2E7FA8-8C04-5278-443D-1856D383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1151B7E-07A8-FFC6-FD62-061C4F2C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775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9ADBF7B-B274-6FA9-1D6F-7664DEBD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4D0EE49-F825-03B6-87C2-FC441088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EECC1D-D8AC-BA40-4907-890A192B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3190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707B1D-FEF2-FCC3-B561-4A80152F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7FAFD1-E719-9ED4-AD14-23A632135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6C64A2C-4F5A-2AD5-BC28-29A3F106F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FE0B67-2F29-34A9-4C10-DFBEFED2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1AC86A-4F0E-6190-D7E9-48726080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50F833-A3C9-4E3B-4ED4-8F52C558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445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16D7EA-37D6-6541-D812-1B54FD48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0B6A99A-EA88-35CD-F551-FC553485F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F3D3F20-DC67-0FF6-47D0-FC152619F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8BED4DB-7D9D-2CD1-9561-29E457C8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610275A-A56F-6C31-C553-FF690E12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5A9A02-6C86-2CCF-A037-CFD6A044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43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D5474C-B2B2-A510-9EF3-FB96F650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CA1E3AA-91D1-7801-783E-C0DA5F4F3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C008A3-ED91-84DC-87D4-B0259D4F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5CB821-6C52-BF7C-F335-FC217399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860306-B156-5285-C627-AB5A20E6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418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DA6FC83-9EDD-6607-9438-D0208D313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69DDD06-52B0-2F1C-FD1D-B9F132F66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EA278B-49A9-187D-26B2-6741D7B95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C674E1-7107-3170-2C5D-9802AC79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8D6A69-F494-A1EF-8BA5-D062F9F2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3086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5A5C23-C9C7-FB41-3C36-1FCF3D9C8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F273A7D-661C-AB08-BE57-1CA616957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D10BF4-5BD1-9C4F-74A2-4742632A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7FB8B1-851B-49AD-EB7B-BFE83AF7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B731D5-FBDA-30BC-77AF-75B55E3C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6411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EDDC8D-B60F-B131-C0EF-7E626979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43172A-F7D2-8E15-BB05-C2BB82A85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D2B56D4-9E82-31B6-DB4A-9258813E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540837-D824-3CD0-51E4-91E6DB57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E05E3D-749A-10B6-310E-FF12E556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255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57951A-4F89-AA58-1C8B-58530AB5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6683BE-E595-D032-C1BC-C58F5B4A8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54363B-B9A3-5B4E-18DC-E2985AD9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96F6AD-10BF-A34D-DA43-A5AA1036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15C534-EA25-0D57-F563-A289F12B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145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815E4D-013A-1696-FFD9-22D3CD1EC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500D59-0397-4246-1916-C3DC45696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D055765-A998-87AC-E85F-68A25FC23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FAD2F7-0FF9-6620-A056-C63351DC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FB6454A-1791-607A-B667-F90DCBA2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D27EFC3-6C03-C9E8-999C-55466ED6F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418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7FF15D-74FE-4CC4-9B32-4BCE1EE5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2F5D160-0BFA-4E65-B543-533B30419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1F17AF-A5FD-4EE7-8BA8-17F41DF96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24D865-EA68-48B5-8DF6-C21C1EB4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61" y="6492882"/>
            <a:ext cx="6024479" cy="365125"/>
          </a:xfrm>
        </p:spPr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DF05B0E-53B5-4C27-9E6D-1F03E7E0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1211-3CD8-4B32-90E8-21F85917C7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181183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B4D3B8-122B-4E8D-0C2D-116459A5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DB57B6-B49A-28FA-B5BA-05367D34D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0E4F940-D4D3-7706-9DF5-A10CBBC57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ECCE1C5-9A13-6A8C-DC75-F8B5403B4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FCAEE04-75CC-0457-45FA-B837EC7EC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DAF259B-3B1D-232A-7419-C92D2035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0E95F56-12C4-61C1-A295-E18D6243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E6D433-0AF3-B8B3-E745-BD94CB13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09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E0AE4E-60E9-332B-A781-DC9E2D79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AF80D76-2909-A751-5050-1F5F5C91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FB7CC07-9DC0-A446-5D66-4533B30B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7BCC144-89D5-8BCC-3A09-79905747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124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355FF12-C597-8282-40A8-5F8E1D65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F1F49BD-8508-E545-AAD4-BCD6A60B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6393EF-BA26-1861-6859-ABB9EBF6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81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717812-4E22-9E33-778D-127293E7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9A8106-0294-06B9-6ECB-612E6028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B429210-6E1B-B130-F41F-9D0E5E4BF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7DEF8A-2315-6D7B-B9BB-6EA2E5A1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50896E7-16EE-E46B-A9DA-35906908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96979DD-4064-0EE3-1384-995A0A7F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963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06548E-0E28-5A93-0AB1-BABAA2BA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07C4BA5-3914-8A22-9F82-E07DAAAA9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399270-1F08-B1BC-9F1E-39680D9B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0142477-1BD9-F948-0A80-33F30961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CD42BA-11EC-C5C8-F42D-4C2B21CB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1F553D7-42B0-14A3-A410-1B091A4D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230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D4541F-6D96-87F1-EED6-11E8F2B30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A85F7A2-C622-409F-B5F5-5358C14FE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F043917-FB40-2606-3E07-D3D47A73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B9B357-9493-A4A0-4E8D-B4BDA732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453980-8B90-B983-37A6-59165D30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9212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FF11759-A4A0-4F44-0702-3029341FE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4E96B51-DB8B-B5D8-E2D1-E23E758D2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428069-DEDD-17BB-EA5C-14340B3A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F7BD5B-A7E8-427E-1B00-4166B74D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D409EA-CA7C-F9CD-CE72-76AA4AA0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901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1925637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95850"/>
            <a:ext cx="9144000" cy="12096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75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704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147161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9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05EEEC-1FC5-494C-A0E2-709F414E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9891187" cy="76245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effectLst>
                  <a:outerShdw dist="25400" dir="5400000" algn="t" rotWithShape="0">
                    <a:prstClr val="black">
                      <a:alpha val="30000"/>
                    </a:prstClr>
                  </a:outerShdw>
                </a:effectLst>
                <a:latin typeface="Arial Nova" panose="020B0504020202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7F677A8-9ACA-4ED5-A97E-97B5BAC4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97AA144-6A8A-4F30-BDDF-C3EE59FCD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61" y="6492882"/>
            <a:ext cx="6024479" cy="365125"/>
          </a:xfrm>
        </p:spPr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86C14C-45FF-4E84-9B43-E1BCFE41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1211-3CD8-4B32-90E8-21F85917C7E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099D132-70FA-41E5-B4A4-3774817D9251}"/>
              </a:ext>
            </a:extLst>
          </p:cNvPr>
          <p:cNvSpPr/>
          <p:nvPr/>
        </p:nvSpPr>
        <p:spPr>
          <a:xfrm>
            <a:off x="0" y="720000"/>
            <a:ext cx="12192000" cy="720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270522117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58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11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14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168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78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581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896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1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yz\桌面\3_01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10800000" flipV="1">
            <a:off x="3905251" y="571500"/>
            <a:ext cx="8286749" cy="44450"/>
          </a:xfrm>
          <a:prstGeom prst="rect">
            <a:avLst/>
          </a:prstGeom>
          <a:solidFill>
            <a:srgbClr val="002060">
              <a:alpha val="80000"/>
            </a:srgb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6"/>
          <p:cNvSpPr/>
          <p:nvPr/>
        </p:nvSpPr>
        <p:spPr>
          <a:xfrm>
            <a:off x="0" y="6715126"/>
            <a:ext cx="12192000" cy="142875"/>
          </a:xfrm>
          <a:prstGeom prst="rect">
            <a:avLst/>
          </a:prstGeom>
          <a:solidFill>
            <a:srgbClr val="002060">
              <a:alpha val="80000"/>
            </a:srgb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矩形 7"/>
          <p:cNvSpPr/>
          <p:nvPr/>
        </p:nvSpPr>
        <p:spPr>
          <a:xfrm>
            <a:off x="9906000" y="6715126"/>
            <a:ext cx="2286000" cy="142875"/>
          </a:xfrm>
          <a:prstGeom prst="rect">
            <a:avLst/>
          </a:prstGeom>
          <a:solidFill>
            <a:srgbClr val="920B08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en-US" altLang="zh-CN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71AA9-4610-49D2-BF50-1A0CE8CF4B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2" name="图片 11" descr="tianjin-university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59" y="142852"/>
            <a:ext cx="3657600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8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yz\桌面\3_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 rot="10800000" flipV="1">
            <a:off x="0" y="1589"/>
            <a:ext cx="12192000" cy="79375"/>
          </a:xfrm>
          <a:prstGeom prst="rect">
            <a:avLst/>
          </a:prstGeom>
          <a:solidFill>
            <a:srgbClr val="C0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" name="矩形 5"/>
          <p:cNvSpPr/>
          <p:nvPr/>
        </p:nvSpPr>
        <p:spPr>
          <a:xfrm rot="10800000" flipV="1">
            <a:off x="1809751" y="0"/>
            <a:ext cx="10382249" cy="71438"/>
          </a:xfrm>
          <a:prstGeom prst="rect">
            <a:avLst/>
          </a:prstGeom>
          <a:solidFill>
            <a:schemeClr val="tx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6"/>
          <p:cNvSpPr/>
          <p:nvPr/>
        </p:nvSpPr>
        <p:spPr>
          <a:xfrm>
            <a:off x="0" y="6715126"/>
            <a:ext cx="12192000" cy="142875"/>
          </a:xfrm>
          <a:prstGeom prst="rect">
            <a:avLst/>
          </a:prstGeom>
          <a:solidFill>
            <a:srgbClr val="002060">
              <a:alpha val="80000"/>
            </a:srgb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6211" y="116476"/>
            <a:ext cx="11144328" cy="1060472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00175"/>
            <a:ext cx="10972800" cy="46259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69E5D-AE62-4864-AE80-9B13EE279B0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093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54DC55C-742A-41F0-BC3F-DA3958B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7C47D3F-2CC3-48F1-8950-4F439485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61" y="6492882"/>
            <a:ext cx="6024479" cy="365125"/>
          </a:xfrm>
        </p:spPr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FAA90C-5F14-483A-BE8F-D869D717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1211-3CD8-4B32-90E8-21F85917C7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162065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9D4B-050A-4FF6-B61F-C4159C62040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2006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D07D-9DE1-4E42-ABF1-9C7E6C302A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77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71534-96F8-4E77-A4E1-14E89CF36D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87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FD707-6ADD-4A2E-A23D-78114A16D3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5138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89B6-D1A9-47F4-867B-E98E024607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186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BB242-5491-4415-AEFF-5503ED42281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8988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AB91F-763A-4B80-8E4C-D87598C0D5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0890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81A0-2D72-401F-9279-211F996BAF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0372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0DA8C-AFC3-4B41-8147-EED6494F3D3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64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C690FE-5427-BF1A-81AA-52BF64DB5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559B4E6-087B-7AAD-3780-019E27215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176FB5F-05FC-BDD1-FD5C-2B1C32AA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FCED5B-9268-C521-2450-181EF57D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D20324-829D-B8DA-BEE6-9A855AD0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1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FBABEE-81CA-8BFB-1A15-C4D989A1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F0FB0D-D8D7-7D0E-8C88-6347FD9A5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187FEE-3BF2-DE8E-79D3-8E01433B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3C5EAB-D046-37C0-1CDA-7CD27D2A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CC0C9D-F086-F83F-2770-F78BFFC1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24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33D15A-2542-C43E-C59E-4B8595C1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DC2BB3-99B9-005C-2217-3AF1A655D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DC07D8-7B06-D72C-4457-9462629B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0C25EF-9E5E-3108-8F65-D1709982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5269BF-A818-2D0F-5F98-951BA0EE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29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A13B56-2ECD-48E0-7BB2-B904346E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E0D0DF-C26F-2ABE-09DD-3AC23427F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8DD343-284D-9602-2FD2-D9F6F8B06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5D5C25B-F18F-A639-6495-39EB0C10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B8B0A0-B293-07BB-74F2-C8A9AB59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8FB2114-6256-D4F6-6C87-62BB42E6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53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383D58-8E3A-8764-D6A0-3503CA0A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3CB782-CE2F-A1F5-E7B0-A5BF5A24E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912ED74-36C6-108C-EFB0-32BEA6D88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A00B1F2-97CF-7117-46AD-986184C9E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806E861-9BE2-9C27-5701-C72BFFC29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17F3E62-8A56-3309-DA46-12713024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D55F28E-950A-01C7-8E03-902A880C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FB94845-F003-2169-BB22-75722402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386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DFA3132-CF6C-400C-A786-5D845369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0717AC-4892-4902-A92E-08B444170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CD8095-A3AE-43AC-A080-3E4FC66A5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BA7947-2BF0-441B-8119-B9FF13CF0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C1096F-DA8D-4244-8D47-AB6088ED4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DA1211-3CD8-4B32-90E8-21F85917C7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25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/>
  <p:hf sldNum="0" hdr="0"/>
  <p:txStyles>
    <p:titleStyle>
      <a:lvl1pPr algn="l" defTabSz="914332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716BDF8-3170-F450-6CFC-1B73DDA0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370A6A-14FF-5565-9BA4-87DB75500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5EF944C-5B40-182D-97D5-A716888FE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C672B0-40FB-3C47-12DE-178666E56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E60302-5EB5-1E0D-DF6D-BB11E5956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47D0-C316-486B-AE77-0AC555B89D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66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16F2B2B-D027-C3F2-9F37-6A3E2B38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AD56EB-0DB3-EE12-B60A-51C17EC35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E1B44B-150F-68A7-379B-38F882BE0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4FE90C-E162-3EFC-1EF1-1A0847BB7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627F06-8652-82B5-8F9E-F37F86A30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DF36-71F3-48D1-9888-2589C0C4F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313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3618"/>
            <a:ext cx="10515600" cy="514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714392"/>
            <a:ext cx="10515600" cy="5849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631462"/>
            <a:ext cx="2743200" cy="221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31462"/>
            <a:ext cx="4114800" cy="221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31462"/>
            <a:ext cx="2743200" cy="221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2C27-0BBD-4E67-BD24-BD471B05C86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8"/>
          <p:cNvSpPr>
            <a:spLocks noChangeArrowheads="1"/>
          </p:cNvSpPr>
          <p:nvPr/>
        </p:nvSpPr>
        <p:spPr bwMode="auto">
          <a:xfrm rot="10800000">
            <a:off x="0" y="613741"/>
            <a:ext cx="12192000" cy="36000"/>
          </a:xfrm>
          <a:prstGeom prst="rect">
            <a:avLst/>
          </a:prstGeom>
          <a:solidFill>
            <a:srgbClr val="C00000"/>
          </a:solidFill>
          <a:ln w="0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Times New Roman"/>
              <a:ea typeface="宋体"/>
            </a:endParaRPr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0" y="6579636"/>
            <a:ext cx="12192000" cy="36000"/>
          </a:xfrm>
          <a:prstGeom prst="rect">
            <a:avLst/>
          </a:prstGeom>
          <a:solidFill>
            <a:srgbClr val="FFEBEB"/>
          </a:solidFill>
          <a:ln w="0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3730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Cambria" panose="02040503050406030204" pitchFamily="18" charset="0"/>
        <a:buChar char="◇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Cambria" panose="02040503050406030204" pitchFamily="18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2A88DC2-3183-46EE-89AC-1DD6AE602CE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563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customXml" Target="../ink/ink2.xml"/><Relationship Id="rId10" Type="http://schemas.openxmlformats.org/officeDocument/2006/relationships/image" Target="../media/image210.png"/><Relationship Id="rId4" Type="http://schemas.openxmlformats.org/officeDocument/2006/relationships/image" Target="../media/image70.png"/><Relationship Id="rId9" Type="http://schemas.openxmlformats.org/officeDocument/2006/relationships/customXml" Target="../ink/ink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252BC8-A62F-4D9F-962C-302C965FE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8" y="1622812"/>
            <a:ext cx="11263184" cy="197094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Report of current status:  </a:t>
            </a:r>
            <a:br>
              <a:rPr lang="en-US" altLang="ko-KR" dirty="0"/>
            </a:br>
            <a:r>
              <a:rPr lang="en-US" altLang="ko-KR" dirty="0"/>
              <a:t>the region of </a:t>
            </a:r>
            <a:r>
              <a:rPr lang="en-US" altLang="ko-KR" i="1" dirty="0"/>
              <a:t>Z</a:t>
            </a:r>
            <a:r>
              <a:rPr lang="en-US" altLang="ko-KR" dirty="0"/>
              <a:t>=81,83, 85</a:t>
            </a:r>
            <a:br>
              <a:rPr lang="en-US" altLang="ko-KR" dirty="0"/>
            </a:br>
            <a:r>
              <a:rPr lang="en-US" altLang="ko-KR" dirty="0"/>
              <a:t>and</a:t>
            </a:r>
            <a:br>
              <a:rPr lang="en-US" altLang="ko-KR" dirty="0"/>
            </a:br>
            <a:r>
              <a:rPr lang="en-US" altLang="ko-KR" dirty="0">
                <a:solidFill>
                  <a:srgbClr val="FFFF00"/>
                </a:solidFill>
              </a:rPr>
              <a:t>Z=87 and 89 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E936469-C5F4-4B8A-94C8-554320D57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19079"/>
            <a:ext cx="5915884" cy="2408000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sz="4000" dirty="0">
                <a:latin typeface="Arial Nova" panose="020B0504020202020204" pitchFamily="34" charset="0"/>
              </a:rPr>
              <a:t>Myung-Ki Cheoun</a:t>
            </a:r>
            <a:r>
              <a:rPr lang="en-US" altLang="ko-KR" sz="4000" baseline="30000" dirty="0">
                <a:latin typeface="Arial Nova" panose="020B0504020202020204" pitchFamily="34" charset="0"/>
              </a:rPr>
              <a:t>1,2</a:t>
            </a:r>
          </a:p>
          <a:p>
            <a:r>
              <a:rPr lang="en-US" altLang="ko-KR" sz="3200" dirty="0">
                <a:latin typeface="Arial Nova" panose="020B0504020202020204" pitchFamily="34" charset="0"/>
              </a:rPr>
              <a:t>Eunja Ha</a:t>
            </a:r>
            <a:r>
              <a:rPr lang="en-US" altLang="ko-KR" sz="3200" baseline="30000" dirty="0">
                <a:latin typeface="Arial Nova" panose="020B0504020202020204" pitchFamily="34" charset="0"/>
              </a:rPr>
              <a:t>3</a:t>
            </a:r>
            <a:r>
              <a:rPr lang="en-US" altLang="ko-KR" sz="3200" dirty="0">
                <a:latin typeface="Arial Nova" panose="020B0504020202020204" pitchFamily="34" charset="0"/>
              </a:rPr>
              <a:t>, Myung-</a:t>
            </a:r>
            <a:r>
              <a:rPr lang="en-US" altLang="ko-KR" sz="3200" dirty="0" err="1">
                <a:latin typeface="Arial Nova" panose="020B0504020202020204" pitchFamily="34" charset="0"/>
              </a:rPr>
              <a:t>hwan</a:t>
            </a:r>
            <a:r>
              <a:rPr lang="en-US" altLang="ko-KR" sz="3200" dirty="0">
                <a:latin typeface="Arial Nova" panose="020B0504020202020204" pitchFamily="34" charset="0"/>
              </a:rPr>
              <a:t> Mun</a:t>
            </a:r>
            <a:r>
              <a:rPr lang="en-US" altLang="ko-KR" sz="3200" baseline="30000" dirty="0">
                <a:latin typeface="Arial Nova" panose="020B0504020202020204" pitchFamily="34" charset="0"/>
              </a:rPr>
              <a:t>2</a:t>
            </a:r>
            <a:r>
              <a:rPr lang="en-US" altLang="ko-KR" sz="3200" dirty="0">
                <a:latin typeface="Arial Nova" panose="020B0504020202020204" pitchFamily="34" charset="0"/>
              </a:rPr>
              <a:t>, </a:t>
            </a:r>
            <a:r>
              <a:rPr lang="en-US" altLang="ko-KR" sz="3200" dirty="0" err="1">
                <a:latin typeface="Arial Nova" panose="020B0504020202020204" pitchFamily="34" charset="0"/>
              </a:rPr>
              <a:t>Seonghyun</a:t>
            </a:r>
            <a:r>
              <a:rPr lang="en-US" altLang="ko-KR" sz="3200" dirty="0">
                <a:latin typeface="Arial Nova" panose="020B0504020202020204" pitchFamily="34" charset="0"/>
              </a:rPr>
              <a:t> Kim</a:t>
            </a:r>
            <a:r>
              <a:rPr lang="en-US" altLang="ko-KR" sz="3200" baseline="30000" dirty="0">
                <a:latin typeface="Arial Nova" panose="020B0504020202020204" pitchFamily="34" charset="0"/>
              </a:rPr>
              <a:t>1,2</a:t>
            </a:r>
          </a:p>
          <a:p>
            <a:endParaRPr lang="en-US" altLang="ko-KR" sz="2800" dirty="0">
              <a:latin typeface="Arial Nova" panose="020B0504020202020204" pitchFamily="34" charset="0"/>
            </a:endParaRPr>
          </a:p>
          <a:p>
            <a:r>
              <a:rPr lang="en-US" altLang="ko-KR" sz="2600" baseline="30000" dirty="0">
                <a:latin typeface="Arial Nova" panose="020B0504020202020204" pitchFamily="34" charset="0"/>
              </a:rPr>
              <a:t>1</a:t>
            </a:r>
            <a:r>
              <a:rPr lang="en-US" altLang="ko-KR" sz="2600" dirty="0">
                <a:latin typeface="Arial Nova" panose="020B0504020202020204" pitchFamily="34" charset="0"/>
              </a:rPr>
              <a:t>Department of Physics, Soongsil University(SSU, </a:t>
            </a:r>
            <a:r>
              <a:rPr lang="ko-KR" altLang="en-US" sz="2600" dirty="0">
                <a:latin typeface="Arial Nova" panose="020B0504020202020204" pitchFamily="34" charset="0"/>
              </a:rPr>
              <a:t>崇實大學</a:t>
            </a:r>
            <a:r>
              <a:rPr lang="en-US" altLang="ko-KR" sz="2600" dirty="0">
                <a:latin typeface="Arial Nova" panose="020B0504020202020204" pitchFamily="34" charset="0"/>
              </a:rPr>
              <a:t>)</a:t>
            </a:r>
          </a:p>
          <a:p>
            <a:r>
              <a:rPr lang="en-US" altLang="ko-KR" sz="2600" baseline="30000" dirty="0">
                <a:latin typeface="Arial Nova" panose="020B0504020202020204" pitchFamily="34" charset="0"/>
              </a:rPr>
              <a:t>2</a:t>
            </a:r>
            <a:r>
              <a:rPr lang="en-US" altLang="ko-KR" sz="2600" dirty="0">
                <a:latin typeface="Arial Nova" panose="020B0504020202020204" pitchFamily="34" charset="0"/>
              </a:rPr>
              <a:t>Origin of Matter and Evolution of Galaxies (OMEG) Institute, Soongsil University</a:t>
            </a:r>
          </a:p>
          <a:p>
            <a:r>
              <a:rPr lang="en-US" altLang="ko-KR" sz="2600" baseline="30000" dirty="0">
                <a:latin typeface="Arial Nova" panose="020B0504020202020204" pitchFamily="34" charset="0"/>
              </a:rPr>
              <a:t>3</a:t>
            </a:r>
            <a:r>
              <a:rPr lang="en-US" altLang="ko-KR" sz="2600" dirty="0">
                <a:latin typeface="Arial Nova" panose="020B0504020202020204" pitchFamily="34" charset="0"/>
              </a:rPr>
              <a:t>Department of Physics, Hanyang University</a:t>
            </a:r>
          </a:p>
          <a:p>
            <a:endParaRPr lang="ko-KR" altLang="en-US" sz="1800" dirty="0">
              <a:latin typeface="Arial Nova" panose="020B05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67D426C-71B3-5EA5-8FBC-6AB0906D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2367" cy="737995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F8DF6C8-8BB9-28AC-B2CE-C41A11C6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0443" y="0"/>
            <a:ext cx="315736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897B0A80-8E3C-6584-AF52-BA199CD6879C}"/>
              </a:ext>
            </a:extLst>
          </p:cNvPr>
          <p:cNvSpPr txBox="1"/>
          <p:nvPr/>
        </p:nvSpPr>
        <p:spPr>
          <a:xfrm>
            <a:off x="6031685" y="3819079"/>
            <a:ext cx="6160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latinLnBrk="0">
              <a:buFont typeface="Wingdings" pitchFamily="2" charset="2"/>
              <a:buChar char="Ø"/>
            </a:pP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Z=87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(Fr)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</a:t>
            </a:r>
            <a:r>
              <a:rPr kumimoji="1" lang="en-US" altLang="zh-CN" sz="2200" b="1" dirty="0" err="1">
                <a:solidFill>
                  <a:prstClr val="black"/>
                </a:solidFill>
                <a:latin typeface="Times New Roman"/>
                <a:ea typeface="楷体"/>
              </a:rPr>
              <a:t>Gui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Zhou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Min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Zu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University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(GZMU)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PI: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Xiaoying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Qu</a:t>
            </a:r>
          </a:p>
          <a:p>
            <a:pPr algn="ctr" latinLnBrk="0"/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Student: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Kangmin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 Chen,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Tianyu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 Wang</a:t>
            </a:r>
          </a:p>
          <a:p>
            <a:pPr algn="ctr" latinLnBrk="0"/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Z=89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(Ac)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Tianjin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University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(TJU)</a:t>
            </a:r>
          </a:p>
          <a:p>
            <a:pPr algn="ctr" latinLnBrk="0"/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PI: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Ying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Zhang</a:t>
            </a:r>
          </a:p>
          <a:p>
            <a:pPr algn="ctr" latinLnBrk="0"/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Student: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Xiaojie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Cao,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Yiran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Wang,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Wentao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Zeng</a:t>
            </a:r>
            <a:endParaRPr kumimoji="1" lang="zh-CN" altLang="en-US" sz="2200" dirty="0">
              <a:solidFill>
                <a:prstClr val="black"/>
              </a:solidFill>
              <a:latin typeface="Times New Roman"/>
              <a:ea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8004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14A70B-CDB0-8DF5-499A-245E6FF3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9859" y="1366678"/>
            <a:ext cx="5513318" cy="386016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7635C10-9870-A97A-77B3-3838B7EE0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81" y="1420255"/>
            <a:ext cx="4708199" cy="362138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Calculation Results: </a:t>
            </a:r>
            <a:r>
              <a:rPr lang="en-US" altLang="ko-KR" baseline="-25000" dirty="0"/>
              <a:t>81</a:t>
            </a:r>
            <a:r>
              <a:rPr lang="en-US" altLang="ko-KR" dirty="0"/>
              <a:t>Tl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1004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Total binding energy, binding energy per nucleon, and differences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DEA6F-30D5-78B5-6D5C-A1FF5D8E9138}"/>
              </a:ext>
            </a:extLst>
          </p:cNvPr>
          <p:cNvSpPr txBox="1"/>
          <p:nvPr/>
        </p:nvSpPr>
        <p:spPr>
          <a:xfrm>
            <a:off x="5184663" y="1244163"/>
            <a:ext cx="6971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: </a:t>
            </a:r>
            <a:r>
              <a:rPr lang="fr-FR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J. Huang et al., 2021 Chinese Phys. C 45 030002 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(AME2020)</a:t>
            </a:r>
            <a:endParaRPr lang="ko-KR" altLang="en-US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12F54-C558-EC16-2F2F-DBC7C7F806EB}"/>
              </a:ext>
            </a:extLst>
          </p:cNvPr>
          <p:cNvSpPr txBox="1"/>
          <p:nvPr/>
        </p:nvSpPr>
        <p:spPr>
          <a:xfrm>
            <a:off x="564904" y="5183180"/>
            <a:ext cx="952895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Arial Nova" panose="020B05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 well explains experimentally measured nuclear binding energies for odd-</a:t>
            </a:r>
            <a:r>
              <a:rPr lang="en-US" altLang="ko-KR" i="1" dirty="0">
                <a:latin typeface="Arial Nova" panose="020B0504020202020204" pitchFamily="34" charset="0"/>
                <a:cs typeface="Arial" panose="020B0604020202020204" pitchFamily="34" charset="0"/>
              </a:rPr>
              <a:t>Z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 nuclei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0F936-E4B9-2148-B30E-3D84485956E3}"/>
              </a:ext>
            </a:extLst>
          </p:cNvPr>
          <p:cNvSpPr txBox="1"/>
          <p:nvPr/>
        </p:nvSpPr>
        <p:spPr>
          <a:xfrm>
            <a:off x="564903" y="5689738"/>
            <a:ext cx="1106219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Rotational energy correction contributes to reduce energy difference with experimental binding energies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621A29A-3E71-0D9A-AB60-DFF912CC1E47}"/>
              </a:ext>
            </a:extLst>
          </p:cNvPr>
          <p:cNvCxnSpPr/>
          <p:nvPr/>
        </p:nvCxnSpPr>
        <p:spPr>
          <a:xfrm>
            <a:off x="7945395" y="1551940"/>
            <a:ext cx="0" cy="3267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7456A6A4-4970-F7A4-FBC6-3C15E3E38824}"/>
              </a:ext>
            </a:extLst>
          </p:cNvPr>
          <p:cNvCxnSpPr/>
          <p:nvPr/>
        </p:nvCxnSpPr>
        <p:spPr>
          <a:xfrm>
            <a:off x="9588843" y="1551940"/>
            <a:ext cx="0" cy="3267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9AF1914-0F92-254F-3774-59DAF1087DA0}"/>
              </a:ext>
            </a:extLst>
          </p:cNvPr>
          <p:cNvCxnSpPr/>
          <p:nvPr/>
        </p:nvCxnSpPr>
        <p:spPr>
          <a:xfrm>
            <a:off x="2743200" y="1316387"/>
            <a:ext cx="0" cy="38667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3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F601451-7E0D-5E1D-1925-2E840A8E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80" y="1420255"/>
            <a:ext cx="4708201" cy="362138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2FC43B3-BE91-DBF6-33C6-BB4B17F28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417" y="1420255"/>
            <a:ext cx="4708201" cy="362138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Calculation Results: </a:t>
            </a:r>
            <a:r>
              <a:rPr lang="en-US" altLang="ko-KR" baseline="-25000" dirty="0"/>
              <a:t>81</a:t>
            </a:r>
            <a:r>
              <a:rPr lang="en-US" altLang="ko-KR" dirty="0"/>
              <a:t>Tl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936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Neutron separation energies and nucleon fermi energy levels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AF6C4-BC6C-9C61-93BD-91F4C0F925CC}"/>
              </a:ext>
            </a:extLst>
          </p:cNvPr>
          <p:cNvSpPr txBox="1"/>
          <p:nvPr/>
        </p:nvSpPr>
        <p:spPr>
          <a:xfrm>
            <a:off x="5234356" y="1244163"/>
            <a:ext cx="692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: </a:t>
            </a:r>
            <a:r>
              <a:rPr lang="fr-FR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J. Huang et al., 2021 Chinese Phys. C 45 030002 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(AME2020)</a:t>
            </a:r>
            <a:endParaRPr lang="ko-KR" altLang="en-US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96CAE-27FA-9380-DF02-BA8E10058A1C}"/>
              </a:ext>
            </a:extLst>
          </p:cNvPr>
          <p:cNvSpPr txBox="1"/>
          <p:nvPr/>
        </p:nvSpPr>
        <p:spPr>
          <a:xfrm>
            <a:off x="859824" y="5183180"/>
            <a:ext cx="816146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Overestimation of separation energies around magic number appears again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D0AB6-840B-62CF-3E95-F3D99D69C92E}"/>
              </a:ext>
            </a:extLst>
          </p:cNvPr>
          <p:cNvSpPr txBox="1"/>
          <p:nvPr/>
        </p:nvSpPr>
        <p:spPr>
          <a:xfrm>
            <a:off x="859823" y="5689738"/>
            <a:ext cx="1047235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Neutron and proton driplines are determined by separation energy and nucleon fermi energy level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0B2B5D1-5F33-3E5F-FEBE-969269E6682A}"/>
              </a:ext>
            </a:extLst>
          </p:cNvPr>
          <p:cNvCxnSpPr>
            <a:cxnSpLocks/>
          </p:cNvCxnSpPr>
          <p:nvPr/>
        </p:nvCxnSpPr>
        <p:spPr>
          <a:xfrm>
            <a:off x="4176584" y="1420255"/>
            <a:ext cx="0" cy="3528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55F237F0-38FB-6B9C-6433-04E5B84EB5B5}"/>
              </a:ext>
            </a:extLst>
          </p:cNvPr>
          <p:cNvCxnSpPr>
            <a:cxnSpLocks/>
          </p:cNvCxnSpPr>
          <p:nvPr/>
        </p:nvCxnSpPr>
        <p:spPr>
          <a:xfrm>
            <a:off x="10008973" y="1244163"/>
            <a:ext cx="0" cy="21848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16A41D75-D899-2B73-4C00-7DF18355356A}"/>
              </a:ext>
            </a:extLst>
          </p:cNvPr>
          <p:cNvCxnSpPr>
            <a:cxnSpLocks/>
          </p:cNvCxnSpPr>
          <p:nvPr/>
        </p:nvCxnSpPr>
        <p:spPr>
          <a:xfrm>
            <a:off x="2743200" y="1420255"/>
            <a:ext cx="0" cy="3621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776BDB6-FEC1-2CA7-AF7F-DBAE3DD1AD59}"/>
              </a:ext>
            </a:extLst>
          </p:cNvPr>
          <p:cNvCxnSpPr>
            <a:cxnSpLocks/>
          </p:cNvCxnSpPr>
          <p:nvPr/>
        </p:nvCxnSpPr>
        <p:spPr>
          <a:xfrm>
            <a:off x="7720914" y="2815282"/>
            <a:ext cx="0" cy="1933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D38F788-FC45-784E-13B2-E04E5A741CCA}"/>
              </a:ext>
            </a:extLst>
          </p:cNvPr>
          <p:cNvSpPr txBox="1"/>
          <p:nvPr/>
        </p:nvSpPr>
        <p:spPr>
          <a:xfrm>
            <a:off x="10194325" y="254588"/>
            <a:ext cx="86754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N=186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C78A20C-3158-AA09-7B3E-5D60A1BA7DA0}"/>
              </a:ext>
            </a:extLst>
          </p:cNvPr>
          <p:cNvCxnSpPr/>
          <p:nvPr/>
        </p:nvCxnSpPr>
        <p:spPr>
          <a:xfrm flipH="1">
            <a:off x="10008973" y="648553"/>
            <a:ext cx="333632" cy="1079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9E87252-2A66-80B9-3BB4-3E145C498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81" y="1420255"/>
            <a:ext cx="4708199" cy="362138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501AA6D-A98E-F38A-4F12-E7EFBD560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9860" y="1366678"/>
            <a:ext cx="5513316" cy="386016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Calculation Results: </a:t>
            </a:r>
            <a:r>
              <a:rPr lang="en-US" altLang="ko-KR" baseline="-25000" dirty="0"/>
              <a:t>81</a:t>
            </a:r>
            <a:r>
              <a:rPr lang="en-US" altLang="ko-KR" dirty="0"/>
              <a:t>Tl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643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Nuclear radii and deformation parameter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AF6C4-BC6C-9C61-93BD-91F4C0F925CC}"/>
              </a:ext>
            </a:extLst>
          </p:cNvPr>
          <p:cNvSpPr txBox="1"/>
          <p:nvPr/>
        </p:nvSpPr>
        <p:spPr>
          <a:xfrm>
            <a:off x="6195581" y="1244163"/>
            <a:ext cx="5960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: I. Angelia, K. P. </a:t>
            </a:r>
            <a:r>
              <a:rPr lang="en-US" altLang="ko-K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Marinova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ADNDT 99 (2013) 69-95</a:t>
            </a:r>
            <a:endParaRPr lang="ko-KR" altLang="en-US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0A062B88-A381-F7EC-0055-71CC55F5581A}"/>
              </a:ext>
            </a:extLst>
          </p:cNvPr>
          <p:cNvSpPr/>
          <p:nvPr/>
        </p:nvSpPr>
        <p:spPr>
          <a:xfrm>
            <a:off x="7417068" y="1941381"/>
            <a:ext cx="451405" cy="218188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70C6E4E6-BD83-A195-1EA8-8C12F6D8170C}"/>
              </a:ext>
            </a:extLst>
          </p:cNvPr>
          <p:cNvSpPr/>
          <p:nvPr/>
        </p:nvSpPr>
        <p:spPr>
          <a:xfrm>
            <a:off x="1895357" y="2399489"/>
            <a:ext cx="410368" cy="57455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9BAD021C-E44C-EAF9-8FC8-BC19A60F6603}"/>
              </a:ext>
            </a:extLst>
          </p:cNvPr>
          <p:cNvSpPr/>
          <p:nvPr/>
        </p:nvSpPr>
        <p:spPr>
          <a:xfrm>
            <a:off x="1895357" y="4215312"/>
            <a:ext cx="410368" cy="35675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5139A-5A44-3781-FF7B-EC3F602923F3}"/>
              </a:ext>
            </a:extLst>
          </p:cNvPr>
          <p:cNvSpPr txBox="1"/>
          <p:nvPr/>
        </p:nvSpPr>
        <p:spPr>
          <a:xfrm>
            <a:off x="1490573" y="5068413"/>
            <a:ext cx="819948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Nuclear radius has a correlation with nuclear deformation in an isotope chain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00F94-14EB-EFB2-5F23-D8A3D9033F31}"/>
              </a:ext>
            </a:extLst>
          </p:cNvPr>
          <p:cNvSpPr txBox="1"/>
          <p:nvPr/>
        </p:nvSpPr>
        <p:spPr>
          <a:xfrm>
            <a:off x="1490573" y="5562993"/>
            <a:ext cx="921085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Alternate deformation between prolate and oblate shape reveals in N</a:t>
            </a:r>
            <a:r>
              <a:rPr lang="ko-KR" altLang="en-US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=</a:t>
            </a:r>
            <a:r>
              <a:rPr lang="ko-KR" altLang="en-US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101-106 range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FCCA7E-2936-031C-ED53-468FEF8FA9F7}"/>
              </a:ext>
            </a:extLst>
          </p:cNvPr>
          <p:cNvSpPr txBox="1"/>
          <p:nvPr/>
        </p:nvSpPr>
        <p:spPr>
          <a:xfrm>
            <a:off x="1490573" y="6069551"/>
            <a:ext cx="71405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N</a:t>
            </a:r>
            <a:r>
              <a:rPr lang="ko-KR" altLang="en-US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=</a:t>
            </a:r>
            <a:r>
              <a:rPr lang="ko-KR" altLang="en-US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101, 103, and 105 show a relatively high deformed parameter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B19A27F-9E4E-824A-A247-EE43DE7352F7}"/>
              </a:ext>
            </a:extLst>
          </p:cNvPr>
          <p:cNvCxnSpPr>
            <a:cxnSpLocks/>
          </p:cNvCxnSpPr>
          <p:nvPr/>
        </p:nvCxnSpPr>
        <p:spPr>
          <a:xfrm>
            <a:off x="7679724" y="1244163"/>
            <a:ext cx="0" cy="3642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0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4A35A2-DD66-4461-8D18-ABA3DA96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Calculation Results: </a:t>
            </a:r>
            <a:r>
              <a:rPr lang="en-US" altLang="ko-KR" baseline="-25000" dirty="0"/>
              <a:t>83</a:t>
            </a:r>
            <a:r>
              <a:rPr lang="en-US" altLang="ko-KR" dirty="0"/>
              <a:t>Bi</a:t>
            </a:r>
            <a:endParaRPr lang="ko-KR" altLang="en-US" dirty="0"/>
          </a:p>
        </p:txBody>
      </p:sp>
      <p:sp>
        <p:nvSpPr>
          <p:cNvPr id="12" name="날짜 개체 틀 11">
            <a:extLst>
              <a:ext uri="{FF2B5EF4-FFF2-40B4-BE49-F238E27FC236}">
                <a16:creationId xmlns:a16="http://schemas.microsoft.com/office/drawing/2014/main" id="{B081CB41-976B-2574-4D6F-F887CAB3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3" name="바닥글 개체 틀 12">
            <a:extLst>
              <a:ext uri="{FF2B5EF4-FFF2-40B4-BE49-F238E27FC236}">
                <a16:creationId xmlns:a16="http://schemas.microsoft.com/office/drawing/2014/main" id="{8FF89E42-DE4C-BC3F-8879-EEA8CFA4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E71D8D-6190-1F10-0CFA-F493295C8883}"/>
              </a:ext>
            </a:extLst>
          </p:cNvPr>
          <p:cNvSpPr txBox="1"/>
          <p:nvPr/>
        </p:nvSpPr>
        <p:spPr>
          <a:xfrm>
            <a:off x="1359321" y="856728"/>
            <a:ext cx="10796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: </a:t>
            </a:r>
            <a:r>
              <a:rPr lang="fr-FR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W.J. Huang et al., 2021 Chinese Phys. C 45 030002 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(AME2020) / </a:t>
            </a:r>
            <a:r>
              <a:rPr lang="en-US" altLang="ko-K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I.Angelia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K.P.Marinova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ADNDT 99 (2013) 69-95</a:t>
            </a:r>
            <a:endParaRPr lang="ko-KR" altLang="en-US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2ACB8A37-C398-2B7A-0194-624B6472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90" y="1216796"/>
            <a:ext cx="3398837" cy="261426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01CA500-E345-9D25-3BCB-55CC3359E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47" y="3861846"/>
            <a:ext cx="3738721" cy="261767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ACD24A2-E6E7-B6B0-C6D5-4A5ACC78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581" y="1223987"/>
            <a:ext cx="3398837" cy="261426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DF0FC3D4-2559-FD23-F0CA-E0AC00FA9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580" y="3870742"/>
            <a:ext cx="3398837" cy="261426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FA516CD-A809-00F3-D7F7-FF0DB86DA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7272" y="1231178"/>
            <a:ext cx="3398837" cy="261426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85F3D20-0CA2-B8B8-755A-D6239F9A0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329" y="3876228"/>
            <a:ext cx="3738721" cy="2617678"/>
          </a:xfrm>
          <a:prstGeom prst="rect">
            <a:avLst/>
          </a:prstGeom>
        </p:spPr>
      </p:pic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F65C3FC6-F467-A137-1F70-07D06D8311A4}"/>
              </a:ext>
            </a:extLst>
          </p:cNvPr>
          <p:cNvSpPr/>
          <p:nvPr/>
        </p:nvSpPr>
        <p:spPr>
          <a:xfrm>
            <a:off x="8947154" y="1943089"/>
            <a:ext cx="231641" cy="35675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FF60118-552B-BCE9-5CC6-BAEF8701ABFE}"/>
              </a:ext>
            </a:extLst>
          </p:cNvPr>
          <p:cNvSpPr/>
          <p:nvPr/>
        </p:nvSpPr>
        <p:spPr>
          <a:xfrm>
            <a:off x="8947154" y="3235944"/>
            <a:ext cx="231641" cy="268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B766134-7092-9777-7E1E-3DBE5B1C8B42}"/>
              </a:ext>
            </a:extLst>
          </p:cNvPr>
          <p:cNvSpPr/>
          <p:nvPr/>
        </p:nvSpPr>
        <p:spPr>
          <a:xfrm>
            <a:off x="8840386" y="4378980"/>
            <a:ext cx="231641" cy="124784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8A97218-F870-2897-8DBD-FC59176130FE}"/>
              </a:ext>
            </a:extLst>
          </p:cNvPr>
          <p:cNvCxnSpPr>
            <a:cxnSpLocks/>
          </p:cNvCxnSpPr>
          <p:nvPr/>
        </p:nvCxnSpPr>
        <p:spPr>
          <a:xfrm>
            <a:off x="5684108" y="1174067"/>
            <a:ext cx="0" cy="40034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C93B8790-704B-B303-204C-E67EC89BA115}"/>
              </a:ext>
            </a:extLst>
          </p:cNvPr>
          <p:cNvCxnSpPr/>
          <p:nvPr/>
        </p:nvCxnSpPr>
        <p:spPr>
          <a:xfrm>
            <a:off x="6641757" y="1231178"/>
            <a:ext cx="0" cy="512019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1FB632D-10CB-C009-C691-FFEDD573BDF9}"/>
              </a:ext>
            </a:extLst>
          </p:cNvPr>
          <p:cNvCxnSpPr>
            <a:cxnSpLocks/>
          </p:cNvCxnSpPr>
          <p:nvPr/>
        </p:nvCxnSpPr>
        <p:spPr>
          <a:xfrm>
            <a:off x="9108240" y="1195286"/>
            <a:ext cx="17673" cy="2581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0ADC793B-F837-F779-807A-6A97EEC9D793}"/>
              </a:ext>
            </a:extLst>
          </p:cNvPr>
          <p:cNvCxnSpPr>
            <a:cxnSpLocks/>
          </p:cNvCxnSpPr>
          <p:nvPr/>
        </p:nvCxnSpPr>
        <p:spPr>
          <a:xfrm>
            <a:off x="9024978" y="3819131"/>
            <a:ext cx="0" cy="2445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91F4B68E-2893-7ECC-FC9C-FE30949783B7}"/>
              </a:ext>
            </a:extLst>
          </p:cNvPr>
          <p:cNvCxnSpPr/>
          <p:nvPr/>
        </p:nvCxnSpPr>
        <p:spPr>
          <a:xfrm flipV="1">
            <a:off x="9520881" y="1216796"/>
            <a:ext cx="0" cy="234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CDFD3E87-AF3F-1921-5A81-1F46E8DE7700}"/>
              </a:ext>
            </a:extLst>
          </p:cNvPr>
          <p:cNvCxnSpPr/>
          <p:nvPr/>
        </p:nvCxnSpPr>
        <p:spPr>
          <a:xfrm>
            <a:off x="5208373" y="5177481"/>
            <a:ext cx="0" cy="10873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38582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2F48BE9-F50C-E75E-545A-61B82A29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The 7th workshop on nuclear mass table with DRHBc theory, Gangneung, Korea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6AEDD2D-EEDD-372D-5143-F59BB4CE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56" y="2146894"/>
            <a:ext cx="8735644" cy="463932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3D577B6-3915-C1D4-7536-94F83F05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1508" cy="2322776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65D28106-2F69-580B-F553-077E429045F5}"/>
              </a:ext>
            </a:extLst>
          </p:cNvPr>
          <p:cNvCxnSpPr/>
          <p:nvPr/>
        </p:nvCxnSpPr>
        <p:spPr>
          <a:xfrm>
            <a:off x="5915222" y="2245010"/>
            <a:ext cx="0" cy="28504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4A8661-B245-71FD-88F7-6336352D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47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4A35A2-DD66-4461-8D18-ABA3DA96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Calculation Results: </a:t>
            </a:r>
            <a:r>
              <a:rPr lang="en-US" altLang="ko-KR" baseline="-25000" dirty="0"/>
              <a:t>85</a:t>
            </a:r>
            <a:r>
              <a:rPr lang="en-US" altLang="ko-KR" dirty="0"/>
              <a:t>At</a:t>
            </a:r>
            <a:endParaRPr lang="ko-KR" altLang="en-US" dirty="0"/>
          </a:p>
        </p:txBody>
      </p:sp>
      <p:sp>
        <p:nvSpPr>
          <p:cNvPr id="12" name="날짜 개체 틀 11">
            <a:extLst>
              <a:ext uri="{FF2B5EF4-FFF2-40B4-BE49-F238E27FC236}">
                <a16:creationId xmlns:a16="http://schemas.microsoft.com/office/drawing/2014/main" id="{B081CB41-976B-2574-4D6F-F887CAB3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3" name="바닥글 개체 틀 12">
            <a:extLst>
              <a:ext uri="{FF2B5EF4-FFF2-40B4-BE49-F238E27FC236}">
                <a16:creationId xmlns:a16="http://schemas.microsoft.com/office/drawing/2014/main" id="{8FF89E42-DE4C-BC3F-8879-EEA8CFA4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E71D8D-6190-1F10-0CFA-F493295C8883}"/>
              </a:ext>
            </a:extLst>
          </p:cNvPr>
          <p:cNvSpPr txBox="1"/>
          <p:nvPr/>
        </p:nvSpPr>
        <p:spPr>
          <a:xfrm>
            <a:off x="1359321" y="856728"/>
            <a:ext cx="10796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: </a:t>
            </a:r>
            <a:r>
              <a:rPr lang="fr-FR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W.J. Huang et al., 2021 Chinese Phys. C 45 030002 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(AME2020) / </a:t>
            </a:r>
            <a:r>
              <a:rPr lang="en-US" altLang="ko-K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I.Angelia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K.P.Marinova</a:t>
            </a:r>
            <a:r>
              <a:rPr lang="en-US" altLang="ko-K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ADNDT 99 (2013) 69-95</a:t>
            </a:r>
            <a:endParaRPr lang="ko-KR" altLang="en-US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2ACB8A37-C398-2B7A-0194-624B6472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90" y="1216796"/>
            <a:ext cx="3398836" cy="261426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01CA500-E345-9D25-3BCB-55CC3359E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47" y="3861846"/>
            <a:ext cx="3738720" cy="261767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ACD24A2-E6E7-B6B0-C6D5-4A5ACC78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581" y="1223987"/>
            <a:ext cx="3398836" cy="261426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DF0FC3D4-2559-FD23-F0CA-E0AC00FA9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580" y="3870742"/>
            <a:ext cx="3398836" cy="261426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FA516CD-A809-00F3-D7F7-FF0DB86DA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7272" y="1231178"/>
            <a:ext cx="3398836" cy="261426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85F3D20-0CA2-B8B8-755A-D6239F9A0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329" y="3876228"/>
            <a:ext cx="3738720" cy="2617678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08183B5-554D-03D8-8CF5-3A3F9EE7289B}"/>
              </a:ext>
            </a:extLst>
          </p:cNvPr>
          <p:cNvSpPr/>
          <p:nvPr/>
        </p:nvSpPr>
        <p:spPr>
          <a:xfrm>
            <a:off x="8811355" y="1943089"/>
            <a:ext cx="231641" cy="35675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6FD58ED-6969-C17E-06E8-436B5DA8C455}"/>
              </a:ext>
            </a:extLst>
          </p:cNvPr>
          <p:cNvSpPr/>
          <p:nvPr/>
        </p:nvSpPr>
        <p:spPr>
          <a:xfrm>
            <a:off x="8811355" y="3235944"/>
            <a:ext cx="231641" cy="268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877688F-2AE5-B2DB-E5E2-BC37E0DC475E}"/>
              </a:ext>
            </a:extLst>
          </p:cNvPr>
          <p:cNvSpPr/>
          <p:nvPr/>
        </p:nvSpPr>
        <p:spPr>
          <a:xfrm>
            <a:off x="8704587" y="4209861"/>
            <a:ext cx="231641" cy="14169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6DE11DB-79C1-3F75-8BFC-58601417BBB6}"/>
              </a:ext>
            </a:extLst>
          </p:cNvPr>
          <p:cNvCxnSpPr/>
          <p:nvPr/>
        </p:nvCxnSpPr>
        <p:spPr>
          <a:xfrm>
            <a:off x="8936228" y="1216796"/>
            <a:ext cx="0" cy="2614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4BA138D-9239-C46C-AD00-F977B8AC20AF}"/>
              </a:ext>
            </a:extLst>
          </p:cNvPr>
          <p:cNvCxnSpPr/>
          <p:nvPr/>
        </p:nvCxnSpPr>
        <p:spPr>
          <a:xfrm>
            <a:off x="8824699" y="3870742"/>
            <a:ext cx="0" cy="2471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F80AAAA-100F-457B-3AF7-4621C6544FC4}"/>
              </a:ext>
            </a:extLst>
          </p:cNvPr>
          <p:cNvCxnSpPr>
            <a:cxnSpLocks/>
          </p:cNvCxnSpPr>
          <p:nvPr/>
        </p:nvCxnSpPr>
        <p:spPr>
          <a:xfrm>
            <a:off x="5480222" y="1164505"/>
            <a:ext cx="0" cy="40034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BA1A4A6-429A-6D05-7653-FAF10A112030}"/>
              </a:ext>
            </a:extLst>
          </p:cNvPr>
          <p:cNvCxnSpPr/>
          <p:nvPr/>
        </p:nvCxnSpPr>
        <p:spPr>
          <a:xfrm>
            <a:off x="6345195" y="1216796"/>
            <a:ext cx="0" cy="512019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9083628-5D24-A744-5836-3F8B027CA696}"/>
              </a:ext>
            </a:extLst>
          </p:cNvPr>
          <p:cNvCxnSpPr/>
          <p:nvPr/>
        </p:nvCxnSpPr>
        <p:spPr>
          <a:xfrm>
            <a:off x="5177481" y="5167919"/>
            <a:ext cx="0" cy="10873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81453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D96460-B684-4064-B8B4-CFFB6D41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Context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42C9-8C8E-4FF7-B8B9-E00D2D32EB35}"/>
              </a:ext>
            </a:extLst>
          </p:cNvPr>
          <p:cNvSpPr txBox="1"/>
          <p:nvPr/>
        </p:nvSpPr>
        <p:spPr>
          <a:xfrm>
            <a:off x="2135188" y="836613"/>
            <a:ext cx="7921626" cy="5472112"/>
          </a:xfrm>
          <a:prstGeom prst="rect">
            <a:avLst/>
          </a:prstGeom>
          <a:noFill/>
        </p:spPr>
        <p:txBody>
          <a:bodyPr wrap="square" lIns="90000" tIns="46800" rIns="0" bIns="0" rtlCol="0">
            <a:normAutofit/>
          </a:bodyPr>
          <a:lstStyle/>
          <a:p>
            <a:pPr marL="514350" indent="-51435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altLang="ko-KR" sz="2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Results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Further Discussion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55A1C6-5DE8-606D-87B3-3171DA6D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B98C14-7AEC-8F27-FD41-D3D7A9C1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9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Potential energy curves (PECs)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500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Potential energy curves (PECs)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B5D8F15-58EC-4C84-4BCE-D9B5B7812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69" y="1423782"/>
            <a:ext cx="3663572" cy="51222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DDDDC7D-6067-9A94-A90F-31DE90D78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213" y="1423782"/>
            <a:ext cx="3663572" cy="512226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7E5CCC8-1455-B3E4-F54B-1605CE019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0058" y="1423782"/>
            <a:ext cx="3663572" cy="51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Potential energy curves (PECs)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818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Multiple</a:t>
            </a:r>
            <a:r>
              <a:rPr lang="ko-KR" altLang="en-US" sz="2400" b="1" dirty="0">
                <a:latin typeface="Arial Nova" panose="020B0504020202020204" pitchFamily="34" charset="0"/>
              </a:rPr>
              <a:t> </a:t>
            </a:r>
            <a:r>
              <a:rPr lang="en-US" altLang="ko-KR" sz="2400" b="1" dirty="0">
                <a:latin typeface="Arial Nova" panose="020B0504020202020204" pitchFamily="34" charset="0"/>
              </a:rPr>
              <a:t>minima on PECs in neutron deficient range 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BD808DF-1F65-0D85-FF98-B5680E11F8DA}"/>
              </a:ext>
            </a:extLst>
          </p:cNvPr>
          <p:cNvGrpSpPr/>
          <p:nvPr/>
        </p:nvGrpSpPr>
        <p:grpSpPr>
          <a:xfrm>
            <a:off x="386169" y="1513692"/>
            <a:ext cx="11667419" cy="4607653"/>
            <a:chOff x="314521" y="1408659"/>
            <a:chExt cx="11667419" cy="4607653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A98A514-D35C-34E8-F4C0-FA15EBBCF835}"/>
                </a:ext>
              </a:extLst>
            </p:cNvPr>
            <p:cNvGrpSpPr/>
            <p:nvPr/>
          </p:nvGrpSpPr>
          <p:grpSpPr>
            <a:xfrm>
              <a:off x="314521" y="1408659"/>
              <a:ext cx="11562958" cy="4607653"/>
              <a:chOff x="314521" y="1408659"/>
              <a:chExt cx="11562958" cy="4607653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8D415447-02B4-AF41-3978-106415C78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13979" y="4051665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21AFBD66-0FCE-9D66-90DF-BE8A6D155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9116" y="4051665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ABE5E18C-5853-F92C-4FE1-34C4C054F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4251" y="4051665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681C9E69-B959-AB13-8D81-2EAC3393F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89386" y="4051665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04CC61DB-B6C9-56B2-C38E-B25F1F194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521" y="4051665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65FBB962-4269-B4D9-68AC-918144E3F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13979" y="2730162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7BF2AC02-B7B4-97A2-81D9-5E4C2E85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9116" y="2730162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A45093F9-55EC-A77A-005D-AB543B6CD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4251" y="2730162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AF561D14-836E-7ED8-1DB4-02721F592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89386" y="2730162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923C00FF-DD53-2410-0CF0-CCED63E0A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521" y="2730162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94EB27A7-D6F4-D95D-F373-64818CDAE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13979" y="1408659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00D42804-2F07-7749-8E43-18702DEB8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9116" y="1408659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DF9DCB78-0778-AAA3-CCEE-51EC3511D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4251" y="1408659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C223DF9A-7F79-4C8C-91F3-7277A7162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89386" y="1408659"/>
                <a:ext cx="2463500" cy="1639340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17A5AD4-C9B0-1960-1079-DA66A584C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521" y="1408659"/>
                <a:ext cx="2463500" cy="163934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FF3410-F1FD-AE36-78B0-ADBBC8F05275}"/>
                  </a:ext>
                </a:extLst>
              </p:cNvPr>
              <p:cNvSpPr txBox="1"/>
              <p:nvPr/>
            </p:nvSpPr>
            <p:spPr>
              <a:xfrm>
                <a:off x="1004295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101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ECA978-178E-B6A3-BF24-278773FA6864}"/>
                  </a:ext>
                </a:extLst>
              </p:cNvPr>
              <p:cNvSpPr txBox="1"/>
              <p:nvPr/>
            </p:nvSpPr>
            <p:spPr>
              <a:xfrm>
                <a:off x="3279159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102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9ADED9-6B12-F222-5451-5F814CC1C62B}"/>
                  </a:ext>
                </a:extLst>
              </p:cNvPr>
              <p:cNvSpPr txBox="1"/>
              <p:nvPr/>
            </p:nvSpPr>
            <p:spPr>
              <a:xfrm>
                <a:off x="5554024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103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5994ED0-DA82-9A2E-27AC-6743664F790A}"/>
                  </a:ext>
                </a:extLst>
              </p:cNvPr>
              <p:cNvSpPr txBox="1"/>
              <p:nvPr/>
            </p:nvSpPr>
            <p:spPr>
              <a:xfrm>
                <a:off x="7828888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104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ABA893-F40E-956D-0BD4-F47C179CD8BB}"/>
                  </a:ext>
                </a:extLst>
              </p:cNvPr>
              <p:cNvSpPr txBox="1"/>
              <p:nvPr/>
            </p:nvSpPr>
            <p:spPr>
              <a:xfrm>
                <a:off x="10103752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105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220FE4-8610-7BC2-D064-F43D448B5C0C}"/>
                </a:ext>
              </a:extLst>
            </p:cNvPr>
            <p:cNvSpPr txBox="1"/>
            <p:nvPr/>
          </p:nvSpPr>
          <p:spPr>
            <a:xfrm>
              <a:off x="1851610" y="1653912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FB8566-2003-40FB-D915-72FBEF616BD3}"/>
                </a:ext>
              </a:extLst>
            </p:cNvPr>
            <p:cNvSpPr txBox="1"/>
            <p:nvPr/>
          </p:nvSpPr>
          <p:spPr>
            <a:xfrm>
              <a:off x="4161295" y="1653912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380361-9980-E397-98A8-76323C7C1A5F}"/>
                </a:ext>
              </a:extLst>
            </p:cNvPr>
            <p:cNvSpPr txBox="1"/>
            <p:nvPr/>
          </p:nvSpPr>
          <p:spPr>
            <a:xfrm>
              <a:off x="6470980" y="1653912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EDC38D-D967-A1ED-C4D8-1CA17F02B89F}"/>
                </a:ext>
              </a:extLst>
            </p:cNvPr>
            <p:cNvSpPr txBox="1"/>
            <p:nvPr/>
          </p:nvSpPr>
          <p:spPr>
            <a:xfrm>
              <a:off x="8780665" y="1653912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DB967-492C-BCF6-622F-4D95B2C50626}"/>
                </a:ext>
              </a:extLst>
            </p:cNvPr>
            <p:cNvSpPr txBox="1"/>
            <p:nvPr/>
          </p:nvSpPr>
          <p:spPr>
            <a:xfrm>
              <a:off x="11090350" y="1653912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C87D9-803B-4870-08C1-8AC88005F1C3}"/>
                </a:ext>
              </a:extLst>
            </p:cNvPr>
            <p:cNvSpPr txBox="1"/>
            <p:nvPr/>
          </p:nvSpPr>
          <p:spPr>
            <a:xfrm>
              <a:off x="6470980" y="2975415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FE842D-A13B-2CFB-A0E6-070BC7EA341E}"/>
                </a:ext>
              </a:extLst>
            </p:cNvPr>
            <p:cNvSpPr txBox="1"/>
            <p:nvPr/>
          </p:nvSpPr>
          <p:spPr>
            <a:xfrm>
              <a:off x="8780665" y="2975415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F583A4-2EDB-4D85-1D79-1E6675378BBB}"/>
                </a:ext>
              </a:extLst>
            </p:cNvPr>
            <p:cNvSpPr txBox="1"/>
            <p:nvPr/>
          </p:nvSpPr>
          <p:spPr>
            <a:xfrm>
              <a:off x="11090350" y="2975415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F0981-E024-DA59-5B5E-D42815EB4512}"/>
                </a:ext>
              </a:extLst>
            </p:cNvPr>
            <p:cNvSpPr txBox="1"/>
            <p:nvPr/>
          </p:nvSpPr>
          <p:spPr>
            <a:xfrm>
              <a:off x="1851610" y="4296918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19CFBF-B7C2-176E-F7E3-1CB2E109FF76}"/>
                </a:ext>
              </a:extLst>
            </p:cNvPr>
            <p:cNvSpPr txBox="1"/>
            <p:nvPr/>
          </p:nvSpPr>
          <p:spPr>
            <a:xfrm>
              <a:off x="4161295" y="4296918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850605-0350-1EBA-404A-ABDB29A6F450}"/>
                </a:ext>
              </a:extLst>
            </p:cNvPr>
            <p:cNvSpPr txBox="1"/>
            <p:nvPr/>
          </p:nvSpPr>
          <p:spPr>
            <a:xfrm>
              <a:off x="6470980" y="4296918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2D19F0-F9C8-DB8C-223B-4A138C5EDBEA}"/>
                </a:ext>
              </a:extLst>
            </p:cNvPr>
            <p:cNvSpPr txBox="1"/>
            <p:nvPr/>
          </p:nvSpPr>
          <p:spPr>
            <a:xfrm>
              <a:off x="11090350" y="4296918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별: 꼭짓점 4개 14">
            <a:extLst>
              <a:ext uri="{FF2B5EF4-FFF2-40B4-BE49-F238E27FC236}">
                <a16:creationId xmlns:a16="http://schemas.microsoft.com/office/drawing/2014/main" id="{0A942B77-8110-D335-48C3-826BBB954FA6}"/>
              </a:ext>
            </a:extLst>
          </p:cNvPr>
          <p:cNvSpPr/>
          <p:nvPr/>
        </p:nvSpPr>
        <p:spPr>
          <a:xfrm>
            <a:off x="11259351" y="5548309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2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Potential energy curves (PECs)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845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Multiple</a:t>
            </a:r>
            <a:r>
              <a:rPr lang="ko-KR" altLang="en-US" sz="2400" b="1" dirty="0">
                <a:latin typeface="Arial Nova" panose="020B0504020202020204" pitchFamily="34" charset="0"/>
              </a:rPr>
              <a:t> </a:t>
            </a:r>
            <a:r>
              <a:rPr lang="en-US" altLang="ko-KR" sz="2400" b="1" dirty="0">
                <a:latin typeface="Arial Nova" panose="020B0504020202020204" pitchFamily="34" charset="0"/>
              </a:rPr>
              <a:t>minimums on PECs in neutron deficient range 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16EDFF62-7FA8-5087-F98F-1AB25F205520}"/>
              </a:ext>
            </a:extLst>
          </p:cNvPr>
          <p:cNvGrpSpPr/>
          <p:nvPr/>
        </p:nvGrpSpPr>
        <p:grpSpPr>
          <a:xfrm>
            <a:off x="314522" y="1408659"/>
            <a:ext cx="11667418" cy="4607653"/>
            <a:chOff x="314522" y="1408659"/>
            <a:chExt cx="11667418" cy="4607653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E333A5F4-9D72-6E1F-9E0B-ACC317351284}"/>
                </a:ext>
              </a:extLst>
            </p:cNvPr>
            <p:cNvGrpSpPr/>
            <p:nvPr/>
          </p:nvGrpSpPr>
          <p:grpSpPr>
            <a:xfrm>
              <a:off x="314522" y="1408659"/>
              <a:ext cx="11562956" cy="4607653"/>
              <a:chOff x="314522" y="1408659"/>
              <a:chExt cx="11562956" cy="4607653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8D415447-02B4-AF41-3978-106415C78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13980" y="4051665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21AFBD66-0FCE-9D66-90DF-BE8A6D155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9117" y="4051665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ABE5E18C-5853-F92C-4FE1-34C4C054F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4252" y="4051665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681C9E69-B959-AB13-8D81-2EAC3393F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89387" y="4051665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04CC61DB-B6C9-56B2-C38E-B25F1F194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522" y="4051665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65FBB962-4269-B4D9-68AC-918144E3F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13980" y="2730162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7BF2AC02-B7B4-97A2-81D9-5E4C2E85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9117" y="2730162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A45093F9-55EC-A77A-005D-AB543B6CD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4252" y="2730162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AF561D14-836E-7ED8-1DB4-02721F592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89387" y="2730162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923C00FF-DD53-2410-0CF0-CCED63E0A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522" y="2730162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94EB27A7-D6F4-D95D-F373-64818CDAE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13980" y="1408659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00D42804-2F07-7749-8E43-18702DEB8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9117" y="1408659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DF9DCB78-0778-AAA3-CCEE-51EC3511D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4252" y="1408659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C223DF9A-7F79-4C8C-91F3-7277A7162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89387" y="1408659"/>
                <a:ext cx="2463498" cy="1639340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17A5AD4-C9B0-1960-1079-DA66A584C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522" y="1408659"/>
                <a:ext cx="2463498" cy="163934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FF3410-F1FD-AE36-78B0-ADBBC8F05275}"/>
                  </a:ext>
                </a:extLst>
              </p:cNvPr>
              <p:cNvSpPr txBox="1"/>
              <p:nvPr/>
            </p:nvSpPr>
            <p:spPr>
              <a:xfrm>
                <a:off x="1004295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101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ECA978-178E-B6A3-BF24-278773FA6864}"/>
                  </a:ext>
                </a:extLst>
              </p:cNvPr>
              <p:cNvSpPr txBox="1"/>
              <p:nvPr/>
            </p:nvSpPr>
            <p:spPr>
              <a:xfrm>
                <a:off x="3279159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102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9ADED9-6B12-F222-5451-5F814CC1C62B}"/>
                  </a:ext>
                </a:extLst>
              </p:cNvPr>
              <p:cNvSpPr txBox="1"/>
              <p:nvPr/>
            </p:nvSpPr>
            <p:spPr>
              <a:xfrm>
                <a:off x="5554024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103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5994ED0-DA82-9A2E-27AC-6743664F790A}"/>
                  </a:ext>
                </a:extLst>
              </p:cNvPr>
              <p:cNvSpPr txBox="1"/>
              <p:nvPr/>
            </p:nvSpPr>
            <p:spPr>
              <a:xfrm>
                <a:off x="7828888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104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ABA893-F40E-956D-0BD4-F47C179CD8BB}"/>
                  </a:ext>
                </a:extLst>
              </p:cNvPr>
              <p:cNvSpPr txBox="1"/>
              <p:nvPr/>
            </p:nvSpPr>
            <p:spPr>
              <a:xfrm>
                <a:off x="10103752" y="5616202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i="1" dirty="0">
                    <a:latin typeface="Arial Nova" panose="020B05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ko-KR" sz="2000" dirty="0">
                    <a:latin typeface="Arial Nova" panose="020B0504020202020204" pitchFamily="34" charset="0"/>
                    <a:cs typeface="Arial" panose="020B0604020202020204" pitchFamily="34" charset="0"/>
                  </a:rPr>
                  <a:t> = 105</a:t>
                </a:r>
                <a:endParaRPr lang="ko-KR" altLang="en-US" sz="2000" dirty="0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16E9DE-B3ED-C057-26BD-66BE6538F289}"/>
                </a:ext>
              </a:extLst>
            </p:cNvPr>
            <p:cNvSpPr txBox="1"/>
            <p:nvPr/>
          </p:nvSpPr>
          <p:spPr>
            <a:xfrm>
              <a:off x="8780665" y="1653912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88A9C6-4708-1ECA-06BA-AFCE97915EA5}"/>
                </a:ext>
              </a:extLst>
            </p:cNvPr>
            <p:cNvSpPr txBox="1"/>
            <p:nvPr/>
          </p:nvSpPr>
          <p:spPr>
            <a:xfrm>
              <a:off x="8780665" y="2975415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45C5DA-8F39-818F-9467-DD2C87C95196}"/>
                </a:ext>
              </a:extLst>
            </p:cNvPr>
            <p:cNvSpPr txBox="1"/>
            <p:nvPr/>
          </p:nvSpPr>
          <p:spPr>
            <a:xfrm>
              <a:off x="11090350" y="2975415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550375-7599-2583-FA54-F5A64F263163}"/>
                </a:ext>
              </a:extLst>
            </p:cNvPr>
            <p:cNvSpPr txBox="1"/>
            <p:nvPr/>
          </p:nvSpPr>
          <p:spPr>
            <a:xfrm>
              <a:off x="11090350" y="4296918"/>
              <a:ext cx="891590" cy="8309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</a:t>
              </a:r>
              <a:endParaRPr lang="ko-KR" altLang="en-US" sz="4800" b="1" dirty="0">
                <a:solidFill>
                  <a:srgbClr val="FF0000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D96460-B684-4064-B8B4-CFFB6D41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Context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42C9-8C8E-4FF7-B8B9-E00D2D32EB35}"/>
              </a:ext>
            </a:extLst>
          </p:cNvPr>
          <p:cNvSpPr txBox="1"/>
          <p:nvPr/>
        </p:nvSpPr>
        <p:spPr>
          <a:xfrm>
            <a:off x="2135188" y="836613"/>
            <a:ext cx="7921626" cy="5472112"/>
          </a:xfrm>
          <a:prstGeom prst="rect">
            <a:avLst/>
          </a:prstGeom>
          <a:noFill/>
        </p:spPr>
        <p:txBody>
          <a:bodyPr wrap="square" lIns="90000" tIns="46800" rIns="0" bIns="0" rtlCol="0">
            <a:normAutofit/>
          </a:bodyPr>
          <a:lstStyle/>
          <a:p>
            <a:pPr marL="514350" indent="-51435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altLang="ko-K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Calculation Results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Further Discussion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55A1C6-5DE8-606D-87B3-3171DA6D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B98C14-7AEC-8F27-FD41-D3D7A9C1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7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Potential energy curves (PECs)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845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Multiple</a:t>
            </a:r>
            <a:r>
              <a:rPr lang="ko-KR" altLang="en-US" sz="2400" b="1" dirty="0">
                <a:latin typeface="Arial Nova" panose="020B0504020202020204" pitchFamily="34" charset="0"/>
              </a:rPr>
              <a:t> </a:t>
            </a:r>
            <a:r>
              <a:rPr lang="en-US" altLang="ko-KR" sz="2400" b="1" dirty="0">
                <a:latin typeface="Arial Nova" panose="020B0504020202020204" pitchFamily="34" charset="0"/>
              </a:rPr>
              <a:t>minimums on PECs in neutron deficient range 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04CC61DB-B6C9-56B2-C38E-B25F1F194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166" y="4690907"/>
            <a:ext cx="2920290" cy="17403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8E5EA08-4916-55EA-1AB5-17E67A45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811" y="3003647"/>
            <a:ext cx="2920290" cy="17403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2A514A9-E8BA-B12C-6AA5-874DC1F18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811" y="1316386"/>
            <a:ext cx="2920290" cy="17403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923C00FF-DD53-2410-0CF0-CCED63E0A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21" y="3003647"/>
            <a:ext cx="2920290" cy="174035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17A5AD4-C9B0-1960-1079-DA66A584CD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21" y="1316386"/>
            <a:ext cx="2920290" cy="1740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96FB7-97F6-3D55-7FB2-271A992C2912}"/>
              </a:ext>
            </a:extLst>
          </p:cNvPr>
          <p:cNvSpPr txBox="1"/>
          <p:nvPr/>
        </p:nvSpPr>
        <p:spPr>
          <a:xfrm>
            <a:off x="6277901" y="1314188"/>
            <a:ext cx="491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 region of </a:t>
            </a: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= 101-105 of Tl-At (</a:t>
            </a: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=81-85)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D5316-31CE-F392-688C-8B17B0197851}"/>
              </a:ext>
            </a:extLst>
          </p:cNvPr>
          <p:cNvSpPr txBox="1"/>
          <p:nvPr/>
        </p:nvSpPr>
        <p:spPr>
          <a:xfrm>
            <a:off x="6277901" y="191829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Multiple local minimums appear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9AF112-99B4-7024-8554-43853E0C10EE}"/>
              </a:ext>
            </a:extLst>
          </p:cNvPr>
          <p:cNvSpPr txBox="1"/>
          <p:nvPr/>
        </p:nvSpPr>
        <p:spPr>
          <a:xfrm>
            <a:off x="6277901" y="2522396"/>
            <a:ext cx="593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Energy difference between local minimums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⪅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1 MeV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BADF6-4D46-41F7-9B4A-79FB454E5CE8}"/>
              </a:ext>
            </a:extLst>
          </p:cNvPr>
          <p:cNvSpPr txBox="1"/>
          <p:nvPr/>
        </p:nvSpPr>
        <p:spPr>
          <a:xfrm>
            <a:off x="6277901" y="3126500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Local minimums on both (prolate and oblate) side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0F5EB-EACE-8290-B971-29C65F035F3D}"/>
              </a:ext>
            </a:extLst>
          </p:cNvPr>
          <p:cNvSpPr txBox="1"/>
          <p:nvPr/>
        </p:nvSpPr>
        <p:spPr>
          <a:xfrm>
            <a:off x="6277901" y="3730604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= 82 is a magic number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4A5B6E-D99F-5286-A999-9EBB299CE026}"/>
              </a:ext>
            </a:extLst>
          </p:cNvPr>
          <p:cNvSpPr txBox="1"/>
          <p:nvPr/>
        </p:nvSpPr>
        <p:spPr>
          <a:xfrm>
            <a:off x="6277901" y="4334708"/>
            <a:ext cx="557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Suspecting reason 1: Microscopic reason </a:t>
            </a:r>
          </a:p>
          <a:p>
            <a:pPr algn="l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		           (single particle energy)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15F54E-2F95-1046-F8AC-16DDC059FF10}"/>
              </a:ext>
            </a:extLst>
          </p:cNvPr>
          <p:cNvSpPr txBox="1"/>
          <p:nvPr/>
        </p:nvSpPr>
        <p:spPr>
          <a:xfrm>
            <a:off x="6277900" y="5215811"/>
            <a:ext cx="557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Suspecting reason 2: Pairing energy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998438-6CFA-734A-991E-B21ED7C2F2EA}"/>
              </a:ext>
            </a:extLst>
          </p:cNvPr>
          <p:cNvSpPr txBox="1"/>
          <p:nvPr/>
        </p:nvSpPr>
        <p:spPr>
          <a:xfrm>
            <a:off x="6277901" y="5819915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These are the next objective of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2862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D96460-B684-4064-B8B4-CFFB6D41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Context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42C9-8C8E-4FF7-B8B9-E00D2D32EB35}"/>
              </a:ext>
            </a:extLst>
          </p:cNvPr>
          <p:cNvSpPr txBox="1"/>
          <p:nvPr/>
        </p:nvSpPr>
        <p:spPr>
          <a:xfrm>
            <a:off x="2135188" y="836613"/>
            <a:ext cx="7921626" cy="5472112"/>
          </a:xfrm>
          <a:prstGeom prst="rect">
            <a:avLst/>
          </a:prstGeom>
          <a:noFill/>
        </p:spPr>
        <p:txBody>
          <a:bodyPr wrap="square" lIns="90000" tIns="46800" rIns="0" bIns="0" rtlCol="0">
            <a:normAutofit/>
          </a:bodyPr>
          <a:lstStyle/>
          <a:p>
            <a:pPr marL="514350" indent="-51435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altLang="ko-KR" sz="2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Results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Discussion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55A1C6-5DE8-606D-87B3-3171DA6D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B98C14-7AEC-8F27-FD41-D3D7A9C1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11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8CA9C3-3CFB-48C2-A9E2-CC40C83E9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BE8B5-6DA6-4924-B7F3-6425A5330381}"/>
              </a:ext>
            </a:extLst>
          </p:cNvPr>
          <p:cNvSpPr txBox="1"/>
          <p:nvPr/>
        </p:nvSpPr>
        <p:spPr>
          <a:xfrm>
            <a:off x="1294431" y="836613"/>
            <a:ext cx="10123212" cy="5472112"/>
          </a:xfrm>
          <a:prstGeom prst="rect">
            <a:avLst/>
          </a:prstGeom>
          <a:noFill/>
        </p:spPr>
        <p:txBody>
          <a:bodyPr wrap="square" lIns="90000" tIns="46800" rIns="0" bIns="0" rtlCol="0">
            <a:norm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Overview of progress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Odd-</a:t>
            </a:r>
            <a:r>
              <a:rPr lang="en-US" altLang="ko-K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calculations of Z=81-85 region are totally completed 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perceive that AMD CPU is more suitable than Intel CPU for the </a:t>
            </a:r>
            <a:r>
              <a:rPr lang="en-US" altLang="ko-K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Calculation result of Tl, Bi, and At isotope chains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Calculation results shows the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well explains the nuclear binding energy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deformed shapes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appear in Tl (</a:t>
            </a: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= 81) isotope chain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calculation has a correlation between nuclear radius and deformation ??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Its feature is revealed in a region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101-105 of Tl-At (</a:t>
            </a:r>
            <a:r>
              <a:rPr lang="en-US" altLang="ko-K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81-85) isotope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chains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Further discussion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Feature on PEC in a region of </a:t>
            </a: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=101-105 of Tl-At (</a:t>
            </a: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= 81-85) isotopes chains 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Multiple local minimums appear on PEC: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coexistences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Next plan: To investigate microscopic properties and its reason </a:t>
            </a: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altLang="ko-K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B074106-ABB2-2DAB-63DE-04FA721A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06663CE-094E-20C9-386F-188B24DA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97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24000" y="1395664"/>
            <a:ext cx="9144000" cy="2249905"/>
          </a:xfrm>
          <a:prstGeom prst="rect">
            <a:avLst/>
          </a:prstGeom>
          <a:solidFill>
            <a:srgbClr val="FFEF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zh-CN" altLang="en-US">
              <a:solidFill>
                <a:prstClr val="white"/>
              </a:solidFill>
              <a:latin typeface="Times New Roman"/>
              <a:ea typeface="楷体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524000" y="2002971"/>
            <a:ext cx="9144000" cy="732546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zh-CN" sz="4000" dirty="0">
                <a:latin typeface="+mn-lt"/>
                <a:ea typeface="黑体" pitchFamily="49" charset="-122"/>
              </a:rPr>
              <a:t>Progress</a:t>
            </a:r>
            <a:r>
              <a:rPr lang="zh-CN" altLang="en-US" sz="4000" dirty="0">
                <a:latin typeface="+mn-lt"/>
                <a:ea typeface="黑体" pitchFamily="49" charset="-122"/>
              </a:rPr>
              <a:t> </a:t>
            </a:r>
            <a:r>
              <a:rPr lang="en-US" altLang="zh-CN" sz="4000" dirty="0">
                <a:latin typeface="+mn-lt"/>
                <a:ea typeface="黑体" pitchFamily="49" charset="-122"/>
              </a:rPr>
              <a:t>report</a:t>
            </a:r>
            <a:r>
              <a:rPr lang="zh-CN" altLang="en-US" sz="4000" dirty="0">
                <a:latin typeface="+mn-lt"/>
                <a:ea typeface="黑体" pitchFamily="49" charset="-122"/>
              </a:rPr>
              <a:t> </a:t>
            </a:r>
            <a:r>
              <a:rPr lang="en-US" altLang="zh-CN" sz="4000" dirty="0">
                <a:latin typeface="+mn-lt"/>
                <a:ea typeface="黑体" pitchFamily="49" charset="-122"/>
              </a:rPr>
              <a:t>on</a:t>
            </a:r>
            <a:r>
              <a:rPr lang="zh-CN" altLang="en-US" sz="4000" dirty="0">
                <a:latin typeface="+mn-lt"/>
                <a:ea typeface="黑体" pitchFamily="49" charset="-122"/>
              </a:rPr>
              <a:t> </a:t>
            </a:r>
            <a:r>
              <a:rPr lang="en-US" altLang="zh-CN" sz="4000" dirty="0">
                <a:latin typeface="+mn-lt"/>
                <a:ea typeface="黑体" pitchFamily="49" charset="-122"/>
              </a:rPr>
              <a:t>Z=87 nuclei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480849" y="4939117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zh-CN" sz="2800" dirty="0">
                <a:solidFill>
                  <a:prstClr val="black"/>
                </a:solidFill>
                <a:latin typeface="Times New Roman"/>
                <a:ea typeface="楷体"/>
              </a:rPr>
              <a:t>Xiaoying Qu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45456" y="18289"/>
            <a:ext cx="521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zh-CN" sz="1600" dirty="0">
                <a:solidFill>
                  <a:srgbClr val="C00000"/>
                </a:solidFill>
                <a:latin typeface="Times New Roman"/>
                <a:ea typeface="楷体"/>
              </a:rPr>
              <a:t>The 7th workshop on nuclear mass table with DRHBc theory</a:t>
            </a:r>
          </a:p>
          <a:p>
            <a:pPr latinLnBrk="0"/>
            <a:r>
              <a:rPr lang="en-US" altLang="zh-CN" sz="1600" dirty="0">
                <a:solidFill>
                  <a:srgbClr val="C00000"/>
                </a:solidFill>
                <a:latin typeface="Times New Roman"/>
                <a:ea typeface="楷体"/>
              </a:rPr>
              <a:t>July 1 - 4, 2024, Korea</a:t>
            </a:r>
            <a:endParaRPr lang="zh-CN" altLang="en-US" sz="1600" dirty="0">
              <a:solidFill>
                <a:srgbClr val="C00000"/>
              </a:solidFill>
              <a:latin typeface="Times New Roman"/>
              <a:ea typeface="楷体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268C73-7AB7-19D9-EE48-57BCBEA1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45" y="3914972"/>
            <a:ext cx="2468678" cy="24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0"/>
            <a:r>
              <a:rPr lang="en-US" altLang="ko-KR">
                <a:solidFill>
                  <a:prstClr val="black">
                    <a:tint val="75000"/>
                  </a:prstClr>
                </a:solidFill>
                <a:latin typeface="Times New Roman"/>
                <a:ea typeface="楷体"/>
              </a:rPr>
              <a:t>July2-4, 2024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Times New Roman"/>
              <a:ea typeface="楷体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81596" y="1443842"/>
            <a:ext cx="72288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latinLnBrk="0"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prstClr val="black"/>
                </a:solidFill>
                <a:latin typeface="微软雅黑"/>
                <a:ea typeface="微软雅黑"/>
              </a:rPr>
              <a:t>Project plan</a:t>
            </a:r>
          </a:p>
          <a:p>
            <a:pPr marL="457200" indent="-457200" algn="just" latinLnBrk="0">
              <a:buFont typeface="Wingdings" panose="05000000000000000000" pitchFamily="2" charset="2"/>
              <a:buChar char="p"/>
            </a:pPr>
            <a:endParaRPr lang="en-US" altLang="zh-CN" sz="2800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marL="457200" indent="-457200" algn="just" latinLnBrk="0"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prstClr val="black"/>
                </a:solidFill>
                <a:latin typeface="微软雅黑"/>
                <a:ea typeface="微软雅黑"/>
              </a:rPr>
              <a:t>Numerical details</a:t>
            </a:r>
          </a:p>
          <a:p>
            <a:pPr marL="457200" indent="-457200" algn="just" latinLnBrk="0">
              <a:buFont typeface="Wingdings" panose="05000000000000000000" pitchFamily="2" charset="2"/>
              <a:buChar char="p"/>
            </a:pPr>
            <a:endParaRPr lang="en-US" altLang="zh-CN" sz="2800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marL="457200" indent="-457200" algn="just" latinLnBrk="0"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prstClr val="black"/>
                </a:solidFill>
                <a:latin typeface="微软雅黑"/>
                <a:ea typeface="微软雅黑"/>
              </a:rPr>
              <a:t>Results and discussions</a:t>
            </a:r>
          </a:p>
          <a:p>
            <a:pPr marL="457200" indent="-457200" algn="just" latinLnBrk="0">
              <a:buFont typeface="Wingdings" panose="05000000000000000000" pitchFamily="2" charset="2"/>
              <a:buChar char="p"/>
            </a:pPr>
            <a:endParaRPr lang="en-US" altLang="zh-CN" sz="2800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marL="457200" indent="-457200" algn="just" latinLnBrk="0"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prstClr val="black"/>
                </a:solidFill>
                <a:latin typeface="微软雅黑"/>
                <a:ea typeface="微软雅黑"/>
              </a:rPr>
              <a:t>Summary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787B79E-2F73-EA03-8B94-11792A1F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128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CA4F16-0728-E640-BDD1-1D249E7B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81" y="-164382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87E7F3-E508-544D-8AAA-E006F585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1" y="980729"/>
            <a:ext cx="6814415" cy="5729767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FAC10B4-9E82-C3D8-2535-AC460225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3C9932-33DD-CFE5-ADBC-FB880051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294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70FE3FA-3D79-1845-92E7-D948A972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80" y="-207925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8015EF-EEB7-9C40-8106-0B3E3F40AE76}"/>
              </a:ext>
            </a:extLst>
          </p:cNvPr>
          <p:cNvSpPr txBox="1"/>
          <p:nvPr/>
        </p:nvSpPr>
        <p:spPr>
          <a:xfrm>
            <a:off x="1869893" y="1268761"/>
            <a:ext cx="9073231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endParaRPr kumimoji="1" lang="en-US" altLang="zh-CN" sz="2200" b="1" dirty="0">
              <a:solidFill>
                <a:prstClr val="black"/>
              </a:solidFill>
              <a:latin typeface="Times New Roman"/>
              <a:ea typeface="楷体"/>
            </a:endParaRPr>
          </a:p>
          <a:p>
            <a:pPr marL="342900" indent="-342900" latinLnBrk="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Z=87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(Fr)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  </a:t>
            </a:r>
            <a:r>
              <a:rPr kumimoji="1" lang="en-US" altLang="zh-CN" sz="2200" b="1" dirty="0" err="1">
                <a:solidFill>
                  <a:prstClr val="black"/>
                </a:solidFill>
                <a:latin typeface="Times New Roman"/>
                <a:ea typeface="楷体"/>
              </a:rPr>
              <a:t>Gui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Zhou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Min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Zu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University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(GZMU)</a:t>
            </a:r>
          </a:p>
          <a:p>
            <a:pPr latinLnBrk="0">
              <a:lnSpc>
                <a:spcPct val="150000"/>
              </a:lnSpc>
            </a:pP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PI: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Xiaoying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Qu</a:t>
            </a:r>
          </a:p>
          <a:p>
            <a:pPr latinLnBrk="0">
              <a:lnSpc>
                <a:spcPct val="150000"/>
              </a:lnSpc>
            </a:pP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Student: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Kangmin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 Chen,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Tianyu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 Wang</a:t>
            </a:r>
          </a:p>
          <a:p>
            <a:pPr latinLnBrk="0">
              <a:lnSpc>
                <a:spcPct val="150000"/>
              </a:lnSpc>
            </a:pPr>
            <a:endParaRPr kumimoji="1" lang="en-US" altLang="zh-CN" sz="2200" b="1" dirty="0">
              <a:solidFill>
                <a:prstClr val="black"/>
              </a:solidFill>
              <a:latin typeface="Times New Roman"/>
              <a:ea typeface="楷体"/>
            </a:endParaRPr>
          </a:p>
          <a:p>
            <a:pPr marL="342900" indent="-342900" latinLnBrk="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Z=89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(Ac)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Tianjin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University</a:t>
            </a: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Times New Roman"/>
                <a:ea typeface="楷体"/>
              </a:rPr>
              <a:t>(TJU)</a:t>
            </a:r>
          </a:p>
          <a:p>
            <a:pPr latinLnBrk="0">
              <a:lnSpc>
                <a:spcPct val="150000"/>
              </a:lnSpc>
            </a:pPr>
            <a:r>
              <a:rPr kumimoji="1" lang="zh-CN" altLang="en-US" sz="2200" b="1" dirty="0">
                <a:solidFill>
                  <a:prstClr val="black"/>
                </a:solidFill>
                <a:latin typeface="Times New Roman"/>
                <a:ea typeface="楷体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PI: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Ying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Zhang</a:t>
            </a:r>
          </a:p>
          <a:p>
            <a:pPr latinLnBrk="0">
              <a:lnSpc>
                <a:spcPct val="150000"/>
              </a:lnSpc>
            </a:pP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Student: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Xiaojie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Cao,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Yiran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Wang,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Times New Roman"/>
                <a:ea typeface="楷体"/>
              </a:rPr>
              <a:t>Wentao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Times New Roman"/>
                <a:ea typeface="楷体"/>
              </a:rPr>
              <a:t>Zeng</a:t>
            </a:r>
            <a:endParaRPr kumimoji="1" lang="zh-CN" altLang="en-US" sz="2200" dirty="0">
              <a:solidFill>
                <a:prstClr val="black"/>
              </a:solidFill>
              <a:latin typeface="Times New Roman"/>
              <a:ea typeface="楷体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DD86B4E-9964-255B-8666-4B72CF59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7083B23-6D37-42E7-4B47-5FB4CBEB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74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A37D2F1B-C6A8-6647-8811-5FA3D23183EF}"/>
              </a:ext>
            </a:extLst>
          </p:cNvPr>
          <p:cNvGraphicFramePr>
            <a:graphicFrameLocks noGrp="1"/>
          </p:cNvGraphicFramePr>
          <p:nvPr/>
        </p:nvGraphicFramePr>
        <p:xfrm>
          <a:off x="2044363" y="1539204"/>
          <a:ext cx="8031836" cy="17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977">
                  <a:extLst>
                    <a:ext uri="{9D8B030D-6E8A-4147-A177-3AD203B41FA5}">
                      <a16:colId xmlns:a16="http://schemas.microsoft.com/office/drawing/2014/main" val="380288139"/>
                    </a:ext>
                  </a:extLst>
                </a:gridCol>
                <a:gridCol w="1493302">
                  <a:extLst>
                    <a:ext uri="{9D8B030D-6E8A-4147-A177-3AD203B41FA5}">
                      <a16:colId xmlns:a16="http://schemas.microsoft.com/office/drawing/2014/main" val="1736978970"/>
                    </a:ext>
                  </a:extLst>
                </a:gridCol>
                <a:gridCol w="746651">
                  <a:extLst>
                    <a:ext uri="{9D8B030D-6E8A-4147-A177-3AD203B41FA5}">
                      <a16:colId xmlns:a16="http://schemas.microsoft.com/office/drawing/2014/main" val="3370517230"/>
                    </a:ext>
                  </a:extLst>
                </a:gridCol>
                <a:gridCol w="1493302">
                  <a:extLst>
                    <a:ext uri="{9D8B030D-6E8A-4147-A177-3AD203B41FA5}">
                      <a16:colId xmlns:a16="http://schemas.microsoft.com/office/drawing/2014/main" val="1505223178"/>
                    </a:ext>
                  </a:extLst>
                </a:gridCol>
                <a:gridCol w="746651">
                  <a:extLst>
                    <a:ext uri="{9D8B030D-6E8A-4147-A177-3AD203B41FA5}">
                      <a16:colId xmlns:a16="http://schemas.microsoft.com/office/drawing/2014/main" val="4142396130"/>
                    </a:ext>
                  </a:extLst>
                </a:gridCol>
                <a:gridCol w="1493302">
                  <a:extLst>
                    <a:ext uri="{9D8B030D-6E8A-4147-A177-3AD203B41FA5}">
                      <a16:colId xmlns:a16="http://schemas.microsoft.com/office/drawing/2014/main" val="3799048757"/>
                    </a:ext>
                  </a:extLst>
                </a:gridCol>
                <a:gridCol w="746651">
                  <a:extLst>
                    <a:ext uri="{9D8B030D-6E8A-4147-A177-3AD203B41FA5}">
                      <a16:colId xmlns:a16="http://schemas.microsoft.com/office/drawing/2014/main" val="510783507"/>
                    </a:ext>
                  </a:extLst>
                </a:gridCol>
              </a:tblGrid>
              <a:tr h="195325">
                <a:tc rowSpan="2"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</a:t>
                      </a:r>
                      <a:endParaRPr lang="en-US" altLang="ko-KR" sz="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FRDM2012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RCHB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DRHBc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64769837"/>
                  </a:ext>
                </a:extLst>
              </a:tr>
              <a:tr h="2031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78940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 = 87)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189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28</a:t>
                      </a:r>
                      <a:r>
                        <a:rPr lang="en-US" altLang="zh-CN" sz="1400" dirty="0">
                          <a:latin typeface="Arial Nova" panose="020B0504020202020204" pitchFamily="34" charset="0"/>
                        </a:rPr>
                        <a:t>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latin typeface="Arial Nova" panose="020B0504020202020204" pitchFamily="34" charset="0"/>
                        </a:rPr>
                        <a:t>101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198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345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148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1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97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 A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345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112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43116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 = 88)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192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292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latin typeface="Arial Nova" panose="020B0504020202020204" pitchFamily="34" charset="0"/>
                        </a:rPr>
                        <a:t>101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200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346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latin typeface="Arial Nova" panose="020B0504020202020204" pitchFamily="34" charset="0"/>
                        </a:rPr>
                        <a:t>147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198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≤ 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A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34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Arial Nova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151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974197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 = 89)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195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295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101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202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347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146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203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 A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34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 Nova" panose="020B0504020202020204" pitchFamily="34" charset="0"/>
                        </a:rPr>
                        <a:t>7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712712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 = 90)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198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299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latin typeface="Arial Nova" panose="020B0504020202020204" pitchFamily="34" charset="0"/>
                        </a:rPr>
                        <a:t>102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204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348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latin typeface="Arial Nova" panose="020B0504020202020204" pitchFamily="34" charset="0"/>
                        </a:rPr>
                        <a:t>145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20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4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3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50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147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520901"/>
                  </a:ext>
                </a:extLst>
              </a:tr>
            </a:tbl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94822BA0-91D9-B54E-AD2E-7AE1CD9C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-263939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214B5A-8432-A64B-9898-9756CA16E3D9}"/>
              </a:ext>
            </a:extLst>
          </p:cNvPr>
          <p:cNvSpPr txBox="1"/>
          <p:nvPr/>
        </p:nvSpPr>
        <p:spPr>
          <a:xfrm>
            <a:off x="1881158" y="3725536"/>
            <a:ext cx="870548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en-US" altLang="zh-CN" sz="2000" b="1" dirty="0">
                <a:solidFill>
                  <a:prstClr val="black"/>
                </a:solidFill>
                <a:latin typeface="Times New Roman"/>
                <a:ea typeface="楷体"/>
              </a:rPr>
              <a:t>FRDM2012:</a:t>
            </a:r>
            <a:r>
              <a:rPr kumimoji="1" lang="zh-CN" altLang="en-US" sz="20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lang="en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P. </a:t>
            </a:r>
            <a:r>
              <a:rPr lang="en" altLang="zh-CN" sz="1600" dirty="0" err="1">
                <a:solidFill>
                  <a:srgbClr val="4472C4"/>
                </a:solidFill>
                <a:latin typeface="Times New Roman"/>
                <a:ea typeface="楷体"/>
              </a:rPr>
              <a:t>Möller</a:t>
            </a:r>
            <a:r>
              <a:rPr lang="en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 et al.  Atomic Data and Nuclear Data Tables 109–110 (2016) 1–204 </a:t>
            </a:r>
          </a:p>
          <a:p>
            <a:pPr latinLnBrk="0">
              <a:lnSpc>
                <a:spcPct val="150000"/>
              </a:lnSpc>
            </a:pPr>
            <a:r>
              <a:rPr kumimoji="1" lang="en-US" altLang="zh-CN" sz="2000" b="1" dirty="0">
                <a:solidFill>
                  <a:prstClr val="black"/>
                </a:solidFill>
                <a:latin typeface="Times New Roman"/>
                <a:ea typeface="楷体"/>
              </a:rPr>
              <a:t>RCHB:</a:t>
            </a:r>
            <a:r>
              <a:rPr kumimoji="1" lang="zh-CN" altLang="en-US" sz="2000" b="1" dirty="0">
                <a:solidFill>
                  <a:prstClr val="black"/>
                </a:solidFill>
                <a:latin typeface="Times New Roman"/>
                <a:ea typeface="楷体"/>
              </a:rPr>
              <a:t>         </a:t>
            </a:r>
            <a:r>
              <a:rPr lang="en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X.W. Xia et al. </a:t>
            </a:r>
            <a:r>
              <a:rPr lang="zh-CN" altLang="en-US" sz="1600" dirty="0">
                <a:solidFill>
                  <a:srgbClr val="4472C4"/>
                </a:solidFill>
                <a:latin typeface="Times New Roman"/>
                <a:ea typeface="楷体"/>
              </a:rPr>
              <a:t> </a:t>
            </a:r>
            <a:r>
              <a:rPr lang="en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Atomic Data and Nuclear Data Tables 121–122 (2018) 1–215 </a:t>
            </a:r>
          </a:p>
          <a:p>
            <a:pPr latinLnBrk="0">
              <a:lnSpc>
                <a:spcPct val="150000"/>
              </a:lnSpc>
            </a:pPr>
            <a:r>
              <a:rPr kumimoji="1" lang="en-US" altLang="ko-KR" sz="2000" b="1" dirty="0" err="1">
                <a:solidFill>
                  <a:prstClr val="black"/>
                </a:solidFill>
                <a:latin typeface="Times New Roman"/>
                <a:ea typeface="楷体"/>
              </a:rPr>
              <a:t>DRHBc</a:t>
            </a:r>
            <a:r>
              <a:rPr kumimoji="1" lang="en-US" altLang="zh-CN" sz="2000" b="1" dirty="0">
                <a:solidFill>
                  <a:prstClr val="black"/>
                </a:solidFill>
                <a:latin typeface="Times New Roman"/>
                <a:ea typeface="楷体"/>
              </a:rPr>
              <a:t>:</a:t>
            </a:r>
            <a:r>
              <a:rPr kumimoji="1" lang="zh-CN" altLang="en-US" sz="2000" b="1" dirty="0">
                <a:solidFill>
                  <a:prstClr val="black"/>
                </a:solidFill>
                <a:latin typeface="Times New Roman"/>
                <a:ea typeface="楷体"/>
              </a:rPr>
              <a:t>       </a:t>
            </a:r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P.</a:t>
            </a:r>
            <a:r>
              <a:rPr lang="zh-CN" altLang="en-US" sz="1600" dirty="0">
                <a:solidFill>
                  <a:srgbClr val="4472C4"/>
                </a:solidFill>
                <a:latin typeface="Times New Roman"/>
                <a:ea typeface="楷体"/>
              </a:rPr>
              <a:t> </a:t>
            </a:r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Guo</a:t>
            </a:r>
            <a:r>
              <a:rPr lang="zh-CN" altLang="en-US" sz="1600" dirty="0">
                <a:solidFill>
                  <a:srgbClr val="4472C4"/>
                </a:solidFill>
                <a:latin typeface="Times New Roman"/>
                <a:ea typeface="楷体"/>
              </a:rPr>
              <a:t> </a:t>
            </a:r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et</a:t>
            </a:r>
            <a:r>
              <a:rPr lang="zh-CN" altLang="en-US" sz="1600" dirty="0">
                <a:solidFill>
                  <a:srgbClr val="4472C4"/>
                </a:solidFill>
                <a:latin typeface="Times New Roman"/>
                <a:ea typeface="楷体"/>
              </a:rPr>
              <a:t> </a:t>
            </a:r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al.</a:t>
            </a:r>
            <a:r>
              <a:rPr lang="zh-CN" altLang="en-US" sz="1600" dirty="0">
                <a:solidFill>
                  <a:srgbClr val="4472C4"/>
                </a:solidFill>
                <a:latin typeface="Times New Roman"/>
                <a:ea typeface="楷体"/>
              </a:rPr>
              <a:t> </a:t>
            </a:r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in</a:t>
            </a:r>
            <a:r>
              <a:rPr lang="zh-CN" altLang="en-US" sz="1600" dirty="0">
                <a:solidFill>
                  <a:srgbClr val="4472C4"/>
                </a:solidFill>
                <a:latin typeface="Times New Roman"/>
                <a:ea typeface="楷体"/>
              </a:rPr>
              <a:t> </a:t>
            </a:r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preparation</a:t>
            </a:r>
            <a:endParaRPr lang="en-US" altLang="ko-KR" sz="1600" dirty="0">
              <a:solidFill>
                <a:srgbClr val="4472C4"/>
              </a:solidFill>
              <a:latin typeface="Times New Roman"/>
              <a:ea typeface="楷体"/>
            </a:endParaRPr>
          </a:p>
          <a:p>
            <a:pPr latinLnBrk="0">
              <a:lnSpc>
                <a:spcPct val="150000"/>
              </a:lnSpc>
            </a:pPr>
            <a:r>
              <a:rPr kumimoji="1" lang="zh-CN" altLang="en-US" sz="20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76D6BDA-C9B2-A496-34DC-CD6A18F6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3D7E648-306E-4285-AD2C-6AA9EB77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75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details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0"/>
            <a:r>
              <a:rPr lang="en-US" altLang="ko-KR">
                <a:solidFill>
                  <a:prstClr val="black">
                    <a:tint val="75000"/>
                  </a:prstClr>
                </a:solidFill>
                <a:latin typeface="Times New Roman"/>
                <a:ea typeface="楷体"/>
              </a:rPr>
              <a:t>July2-4, 2024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Times New Roman"/>
              <a:ea typeface="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0"/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Times New Roman"/>
                <a:ea typeface="楷体"/>
              </a:rPr>
              <a:t>The 7th workshop on nuclear mass table with DRHBc theory, Gangneung, Korea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Times New Roman"/>
              <a:ea typeface="楷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119745" y="1255735"/>
                <a:ext cx="8358246" cy="4455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Box size: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box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=20 </m:t>
                    </m:r>
                    <m:r>
                      <m:rPr>
                        <m:sty m:val="p"/>
                      </m:rPr>
                      <a:rPr lang="en-US" altLang="zh-CN" sz="2400" dirty="0" err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Mesh size:   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zh-CN" sz="2400" dirty="0" err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Energy cutoff: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cut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=300 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Angular momentum cutoff: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=23/2 ℏ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Legendre expansion order:</a:t>
                </a:r>
                <a:r>
                  <a:rPr lang="zh-CN" altLang="en-US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=8</m:t>
                    </m:r>
                    <m:r>
                      <a:rPr lang="zh-CN" alt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=87)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Relativistic density functional:      PC-PK1</a:t>
                </a: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/>
                    <a:ea typeface="楷体"/>
                  </a:rPr>
                  <a:t>Pairing strength:    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−325.0 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  <a:p>
                <a:pPr marL="342900" indent="-342900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prstClr val="black"/>
                  </a:solidFill>
                  <a:latin typeface="Times New Roman"/>
                  <a:ea typeface="楷体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745" y="1255735"/>
                <a:ext cx="8358246" cy="4455835"/>
              </a:xfrm>
              <a:prstGeom prst="rect">
                <a:avLst/>
              </a:prstGeom>
              <a:blipFill>
                <a:blip r:embed="rId2"/>
                <a:stretch>
                  <a:fillRect l="-10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3843486" y="5451801"/>
            <a:ext cx="6395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latinLnBrk="0"/>
            <a:r>
              <a:rPr lang="en-US" altLang="zh-CN" sz="1600" dirty="0">
                <a:solidFill>
                  <a:srgbClr val="4472C4"/>
                </a:solidFill>
                <a:latin typeface="Times New Roman"/>
                <a:ea typeface="楷体"/>
              </a:rPr>
              <a:t>Zhang, et al. (DRHBc Mass Table Collaboration), PRC 102, 024314 (2020)</a:t>
            </a:r>
          </a:p>
        </p:txBody>
      </p:sp>
    </p:spTree>
    <p:extLst>
      <p:ext uri="{BB962C8B-B14F-4D97-AF65-F5344CB8AC3E}">
        <p14:creationId xmlns:p14="http://schemas.microsoft.com/office/powerpoint/2010/main" val="1897170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AACF93E-5A3C-044E-8C64-0BDE9212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-83821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87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A88C36-7FF3-1C4D-B925-743236C26E3E}"/>
              </a:ext>
            </a:extLst>
          </p:cNvPr>
          <p:cNvSpPr txBox="1"/>
          <p:nvPr/>
        </p:nvSpPr>
        <p:spPr>
          <a:xfrm>
            <a:off x="1881158" y="738261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Constrained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calculation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520CC1-9026-33E9-EF10-4FBA89318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52" y="1404683"/>
            <a:ext cx="5688632" cy="50755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4FFFF4-0A24-724F-8259-4AEF114182C9}"/>
              </a:ext>
            </a:extLst>
          </p:cNvPr>
          <p:cNvSpPr txBox="1"/>
          <p:nvPr/>
        </p:nvSpPr>
        <p:spPr>
          <a:xfrm>
            <a:off x="7680176" y="1660755"/>
            <a:ext cx="2883772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en-US" altLang="zh-CN" sz="2000" dirty="0">
                <a:solidFill>
                  <a:prstClr val="black"/>
                </a:solidFill>
                <a:latin typeface="Times New Roman"/>
                <a:ea typeface="微软雅黑"/>
              </a:rPr>
              <a:t>The nuclei with A=197~345 are bound, except A=286~322 with odd neutron, and A=324~336, 338, 340~342, 344, i.e. </a:t>
            </a:r>
            <a:r>
              <a:rPr kumimoji="1" lang="en-US" altLang="zh-CN" sz="2000" b="1" i="1" dirty="0">
                <a:solidFill>
                  <a:srgbClr val="FF0000"/>
                </a:solidFill>
                <a:latin typeface="Times New Roman"/>
                <a:ea typeface="微软雅黑"/>
              </a:rPr>
              <a:t>37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/>
                <a:ea typeface="微软雅黑"/>
              </a:rPr>
              <a:t> nuclei are not bound.</a:t>
            </a:r>
            <a:endParaRPr kumimoji="1" lang="zh-CN" altLang="en-US" sz="2000" dirty="0">
              <a:solidFill>
                <a:prstClr val="black"/>
              </a:solidFill>
              <a:latin typeface="Times New Roman"/>
              <a:ea typeface="微软雅黑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ABEF2AE-0B01-1607-D0F6-01D0AD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1630D05-1CC3-28F2-3FFC-12B301FC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4768" y="6631462"/>
            <a:ext cx="5688632" cy="221822"/>
          </a:xfrm>
        </p:spPr>
        <p:txBody>
          <a:bodyPr/>
          <a:lstStyle/>
          <a:p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057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7D748A5-D224-870A-7536-AC7D4717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51" y="113837"/>
            <a:ext cx="8754697" cy="663032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781E4EC9-3A5B-0AD2-15D6-95614D4DBD24}"/>
              </a:ext>
            </a:extLst>
          </p:cNvPr>
          <p:cNvGrpSpPr/>
          <p:nvPr/>
        </p:nvGrpSpPr>
        <p:grpSpPr>
          <a:xfrm>
            <a:off x="7853234" y="4291458"/>
            <a:ext cx="383760" cy="153000"/>
            <a:chOff x="7853234" y="4291458"/>
            <a:chExt cx="38376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4CBC9A9B-D569-B9D4-3B06-1FDEDA1716B1}"/>
                    </a:ext>
                  </a:extLst>
                </p14:cNvPr>
                <p14:cNvContentPartPr/>
                <p14:nvPr/>
              </p14:nvContentPartPr>
              <p14:xfrm>
                <a:off x="7853234" y="4318818"/>
                <a:ext cx="29880" cy="12564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4CBC9A9B-D569-B9D4-3B06-1FDEDA1716B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4594" y="4310178"/>
                  <a:ext cx="475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17E86C4C-D0E0-F215-EDF2-30DFAF3DAEB3}"/>
                    </a:ext>
                  </a:extLst>
                </p14:cNvPr>
                <p14:cNvContentPartPr/>
                <p14:nvPr/>
              </p14:nvContentPartPr>
              <p14:xfrm>
                <a:off x="7963394" y="4308018"/>
                <a:ext cx="73080" cy="9792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17E86C4C-D0E0-F215-EDF2-30DFAF3DAEB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54754" y="4299018"/>
                  <a:ext cx="907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778E1C9A-0D9A-EDDB-0750-8FB7D6D5A5D3}"/>
                    </a:ext>
                  </a:extLst>
                </p14:cNvPr>
                <p14:cNvContentPartPr/>
                <p14:nvPr/>
              </p14:nvContentPartPr>
              <p14:xfrm>
                <a:off x="8163554" y="4291458"/>
                <a:ext cx="73440" cy="10116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778E1C9A-0D9A-EDDB-0750-8FB7D6D5A5D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54914" y="4282818"/>
                  <a:ext cx="91080" cy="11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59828B8D-FEB3-F412-109E-403554145A0D}"/>
                  </a:ext>
                </a:extLst>
              </p14:cNvPr>
              <p14:cNvContentPartPr/>
              <p14:nvPr/>
            </p14:nvContentPartPr>
            <p14:xfrm>
              <a:off x="11191748" y="3340003"/>
              <a:ext cx="360" cy="36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59828B8D-FEB3-F412-109E-403554145A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82748" y="3331003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7A19FA28-4828-EA32-8AFC-EE4FF38C4B4E}"/>
              </a:ext>
            </a:extLst>
          </p:cNvPr>
          <p:cNvCxnSpPr/>
          <p:nvPr/>
        </p:nvCxnSpPr>
        <p:spPr>
          <a:xfrm flipV="1">
            <a:off x="5084805" y="2811162"/>
            <a:ext cx="0" cy="91440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6CB7CBDD-7394-FE6B-DBF0-DB241AD59DF0}"/>
              </a:ext>
            </a:extLst>
          </p:cNvPr>
          <p:cNvCxnSpPr>
            <a:cxnSpLocks/>
          </p:cNvCxnSpPr>
          <p:nvPr/>
        </p:nvCxnSpPr>
        <p:spPr>
          <a:xfrm flipV="1">
            <a:off x="10074874" y="741405"/>
            <a:ext cx="0" cy="5375189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F28D5D8A-8300-BDBD-5597-5EA8572BD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1" name="바닥글 개체 틀 10">
            <a:extLst>
              <a:ext uri="{FF2B5EF4-FFF2-40B4-BE49-F238E27FC236}">
                <a16:creationId xmlns:a16="http://schemas.microsoft.com/office/drawing/2014/main" id="{24720B88-D820-11A4-C652-497AB889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619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D59BD8A-BBF0-E843-AEED-A0F81E44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-98207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87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150A9B9-8D18-C749-A21A-3220456828C2}"/>
              </a:ext>
            </a:extLst>
          </p:cNvPr>
          <p:cNvSpPr txBox="1"/>
          <p:nvPr/>
        </p:nvSpPr>
        <p:spPr>
          <a:xfrm>
            <a:off x="1881158" y="647107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Total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Binding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Energy</a:t>
            </a:r>
            <a:endParaRPr kumimoji="1" lang="zh-CN" altLang="en-US" sz="2400" b="1" dirty="0">
              <a:solidFill>
                <a:prstClr val="black"/>
              </a:solidFill>
              <a:latin typeface="Times New Roman"/>
              <a:ea typeface="楷体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016466E-E74E-D346-9667-60027F14244D}"/>
              </a:ext>
            </a:extLst>
          </p:cNvPr>
          <p:cNvSpPr/>
          <p:nvPr/>
        </p:nvSpPr>
        <p:spPr>
          <a:xfrm>
            <a:off x="1669833" y="504797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Times New Roman"/>
                <a:ea typeface="楷体"/>
              </a:rPr>
              <a:t>Root-mean-square (</a:t>
            </a:r>
            <a:r>
              <a:rPr lang="en-US" altLang="zh-CN" sz="2000" dirty="0" err="1">
                <a:solidFill>
                  <a:prstClr val="black"/>
                </a:solidFill>
                <a:latin typeface="Times New Roman"/>
                <a:ea typeface="楷体"/>
              </a:rPr>
              <a:t>rms</a:t>
            </a:r>
            <a:r>
              <a:rPr lang="en-US" altLang="zh-CN" sz="2000" dirty="0">
                <a:solidFill>
                  <a:prstClr val="black"/>
                </a:solidFill>
                <a:latin typeface="Times New Roman"/>
                <a:ea typeface="楷体"/>
              </a:rPr>
              <a:t>) deviations: </a:t>
            </a:r>
          </a:p>
          <a:p>
            <a:pPr marL="800100" lvl="1" indent="-342900" latinLnBrk="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FF"/>
                </a:solidFill>
                <a:latin typeface="Times New Roman"/>
                <a:ea typeface="楷体"/>
              </a:rPr>
              <a:t>RCHB:</a:t>
            </a:r>
            <a:r>
              <a:rPr lang="zh-CN" altLang="en-US" sz="2000" dirty="0">
                <a:solidFill>
                  <a:srgbClr val="0000FF"/>
                </a:solidFill>
                <a:latin typeface="Times New Roman"/>
                <a:ea typeface="楷体"/>
              </a:rPr>
              <a:t>         </a:t>
            </a:r>
            <a:r>
              <a:rPr lang="en-US" altLang="zh-CN" sz="2000" dirty="0">
                <a:solidFill>
                  <a:srgbClr val="0000FF"/>
                </a:solidFill>
                <a:latin typeface="Times New Roman"/>
                <a:ea typeface="楷体"/>
              </a:rPr>
              <a:t>5.283  </a:t>
            </a:r>
          </a:p>
          <a:p>
            <a:pPr marL="800100" lvl="1" indent="-342900" latinLnBrk="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FF0000"/>
                </a:solidFill>
                <a:latin typeface="Times New Roman"/>
                <a:ea typeface="楷体"/>
              </a:rPr>
              <a:t>DRHBc</a:t>
            </a:r>
            <a:r>
              <a:rPr lang="en-US" altLang="zh-CN" sz="2000" dirty="0">
                <a:solidFill>
                  <a:srgbClr val="FF0000"/>
                </a:solidFill>
                <a:latin typeface="Times New Roman"/>
                <a:ea typeface="楷体"/>
              </a:rPr>
              <a:t>:</a:t>
            </a:r>
            <a:r>
              <a:rPr lang="zh-CN" altLang="en-US" sz="2000" dirty="0">
                <a:solidFill>
                  <a:srgbClr val="FF0000"/>
                </a:solidFill>
                <a:latin typeface="Times New Roman"/>
                <a:ea typeface="楷体"/>
              </a:rPr>
              <a:t>       </a:t>
            </a:r>
            <a:r>
              <a:rPr lang="en-US" altLang="zh-CN" sz="2000" dirty="0">
                <a:solidFill>
                  <a:srgbClr val="FF0000"/>
                </a:solidFill>
                <a:latin typeface="Times New Roman"/>
                <a:ea typeface="楷体"/>
              </a:rPr>
              <a:t>2.023</a:t>
            </a:r>
            <a:r>
              <a:rPr lang="zh-CN" altLang="en-US" sz="2000" dirty="0">
                <a:solidFill>
                  <a:srgbClr val="FF0000"/>
                </a:solidFill>
                <a:latin typeface="Times New Roman"/>
                <a:ea typeface="楷体"/>
              </a:rPr>
              <a:t> </a:t>
            </a:r>
            <a:endParaRPr lang="en-US" altLang="zh-CN" sz="1600" dirty="0">
              <a:solidFill>
                <a:srgbClr val="FF0000"/>
              </a:solidFill>
              <a:latin typeface="Times New Roman"/>
              <a:ea typeface="楷体"/>
            </a:endParaRPr>
          </a:p>
          <a:p>
            <a:pPr marL="800100" lvl="1" indent="-342900" latinLnBrk="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336600"/>
                </a:solidFill>
                <a:latin typeface="Times New Roman"/>
                <a:ea typeface="楷体"/>
              </a:rPr>
              <a:t>DRHBc+rot</a:t>
            </a:r>
            <a:r>
              <a:rPr lang="en-US" altLang="zh-CN" sz="2000" dirty="0">
                <a:solidFill>
                  <a:srgbClr val="336600"/>
                </a:solidFill>
                <a:latin typeface="Times New Roman"/>
                <a:ea typeface="楷体"/>
              </a:rPr>
              <a:t>:</a:t>
            </a:r>
            <a:r>
              <a:rPr lang="zh-CN" altLang="en-US" sz="2000" dirty="0">
                <a:solidFill>
                  <a:srgbClr val="336600"/>
                </a:solidFill>
                <a:latin typeface="Times New Roman"/>
                <a:ea typeface="楷体"/>
              </a:rPr>
              <a:t> </a:t>
            </a:r>
            <a:r>
              <a:rPr lang="en-US" altLang="zh-CN" sz="2000" dirty="0">
                <a:solidFill>
                  <a:srgbClr val="336600"/>
                </a:solidFill>
                <a:latin typeface="Times New Roman"/>
                <a:ea typeface="楷体"/>
              </a:rPr>
              <a:t>1.254</a:t>
            </a:r>
            <a:r>
              <a:rPr lang="zh-CN" altLang="en-US" sz="2000" dirty="0">
                <a:solidFill>
                  <a:srgbClr val="336600"/>
                </a:solidFill>
                <a:latin typeface="Times New Roman"/>
                <a:ea typeface="楷体"/>
              </a:rPr>
              <a:t> </a:t>
            </a:r>
            <a:endParaRPr lang="en-US" altLang="zh-CN" sz="2000" dirty="0">
              <a:solidFill>
                <a:srgbClr val="336600"/>
              </a:solidFill>
              <a:latin typeface="Times New Roman"/>
              <a:ea typeface="楷体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86F261-ED53-4EA4-258F-B7663D3C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34" y="1585519"/>
            <a:ext cx="4138135" cy="33577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737D6E-F310-7E99-0AB3-92D041D3C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03" y="1619798"/>
            <a:ext cx="4746489" cy="3033338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8CA12E-0E82-BBD1-569B-45D2EA96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CCBD5F4-16AE-AC85-9416-F12250DD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2B07558-ACDD-B4C0-1977-6D2FC1BF0F8D}"/>
              </a:ext>
            </a:extLst>
          </p:cNvPr>
          <p:cNvCxnSpPr>
            <a:cxnSpLocks/>
          </p:cNvCxnSpPr>
          <p:nvPr/>
        </p:nvCxnSpPr>
        <p:spPr>
          <a:xfrm>
            <a:off x="3947983" y="1297460"/>
            <a:ext cx="0" cy="3416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7B241DE0-ECDA-9EC7-7A7F-437FB8C0FAA4}"/>
              </a:ext>
            </a:extLst>
          </p:cNvPr>
          <p:cNvCxnSpPr/>
          <p:nvPr/>
        </p:nvCxnSpPr>
        <p:spPr>
          <a:xfrm>
            <a:off x="7407876" y="1068970"/>
            <a:ext cx="0" cy="4479324"/>
          </a:xfrm>
          <a:prstGeom prst="line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45355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77542E0-0D36-CC4C-BD1F-BD367EE8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-184255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87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5D095B-0FE8-2144-B62F-525CF9292AFD}"/>
              </a:ext>
            </a:extLst>
          </p:cNvPr>
          <p:cNvSpPr txBox="1"/>
          <p:nvPr/>
        </p:nvSpPr>
        <p:spPr>
          <a:xfrm>
            <a:off x="1881158" y="661087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Drip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line</a:t>
            </a:r>
            <a:endParaRPr kumimoji="1" lang="zh-CN" altLang="en-US" sz="2400" b="1" dirty="0">
              <a:solidFill>
                <a:prstClr val="black"/>
              </a:solidFill>
              <a:latin typeface="Times New Roman"/>
              <a:ea typeface="楷体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002F16-1CDC-9E3C-0DA3-D24CEDD8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488274"/>
            <a:ext cx="4286370" cy="4635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929024-A3A6-A28F-BFA8-E189746B4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774" y="1488274"/>
            <a:ext cx="4362980" cy="4635261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872D774-F882-2CEF-8140-D6DD75CE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C7A0088-DCB5-7A30-0F1A-FCA6AD32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047" y="6469158"/>
            <a:ext cx="5405941" cy="266433"/>
          </a:xfrm>
        </p:spPr>
        <p:txBody>
          <a:bodyPr/>
          <a:lstStyle/>
          <a:p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357EBD5-73DF-84EF-1AD0-113A4F2BD39F}"/>
              </a:ext>
            </a:extLst>
          </p:cNvPr>
          <p:cNvCxnSpPr/>
          <p:nvPr/>
        </p:nvCxnSpPr>
        <p:spPr>
          <a:xfrm>
            <a:off x="2848233" y="1377778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3CDA00D-4788-463D-7B2B-6314DFB821E0}"/>
              </a:ext>
            </a:extLst>
          </p:cNvPr>
          <p:cNvCxnSpPr/>
          <p:nvPr/>
        </p:nvCxnSpPr>
        <p:spPr>
          <a:xfrm>
            <a:off x="4038600" y="1307757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0E2B9D3-D0A3-2EF8-EFE4-9F2481FFE649}"/>
              </a:ext>
            </a:extLst>
          </p:cNvPr>
          <p:cNvCxnSpPr/>
          <p:nvPr/>
        </p:nvCxnSpPr>
        <p:spPr>
          <a:xfrm>
            <a:off x="7337854" y="1377778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7B70C9F-B486-A3B3-E4DA-4537545D5695}"/>
              </a:ext>
            </a:extLst>
          </p:cNvPr>
          <p:cNvCxnSpPr/>
          <p:nvPr/>
        </p:nvCxnSpPr>
        <p:spPr>
          <a:xfrm>
            <a:off x="8561173" y="1307757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588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06CE3A8-2DB6-7B4F-914B-FCD59EF1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126" y="-97752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87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4C3ED5-EC26-B145-A2BB-8246835C9134}"/>
              </a:ext>
            </a:extLst>
          </p:cNvPr>
          <p:cNvSpPr txBox="1"/>
          <p:nvPr/>
        </p:nvSpPr>
        <p:spPr>
          <a:xfrm>
            <a:off x="1881158" y="673795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400" b="1" dirty="0" err="1">
                <a:solidFill>
                  <a:prstClr val="black"/>
                </a:solidFill>
                <a:latin typeface="Times New Roman"/>
                <a:ea typeface="楷体"/>
              </a:rPr>
              <a:t>Rms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radius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and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/>
                <a:ea typeface="楷体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/>
                <a:ea typeface="楷体"/>
              </a:rPr>
              <a:t>deformation</a:t>
            </a:r>
            <a:endParaRPr kumimoji="1" lang="zh-CN" altLang="en-US" sz="2400" b="1" dirty="0">
              <a:solidFill>
                <a:prstClr val="black"/>
              </a:solidFill>
              <a:latin typeface="Times New Roman"/>
              <a:ea typeface="楷体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C47F14-7E32-5597-0088-9F39B01A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96" y="1503685"/>
            <a:ext cx="4363745" cy="46805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5F2C82-EEB8-72D6-7AD2-167B0561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140" y="2420888"/>
            <a:ext cx="4536504" cy="293341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4D911C9-80D2-F073-2DF7-6D73EB09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7" name="바닥글 개체 틀 6">
            <a:extLst>
              <a:ext uri="{FF2B5EF4-FFF2-40B4-BE49-F238E27FC236}">
                <a16:creationId xmlns:a16="http://schemas.microsoft.com/office/drawing/2014/main" id="{8B8BA654-35B8-AECB-B392-377181A6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432"/>
            <a:ext cx="5043583" cy="181004"/>
          </a:xfrm>
        </p:spPr>
        <p:txBody>
          <a:bodyPr/>
          <a:lstStyle/>
          <a:p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3A94818-39B2-E915-C0A3-6C54AF23F4AA}"/>
              </a:ext>
            </a:extLst>
          </p:cNvPr>
          <p:cNvCxnSpPr/>
          <p:nvPr/>
        </p:nvCxnSpPr>
        <p:spPr>
          <a:xfrm>
            <a:off x="2953265" y="1383957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4DDE82E-72C3-8536-2A22-F775C3238151}"/>
              </a:ext>
            </a:extLst>
          </p:cNvPr>
          <p:cNvCxnSpPr/>
          <p:nvPr/>
        </p:nvCxnSpPr>
        <p:spPr>
          <a:xfrm>
            <a:off x="4213655" y="1334529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EA89CF0-31B7-5A38-6C81-DF228F78612F}"/>
              </a:ext>
            </a:extLst>
          </p:cNvPr>
          <p:cNvCxnSpPr/>
          <p:nvPr/>
        </p:nvCxnSpPr>
        <p:spPr>
          <a:xfrm>
            <a:off x="7457303" y="962720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817CA0C-B18E-E829-6611-26AF105280C1}"/>
              </a:ext>
            </a:extLst>
          </p:cNvPr>
          <p:cNvCxnSpPr/>
          <p:nvPr/>
        </p:nvCxnSpPr>
        <p:spPr>
          <a:xfrm>
            <a:off x="8736228" y="962720"/>
            <a:ext cx="0" cy="4479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85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18BAF6-5D15-CC49-901A-DC2F7867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840" y="1176949"/>
            <a:ext cx="8229600" cy="405225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sz="2800" dirty="0"/>
              <a:t>For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isotopes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Z=87</a:t>
            </a:r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unconstrained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calculations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finished.</a:t>
            </a:r>
            <a:r>
              <a:rPr kumimoji="1" lang="zh-CN" altLang="en-US" sz="2400" dirty="0"/>
              <a:t>  </a:t>
            </a:r>
            <a:endParaRPr kumimoji="1" lang="en-US" altLang="zh-CN" sz="2400" dirty="0"/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constrained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calculations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finished.</a:t>
            </a:r>
          </a:p>
          <a:p>
            <a:r>
              <a:rPr kumimoji="1" lang="en-US" altLang="zh-CN" sz="2800" dirty="0"/>
              <a:t>For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Z=87,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 err="1"/>
              <a:t>g.s</a:t>
            </a:r>
            <a:r>
              <a:rPr kumimoji="1" lang="en-US" altLang="zh-CN" sz="2800" dirty="0"/>
              <a:t>.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binding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energies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improved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compared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RCHB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results.</a:t>
            </a:r>
            <a:r>
              <a:rPr kumimoji="1" lang="zh-CN" altLang="en-US" sz="2800" dirty="0"/>
              <a:t>  </a:t>
            </a:r>
            <a:endParaRPr kumimoji="1" lang="en-US" altLang="zh-CN" sz="2800" dirty="0"/>
          </a:p>
          <a:p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driplines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are</a:t>
            </a:r>
            <a:r>
              <a:rPr kumimoji="1" lang="zh-CN" altLang="en-US" sz="2800" dirty="0"/>
              <a:t> 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same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RCHB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results.</a:t>
            </a:r>
            <a:r>
              <a:rPr kumimoji="1" lang="zh-CN" altLang="en-US" sz="2800" dirty="0"/>
              <a:t>  </a:t>
            </a:r>
            <a:r>
              <a:rPr kumimoji="1" lang="en-US" altLang="zh-CN" sz="2800" dirty="0"/>
              <a:t>For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Z=87,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37 unbound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nuclei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before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neutron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dripline.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marL="0" indent="0">
              <a:buNone/>
            </a:pPr>
            <a:endParaRPr kumimoji="1" lang="en-US" altLang="zh-CN" sz="2800" dirty="0"/>
          </a:p>
          <a:p>
            <a:endParaRPr kumimoji="1" lang="zh-CN" altLang="en-US" sz="28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04B25D7-2547-D04A-8564-3E0B1818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194" y="-257992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D4C14E6-B913-15E1-559E-B0426747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DA8C85-F347-3A44-792B-2C109014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31462"/>
            <a:ext cx="5846806" cy="226538"/>
          </a:xfrm>
        </p:spPr>
        <p:txBody>
          <a:bodyPr/>
          <a:lstStyle/>
          <a:p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BD524DE-014C-D30E-A29D-6090A221C4E6}"/>
              </a:ext>
            </a:extLst>
          </p:cNvPr>
          <p:cNvSpPr/>
          <p:nvPr/>
        </p:nvSpPr>
        <p:spPr>
          <a:xfrm>
            <a:off x="2000560" y="3923270"/>
            <a:ext cx="8447078" cy="1260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523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1763720" y="1971507"/>
            <a:ext cx="8664561" cy="1308242"/>
          </a:xfrm>
          <a:prstGeom prst="roundRect">
            <a:avLst>
              <a:gd name="adj" fmla="val 17673"/>
            </a:avLst>
          </a:prstGeom>
          <a:solidFill>
            <a:srgbClr val="002060"/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latinLnBrk="0">
              <a:defRPr/>
            </a:pPr>
            <a:r>
              <a:rPr lang="en-US" altLang="zh-CN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Progress</a:t>
            </a:r>
            <a:r>
              <a:rPr lang="zh-CN" altLang="en-US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report</a:t>
            </a:r>
            <a:r>
              <a:rPr lang="zh-CN" altLang="en-US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on</a:t>
            </a:r>
            <a:r>
              <a:rPr lang="zh-CN" altLang="en-US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odd-Z</a:t>
            </a:r>
            <a:r>
              <a:rPr lang="zh-CN" altLang="en-US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nuclei:</a:t>
            </a:r>
          </a:p>
          <a:p>
            <a:pPr algn="ctr" latinLnBrk="0">
              <a:defRPr/>
            </a:pPr>
            <a:r>
              <a:rPr lang="en-US" altLang="zh-CN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Z=89</a:t>
            </a:r>
          </a:p>
        </p:txBody>
      </p:sp>
      <p:sp>
        <p:nvSpPr>
          <p:cNvPr id="6148" name="Rectangle 26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287688" y="3578252"/>
            <a:ext cx="6400800" cy="1752600"/>
          </a:xfrm>
          <a:noFill/>
        </p:spPr>
        <p:txBody>
          <a:bodyPr>
            <a:normAutofit/>
          </a:bodyPr>
          <a:lstStyle/>
          <a:p>
            <a:pPr marL="342900" indent="-342900" eaLnBrk="1" hangingPunct="1">
              <a:buClr>
                <a:schemeClr val="hlink"/>
              </a:buClr>
            </a:pPr>
            <a:r>
              <a:rPr lang="en-US" altLang="zh-CN" sz="3600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Ying</a:t>
            </a:r>
            <a:r>
              <a:rPr lang="zh-CN" altLang="en-US" sz="3600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3600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Zhang</a:t>
            </a:r>
            <a:r>
              <a:rPr lang="zh-CN" altLang="en-US" sz="3600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Tianjin</a:t>
            </a:r>
            <a:r>
              <a:rPr lang="zh-CN" altLang="en-US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University</a:t>
            </a:r>
            <a:r>
              <a:rPr lang="zh-CN" altLang="en-US" dirty="0">
                <a:solidFill>
                  <a:srgbClr val="000066"/>
                </a:solidFill>
                <a:latin typeface="楷体" pitchFamily="49" charset="-122"/>
                <a:ea typeface="楷体" pitchFamily="49" charset="-122"/>
              </a:rPr>
              <a:t>）</a:t>
            </a:r>
            <a:endParaRPr lang="en-US" altLang="zh-CN" dirty="0">
              <a:solidFill>
                <a:srgbClr val="000066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BDF66D-53D3-FA47-BCFF-6579917145F7}"/>
              </a:ext>
            </a:extLst>
          </p:cNvPr>
          <p:cNvSpPr txBox="1"/>
          <p:nvPr/>
        </p:nvSpPr>
        <p:spPr>
          <a:xfrm>
            <a:off x="2495600" y="1019216"/>
            <a:ext cx="7532680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The 7</a:t>
            </a:r>
            <a:r>
              <a:rPr lang="en-US" altLang="zh-CN" sz="20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th</a:t>
            </a: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 workshop on nuclear mass table with </a:t>
            </a:r>
            <a:r>
              <a:rPr lang="en-US" altLang="zh-CN" sz="2000" dirty="0" err="1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DRHBc</a:t>
            </a: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 theory  July</a:t>
            </a:r>
            <a:r>
              <a:rPr lang="zh-CN" alt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1-4,2024, </a:t>
            </a:r>
            <a:r>
              <a:rPr lang="en-US" altLang="zh-CN" sz="2000" dirty="0" err="1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Gangneung</a:t>
            </a: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 Green City,</a:t>
            </a:r>
            <a:r>
              <a:rPr lang="zh-CN" alt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华文仿宋" panose="02010600040101010101" pitchFamily="2" charset="-122"/>
                <a:cs typeface="Apple Chancery" panose="03020702040506060504" pitchFamily="66" charset="-79"/>
              </a:rPr>
              <a:t>Korea</a:t>
            </a:r>
            <a:endParaRPr lang="en" altLang="zh-CN" sz="2000" dirty="0">
              <a:solidFill>
                <a:srgbClr val="0070C0"/>
              </a:solidFill>
              <a:latin typeface="Comic Sans MS" panose="030F0702030302020204" pitchFamily="66" charset="0"/>
              <a:ea typeface="华文仿宋" panose="02010600040101010101" pitchFamily="2" charset="-122"/>
              <a:cs typeface="Apple Chancery" panose="03020702040506060504" pitchFamily="66" charset="-79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8EAE4A7-A3DF-F044-A97C-A9DA5AE1A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84" y="4763878"/>
            <a:ext cx="1744912" cy="173095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B75892-C709-434C-88F1-4739CB6B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C6376B-8450-E449-9335-AC63F95AF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950" y="1176948"/>
            <a:ext cx="8229600" cy="534839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Numerical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Progress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Z=87</a:t>
            </a:r>
            <a:r>
              <a:rPr kumimoji="1" lang="zh-CN" altLang="en-US" dirty="0"/>
              <a:t>，</a:t>
            </a:r>
            <a:r>
              <a:rPr kumimoji="1" lang="en-US" altLang="zh-CN" dirty="0"/>
              <a:t>89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dirty="0"/>
              <a:t>Summary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FAE07D-B809-D83C-C35A-0AB5BF9F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063E4D-B204-548C-33EF-7F293733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10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CA4F16-0728-E640-BDD1-1D249E7B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44624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87E7F3-E508-544D-8AAA-E006F585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1" y="980729"/>
            <a:ext cx="6814415" cy="5729767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F4573FA-54EC-7CE6-FAED-745217D2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C21BAC-F417-AC37-33BB-E3959EC9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563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70FE3FA-3D79-1845-92E7-D948A972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44624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8015EF-EEB7-9C40-8106-0B3E3F40AE76}"/>
              </a:ext>
            </a:extLst>
          </p:cNvPr>
          <p:cNvSpPr txBox="1"/>
          <p:nvPr/>
        </p:nvSpPr>
        <p:spPr>
          <a:xfrm>
            <a:off x="1869893" y="1268761"/>
            <a:ext cx="907323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zh-CN" sz="22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Z=89</a:t>
            </a:r>
            <a:r>
              <a:rPr kumimoji="1" lang="zh-CN" altLang="en-US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</a:t>
            </a:r>
            <a:r>
              <a:rPr kumimoji="1" lang="en-US" altLang="zh-CN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(Ac)</a:t>
            </a:r>
            <a:r>
              <a:rPr kumimoji="1" lang="zh-CN" altLang="en-US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    </a:t>
            </a:r>
            <a:r>
              <a:rPr kumimoji="1" lang="en-US" altLang="zh-CN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Tianjin</a:t>
            </a:r>
            <a:r>
              <a:rPr kumimoji="1" lang="zh-CN" altLang="en-US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University</a:t>
            </a:r>
            <a:r>
              <a:rPr kumimoji="1" lang="zh-CN" altLang="en-US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(TJU)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2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PI: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Ying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Zhang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                          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Student: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Xiaojie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Cao,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Yiran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Wang,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Wentao</a:t>
            </a:r>
            <a:r>
              <a:rPr kumimoji="1" lang="zh-CN" altLang="en-US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Zeng</a:t>
            </a:r>
            <a:endParaRPr kumimoji="1" lang="zh-CN" altLang="en-US" sz="22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56FCCCF-732F-EA8B-41CA-81EA2A4E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69B526F-3D3B-0600-07C5-0EA84451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7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Numerical details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0"/>
            <a:r>
              <a:rPr lang="en-US" altLang="ko-KR">
                <a:solidFill>
                  <a:prstClr val="black">
                    <a:tint val="75000"/>
                  </a:prstClr>
                </a:solidFill>
                <a:latin typeface="Times New Roman"/>
                <a:ea typeface="宋体" panose="02010600030101010101" pitchFamily="2" charset="-122"/>
              </a:rPr>
              <a:t>July2-4, 2024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0"/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Times New Roman"/>
                <a:ea typeface="宋体" panose="02010600030101010101" pitchFamily="2" charset="-122"/>
              </a:rPr>
              <a:t>The 7th workshop on nuclear mass table with DRHBc theory, Gangneung, Korea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Times New Roman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119745" y="1255735"/>
                <a:ext cx="8358246" cy="4455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Box size: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box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=20 </m:t>
                    </m:r>
                    <m:r>
                      <m:rPr>
                        <m:sty m:val="p"/>
                      </m:rPr>
                      <a:rPr lang="en-US" altLang="zh-CN" sz="2400" dirty="0" err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Mesh size:   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zh-CN" sz="2400" dirty="0" err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Energy cutoff: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cut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=300 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Angular momentum cutoff: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=23/2 ℏ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Legendre expansion order:</a:t>
                </a:r>
                <a:r>
                  <a:rPr lang="zh-CN" altLang="en-US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=8</m:t>
                    </m:r>
                    <m:r>
                      <a:rPr lang="zh-CN" alt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=87, 89)</m:t>
                    </m:r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Relativistic density functional:      PC-PK1</a:t>
                </a: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Arial" pitchFamily="34" charset="0"/>
                    <a:ea typeface="宋体" pitchFamily="2" charset="-122"/>
                  </a:rPr>
                  <a:t>Pairing strength:    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−325.0 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marL="342900" indent="-342900" fontAlgn="base" latinLnBrk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745" y="1255735"/>
                <a:ext cx="8358246" cy="4455835"/>
              </a:xfrm>
              <a:prstGeom prst="rect">
                <a:avLst/>
              </a:prstGeom>
              <a:blipFill>
                <a:blip r:embed="rId2"/>
                <a:stretch>
                  <a:fillRect l="-10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3287694" y="5451801"/>
            <a:ext cx="6951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4BACC6"/>
                </a:solidFill>
                <a:latin typeface="Arial" pitchFamily="34" charset="0"/>
                <a:ea typeface="宋体" pitchFamily="2" charset="-122"/>
              </a:rPr>
              <a:t>Zhang, et al. (DRHBc Mass Table Collaboration), PRC 102, 024314 (2020)</a:t>
            </a:r>
          </a:p>
        </p:txBody>
      </p:sp>
    </p:spTree>
    <p:extLst>
      <p:ext uri="{BB962C8B-B14F-4D97-AF65-F5344CB8AC3E}">
        <p14:creationId xmlns:p14="http://schemas.microsoft.com/office/powerpoint/2010/main" val="773150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BDD96CFE-D559-884D-BDDA-96D0565DAC6D}"/>
              </a:ext>
            </a:extLst>
          </p:cNvPr>
          <p:cNvCxnSpPr/>
          <p:nvPr/>
        </p:nvCxnSpPr>
        <p:spPr>
          <a:xfrm>
            <a:off x="8040216" y="1150846"/>
            <a:ext cx="0" cy="45563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E5F7ABF5-7D44-ED4A-B835-70E5E415BB4D}"/>
              </a:ext>
            </a:extLst>
          </p:cNvPr>
          <p:cNvCxnSpPr/>
          <p:nvPr/>
        </p:nvCxnSpPr>
        <p:spPr>
          <a:xfrm>
            <a:off x="5591944" y="1176948"/>
            <a:ext cx="0" cy="45563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655F136C-BC54-A44C-AF83-701A9719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Progress</a:t>
            </a:r>
            <a:endParaRPr kumimoji="1" lang="zh-CN" altLang="en-US" dirty="0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A2DC511-A5C1-8B4A-B093-87BC04DDCFBD}"/>
              </a:ext>
            </a:extLst>
          </p:cNvPr>
          <p:cNvSpPr/>
          <p:nvPr/>
        </p:nvSpPr>
        <p:spPr>
          <a:xfrm>
            <a:off x="3287688" y="1484784"/>
            <a:ext cx="2088232" cy="9361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Unconstrained</a:t>
            </a:r>
            <a:r>
              <a:rPr kumimoji="1" lang="zh-CN" altLang="en-US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Cal.</a:t>
            </a:r>
            <a:endParaRPr kumimoji="1" lang="zh-CN" altLang="en-US" sz="2400" dirty="0">
              <a:solidFill>
                <a:prstClr val="black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8B625AD-671B-AB4D-8448-F07E686F7335}"/>
              </a:ext>
            </a:extLst>
          </p:cNvPr>
          <p:cNvSpPr/>
          <p:nvPr/>
        </p:nvSpPr>
        <p:spPr>
          <a:xfrm>
            <a:off x="5807968" y="1505300"/>
            <a:ext cx="2016224" cy="9361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Constrained</a:t>
            </a:r>
            <a:r>
              <a:rPr kumimoji="1" lang="zh-CN" altLang="en-US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Cal.</a:t>
            </a:r>
            <a:endParaRPr kumimoji="1" lang="zh-CN" altLang="en-US" sz="2400" dirty="0">
              <a:solidFill>
                <a:prstClr val="black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1FB92F97-81E2-454F-9CAF-D5FF8A5F6802}"/>
              </a:ext>
            </a:extLst>
          </p:cNvPr>
          <p:cNvSpPr/>
          <p:nvPr/>
        </p:nvSpPr>
        <p:spPr>
          <a:xfrm>
            <a:off x="8256240" y="1505300"/>
            <a:ext cx="2016224" cy="93610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Data</a:t>
            </a:r>
            <a:r>
              <a:rPr kumimoji="1" lang="zh-CN" altLang="en-US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summary</a:t>
            </a:r>
            <a:r>
              <a:rPr kumimoji="1" lang="zh-CN" altLang="en-US" sz="24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B4A971-5BE6-1D4E-BDF2-F805611D85A4}"/>
              </a:ext>
            </a:extLst>
          </p:cNvPr>
          <p:cNvSpPr txBox="1"/>
          <p:nvPr/>
        </p:nvSpPr>
        <p:spPr>
          <a:xfrm>
            <a:off x="1846111" y="1665953"/>
            <a:ext cx="108012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Z=89</a:t>
            </a:r>
            <a:endParaRPr kumimoji="1" lang="zh-CN" altLang="en-US" sz="28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7B3391-28D6-F24B-8DE1-589FD919E7FD}"/>
              </a:ext>
            </a:extLst>
          </p:cNvPr>
          <p:cNvGrpSpPr/>
          <p:nvPr/>
        </p:nvGrpSpPr>
        <p:grpSpPr>
          <a:xfrm>
            <a:off x="3307456" y="2715682"/>
            <a:ext cx="7128784" cy="629055"/>
            <a:chOff x="1782050" y="4776635"/>
            <a:chExt cx="6624721" cy="629055"/>
          </a:xfrm>
        </p:grpSpPr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38E7FF9-FDC0-9942-8A0A-6F78076A5C58}"/>
                </a:ext>
              </a:extLst>
            </p:cNvPr>
            <p:cNvSpPr/>
            <p:nvPr/>
          </p:nvSpPr>
          <p:spPr>
            <a:xfrm>
              <a:off x="1782050" y="4827840"/>
              <a:ext cx="6624721" cy="57785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8A33DF5-7FB0-2D46-9BAE-61A52CBACAA3}"/>
                </a:ext>
              </a:extLst>
            </p:cNvPr>
            <p:cNvSpPr/>
            <p:nvPr/>
          </p:nvSpPr>
          <p:spPr>
            <a:xfrm>
              <a:off x="2378221" y="4793131"/>
              <a:ext cx="904520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100%</a:t>
              </a:r>
              <a:endPara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F7B31D2-1671-A641-945E-85B336F81462}"/>
                </a:ext>
              </a:extLst>
            </p:cNvPr>
            <p:cNvSpPr/>
            <p:nvPr/>
          </p:nvSpPr>
          <p:spPr>
            <a:xfrm>
              <a:off x="4486405" y="4797697"/>
              <a:ext cx="904520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100%</a:t>
              </a:r>
              <a:endPara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F2F8F94-D69D-AC49-B5EC-79C4F87F4415}"/>
                </a:ext>
              </a:extLst>
            </p:cNvPr>
            <p:cNvSpPr txBox="1"/>
            <p:nvPr/>
          </p:nvSpPr>
          <p:spPr>
            <a:xfrm>
              <a:off x="6789417" y="4776635"/>
              <a:ext cx="1008101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100%</a:t>
              </a:r>
              <a:endPara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C55F8CB-645E-A04A-84A4-A138062CBBD4}"/>
              </a:ext>
            </a:extLst>
          </p:cNvPr>
          <p:cNvSpPr txBox="1"/>
          <p:nvPr/>
        </p:nvSpPr>
        <p:spPr>
          <a:xfrm>
            <a:off x="1640410" y="2675190"/>
            <a:ext cx="15466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even</a:t>
            </a:r>
            <a:r>
              <a:rPr kumimoji="1" lang="zh-CN" altLang="en-US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</a:t>
            </a:r>
            <a:endParaRPr kumimoji="1" lang="zh-CN" altLang="en-US" sz="28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C4B5ED-66C4-EE41-8903-40499B36BEC3}"/>
              </a:ext>
            </a:extLst>
          </p:cNvPr>
          <p:cNvGrpSpPr/>
          <p:nvPr/>
        </p:nvGrpSpPr>
        <p:grpSpPr>
          <a:xfrm>
            <a:off x="3287697" y="4305622"/>
            <a:ext cx="6624721" cy="629055"/>
            <a:chOff x="1763687" y="4776636"/>
            <a:chExt cx="6624721" cy="629055"/>
          </a:xfrm>
        </p:grpSpPr>
        <p:sp>
          <p:nvSpPr>
            <p:cNvPr id="26" name="右箭头 25">
              <a:extLst>
                <a:ext uri="{FF2B5EF4-FFF2-40B4-BE49-F238E27FC236}">
                  <a16:creationId xmlns:a16="http://schemas.microsoft.com/office/drawing/2014/main" id="{F9E070EF-3D2F-794E-84CC-0F862C6A3F5B}"/>
                </a:ext>
              </a:extLst>
            </p:cNvPr>
            <p:cNvSpPr/>
            <p:nvPr/>
          </p:nvSpPr>
          <p:spPr>
            <a:xfrm>
              <a:off x="1763687" y="4827841"/>
              <a:ext cx="6624721" cy="57785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7A86F08-826C-A04C-A4D0-D8500F787075}"/>
                </a:ext>
              </a:extLst>
            </p:cNvPr>
            <p:cNvSpPr/>
            <p:nvPr/>
          </p:nvSpPr>
          <p:spPr>
            <a:xfrm>
              <a:off x="2566183" y="4776636"/>
              <a:ext cx="973343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100%</a:t>
              </a:r>
              <a:endPara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6196459-467D-7145-B979-BFC38F77D2CB}"/>
                </a:ext>
              </a:extLst>
            </p:cNvPr>
            <p:cNvSpPr/>
            <p:nvPr/>
          </p:nvSpPr>
          <p:spPr>
            <a:xfrm>
              <a:off x="4730600" y="4795515"/>
              <a:ext cx="973343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100%</a:t>
              </a:r>
              <a:endPara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FB5FB9D-833E-0745-93AF-4F34E549CA0D}"/>
                </a:ext>
              </a:extLst>
            </p:cNvPr>
            <p:cNvSpPr txBox="1"/>
            <p:nvPr/>
          </p:nvSpPr>
          <p:spPr>
            <a:xfrm>
              <a:off x="7140461" y="4786858"/>
              <a:ext cx="1008101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40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80%</a:t>
              </a:r>
              <a:endPara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F8631F19-C885-234C-8AF0-3615A370C173}"/>
              </a:ext>
            </a:extLst>
          </p:cNvPr>
          <p:cNvSpPr txBox="1"/>
          <p:nvPr/>
        </p:nvSpPr>
        <p:spPr>
          <a:xfrm>
            <a:off x="1760810" y="4275352"/>
            <a:ext cx="15466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odd</a:t>
            </a:r>
            <a:r>
              <a:rPr kumimoji="1" lang="zh-CN" altLang="en-US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8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</a:t>
            </a:r>
            <a:endParaRPr kumimoji="1" lang="zh-CN" altLang="en-US" sz="28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8C1360-6BA0-184C-8625-FE8D513CA9E9}"/>
              </a:ext>
            </a:extLst>
          </p:cNvPr>
          <p:cNvSpPr txBox="1"/>
          <p:nvPr/>
        </p:nvSpPr>
        <p:spPr>
          <a:xfrm>
            <a:off x="6958231" y="3331947"/>
            <a:ext cx="167752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~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2023.12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8567183-803C-C74E-87CC-457C9340AD67}"/>
              </a:ext>
            </a:extLst>
          </p:cNvPr>
          <p:cNvSpPr txBox="1"/>
          <p:nvPr/>
        </p:nvSpPr>
        <p:spPr>
          <a:xfrm>
            <a:off x="8508745" y="4945808"/>
            <a:ext cx="167752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~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2024.6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1766CD3-C046-4D72-FFCC-08AD3E66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EB1A911-802F-9225-6490-40741694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10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A50F7CB-A120-1E45-7E4E-7B317B45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791" y="1386387"/>
            <a:ext cx="8788014" cy="5223366"/>
          </a:xfrm>
          <a:prstGeom prst="rect">
            <a:avLst/>
          </a:prstGeom>
        </p:spPr>
      </p:pic>
      <p:sp>
        <p:nvSpPr>
          <p:cNvPr id="6" name="별: 꼭짓점 4개 5">
            <a:extLst>
              <a:ext uri="{FF2B5EF4-FFF2-40B4-BE49-F238E27FC236}">
                <a16:creationId xmlns:a16="http://schemas.microsoft.com/office/drawing/2014/main" id="{69097D0C-15C7-FF9F-6CA9-CDB21B62E2DD}"/>
              </a:ext>
            </a:extLst>
          </p:cNvPr>
          <p:cNvSpPr/>
          <p:nvPr/>
        </p:nvSpPr>
        <p:spPr>
          <a:xfrm>
            <a:off x="10598448" y="4535478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별: 꼭짓점 4개 6">
            <a:extLst>
              <a:ext uri="{FF2B5EF4-FFF2-40B4-BE49-F238E27FC236}">
                <a16:creationId xmlns:a16="http://schemas.microsoft.com/office/drawing/2014/main" id="{EAE3A4E5-593F-EF28-F5B2-C16C9C218731}"/>
              </a:ext>
            </a:extLst>
          </p:cNvPr>
          <p:cNvSpPr/>
          <p:nvPr/>
        </p:nvSpPr>
        <p:spPr>
          <a:xfrm>
            <a:off x="6529675" y="3860417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8207CCF4-79AF-7A99-3EA6-4F0FFC17714E}"/>
              </a:ext>
            </a:extLst>
          </p:cNvPr>
          <p:cNvCxnSpPr/>
          <p:nvPr/>
        </p:nvCxnSpPr>
        <p:spPr>
          <a:xfrm flipV="1">
            <a:off x="4160827" y="2927606"/>
            <a:ext cx="1902442" cy="55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C19BAE-FDB5-F4C8-CB5E-593D8FA6A017}"/>
              </a:ext>
            </a:extLst>
          </p:cNvPr>
          <p:cNvSpPr txBox="1"/>
          <p:nvPr/>
        </p:nvSpPr>
        <p:spPr>
          <a:xfrm>
            <a:off x="3429020" y="279817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184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21AF6-1D1A-F7A3-1D87-6DCAD90AEEA3}"/>
              </a:ext>
            </a:extLst>
          </p:cNvPr>
          <p:cNvSpPr txBox="1"/>
          <p:nvPr/>
        </p:nvSpPr>
        <p:spPr>
          <a:xfrm>
            <a:off x="11611865" y="480801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82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7873E-7F1C-83DB-EB56-44057B114AF6}"/>
              </a:ext>
            </a:extLst>
          </p:cNvPr>
          <p:cNvSpPr txBox="1"/>
          <p:nvPr/>
        </p:nvSpPr>
        <p:spPr>
          <a:xfrm>
            <a:off x="7655798" y="413295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126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BC36320-314E-E411-A911-85E26EEC4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" y="0"/>
            <a:ext cx="4121362" cy="2482978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29CF6C4-6CE8-AB7C-6429-F1FCC05D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352E2A9-6E87-2B73-E579-E0A0DF6E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488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73A539E-80F2-324B-8C5E-EA0EBFF6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116476"/>
            <a:ext cx="8358246" cy="10604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 </a:t>
            </a:r>
            <a:r>
              <a:rPr kumimoji="1" lang="en-US" altLang="zh-CN" dirty="0">
                <a:solidFill>
                  <a:srgbClr val="FF0000"/>
                </a:solidFill>
              </a:rPr>
              <a:t>even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            odd 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2ADBE2-1084-C24F-8CE7-0F23F85EE397}"/>
              </a:ext>
            </a:extLst>
          </p:cNvPr>
          <p:cNvSpPr txBox="1"/>
          <p:nvPr/>
        </p:nvSpPr>
        <p:spPr>
          <a:xfrm>
            <a:off x="1881158" y="943738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Constrained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calculation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2D97D2-83BC-1140-B10B-F1EAF173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484785"/>
            <a:ext cx="3528392" cy="5275293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3B70C1E-79F8-D9AC-A046-6124DCCB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CC45707-6C73-BB9A-62AE-9DB2A6A4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C9D2DC5F-0A86-A05E-9720-46599BBE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83" y="1574305"/>
            <a:ext cx="3468517" cy="51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55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E7A7C22-8D37-484F-B689-E37A99E8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116476"/>
            <a:ext cx="8358246" cy="10604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even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    and odd 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3E9739-5AC9-5349-ACE8-E5527402D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6" y="1377546"/>
            <a:ext cx="5148063" cy="386104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4BAD243-672A-5D4A-9497-90D3BA949944}"/>
              </a:ext>
            </a:extLst>
          </p:cNvPr>
          <p:cNvSpPr txBox="1"/>
          <p:nvPr/>
        </p:nvSpPr>
        <p:spPr>
          <a:xfrm>
            <a:off x="719623" y="835422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Total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Binding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Energy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7585FE-0D11-9D48-9DDF-591C6A6B3CAB}"/>
              </a:ext>
            </a:extLst>
          </p:cNvPr>
          <p:cNvSpPr/>
          <p:nvPr/>
        </p:nvSpPr>
        <p:spPr>
          <a:xfrm>
            <a:off x="5667404" y="746991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Root-mean-square (</a:t>
            </a:r>
            <a:r>
              <a:rPr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rms</a:t>
            </a: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) deviations: 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RCHB     6. 03 MeV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DRHBc</a:t>
            </a: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   2.58 MeV 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DRHBc+rot</a:t>
            </a:r>
            <a:r>
              <a:rPr lang="en-US" altLang="zh-CN" sz="22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     1.74 MeV </a:t>
            </a: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10C95F9-6B1F-D1CD-82F2-7C60846B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C3DACFD-FEF5-3842-E24B-2E422C71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The 7th workshop on nuclear mass table with DRHBc theory, Gangneung, Korea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05F135-E361-175F-A22B-2806FAE6C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377" y="2829241"/>
            <a:ext cx="5148063" cy="3970742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AEAA3514-F29A-03E9-F639-E06CA099C0E6}"/>
              </a:ext>
            </a:extLst>
          </p:cNvPr>
          <p:cNvSpPr/>
          <p:nvPr/>
        </p:nvSpPr>
        <p:spPr>
          <a:xfrm>
            <a:off x="8027109" y="2925523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Root-mean-square (</a:t>
            </a:r>
            <a:r>
              <a:rPr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rms</a:t>
            </a: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) deviations: 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RCHB 6. 00   MeV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DRHBc</a:t>
            </a: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2.49    MeV 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DRHBc+rot</a:t>
            </a:r>
            <a:r>
              <a:rPr lang="en-US" altLang="zh-CN" sz="22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 1.88   MeV 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274C647-9CC7-FB1E-ED42-3A9D30D5D136}"/>
              </a:ext>
            </a:extLst>
          </p:cNvPr>
          <p:cNvCxnSpPr/>
          <p:nvPr/>
        </p:nvCxnSpPr>
        <p:spPr>
          <a:xfrm>
            <a:off x="2471351" y="1377546"/>
            <a:ext cx="0" cy="352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57C11D2-2D14-EB33-1DA8-D4137B6BFDA4}"/>
              </a:ext>
            </a:extLst>
          </p:cNvPr>
          <p:cNvCxnSpPr/>
          <p:nvPr/>
        </p:nvCxnSpPr>
        <p:spPr>
          <a:xfrm>
            <a:off x="7399637" y="2870649"/>
            <a:ext cx="0" cy="352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6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AD7AC57-A5E4-A84C-A4DA-66BD8D38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232169"/>
            <a:ext cx="8358246" cy="10604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sz="4400" dirty="0">
                <a:solidFill>
                  <a:srgbClr val="FF0000"/>
                </a:solidFill>
              </a:rPr>
              <a:t>even</a:t>
            </a:r>
            <a:r>
              <a:rPr kumimoji="1" lang="zh-CN" altLang="en-US" sz="4400" dirty="0">
                <a:solidFill>
                  <a:srgbClr val="FF0000"/>
                </a:solidFill>
              </a:rPr>
              <a:t> </a:t>
            </a:r>
            <a:r>
              <a:rPr kumimoji="1" lang="en-US" altLang="zh-CN" sz="4400" dirty="0">
                <a:solidFill>
                  <a:srgbClr val="FF0000"/>
                </a:solidFill>
              </a:rPr>
              <a:t>N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6E3563-C190-434D-AF1D-5BD0CE2A9378}"/>
              </a:ext>
            </a:extLst>
          </p:cNvPr>
          <p:cNvSpPr txBox="1"/>
          <p:nvPr/>
        </p:nvSpPr>
        <p:spPr>
          <a:xfrm>
            <a:off x="1881158" y="1345857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Drip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line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A7E2B8-805C-EB44-B8CC-E8652388D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31" y="1962477"/>
            <a:ext cx="4751785" cy="35638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81094C-F088-6A4A-B60A-CF198FCA5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4" y="270520"/>
            <a:ext cx="4228075" cy="3171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10F40F1-E282-9744-844A-0E8947938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16" y="3479927"/>
            <a:ext cx="4228075" cy="317105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711D394-D6D7-8047-983A-87A225EFDC5E}"/>
              </a:ext>
            </a:extLst>
          </p:cNvPr>
          <p:cNvSpPr txBox="1"/>
          <p:nvPr/>
        </p:nvSpPr>
        <p:spPr>
          <a:xfrm>
            <a:off x="2063552" y="5526315"/>
            <a:ext cx="331236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P: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A=203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，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N=114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N: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A=347,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N=258</a:t>
            </a:r>
            <a:endParaRPr kumimoji="1" lang="zh-CN" altLang="en-US" sz="20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F0AE92-D3BC-C59E-4A59-9B1E061B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FFC5876-B111-F19A-E2B3-B63931C9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643" y="6356351"/>
            <a:ext cx="5752757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4F3FAA2-5409-6CCF-11E1-C229B2A9E8ED}"/>
              </a:ext>
            </a:extLst>
          </p:cNvPr>
          <p:cNvCxnSpPr/>
          <p:nvPr/>
        </p:nvCxnSpPr>
        <p:spPr>
          <a:xfrm>
            <a:off x="2786449" y="1345857"/>
            <a:ext cx="0" cy="4479324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57F32D9-B334-ACAF-3FE0-93D49A93F424}"/>
              </a:ext>
            </a:extLst>
          </p:cNvPr>
          <p:cNvCxnSpPr/>
          <p:nvPr/>
        </p:nvCxnSpPr>
        <p:spPr>
          <a:xfrm>
            <a:off x="4046838" y="1336761"/>
            <a:ext cx="0" cy="4479324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89C08E63-9877-909B-317D-01B45437FFE7}"/>
              </a:ext>
            </a:extLst>
          </p:cNvPr>
          <p:cNvCxnSpPr>
            <a:cxnSpLocks/>
          </p:cNvCxnSpPr>
          <p:nvPr/>
        </p:nvCxnSpPr>
        <p:spPr>
          <a:xfrm>
            <a:off x="7383163" y="232169"/>
            <a:ext cx="0" cy="6174809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12E859A-A5A6-8CF7-58DC-6229CBB6812B}"/>
              </a:ext>
            </a:extLst>
          </p:cNvPr>
          <p:cNvCxnSpPr>
            <a:cxnSpLocks/>
          </p:cNvCxnSpPr>
          <p:nvPr/>
        </p:nvCxnSpPr>
        <p:spPr>
          <a:xfrm>
            <a:off x="8478663" y="232169"/>
            <a:ext cx="57665" cy="6210130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79294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AD7AC57-A5E4-A84C-A4DA-66BD8D38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232169"/>
            <a:ext cx="8358246" cy="10604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sz="4400" dirty="0">
                <a:solidFill>
                  <a:srgbClr val="FF0000"/>
                </a:solidFill>
              </a:rPr>
              <a:t>odd</a:t>
            </a:r>
            <a:r>
              <a:rPr kumimoji="1" lang="zh-CN" altLang="en-US" sz="4400" dirty="0">
                <a:solidFill>
                  <a:srgbClr val="FF0000"/>
                </a:solidFill>
              </a:rPr>
              <a:t> </a:t>
            </a:r>
            <a:r>
              <a:rPr kumimoji="1" lang="en-US" altLang="zh-CN" sz="4400" dirty="0">
                <a:solidFill>
                  <a:srgbClr val="FF0000"/>
                </a:solidFill>
              </a:rPr>
              <a:t>N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6E3563-C190-434D-AF1D-5BD0CE2A9378}"/>
              </a:ext>
            </a:extLst>
          </p:cNvPr>
          <p:cNvSpPr txBox="1"/>
          <p:nvPr/>
        </p:nvSpPr>
        <p:spPr>
          <a:xfrm>
            <a:off x="1881158" y="1345857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Drip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line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1D394-D6D7-8047-983A-87A225EFDC5E}"/>
              </a:ext>
            </a:extLst>
          </p:cNvPr>
          <p:cNvSpPr txBox="1"/>
          <p:nvPr/>
        </p:nvSpPr>
        <p:spPr>
          <a:xfrm>
            <a:off x="2063552" y="5526315"/>
            <a:ext cx="331236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P: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A=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204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，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N=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115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N: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A=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344,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 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N=</a:t>
            </a:r>
            <a:r>
              <a:rPr kumimoji="1" lang="zh-CN" altLang="en-US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0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255</a:t>
            </a:r>
            <a:endParaRPr kumimoji="1" lang="zh-CN" altLang="en-US" sz="20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68454B-994B-7B4C-8848-F1E52E63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1995115"/>
            <a:ext cx="4294621" cy="36448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E7BC31-7BDA-DC4F-A090-99ED8627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448" y="108843"/>
            <a:ext cx="4069446" cy="32742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BD3373-7FB9-A54E-9073-2E0C2AB12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569" y="3351565"/>
            <a:ext cx="4038776" cy="3274266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734CC2C-B29E-0A1E-49A9-3C2376C21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63AE4EF-EBAC-DF83-4A00-37B4C759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3146" y="6395657"/>
            <a:ext cx="6054811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6713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B080273-B799-1B45-8C16-38B4036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22318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even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453BE3-B698-194E-B145-CBBECB4FB407}"/>
              </a:ext>
            </a:extLst>
          </p:cNvPr>
          <p:cNvSpPr txBox="1"/>
          <p:nvPr/>
        </p:nvSpPr>
        <p:spPr>
          <a:xfrm>
            <a:off x="1881158" y="865941"/>
            <a:ext cx="568920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Charge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radius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and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deformation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48B8E8-C937-E34F-BB7C-E626CB1F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44" y="2094129"/>
            <a:ext cx="4391634" cy="32937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0FF6D8F-EA33-AC49-9A57-51D4A409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37" y="1421137"/>
            <a:ext cx="3846813" cy="28851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982375A-2744-D141-B4AA-030DC8A82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63" y="3940026"/>
            <a:ext cx="3860876" cy="2895657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A1319E3-03C0-A5C8-D50C-33FDCAB9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405F5A7-0C27-FED6-44AA-47DB35F4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5936049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D041B80-90A2-8EAB-7491-A9C2C661778F}"/>
              </a:ext>
            </a:extLst>
          </p:cNvPr>
          <p:cNvCxnSpPr/>
          <p:nvPr/>
        </p:nvCxnSpPr>
        <p:spPr>
          <a:xfrm>
            <a:off x="7092779" y="1421137"/>
            <a:ext cx="0" cy="4479324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526D55A-B1B5-AF31-CBAC-2769E3F068C9}"/>
              </a:ext>
            </a:extLst>
          </p:cNvPr>
          <p:cNvCxnSpPr/>
          <p:nvPr/>
        </p:nvCxnSpPr>
        <p:spPr>
          <a:xfrm>
            <a:off x="8248136" y="1443791"/>
            <a:ext cx="0" cy="4479324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24655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73A539E-80F2-324B-8C5E-EA0EBFF6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116476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 </a:t>
            </a:r>
            <a:r>
              <a:rPr kumimoji="1" lang="en-US" altLang="zh-CN" dirty="0">
                <a:solidFill>
                  <a:srgbClr val="FF0000"/>
                </a:solidFill>
              </a:rPr>
              <a:t>odd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2ADBE2-1084-C24F-8CE7-0F23F85EE397}"/>
              </a:ext>
            </a:extLst>
          </p:cNvPr>
          <p:cNvSpPr txBox="1"/>
          <p:nvPr/>
        </p:nvSpPr>
        <p:spPr>
          <a:xfrm>
            <a:off x="1881158" y="943738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Constrained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calculation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69939A-2F8E-C24B-AC4A-E264BFB8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36" y="1521588"/>
            <a:ext cx="3468517" cy="5185773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2677402-7E02-9BBA-8C55-71725F1C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CA6089-3D21-65D5-09BC-1DCB5A56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5645665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3552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E7A7C22-8D37-484F-B689-E37A99E8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116476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odd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BAD243-672A-5D4A-9497-90D3BA949944}"/>
              </a:ext>
            </a:extLst>
          </p:cNvPr>
          <p:cNvSpPr txBox="1"/>
          <p:nvPr/>
        </p:nvSpPr>
        <p:spPr>
          <a:xfrm>
            <a:off x="1881158" y="1176948"/>
            <a:ext cx="59430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Total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Binding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Energy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3F459C-4692-0B41-BA00-FBE48CD54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19" y="1628800"/>
            <a:ext cx="5609062" cy="432631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F7585FE-0D11-9D48-9DDF-591C6A6B3CAB}"/>
              </a:ext>
            </a:extLst>
          </p:cNvPr>
          <p:cNvSpPr/>
          <p:nvPr/>
        </p:nvSpPr>
        <p:spPr>
          <a:xfrm>
            <a:off x="6600056" y="1923909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Root-mean-square (</a:t>
            </a:r>
            <a:r>
              <a:rPr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rms</a:t>
            </a: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) deviations: 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RCHB 6. 00   MeV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DRHBc</a:t>
            </a:r>
            <a:r>
              <a:rPr lang="en-US" altLang="zh-CN" sz="2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2.49    MeV </a:t>
            </a:r>
          </a:p>
          <a:p>
            <a:pPr marL="800100" lvl="1" indent="-342900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DRHBc+rot</a:t>
            </a:r>
            <a:r>
              <a:rPr lang="en-US" altLang="zh-CN" sz="22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 1.88   MeV </a:t>
            </a: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7CC8646-6399-28C3-94E0-957F4F90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3E0383C-B832-7494-8EE3-34D329A4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5843373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464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364AA3-17EB-1A4E-94B3-A195BE34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4" y="3950770"/>
            <a:ext cx="3128425" cy="26266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6FEC1A-B4C0-8547-9AD9-81CA06F3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974" y="1292491"/>
            <a:ext cx="3128425" cy="2633498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1B080273-B799-1B45-8C16-38B40360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22318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Z=</a:t>
            </a:r>
            <a:r>
              <a:rPr kumimoji="1" lang="zh-CN" altLang="en-US" dirty="0"/>
              <a:t> </a:t>
            </a:r>
            <a:r>
              <a:rPr kumimoji="1" lang="en-US" altLang="zh-CN" dirty="0"/>
              <a:t>89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odd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453BE3-B698-194E-B145-CBBECB4FB407}"/>
              </a:ext>
            </a:extLst>
          </p:cNvPr>
          <p:cNvSpPr txBox="1"/>
          <p:nvPr/>
        </p:nvSpPr>
        <p:spPr>
          <a:xfrm>
            <a:off x="1881158" y="865941"/>
            <a:ext cx="568920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Charge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radius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and</a:t>
            </a:r>
            <a:r>
              <a:rPr kumimoji="1" lang="zh-CN" altLang="en-US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deformation</a:t>
            </a:r>
            <a:endParaRPr kumimoji="1" lang="zh-CN" altLang="en-US" sz="2400" b="1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473985-BEBA-F045-AE97-C7C80811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560" y="1926414"/>
            <a:ext cx="4972441" cy="3999153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62D879C-8077-145A-00A8-8DF56910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C74DFFF-917F-95F5-CCCE-65B5A8BB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5233773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2C39631-1484-E9D2-808A-A0FDB6B85B48}"/>
              </a:ext>
            </a:extLst>
          </p:cNvPr>
          <p:cNvCxnSpPr/>
          <p:nvPr/>
        </p:nvCxnSpPr>
        <p:spPr>
          <a:xfrm>
            <a:off x="6796217" y="1443791"/>
            <a:ext cx="0" cy="4479324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450B4D4-6E09-B0DC-C6F2-9A02CD0157EC}"/>
              </a:ext>
            </a:extLst>
          </p:cNvPr>
          <p:cNvCxnSpPr/>
          <p:nvPr/>
        </p:nvCxnSpPr>
        <p:spPr>
          <a:xfrm>
            <a:off x="8482914" y="1396424"/>
            <a:ext cx="0" cy="4479324"/>
          </a:xfrm>
          <a:prstGeom prst="line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74262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18BAF6-5D15-CC49-901A-DC2F7867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840" y="1176949"/>
            <a:ext cx="8229600" cy="4625989"/>
          </a:xfrm>
        </p:spPr>
        <p:txBody>
          <a:bodyPr/>
          <a:lstStyle/>
          <a:p>
            <a:r>
              <a:rPr kumimoji="1" lang="en-US" altLang="zh-CN" sz="2800" dirty="0"/>
              <a:t>For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isotopes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Z=89</a:t>
            </a:r>
            <a:r>
              <a:rPr kumimoji="1" lang="zh-CN" altLang="en-US" sz="2800" dirty="0"/>
              <a:t>，</a:t>
            </a:r>
            <a:r>
              <a:rPr kumimoji="1" lang="en-US" altLang="zh-CN" sz="2800" dirty="0"/>
              <a:t>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even</a:t>
            </a:r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unconstrained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calculations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finished.</a:t>
            </a:r>
            <a:r>
              <a:rPr kumimoji="1" lang="zh-CN" altLang="en-US" sz="2400" dirty="0"/>
              <a:t>  </a:t>
            </a:r>
            <a:endParaRPr kumimoji="1" lang="en-US" altLang="zh-CN" sz="2400" dirty="0"/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constrained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calculations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finished.</a:t>
            </a:r>
          </a:p>
          <a:p>
            <a:r>
              <a:rPr kumimoji="1" lang="en-US" altLang="zh-CN" sz="2800" dirty="0"/>
              <a:t>For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isotopes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Z=89</a:t>
            </a:r>
            <a:r>
              <a:rPr kumimoji="1" lang="zh-CN" altLang="en-US" sz="2800" dirty="0"/>
              <a:t>，</a:t>
            </a:r>
            <a:r>
              <a:rPr kumimoji="1" lang="en-US" altLang="zh-CN" sz="2800" dirty="0"/>
              <a:t>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odd</a:t>
            </a:r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unconstrained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calculations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finished.</a:t>
            </a:r>
            <a:r>
              <a:rPr kumimoji="1" lang="zh-CN" altLang="en-US" sz="2400" dirty="0"/>
              <a:t>  </a:t>
            </a:r>
            <a:endParaRPr kumimoji="1" lang="en-US" altLang="zh-CN" sz="2400" dirty="0"/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constrained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calculations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finished.</a:t>
            </a:r>
          </a:p>
          <a:p>
            <a:pPr lvl="1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summary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going.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r>
              <a:rPr kumimoji="1" lang="en-US" altLang="zh-CN" sz="2800" dirty="0"/>
              <a:t>For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Z=89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 err="1"/>
              <a:t>g.s</a:t>
            </a:r>
            <a:r>
              <a:rPr kumimoji="1" lang="en-US" altLang="zh-CN" sz="2800" dirty="0"/>
              <a:t>.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binding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energies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improved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compared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RCHB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results.</a:t>
            </a:r>
            <a:r>
              <a:rPr kumimoji="1" lang="zh-CN" altLang="en-US" sz="2800" dirty="0"/>
              <a:t>  </a:t>
            </a:r>
            <a:endParaRPr kumimoji="1" lang="en-US" altLang="zh-CN" sz="2800" dirty="0"/>
          </a:p>
          <a:p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driplines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almost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same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RCHB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results.</a:t>
            </a:r>
            <a:r>
              <a:rPr kumimoji="1" lang="zh-CN" altLang="en-US" sz="2800" dirty="0"/>
              <a:t>  </a:t>
            </a:r>
            <a:endParaRPr kumimoji="1" lang="en-US" altLang="zh-CN" sz="2800" dirty="0"/>
          </a:p>
          <a:p>
            <a:endParaRPr kumimoji="1" lang="zh-CN" altLang="en-US" sz="28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04B25D7-2547-D04A-8564-3E0B1818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116476"/>
            <a:ext cx="8358246" cy="1060472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</a:t>
            </a:r>
            <a:endParaRPr kumimoji="1" lang="zh-CN" altLang="en-US" dirty="0"/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DB56A9D-D0BD-964A-03AF-3BBCD7FD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July2-4, 2024</a:t>
            </a:r>
            <a:endParaRPr lang="zh-CN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874F83-9F2F-03E8-BF24-555849C1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5415005" cy="36512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The 7th workshop on nuclear mass table with </a:t>
            </a:r>
            <a:r>
              <a:rPr lang="en-US" altLang="zh-CN" dirty="0" err="1"/>
              <a:t>DRHBc</a:t>
            </a:r>
            <a:r>
              <a:rPr lang="en-US" altLang="zh-CN" dirty="0"/>
              <a:t> theory, </a:t>
            </a:r>
            <a:r>
              <a:rPr lang="en-US" altLang="zh-CN" dirty="0" err="1"/>
              <a:t>Gangneung</a:t>
            </a:r>
            <a:r>
              <a:rPr lang="en-US" altLang="zh-CN" dirty="0"/>
              <a:t>, Korea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6280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AE697C0-A88A-40E4-97FD-C874580E17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</a:t>
            </a:r>
          </a:p>
          <a:p>
            <a:pPr algn="ctr"/>
            <a:r>
              <a:rPr lang="en-US" altLang="ko-K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attention!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B6E5844-0509-6B97-9002-68726A37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82210A2-18D7-358B-F53E-84A51E03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55E11FC-D3A3-FE8E-C41D-C0E8A7BB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0443" y="0"/>
            <a:ext cx="315736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BA1ACD7-6E9C-7D5E-4B9B-7766B2CC7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2367" cy="7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5C1E892-22BF-4017-925F-5871FB782F63}"/>
              </a:ext>
            </a:extLst>
          </p:cNvPr>
          <p:cNvSpPr txBox="1"/>
          <p:nvPr/>
        </p:nvSpPr>
        <p:spPr>
          <a:xfrm>
            <a:off x="348369" y="854722"/>
            <a:ext cx="917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Used resources for the </a:t>
            </a:r>
            <a:r>
              <a:rPr lang="en-US" altLang="ko-KR" sz="2400" b="1" dirty="0" err="1">
                <a:latin typeface="Arial Nova" panose="020B0504020202020204" pitchFamily="34" charset="0"/>
              </a:rPr>
              <a:t>DRHBc</a:t>
            </a:r>
            <a:r>
              <a:rPr lang="en-US" altLang="ko-KR" sz="2400" b="1" dirty="0">
                <a:latin typeface="Arial Nova" panose="020B0504020202020204" pitchFamily="34" charset="0"/>
              </a:rPr>
              <a:t> odd-even and odd-odd phase</a:t>
            </a:r>
            <a:endParaRPr lang="ko-KR" altLang="en-US" sz="2400" b="1" dirty="0">
              <a:latin typeface="Arial Nova" panose="020B0504020202020204" pitchFamily="34" charset="0"/>
            </a:endParaRPr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3D5694D7-55EB-4838-859F-60FC12E3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0"/>
            <a:ext cx="9891712" cy="762000"/>
          </a:xfrm>
        </p:spPr>
        <p:txBody>
          <a:bodyPr>
            <a:normAutofit/>
          </a:bodyPr>
          <a:lstStyle/>
          <a:p>
            <a:r>
              <a:rPr lang="en-US" altLang="ko-KR" dirty="0"/>
              <a:t>Computer Resources</a:t>
            </a:r>
            <a:endParaRPr lang="ko-KR" altLang="en-US" dirty="0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96D24E6D-E270-402A-9E9F-2B4821B47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20595"/>
              </p:ext>
            </p:extLst>
          </p:nvPr>
        </p:nvGraphicFramePr>
        <p:xfrm>
          <a:off x="819731" y="1361094"/>
          <a:ext cx="10552538" cy="25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8">
                  <a:extLst>
                    <a:ext uri="{9D8B030D-6E8A-4147-A177-3AD203B41FA5}">
                      <a16:colId xmlns:a16="http://schemas.microsoft.com/office/drawing/2014/main" val="380288139"/>
                    </a:ext>
                  </a:extLst>
                </a:gridCol>
                <a:gridCol w="960718">
                  <a:extLst>
                    <a:ext uri="{9D8B030D-6E8A-4147-A177-3AD203B41FA5}">
                      <a16:colId xmlns:a16="http://schemas.microsoft.com/office/drawing/2014/main" val="3184525992"/>
                    </a:ext>
                  </a:extLst>
                </a:gridCol>
                <a:gridCol w="960718">
                  <a:extLst>
                    <a:ext uri="{9D8B030D-6E8A-4147-A177-3AD203B41FA5}">
                      <a16:colId xmlns:a16="http://schemas.microsoft.com/office/drawing/2014/main" val="1736978970"/>
                    </a:ext>
                  </a:extLst>
                </a:gridCol>
                <a:gridCol w="960718">
                  <a:extLst>
                    <a:ext uri="{9D8B030D-6E8A-4147-A177-3AD203B41FA5}">
                      <a16:colId xmlns:a16="http://schemas.microsoft.com/office/drawing/2014/main" val="958823737"/>
                    </a:ext>
                  </a:extLst>
                </a:gridCol>
                <a:gridCol w="960718">
                  <a:extLst>
                    <a:ext uri="{9D8B030D-6E8A-4147-A177-3AD203B41FA5}">
                      <a16:colId xmlns:a16="http://schemas.microsoft.com/office/drawing/2014/main" val="331284410"/>
                    </a:ext>
                  </a:extLst>
                </a:gridCol>
                <a:gridCol w="5748948">
                  <a:extLst>
                    <a:ext uri="{9D8B030D-6E8A-4147-A177-3AD203B41FA5}">
                      <a16:colId xmlns:a16="http://schemas.microsoft.com/office/drawing/2014/main" val="2376222760"/>
                    </a:ext>
                  </a:extLst>
                </a:gridCol>
              </a:tblGrid>
              <a:tr h="417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Computers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69837"/>
                  </a:ext>
                </a:extLst>
              </a:tr>
              <a:tr h="417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Nodes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Cores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Threads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78940"/>
                  </a:ext>
                </a:extLst>
              </a:tr>
              <a:tr h="417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I 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32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64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1 TB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Intel® Xeon Scalable Gold 6242 / ~2.80 GHz 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6544"/>
                  </a:ext>
                </a:extLst>
              </a:tr>
              <a:tr h="417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II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56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112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1 TB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Intel® Xeon Scalable Gold 6258R / ~2.70 GHz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54952"/>
                  </a:ext>
                </a:extLst>
              </a:tr>
              <a:tr h="417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III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64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128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512 GB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AMD Ryzen </a:t>
                      </a:r>
                      <a:r>
                        <a:rPr lang="en-US" altLang="ko-KR" sz="1800" dirty="0" err="1">
                          <a:latin typeface="Arial Nova" panose="020B0504020202020204" pitchFamily="34" charset="0"/>
                        </a:rPr>
                        <a:t>Threadripper</a:t>
                      </a:r>
                      <a:r>
                        <a:rPr lang="ko-KR" altLang="en-US" sz="1800" dirty="0"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en-US" altLang="ko-KR" sz="1800" dirty="0">
                          <a:latin typeface="Arial Nova" panose="020B0504020202020204" pitchFamily="34" charset="0"/>
                        </a:rPr>
                        <a:t>Pro 3995WX / ~2.70 GHz</a:t>
                      </a:r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568901"/>
                  </a:ext>
                </a:extLst>
              </a:tr>
              <a:tr h="417000">
                <a:tc grid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threads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latin typeface="Arial Nova" panose="020B0504020202020204" pitchFamily="34" charset="0"/>
                        </a:rPr>
                        <a:t>1,136</a:t>
                      </a:r>
                      <a:endParaRPr lang="ko-KR" altLang="en-US" sz="2000" b="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269796"/>
                  </a:ext>
                </a:extLst>
              </a:tr>
            </a:tbl>
          </a:graphicData>
        </a:graphic>
      </p:graphicFrame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8F97278-B01F-87C9-D46D-640734C1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8A44800-F4B4-7BD4-0A78-B7FA593F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1965C-4467-B6C3-69B6-0B886A3346F8}"/>
              </a:ext>
            </a:extLst>
          </p:cNvPr>
          <p:cNvSpPr txBox="1"/>
          <p:nvPr/>
        </p:nvSpPr>
        <p:spPr>
          <a:xfrm>
            <a:off x="348369" y="4000523"/>
            <a:ext cx="6836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Review: CPUs for calculations of the </a:t>
            </a:r>
            <a:r>
              <a:rPr lang="en-US" altLang="ko-KR" sz="2400" b="1" dirty="0" err="1">
                <a:latin typeface="Arial Nova" panose="020B0504020202020204" pitchFamily="34" charset="0"/>
              </a:rPr>
              <a:t>DRHBc</a:t>
            </a:r>
            <a:endParaRPr lang="ko-KR" altLang="en-US" sz="2400" b="1" dirty="0"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8509C-17D7-C01A-D6D7-461FBB3AAA3C}"/>
              </a:ext>
            </a:extLst>
          </p:cNvPr>
          <p:cNvSpPr txBox="1"/>
          <p:nvPr/>
        </p:nvSpPr>
        <p:spPr>
          <a:xfrm>
            <a:off x="893232" y="4599617"/>
            <a:ext cx="531324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Each CPU models have a similar clock count   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183FA-5B93-E021-9619-81FC970D3391}"/>
              </a:ext>
            </a:extLst>
          </p:cNvPr>
          <p:cNvSpPr txBox="1"/>
          <p:nvPr/>
        </p:nvSpPr>
        <p:spPr>
          <a:xfrm>
            <a:off x="893231" y="5106175"/>
            <a:ext cx="744838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All of calculations are compiled by the Intel FORTRAN compiler (</a:t>
            </a:r>
            <a:r>
              <a:rPr lang="en-US" altLang="ko-KR" dirty="0" err="1">
                <a:latin typeface="Arial Nova" panose="020B0504020202020204" pitchFamily="34" charset="0"/>
                <a:cs typeface="Arial" panose="020B0604020202020204" pitchFamily="34" charset="0"/>
              </a:rPr>
              <a:t>ifort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)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4BA06-2EEC-8A44-A75F-D20AABB93CB4}"/>
              </a:ext>
            </a:extLst>
          </p:cNvPr>
          <p:cNvSpPr txBox="1"/>
          <p:nvPr/>
        </p:nvSpPr>
        <p:spPr>
          <a:xfrm>
            <a:off x="893230" y="5612733"/>
            <a:ext cx="1040554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AMD CPUs are</a:t>
            </a:r>
            <a:r>
              <a:rPr lang="ko-KR" altLang="en-US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recommended, because it showed better efficiency than Intel CPU for the </a:t>
            </a:r>
            <a:r>
              <a:rPr lang="en-US" altLang="ko-KR" dirty="0" err="1">
                <a:latin typeface="Arial Nova" panose="020B05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  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3734DC-0CF9-4FB7-8D3B-27A80577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08669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Potential energy curves (PECs)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2D143-FA50-424E-E8C6-3A5D327768C3}"/>
              </a:ext>
            </a:extLst>
          </p:cNvPr>
          <p:cNvSpPr txBox="1"/>
          <p:nvPr/>
        </p:nvSpPr>
        <p:spPr>
          <a:xfrm>
            <a:off x="348369" y="854722"/>
            <a:ext cx="897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Potential energy curves (PECs) for neutron deficient range</a:t>
            </a:r>
            <a:endParaRPr lang="ko-KR" altLang="en-US" sz="2400" b="1" dirty="0" err="1">
              <a:latin typeface="Arial Nova" panose="020B0504020202020204" pitchFamily="34" charset="0"/>
            </a:endParaRP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7FE153A2-174F-2A30-D77C-175F2F1D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4" name="바닥글 개체 틀 13">
            <a:extLst>
              <a:ext uri="{FF2B5EF4-FFF2-40B4-BE49-F238E27FC236}">
                <a16:creationId xmlns:a16="http://schemas.microsoft.com/office/drawing/2014/main" id="{17A6E2E5-3D8F-B60B-B915-00127E96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AC8949-EBD3-0003-64C4-DA46EF5AFFA2}"/>
              </a:ext>
            </a:extLst>
          </p:cNvPr>
          <p:cNvGrpSpPr/>
          <p:nvPr/>
        </p:nvGrpSpPr>
        <p:grpSpPr>
          <a:xfrm>
            <a:off x="334963" y="1311805"/>
            <a:ext cx="7922933" cy="5185658"/>
            <a:chOff x="2134534" y="1330241"/>
            <a:chExt cx="7922933" cy="5185658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50EA07C-FE0C-29F0-BDD5-98A03B72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4517" y="1330241"/>
              <a:ext cx="3042950" cy="284653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97700FF2-9222-6ACF-CA53-5F6BF825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4517" y="3669369"/>
              <a:ext cx="3042950" cy="2846530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D811A213-1A18-089C-4290-1B5F4365D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4525" y="1330241"/>
              <a:ext cx="3042950" cy="2846530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A6C70C7C-280B-48D5-3C4D-25A4F940B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4525" y="3669369"/>
              <a:ext cx="3042950" cy="284653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AD0CE8A-693A-D998-B15F-6F259693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4534" y="1330241"/>
              <a:ext cx="3042950" cy="284653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1D4447B-BCC3-2204-F568-8D4932EE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4534" y="3669369"/>
              <a:ext cx="3042950" cy="28465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508D15-3EB2-B344-24D4-8E5DABCC10F6}"/>
                </a:ext>
              </a:extLst>
            </p:cNvPr>
            <p:cNvSpPr txBox="1"/>
            <p:nvPr/>
          </p:nvSpPr>
          <p:spPr>
            <a:xfrm>
              <a:off x="4202244" y="3224203"/>
              <a:ext cx="76655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ko-KR" sz="1600" i="1" dirty="0">
                  <a:latin typeface="Arial Nova" panose="020B05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ko-KR" sz="1600" dirty="0">
                  <a:latin typeface="Arial Nova" panose="020B0504020202020204" pitchFamily="34" charset="0"/>
                  <a:cs typeface="Arial" panose="020B0604020202020204" pitchFamily="34" charset="0"/>
                </a:rPr>
                <a:t> = 81</a:t>
              </a:r>
              <a:endParaRPr lang="ko-KR" altLang="en-US" sz="1600" dirty="0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0CF159-F27F-D7FC-78A1-533E004EA068}"/>
                </a:ext>
              </a:extLst>
            </p:cNvPr>
            <p:cNvSpPr txBox="1"/>
            <p:nvPr/>
          </p:nvSpPr>
          <p:spPr>
            <a:xfrm>
              <a:off x="6642235" y="3224203"/>
              <a:ext cx="76655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ko-KR" sz="1600" i="1" dirty="0">
                  <a:latin typeface="Arial Nova" panose="020B05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ko-KR" sz="1600" dirty="0">
                  <a:latin typeface="Arial Nova" panose="020B0504020202020204" pitchFamily="34" charset="0"/>
                  <a:cs typeface="Arial" panose="020B0604020202020204" pitchFamily="34" charset="0"/>
                </a:rPr>
                <a:t> = 83</a:t>
              </a:r>
              <a:endParaRPr lang="ko-KR" altLang="en-US" sz="1600" dirty="0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6C050D-F087-7AE2-46C6-9D3F0D848BF1}"/>
                </a:ext>
              </a:extLst>
            </p:cNvPr>
            <p:cNvSpPr txBox="1"/>
            <p:nvPr/>
          </p:nvSpPr>
          <p:spPr>
            <a:xfrm>
              <a:off x="9082226" y="3224203"/>
              <a:ext cx="76655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ko-KR" sz="1600" i="1" dirty="0">
                  <a:latin typeface="Arial Nova" panose="020B05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ko-KR" sz="1600" dirty="0">
                  <a:latin typeface="Arial Nova" panose="020B0504020202020204" pitchFamily="34" charset="0"/>
                  <a:cs typeface="Arial" panose="020B0604020202020204" pitchFamily="34" charset="0"/>
                </a:rPr>
                <a:t> = 85</a:t>
              </a:r>
              <a:endParaRPr lang="ko-KR" altLang="en-US" sz="1600" dirty="0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CCF945-B8CB-2671-97DC-F10973C342F8}"/>
                </a:ext>
              </a:extLst>
            </p:cNvPr>
            <p:cNvSpPr txBox="1"/>
            <p:nvPr/>
          </p:nvSpPr>
          <p:spPr>
            <a:xfrm>
              <a:off x="4202244" y="5563331"/>
              <a:ext cx="76655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ko-KR" sz="1600" i="1" dirty="0">
                  <a:latin typeface="Arial Nova" panose="020B05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ko-KR" sz="1600" dirty="0">
                  <a:latin typeface="Arial Nova" panose="020B0504020202020204" pitchFamily="34" charset="0"/>
                  <a:cs typeface="Arial" panose="020B0604020202020204" pitchFamily="34" charset="0"/>
                </a:rPr>
                <a:t> = 82</a:t>
              </a:r>
              <a:endParaRPr lang="ko-KR" altLang="en-US" sz="1600" dirty="0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129CDD-4307-D5E2-6B8F-3F9AACCDC461}"/>
                </a:ext>
              </a:extLst>
            </p:cNvPr>
            <p:cNvSpPr txBox="1"/>
            <p:nvPr/>
          </p:nvSpPr>
          <p:spPr>
            <a:xfrm>
              <a:off x="6642235" y="5563331"/>
              <a:ext cx="76655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ko-KR" sz="1600" i="1" dirty="0">
                  <a:latin typeface="Arial Nova" panose="020B05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ko-KR" sz="1600" dirty="0">
                  <a:latin typeface="Arial Nova" panose="020B0504020202020204" pitchFamily="34" charset="0"/>
                  <a:cs typeface="Arial" panose="020B0604020202020204" pitchFamily="34" charset="0"/>
                </a:rPr>
                <a:t> = 84</a:t>
              </a:r>
              <a:endParaRPr lang="ko-KR" altLang="en-US" sz="1600" dirty="0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318F15-2F24-E211-E2E4-ED4DC9A2388D}"/>
                </a:ext>
              </a:extLst>
            </p:cNvPr>
            <p:cNvSpPr txBox="1"/>
            <p:nvPr/>
          </p:nvSpPr>
          <p:spPr>
            <a:xfrm>
              <a:off x="9082226" y="5563331"/>
              <a:ext cx="76655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ko-KR" sz="1600" i="1" dirty="0">
                  <a:latin typeface="Arial Nova" panose="020B05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ko-KR" sz="1600" dirty="0">
                  <a:latin typeface="Arial Nova" panose="020B0504020202020204" pitchFamily="34" charset="0"/>
                  <a:cs typeface="Arial" panose="020B0604020202020204" pitchFamily="34" charset="0"/>
                </a:rPr>
                <a:t> = 86</a:t>
              </a:r>
              <a:endParaRPr lang="ko-KR" altLang="en-US" sz="1600" dirty="0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1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22C5244-DC68-19FF-F86B-F2A9D743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A43DCB-6F7B-8E98-07E4-C831C597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AFF32C-02C3-0105-8DD1-C29FA57E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9" y="1281522"/>
            <a:ext cx="10065267" cy="574069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7FF7CA9-F515-49A8-72B9-508C4C218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33" y="948728"/>
            <a:ext cx="9303228" cy="112400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8F35A97-315E-DF70-A8FC-92B02C198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0" y="0"/>
            <a:ext cx="3712163" cy="94872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E169E0C-75D6-55DE-D812-08F83E5F3184}"/>
              </a:ext>
            </a:extLst>
          </p:cNvPr>
          <p:cNvSpPr/>
          <p:nvPr/>
        </p:nvSpPr>
        <p:spPr>
          <a:xfrm>
            <a:off x="1325433" y="1178011"/>
            <a:ext cx="1327151" cy="411891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371C90E-BA63-6004-D394-15AEEAEA7AB6}"/>
              </a:ext>
            </a:extLst>
          </p:cNvPr>
          <p:cNvSpPr/>
          <p:nvPr/>
        </p:nvSpPr>
        <p:spPr>
          <a:xfrm>
            <a:off x="4361076" y="1158336"/>
            <a:ext cx="2797605" cy="411891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98727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5C1E892-22BF-4017-925F-5871FB782F63}"/>
              </a:ext>
            </a:extLst>
          </p:cNvPr>
          <p:cNvSpPr txBox="1"/>
          <p:nvPr/>
        </p:nvSpPr>
        <p:spPr>
          <a:xfrm>
            <a:off x="348369" y="854722"/>
            <a:ext cx="9744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latin typeface="Arial Nova" panose="020B0504020202020204" pitchFamily="34" charset="0"/>
              </a:rPr>
              <a:t>The number of calculated nuclei in odd-even and odd-odd phase</a:t>
            </a:r>
            <a:endParaRPr lang="ko-KR" altLang="en-US" sz="2400" b="1" dirty="0">
              <a:latin typeface="Arial Nova" panose="020B0504020202020204" pitchFamily="34" charset="0"/>
            </a:endParaRPr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3D5694D7-55EB-4838-859F-60FC12E3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0"/>
            <a:ext cx="9891712" cy="762000"/>
          </a:xfrm>
        </p:spPr>
        <p:txBody>
          <a:bodyPr>
            <a:normAutofit/>
          </a:bodyPr>
          <a:lstStyle/>
          <a:p>
            <a:r>
              <a:rPr lang="en-US" altLang="ko-KR" dirty="0"/>
              <a:t>Calculation Region</a:t>
            </a:r>
            <a:endParaRPr lang="ko-KR" altLang="en-US" dirty="0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96D24E6D-E270-402A-9E9F-2B4821B47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7218"/>
              </p:ext>
            </p:extLst>
          </p:nvPr>
        </p:nvGraphicFramePr>
        <p:xfrm>
          <a:off x="602201" y="1776804"/>
          <a:ext cx="10987599" cy="2983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487">
                  <a:extLst>
                    <a:ext uri="{9D8B030D-6E8A-4147-A177-3AD203B41FA5}">
                      <a16:colId xmlns:a16="http://schemas.microsoft.com/office/drawing/2014/main" val="380288139"/>
                    </a:ext>
                  </a:extLst>
                </a:gridCol>
                <a:gridCol w="1553185">
                  <a:extLst>
                    <a:ext uri="{9D8B030D-6E8A-4147-A177-3AD203B41FA5}">
                      <a16:colId xmlns:a16="http://schemas.microsoft.com/office/drawing/2014/main" val="1736978970"/>
                    </a:ext>
                  </a:extLst>
                </a:gridCol>
                <a:gridCol w="776593">
                  <a:extLst>
                    <a:ext uri="{9D8B030D-6E8A-4147-A177-3AD203B41FA5}">
                      <a16:colId xmlns:a16="http://schemas.microsoft.com/office/drawing/2014/main" val="3370517230"/>
                    </a:ext>
                  </a:extLst>
                </a:gridCol>
                <a:gridCol w="1553185">
                  <a:extLst>
                    <a:ext uri="{9D8B030D-6E8A-4147-A177-3AD203B41FA5}">
                      <a16:colId xmlns:a16="http://schemas.microsoft.com/office/drawing/2014/main" val="3346190758"/>
                    </a:ext>
                  </a:extLst>
                </a:gridCol>
                <a:gridCol w="776593">
                  <a:extLst>
                    <a:ext uri="{9D8B030D-6E8A-4147-A177-3AD203B41FA5}">
                      <a16:colId xmlns:a16="http://schemas.microsoft.com/office/drawing/2014/main" val="776593021"/>
                    </a:ext>
                  </a:extLst>
                </a:gridCol>
                <a:gridCol w="1553185">
                  <a:extLst>
                    <a:ext uri="{9D8B030D-6E8A-4147-A177-3AD203B41FA5}">
                      <a16:colId xmlns:a16="http://schemas.microsoft.com/office/drawing/2014/main" val="1505223178"/>
                    </a:ext>
                  </a:extLst>
                </a:gridCol>
                <a:gridCol w="776593">
                  <a:extLst>
                    <a:ext uri="{9D8B030D-6E8A-4147-A177-3AD203B41FA5}">
                      <a16:colId xmlns:a16="http://schemas.microsoft.com/office/drawing/2014/main" val="4142396130"/>
                    </a:ext>
                  </a:extLst>
                </a:gridCol>
                <a:gridCol w="1553185">
                  <a:extLst>
                    <a:ext uri="{9D8B030D-6E8A-4147-A177-3AD203B41FA5}">
                      <a16:colId xmlns:a16="http://schemas.microsoft.com/office/drawing/2014/main" val="3799048757"/>
                    </a:ext>
                  </a:extLst>
                </a:gridCol>
                <a:gridCol w="776593">
                  <a:extLst>
                    <a:ext uri="{9D8B030D-6E8A-4147-A177-3AD203B41FA5}">
                      <a16:colId xmlns:a16="http://schemas.microsoft.com/office/drawing/2014/main" val="510783507"/>
                    </a:ext>
                  </a:extLst>
                </a:gridCol>
              </a:tblGrid>
              <a:tr h="400456">
                <a:tc rowSpan="2">
                  <a:txBody>
                    <a:bodyPr/>
                    <a:lstStyle/>
                    <a:p>
                      <a:pPr algn="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latinLnBrk="1"/>
                      <a:endParaRPr lang="en-US" altLang="ko-K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FRDM2012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KTUY05</a:t>
                      </a:r>
                    </a:p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M246 (2014)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RCHB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DRHBc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64769837"/>
                  </a:ext>
                </a:extLst>
              </a:tr>
              <a:tr h="3300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78940"/>
                  </a:ext>
                </a:extLst>
              </a:tr>
              <a:tr h="26809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 = 81)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173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269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97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166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281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116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172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267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96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169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282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57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0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14514"/>
                  </a:ext>
                </a:extLst>
              </a:tr>
              <a:tr h="2680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57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226583"/>
                  </a:ext>
                </a:extLst>
              </a:tr>
              <a:tr h="26809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(Z = 83)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178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276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99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171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283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113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179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269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91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172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292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61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0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54952"/>
                  </a:ext>
                </a:extLst>
              </a:tr>
              <a:tr h="2680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60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99824"/>
                  </a:ext>
                </a:extLst>
              </a:tr>
              <a:tr h="26809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(Z = 85)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184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282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99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177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285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109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193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271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79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186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 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A </a:t>
                      </a:r>
                      <a:r>
                        <a:rPr lang="ko-KR" altLang="en-US" sz="1400" dirty="0">
                          <a:latin typeface="Arial Nova" panose="020B0504020202020204" pitchFamily="34" charset="0"/>
                        </a:rPr>
                        <a:t>≤</a:t>
                      </a:r>
                      <a:r>
                        <a:rPr lang="en-US" altLang="ko-KR" sz="1400" dirty="0">
                          <a:latin typeface="Arial Nova" panose="020B0504020202020204" pitchFamily="34" charset="0"/>
                        </a:rPr>
                        <a:t> 311</a:t>
                      </a:r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63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0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520901"/>
                  </a:ext>
                </a:extLst>
              </a:tr>
              <a:tr h="2680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Arial Nova" panose="020B0504020202020204" pitchFamily="34" charset="0"/>
                        </a:rPr>
                        <a:t>63</a:t>
                      </a:r>
                      <a:endParaRPr lang="ko-KR" altLang="en-US" sz="1400" b="1" dirty="0"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31141"/>
                  </a:ext>
                </a:extLst>
              </a:tr>
              <a:tr h="3203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ko-KR" altLang="en-US" sz="24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2219998"/>
                  </a:ext>
                </a:extLst>
              </a:tr>
            </a:tbl>
          </a:graphicData>
        </a:graphic>
      </p:graphicFrame>
      <p:sp>
        <p:nvSpPr>
          <p:cNvPr id="2" name="직사각형 1">
            <a:extLst>
              <a:ext uri="{FF2B5EF4-FFF2-40B4-BE49-F238E27FC236}">
                <a16:creationId xmlns:a16="http://schemas.microsoft.com/office/drawing/2014/main" id="{FCD23C69-180C-AAA8-6783-226BA9015556}"/>
              </a:ext>
            </a:extLst>
          </p:cNvPr>
          <p:cNvSpPr/>
          <p:nvPr/>
        </p:nvSpPr>
        <p:spPr>
          <a:xfrm>
            <a:off x="602201" y="1409109"/>
            <a:ext cx="285822" cy="235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0" rtlCol="0" anchor="ctr"/>
          <a:lstStyle/>
          <a:p>
            <a:endParaRPr lang="ko-KR" altLang="en-US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52CD86E-9718-AFA6-9F6A-5A86375B02C8}"/>
              </a:ext>
            </a:extLst>
          </p:cNvPr>
          <p:cNvSpPr/>
          <p:nvPr/>
        </p:nvSpPr>
        <p:spPr>
          <a:xfrm>
            <a:off x="2743200" y="1409109"/>
            <a:ext cx="285822" cy="2359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0" rtlCol="0" anchor="ctr"/>
          <a:lstStyle/>
          <a:p>
            <a:endParaRPr lang="ko-KR" altLang="en-US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ED02C4A-8DBC-8C28-CFC4-52DC408E903A}"/>
              </a:ext>
            </a:extLst>
          </p:cNvPr>
          <p:cNvSpPr/>
          <p:nvPr/>
        </p:nvSpPr>
        <p:spPr>
          <a:xfrm>
            <a:off x="1031572" y="1405129"/>
            <a:ext cx="1568079" cy="2359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0" rtlCol="0" anchor="ctr"/>
          <a:lstStyle/>
          <a:p>
            <a:r>
              <a:rPr lang="en-US" altLang="ko-KR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Odd-Z / Even-N</a:t>
            </a:r>
            <a:endParaRPr lang="ko-KR" altLang="en-US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81698EE-552F-573B-873C-16F37611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15" name="바닥글 개체 틀 14">
            <a:extLst>
              <a:ext uri="{FF2B5EF4-FFF2-40B4-BE49-F238E27FC236}">
                <a16:creationId xmlns:a16="http://schemas.microsoft.com/office/drawing/2014/main" id="{6DF777D9-69BB-0430-5B56-B9DF2A36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8F935E6-294A-AC6D-EAFC-71D04160982E}"/>
              </a:ext>
            </a:extLst>
          </p:cNvPr>
          <p:cNvSpPr/>
          <p:nvPr/>
        </p:nvSpPr>
        <p:spPr>
          <a:xfrm>
            <a:off x="3172571" y="1405129"/>
            <a:ext cx="1568079" cy="2359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0" rtlCol="0" anchor="ctr"/>
          <a:lstStyle/>
          <a:p>
            <a:r>
              <a:rPr lang="en-US" altLang="ko-KR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Odd-Z / Odd-N</a:t>
            </a:r>
            <a:endParaRPr lang="ko-KR" altLang="en-US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3ACD8-C952-47C5-D7C4-C4EA3DA36DE7}"/>
              </a:ext>
            </a:extLst>
          </p:cNvPr>
          <p:cNvSpPr txBox="1"/>
          <p:nvPr/>
        </p:nvSpPr>
        <p:spPr>
          <a:xfrm>
            <a:off x="1470569" y="4866317"/>
            <a:ext cx="889179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All calculations of odd-even and odd-odd for Z=81-85 isotope chains are completed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7F1E3E-FF46-7776-67D1-F7CAC1D98190}"/>
              </a:ext>
            </a:extLst>
          </p:cNvPr>
          <p:cNvSpPr txBox="1"/>
          <p:nvPr/>
        </p:nvSpPr>
        <p:spPr>
          <a:xfrm>
            <a:off x="1470568" y="5372875"/>
            <a:ext cx="727321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Both driplines of the </a:t>
            </a:r>
            <a:r>
              <a:rPr lang="en-US" altLang="ko-KR" dirty="0" err="1">
                <a:latin typeface="Arial Nova" panose="020B0504020202020204" pitchFamily="34" charset="0"/>
                <a:cs typeface="Arial" panose="020B0604020202020204" pitchFamily="34" charset="0"/>
              </a:rPr>
              <a:t>DRHBc</a:t>
            </a: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 are expanded comparing to the RCHB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BB0D09-4570-6C83-AD11-8D50E2832003}"/>
              </a:ext>
            </a:extLst>
          </p:cNvPr>
          <p:cNvSpPr txBox="1"/>
          <p:nvPr/>
        </p:nvSpPr>
        <p:spPr>
          <a:xfrm>
            <a:off x="1470567" y="5879433"/>
            <a:ext cx="957018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 Nova" panose="020B0504020202020204" pitchFamily="34" charset="0"/>
                <a:cs typeface="Arial" panose="020B0604020202020204" pitchFamily="34" charset="0"/>
              </a:rPr>
              <a:t>We also obtained obviously an expanded neutron dripline comparing to other mass tables</a:t>
            </a:r>
            <a:endParaRPr lang="ko-KR" altLang="en-US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095B2EE1-2329-DFE4-B3F3-1CEF0D94A44C}"/>
              </a:ext>
            </a:extLst>
          </p:cNvPr>
          <p:cNvSpPr/>
          <p:nvPr/>
        </p:nvSpPr>
        <p:spPr>
          <a:xfrm>
            <a:off x="9224319" y="2069757"/>
            <a:ext cx="2619632" cy="27965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0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D96460-B684-4064-B8B4-CFFB6D41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Context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42C9-8C8E-4FF7-B8B9-E00D2D32EB35}"/>
              </a:ext>
            </a:extLst>
          </p:cNvPr>
          <p:cNvSpPr txBox="1"/>
          <p:nvPr/>
        </p:nvSpPr>
        <p:spPr>
          <a:xfrm>
            <a:off x="2135188" y="836613"/>
            <a:ext cx="7921626" cy="5472112"/>
          </a:xfrm>
          <a:prstGeom prst="rect">
            <a:avLst/>
          </a:prstGeom>
          <a:noFill/>
        </p:spPr>
        <p:txBody>
          <a:bodyPr wrap="square" lIns="90000" tIns="46800" rIns="0" bIns="0" rtlCol="0">
            <a:normAutofit/>
          </a:bodyPr>
          <a:lstStyle/>
          <a:p>
            <a:pPr marL="514350" indent="-51435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altLang="ko-KR" sz="2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Calculation Results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Discussion</a:t>
            </a:r>
          </a:p>
          <a:p>
            <a:pPr marL="514350" indent="-5143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altLang="ko-K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55A1C6-5DE8-606D-87B3-3171DA6D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B98C14-7AEC-8F27-FD41-D3D7A9C1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44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6E5FB9-C74C-4178-A796-0439D971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69" y="0"/>
            <a:ext cx="11543594" cy="762450"/>
          </a:xfrm>
        </p:spPr>
        <p:txBody>
          <a:bodyPr>
            <a:normAutofit/>
          </a:bodyPr>
          <a:lstStyle/>
          <a:p>
            <a:r>
              <a:rPr lang="en-US" altLang="ko-KR" dirty="0"/>
              <a:t>Numerical details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78128-00B9-4D07-B945-7BEF8594F101}"/>
              </a:ext>
            </a:extLst>
          </p:cNvPr>
          <p:cNvSpPr txBox="1"/>
          <p:nvPr/>
        </p:nvSpPr>
        <p:spPr>
          <a:xfrm>
            <a:off x="4836866" y="848184"/>
            <a:ext cx="5846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Odd-even and odd-odd from Tl to At isotope chain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32A351-ED22-44D8-AD70-17ACB992AD3D}"/>
              </a:ext>
            </a:extLst>
          </p:cNvPr>
          <p:cNvSpPr txBox="1"/>
          <p:nvPr/>
        </p:nvSpPr>
        <p:spPr>
          <a:xfrm>
            <a:off x="4836866" y="1404346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= 20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BD6E13-4B34-4F8B-B71B-D4AAAB002FC6}"/>
              </a:ext>
            </a:extLst>
          </p:cNvPr>
          <p:cNvSpPr txBox="1"/>
          <p:nvPr/>
        </p:nvSpPr>
        <p:spPr>
          <a:xfrm>
            <a:off x="4836866" y="1960509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Δr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= 0.1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44DA83-1EE9-422C-A0A9-785E5A34CCDD}"/>
              </a:ext>
            </a:extLst>
          </p:cNvPr>
          <p:cNvSpPr txBox="1"/>
          <p:nvPr/>
        </p:nvSpPr>
        <p:spPr>
          <a:xfrm>
            <a:off x="4836866" y="2516671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= 300 MeV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D8DC42-4E46-496B-9C9F-A81BCA6B11D9}"/>
              </a:ext>
            </a:extLst>
          </p:cNvPr>
          <p:cNvSpPr txBox="1"/>
          <p:nvPr/>
        </p:nvSpPr>
        <p:spPr>
          <a:xfrm>
            <a:off x="4836866" y="3072834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ko-KR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= 23/2 </a:t>
            </a:r>
            <a:r>
              <a:rPr lang="en-US" altLang="ko-KR" sz="2000" i="1" dirty="0">
                <a:latin typeface="Arial" panose="020B0604020202020204" pitchFamily="34" charset="0"/>
                <a:cs typeface="Arial" panose="020B0604020202020204" pitchFamily="34" charset="0"/>
              </a:rPr>
              <a:t>ħ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DA9330-1F93-4678-97A9-66E5AFBCA9FD}"/>
              </a:ext>
            </a:extLst>
          </p:cNvPr>
          <p:cNvSpPr txBox="1"/>
          <p:nvPr/>
        </p:nvSpPr>
        <p:spPr>
          <a:xfrm>
            <a:off x="4836866" y="3628996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altLang="ko-KR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= 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1CF095-9DD0-44AC-A96B-E49B74DA6493}"/>
              </a:ext>
            </a:extLst>
          </p:cNvPr>
          <p:cNvSpPr txBox="1"/>
          <p:nvPr/>
        </p:nvSpPr>
        <p:spPr>
          <a:xfrm>
            <a:off x="4836866" y="4185158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PC-PK1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C52572A-326C-4615-9387-B07885D47F1F}"/>
              </a:ext>
            </a:extLst>
          </p:cNvPr>
          <p:cNvSpPr txBox="1"/>
          <p:nvPr/>
        </p:nvSpPr>
        <p:spPr>
          <a:xfrm>
            <a:off x="4836866" y="4741321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- 325.0 MeV fm</a:t>
            </a:r>
            <a:r>
              <a:rPr lang="en-US" altLang="ko-K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1A585A-94A7-4CC4-B94A-11A8CBE78A62}"/>
              </a:ext>
            </a:extLst>
          </p:cNvPr>
          <p:cNvSpPr txBox="1"/>
          <p:nvPr/>
        </p:nvSpPr>
        <p:spPr>
          <a:xfrm>
            <a:off x="4836866" y="5297483"/>
            <a:ext cx="6930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-0.5, -0.4, -0.3, -0.2, -0.1, 0.0, 0.1, 0.2, 0.3, 0.4, 0.5, and 0.6</a:t>
            </a:r>
            <a:endParaRPr lang="en-US" altLang="ko-KR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6BF920F6-15F1-455C-BE9F-7FD6B16B503F}"/>
              </a:ext>
            </a:extLst>
          </p:cNvPr>
          <p:cNvSpPr/>
          <p:nvPr/>
        </p:nvSpPr>
        <p:spPr>
          <a:xfrm>
            <a:off x="425033" y="5329877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β</a:t>
            </a:r>
            <a:r>
              <a:rPr lang="en-US" altLang="ko-KR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ko-K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67E0776F-1AC0-453A-9C37-765D57774749}"/>
              </a:ext>
            </a:extLst>
          </p:cNvPr>
          <p:cNvSpPr/>
          <p:nvPr/>
        </p:nvSpPr>
        <p:spPr>
          <a:xfrm>
            <a:off x="425033" y="4773715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Pairing strength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D39841C-509F-4B97-92E4-4D73B9841730}"/>
              </a:ext>
            </a:extLst>
          </p:cNvPr>
          <p:cNvSpPr/>
          <p:nvPr/>
        </p:nvSpPr>
        <p:spPr>
          <a:xfrm>
            <a:off x="425033" y="4217552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 density functional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3D97964C-E58B-4BF5-A47F-8CD88D7763D6}"/>
              </a:ext>
            </a:extLst>
          </p:cNvPr>
          <p:cNvSpPr/>
          <p:nvPr/>
        </p:nvSpPr>
        <p:spPr>
          <a:xfrm>
            <a:off x="425033" y="3661390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Legendre expansion order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6678236-5A7C-4A16-B28F-BF91E840022B}"/>
              </a:ext>
            </a:extLst>
          </p:cNvPr>
          <p:cNvSpPr/>
          <p:nvPr/>
        </p:nvSpPr>
        <p:spPr>
          <a:xfrm>
            <a:off x="425033" y="3105227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moment cutoff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345D99C6-BFD5-4EE7-9378-A6FFF73B090C}"/>
              </a:ext>
            </a:extLst>
          </p:cNvPr>
          <p:cNvSpPr/>
          <p:nvPr/>
        </p:nvSpPr>
        <p:spPr>
          <a:xfrm>
            <a:off x="425033" y="2549065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cutoff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DE4EA401-CEDE-44AF-A0E7-27F95768CDD0}"/>
              </a:ext>
            </a:extLst>
          </p:cNvPr>
          <p:cNvSpPr/>
          <p:nvPr/>
        </p:nvSpPr>
        <p:spPr>
          <a:xfrm>
            <a:off x="425033" y="1992903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 size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BB14505-844B-474F-9CAB-DFE08388F68E}"/>
              </a:ext>
            </a:extLst>
          </p:cNvPr>
          <p:cNvSpPr/>
          <p:nvPr/>
        </p:nvSpPr>
        <p:spPr>
          <a:xfrm>
            <a:off x="425033" y="1436740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size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FBC8838-4A0A-4F53-BD22-F66A901D2BDE}"/>
              </a:ext>
            </a:extLst>
          </p:cNvPr>
          <p:cNvSpPr/>
          <p:nvPr/>
        </p:nvSpPr>
        <p:spPr>
          <a:xfrm>
            <a:off x="425033" y="880578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BDE27-9257-3E6E-D656-1E37D8BB13DB}"/>
              </a:ext>
            </a:extLst>
          </p:cNvPr>
          <p:cNvSpPr txBox="1"/>
          <p:nvPr/>
        </p:nvSpPr>
        <p:spPr>
          <a:xfrm>
            <a:off x="4836866" y="5821251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For odd-Z and odd-N nuclei</a:t>
            </a:r>
            <a:endParaRPr lang="en-US" altLang="ko-KR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13CAA0-1DEB-F96F-357F-CCEF7A4E445B}"/>
              </a:ext>
            </a:extLst>
          </p:cNvPr>
          <p:cNvSpPr/>
          <p:nvPr/>
        </p:nvSpPr>
        <p:spPr>
          <a:xfrm>
            <a:off x="425033" y="5853645"/>
            <a:ext cx="4252030" cy="37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blocking process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79451C-BE49-E141-EE63-27E758B9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July2-4, 2024</a:t>
            </a:r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BB099C5-A02F-FEA8-6D46-2A632074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The 7th workshop on nuclear mass table with DRHBc theory, Gangneung, Korea</a:t>
            </a:r>
            <a:endParaRPr lang="ko-KR" altLang="en-US" dirty="0"/>
          </a:p>
        </p:txBody>
      </p:sp>
      <p:sp>
        <p:nvSpPr>
          <p:cNvPr id="9" name="별: 꼭짓점 4개 8">
            <a:extLst>
              <a:ext uri="{FF2B5EF4-FFF2-40B4-BE49-F238E27FC236}">
                <a16:creationId xmlns:a16="http://schemas.microsoft.com/office/drawing/2014/main" id="{CE61942F-D756-64A2-79E2-6DA16E477F08}"/>
              </a:ext>
            </a:extLst>
          </p:cNvPr>
          <p:cNvSpPr/>
          <p:nvPr/>
        </p:nvSpPr>
        <p:spPr>
          <a:xfrm>
            <a:off x="106222" y="5723797"/>
            <a:ext cx="484293" cy="636373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40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테마">
  <a:themeElements>
    <a:clrScheme name="숭실대">
      <a:dk1>
        <a:sysClr val="windowText" lastClr="000000"/>
      </a:dk1>
      <a:lt1>
        <a:sysClr val="window" lastClr="FFFFFF"/>
      </a:lt1>
      <a:dk2>
        <a:srgbClr val="007193"/>
      </a:dk2>
      <a:lt2>
        <a:srgbClr val="00A7CC"/>
      </a:lt2>
      <a:accent1>
        <a:srgbClr val="63C5C4"/>
      </a:accent1>
      <a:accent2>
        <a:srgbClr val="0070C0"/>
      </a:accent2>
      <a:accent3>
        <a:srgbClr val="FF0000"/>
      </a:accent3>
      <a:accent4>
        <a:srgbClr val="FFC000"/>
      </a:accent4>
      <a:accent5>
        <a:srgbClr val="373535"/>
      </a:accent5>
      <a:accent6>
        <a:srgbClr val="E87E0D"/>
      </a:accent6>
      <a:hlink>
        <a:srgbClr val="0070C0"/>
      </a:hlink>
      <a:folHlink>
        <a:srgbClr val="7030A0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ctr">
        <a:spAutoFit/>
      </a:bodyPr>
      <a:lstStyle>
        <a:defPPr algn="l">
          <a:defRPr dirty="0" smtClean="0">
            <a:latin typeface="Arial Nova" panose="020B05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테마" id="{50B1EAE2-157D-483F-A5F3-5E488610C52B}" vid="{DBC55507-4913-452C-BCE0-75B113EF78CD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FWZTealTan43_201907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9">
      <a:majorFont>
        <a:latin typeface="Cambria"/>
        <a:ea typeface="微软雅黑"/>
        <a:cs typeface=""/>
      </a:majorFont>
      <a:minorFont>
        <a:latin typeface="Times New Roman"/>
        <a:ea typeface="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WZTealTan43_201907" id="{4F7CEBEF-A60F-49A2-A8FE-96BDCE5AC3E6}" vid="{26C9E774-D331-476B-BD04-1E4DC6C89F3B}"/>
    </a:ext>
  </a:extLst>
</a:theme>
</file>

<file path=ppt/theme/theme5.xml><?xml version="1.0" encoding="utf-8"?>
<a:theme xmlns:a="http://schemas.openxmlformats.org/drawingml/2006/main" name="pku-template-saikexi@bdw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经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2400" b="1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116010</TotalTime>
  <Words>3451</Words>
  <Application>Microsoft Office PowerPoint</Application>
  <PresentationFormat>와이드스크린</PresentationFormat>
  <Paragraphs>582</Paragraphs>
  <Slides>50</Slides>
  <Notes>29</Notes>
  <HiddenSlides>13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50</vt:i4>
      </vt:variant>
    </vt:vector>
  </HeadingPairs>
  <TitlesOfParts>
    <vt:vector size="68" baseType="lpstr">
      <vt:lpstr>Cambria</vt:lpstr>
      <vt:lpstr>黑体</vt:lpstr>
      <vt:lpstr>맑은 고딕</vt:lpstr>
      <vt:lpstr>Arial</vt:lpstr>
      <vt:lpstr>Wingdings</vt:lpstr>
      <vt:lpstr>Times New Roman</vt:lpstr>
      <vt:lpstr>Calibri</vt:lpstr>
      <vt:lpstr>楷体</vt:lpstr>
      <vt:lpstr>微软雅黑</vt:lpstr>
      <vt:lpstr>Cambria Math</vt:lpstr>
      <vt:lpstr>Arial Nova</vt:lpstr>
      <vt:lpstr>Comic Sans MS</vt:lpstr>
      <vt:lpstr>等线</vt:lpstr>
      <vt:lpstr>테마</vt:lpstr>
      <vt:lpstr>Office 테마</vt:lpstr>
      <vt:lpstr>1_Office 테마</vt:lpstr>
      <vt:lpstr>SFWZTealTan43_201907</vt:lpstr>
      <vt:lpstr>pku-template-saikexi@bdwm</vt:lpstr>
      <vt:lpstr>Report of current status:   the region of Z=81,83, 85 and Z=87 and 89 </vt:lpstr>
      <vt:lpstr>Context</vt:lpstr>
      <vt:lpstr>PowerPoint 프레젠테이션</vt:lpstr>
      <vt:lpstr>PowerPoint 프레젠테이션</vt:lpstr>
      <vt:lpstr>Computer Resources</vt:lpstr>
      <vt:lpstr>PowerPoint 프레젠테이션</vt:lpstr>
      <vt:lpstr>Calculation Region</vt:lpstr>
      <vt:lpstr>Context</vt:lpstr>
      <vt:lpstr>Numerical details</vt:lpstr>
      <vt:lpstr>Calculation Results: 81Tl</vt:lpstr>
      <vt:lpstr>Calculation Results: 81Tl</vt:lpstr>
      <vt:lpstr>Calculation Results: 81Tl</vt:lpstr>
      <vt:lpstr>Calculation Results: 83Bi</vt:lpstr>
      <vt:lpstr>PowerPoint 프레젠테이션</vt:lpstr>
      <vt:lpstr>Calculation Results: 85At</vt:lpstr>
      <vt:lpstr>Context</vt:lpstr>
      <vt:lpstr>Potential energy curves (PECs)</vt:lpstr>
      <vt:lpstr>Potential energy curves (PECs)</vt:lpstr>
      <vt:lpstr>Potential energy curves (PECs)</vt:lpstr>
      <vt:lpstr>Potential energy curves (PECs)</vt:lpstr>
      <vt:lpstr>Context</vt:lpstr>
      <vt:lpstr>Summary</vt:lpstr>
      <vt:lpstr>Progress report on Z=87 nuclei</vt:lpstr>
      <vt:lpstr>Outline</vt:lpstr>
      <vt:lpstr>Project Plan</vt:lpstr>
      <vt:lpstr>Project Plan</vt:lpstr>
      <vt:lpstr>Project Plan</vt:lpstr>
      <vt:lpstr>Numerical details</vt:lpstr>
      <vt:lpstr>Results of Z= 87</vt:lpstr>
      <vt:lpstr>Results of Z= 87</vt:lpstr>
      <vt:lpstr>Results of Z= 87</vt:lpstr>
      <vt:lpstr>Results of Z= 87</vt:lpstr>
      <vt:lpstr>Summary</vt:lpstr>
      <vt:lpstr>PowerPoint 프레젠테이션</vt:lpstr>
      <vt:lpstr>Outline</vt:lpstr>
      <vt:lpstr>Project Plan</vt:lpstr>
      <vt:lpstr>Project Plan</vt:lpstr>
      <vt:lpstr>Numerical details</vt:lpstr>
      <vt:lpstr>Overall Progress</vt:lpstr>
      <vt:lpstr>Results of Z= 89  even N            odd N</vt:lpstr>
      <vt:lpstr>Results of Z= 89 even N    and odd N</vt:lpstr>
      <vt:lpstr>Results of Z= 89  even N</vt:lpstr>
      <vt:lpstr>Results of Z= 89  odd N</vt:lpstr>
      <vt:lpstr>Results of Z= 89 even N</vt:lpstr>
      <vt:lpstr>Results of Z= 89  odd N</vt:lpstr>
      <vt:lpstr>Results of Z= 89 odd N</vt:lpstr>
      <vt:lpstr>Results of Z= 89 odd N</vt:lpstr>
      <vt:lpstr>Summary and next step</vt:lpstr>
      <vt:lpstr>PowerPoint 프레젠테이션</vt:lpstr>
      <vt:lpstr>Potential energy curves (PECs)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check for DRHBc in the region of Z=82-90</dc:title>
  <dc:creator>Kim Seong-hyun</dc:creator>
  <cp:lastModifiedBy>cheoun Myung-Ki</cp:lastModifiedBy>
  <cp:revision>2259</cp:revision>
  <dcterms:created xsi:type="dcterms:W3CDTF">2019-08-12T09:02:41Z</dcterms:created>
  <dcterms:modified xsi:type="dcterms:W3CDTF">2024-07-02T06:06:03Z</dcterms:modified>
</cp:coreProperties>
</file>