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4" r:id="rId7"/>
    <p:sldId id="268" r:id="rId8"/>
    <p:sldId id="260" r:id="rId9"/>
    <p:sldId id="267" r:id="rId10"/>
    <p:sldId id="261" r:id="rId11"/>
    <p:sldId id="265" r:id="rId12"/>
    <p:sldId id="262" r:id="rId13"/>
    <p:sldId id="266" r:id="rId14"/>
    <p:sldId id="26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9" autoAdjust="0"/>
  </p:normalViewPr>
  <p:slideViewPr>
    <p:cSldViewPr>
      <p:cViewPr varScale="1">
        <p:scale>
          <a:sx n="71" d="100"/>
          <a:sy n="71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E42AB-E7EE-435A-8A17-9F72D02D4056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F633-FFBB-4695-9549-BCA4DEC6D1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7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F633-FFBB-4695-9549-BCA4DEC6D10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2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F633-FFBB-4695-9549-BCA4DEC6D10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96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94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4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9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FFAB-28B5-4CD4-9EEA-4FFA832B3CA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24AD-3F4D-465F-B07E-82B62B2A9C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67E8-F64D-4BD9-BC97-2CA29D35AED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6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F54E-83B6-4C02-ADD3-368F2F0571E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1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7CD0-CD91-48AA-82D6-E509960974B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3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E4CE-2B6B-44D7-8EB9-393209E0E2E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5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66B6-742A-407A-86CB-53904BF9C2C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47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0AA1-3928-4404-ACC6-E4276072618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66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0EC8-1C2F-45AF-8D70-98C253A8BB2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65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C4F9-33C3-40D8-99FB-2DDE12636BE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2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1D6B-29D6-4152-B5B0-83BDFFD4557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71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48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54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9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2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1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24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1213-3A55-4417-BE77-0E66969CB647}" type="datetimeFigureOut">
              <a:rPr lang="ko-KR" altLang="en-US" smtClean="0"/>
              <a:t>2024-07-03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14E0A-CDCD-4FF1-81DD-1D49E7806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7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F9B8-F304-4D14-91D3-C9A7E9A6921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DDC-B1B5-4FC8-926C-767285EFDC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7624" y="980729"/>
            <a:ext cx="6768752" cy="2376263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latin typeface="Candara" panose="020E0502030303020204" pitchFamily="34" charset="0"/>
              </a:rPr>
              <a:t>Correlation between alpha-decay half-lives and the symmetry energy</a:t>
            </a:r>
            <a:endParaRPr lang="ko-KR" altLang="en-US" sz="3200" b="1" dirty="0">
              <a:latin typeface="Candara" panose="020E0502030303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47664" y="3573016"/>
            <a:ext cx="5216624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ko-KR" sz="24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In collaboration with Yong-</a:t>
            </a:r>
            <a:r>
              <a:rPr lang="en-US" altLang="ko-KR" sz="2400" b="1" dirty="0" err="1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Beom</a:t>
            </a:r>
            <a:r>
              <a:rPr lang="en-US" altLang="ko-KR" sz="24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Choi, Hana Gil, Chang-Hwan Lee</a:t>
            </a:r>
          </a:p>
          <a:p>
            <a:pPr>
              <a:lnSpc>
                <a:spcPct val="160000"/>
              </a:lnSpc>
            </a:pPr>
            <a:r>
              <a:rPr lang="en-US" altLang="ko-KR" sz="2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Chang Ho Hyun</a:t>
            </a:r>
            <a:endParaRPr lang="ko-KR" altLang="en-US" sz="28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560840" cy="1015663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Results</a:t>
            </a:r>
            <a:endParaRPr lang="en-US" altLang="ko-KR" sz="2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Half-life as a function of T</a:t>
            </a:r>
            <a:r>
              <a:rPr lang="en-US" altLang="ko-KR" b="1" baseline="30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exp</a:t>
            </a:r>
            <a:r>
              <a:rPr lang="en-US" altLang="ko-KR" b="1" baseline="-25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1/2</a:t>
            </a:r>
            <a:endParaRPr lang="en-US" altLang="ko-KR" b="1" baseline="-25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259632" y="1340768"/>
            <a:ext cx="6253882" cy="4124325"/>
            <a:chOff x="1259632" y="1484784"/>
            <a:chExt cx="6253882" cy="41243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484784"/>
              <a:ext cx="3195638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484784"/>
              <a:ext cx="3157538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직사각형 7"/>
          <p:cNvSpPr/>
          <p:nvPr/>
        </p:nvSpPr>
        <p:spPr>
          <a:xfrm>
            <a:off x="971600" y="5446043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1 day = 86,400 seconds (~10</a:t>
            </a:r>
            <a:r>
              <a:rPr lang="en-US" altLang="ko-KR" baseline="300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5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T &lt; 1 day: random distribution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27984" y="5446043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T &gt; 1 day: overshoots the experiment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Small uncertainty in 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gives large difference</a:t>
            </a:r>
          </a:p>
        </p:txBody>
      </p:sp>
    </p:spTree>
    <p:extLst>
      <p:ext uri="{BB962C8B-B14F-4D97-AF65-F5344CB8AC3E}">
        <p14:creationId xmlns:p14="http://schemas.microsoft.com/office/powerpoint/2010/main" val="29742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560840" cy="1523494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Correlation between alpha-decay half-lives and the symmetry energy</a:t>
            </a:r>
            <a:endParaRPr lang="en-US" altLang="ko-KR" sz="2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T</a:t>
            </a:r>
            <a:r>
              <a:rPr lang="en-US" altLang="ko-KR" b="1" baseline="30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D</a:t>
            </a:r>
            <a:r>
              <a:rPr lang="en-US" altLang="ko-KR" b="1" baseline="-25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1/2</a:t>
            </a: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/T</a:t>
            </a:r>
            <a:r>
              <a:rPr lang="en-US" altLang="ko-KR" b="1" baseline="30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A</a:t>
            </a:r>
            <a:r>
              <a:rPr lang="en-US" altLang="ko-KR" b="1" baseline="-25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1/2 </a:t>
            </a: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as a function of </a:t>
            </a:r>
            <a:r>
              <a:rPr lang="en-US" altLang="ko-KR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A</a:t>
            </a:r>
            <a:r>
              <a:rPr lang="en-US" altLang="ko-KR" b="1" baseline="-25000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par</a:t>
            </a:r>
            <a:endParaRPr lang="en-US" altLang="ko-KR" b="1" baseline="-25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828236" cy="31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860032" y="1412776"/>
            <a:ext cx="38164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The ratios are in the range 1.25-1.5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For </a:t>
            </a:r>
            <a:r>
              <a:rPr lang="en-US" altLang="ko-KR" dirty="0" err="1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US" altLang="ko-KR" baseline="-25000" dirty="0" err="1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par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≤ 224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, ratio increases monotonically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Above 224, there are minima at </a:t>
            </a:r>
            <a:r>
              <a:rPr lang="en-US" altLang="ko-K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A</a:t>
            </a:r>
            <a:r>
              <a:rPr lang="en-US" altLang="ko-KR" baseline="-25000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par</a:t>
            </a: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=230, 232, 234  for Ra, </a:t>
            </a:r>
            <a:r>
              <a:rPr lang="en-US" altLang="ko-K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Th</a:t>
            </a: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, U, for which </a:t>
            </a:r>
            <a:r>
              <a:rPr lang="en-US" altLang="ko-K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N</a:t>
            </a:r>
            <a:r>
              <a:rPr lang="en-US" altLang="ko-KR" baseline="-25000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par</a:t>
            </a: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is identically 142: Is there any special meaning?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Is the ratio 1.25-1.5 big enough?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Neutron skin thickness of 208Pb: </a:t>
            </a:r>
            <a:r>
              <a:rPr lang="en-US" altLang="ko-KR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altLang="ko-K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R</a:t>
            </a:r>
            <a:r>
              <a:rPr lang="en-US" altLang="ko-KR" baseline="-25000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np</a:t>
            </a: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(KIDS-D)/</a:t>
            </a:r>
            <a:r>
              <a:rPr lang="en-US" altLang="ko-KR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altLang="ko-K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R</a:t>
            </a:r>
            <a:r>
              <a:rPr lang="en-US" altLang="ko-KR" baseline="-25000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np</a:t>
            </a: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(KIDS-A) = 1.40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Correlation is clear and prominent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560840" cy="507831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Diagnose the origin of the correlation</a:t>
            </a:r>
            <a:endParaRPr lang="en-US" altLang="ko-KR" b="1" baseline="-25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783091" y="764704"/>
            <a:ext cx="510938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Tunneling barrier is determined by V</a:t>
            </a:r>
            <a:r>
              <a:rPr lang="en-US" altLang="ko-KR" baseline="-25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C</a:t>
            </a: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and V</a:t>
            </a:r>
            <a:r>
              <a:rPr lang="en-US" altLang="ko-KR" baseline="-25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Barrier  builds up at r~8.5 </a:t>
            </a:r>
            <a:r>
              <a:rPr lang="en-US" altLang="ko-K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fm</a:t>
            </a:r>
            <a:endParaRPr lang="en-US" altLang="ko-KR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rgbClr val="002060"/>
                </a:solidFill>
                <a:latin typeface="Candara" panose="020E0502030303020204" pitchFamily="34" charset="0"/>
              </a:rPr>
              <a:t>Density in the surface region is critical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</a:rPr>
              <a:t>V</a:t>
            </a:r>
            <a:r>
              <a:rPr lang="en-US" altLang="ko-KR" baseline="-25000" dirty="0">
                <a:solidFill>
                  <a:srgbClr val="7030A0"/>
                </a:solidFill>
                <a:latin typeface="Candara" panose="020E0502030303020204" pitchFamily="34" charset="0"/>
              </a:rPr>
              <a:t>C</a:t>
            </a: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</a:rPr>
              <a:t> is identical in the two models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</a:rPr>
              <a:t>In </a:t>
            </a:r>
            <a:r>
              <a:rPr lang="en-US" altLang="ko-KR" dirty="0" smtClean="0">
                <a:solidFill>
                  <a:srgbClr val="7030A0"/>
                </a:solidFill>
                <a:latin typeface="Candara" panose="020E0502030303020204" pitchFamily="34" charset="0"/>
              </a:rPr>
              <a:t>r</a:t>
            </a: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≤6 </a:t>
            </a:r>
            <a:r>
              <a:rPr lang="en-US" altLang="ko-KR" dirty="0" err="1" smtClean="0">
                <a:solidFill>
                  <a:srgbClr val="7030A0"/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fm</a:t>
            </a:r>
            <a:r>
              <a:rPr lang="en-US" altLang="ko-KR" dirty="0" smtClean="0">
                <a:solidFill>
                  <a:srgbClr val="7030A0"/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, potential </a:t>
            </a: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of </a:t>
            </a:r>
            <a:r>
              <a:rPr lang="en-US" altLang="ko-KR" dirty="0" smtClean="0">
                <a:solidFill>
                  <a:srgbClr val="7030A0"/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KIDS-A is </a:t>
            </a: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shallower</a:t>
            </a:r>
            <a:endParaRPr lang="en-US" altLang="ko-KR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</a:rPr>
              <a:t>In 6-10 </a:t>
            </a:r>
            <a:r>
              <a:rPr lang="en-US" altLang="ko-KR" dirty="0" err="1">
                <a:solidFill>
                  <a:srgbClr val="7030A0"/>
                </a:solidFill>
                <a:latin typeface="Candara" panose="020E0502030303020204" pitchFamily="34" charset="0"/>
              </a:rPr>
              <a:t>fm</a:t>
            </a: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Candara" panose="020E0502030303020204" pitchFamily="34" charset="0"/>
              </a:rPr>
              <a:t>KIDS-A is smaller: more </a:t>
            </a: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</a:rPr>
              <a:t>cancellation with V</a:t>
            </a:r>
            <a:r>
              <a:rPr lang="en-US" altLang="ko-KR" baseline="-25000" dirty="0">
                <a:solidFill>
                  <a:srgbClr val="7030A0"/>
                </a:solidFill>
                <a:latin typeface="Candara" panose="020E0502030303020204" pitchFamily="34" charset="0"/>
              </a:rPr>
              <a:t>C</a:t>
            </a:r>
            <a:r>
              <a:rPr lang="en-US" altLang="ko-K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endParaRPr lang="en-US" altLang="ko-KR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7030A0"/>
                </a:solidFill>
                <a:latin typeface="Candara" panose="020E0502030303020204" pitchFamily="34" charset="0"/>
              </a:rPr>
              <a:t>Stronger cancellation makes barrier lower: shorter </a:t>
            </a:r>
            <a:r>
              <a:rPr lang="en-US" altLang="ko-KR" dirty="0" smtClean="0">
                <a:solidFill>
                  <a:srgbClr val="7030A0"/>
                </a:solidFill>
                <a:latin typeface="Candara" panose="020E0502030303020204" pitchFamily="34" charset="0"/>
              </a:rPr>
              <a:t>half-life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C00000"/>
                </a:solidFill>
                <a:latin typeface="Candara" panose="020E0502030303020204" pitchFamily="34" charset="0"/>
              </a:rPr>
              <a:t>Less density in the core with KIDS-A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C00000"/>
                </a:solidFill>
                <a:latin typeface="Candara" panose="020E0502030303020204" pitchFamily="34" charset="0"/>
              </a:rPr>
              <a:t>Depletion in the core compensated in 6-10 </a:t>
            </a:r>
            <a:r>
              <a:rPr lang="en-US" altLang="ko-KR" dirty="0" err="1">
                <a:solidFill>
                  <a:srgbClr val="C00000"/>
                </a:solidFill>
                <a:latin typeface="Candara" panose="020E0502030303020204" pitchFamily="34" charset="0"/>
              </a:rPr>
              <a:t>fm</a:t>
            </a:r>
            <a:endParaRPr lang="en-US" altLang="ko-KR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C00000"/>
                </a:solidFill>
                <a:latin typeface="Candara" panose="020E0502030303020204" pitchFamily="34" charset="0"/>
              </a:rPr>
              <a:t>Symmetry </a:t>
            </a:r>
            <a:r>
              <a:rPr lang="en-US" altLang="ko-KR" dirty="0" smtClean="0">
                <a:solidFill>
                  <a:srgbClr val="C00000"/>
                </a:solidFill>
                <a:latin typeface="Candara" panose="020E0502030303020204" pitchFamily="34" charset="0"/>
              </a:rPr>
              <a:t>energy → Different density → Different potential </a:t>
            </a:r>
            <a:r>
              <a:rPr lang="en-US" altLang="ko-KR" dirty="0">
                <a:solidFill>
                  <a:srgbClr val="C00000"/>
                </a:solidFill>
                <a:latin typeface="Candara" panose="020E0502030303020204" pitchFamily="34" charset="0"/>
              </a:rPr>
              <a:t>→</a:t>
            </a:r>
            <a:r>
              <a:rPr lang="en-US" altLang="ko-KR" dirty="0" smtClean="0">
                <a:solidFill>
                  <a:srgbClr val="C00000"/>
                </a:solidFill>
                <a:latin typeface="Candara" panose="020E0502030303020204" pitchFamily="34" charset="0"/>
              </a:rPr>
              <a:t> Different half-life</a:t>
            </a:r>
            <a:endParaRPr lang="en-US" altLang="ko-KR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00085" y="980728"/>
            <a:ext cx="3251835" cy="5274206"/>
            <a:chOff x="411694" y="927430"/>
            <a:chExt cx="3251835" cy="527420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94" y="927430"/>
              <a:ext cx="3251835" cy="199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45" y="2646537"/>
              <a:ext cx="2940368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8" y="4249963"/>
              <a:ext cx="3126105" cy="195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755576" y="440953"/>
            <a:ext cx="7560840" cy="3924151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Summary</a:t>
            </a:r>
            <a:endParaRPr lang="en-US" altLang="ko-KR" sz="2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KIDS formalism provides a unified description of finite nuclei and infinite nuclear matter.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Models are constrained by nuclear properties and neutron star data.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Alpha-decay half-lives are reproduced with the factor 1/3 –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Soft symmetry energy gives longer half-lives.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Dependence on the symmetry energy is as clear as the neutron skin thickness of </a:t>
            </a:r>
            <a:r>
              <a:rPr lang="en-US" altLang="ko-KR" b="1" baseline="300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208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Pb.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Interesting behavior happens at N=142.</a:t>
            </a:r>
            <a:endParaRPr lang="en-US" altLang="ko-KR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Contents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KIDS formalism </a:t>
            </a:r>
            <a:endParaRPr lang="en-US" altLang="ko-KR" sz="20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Model: KIDS-A, B, C, 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Formulas for the alpha-decay half-lives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Correlation between alpha-decay half-lives and the symmetry energy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Summary</a:t>
            </a:r>
            <a:endParaRPr lang="ko-KR" altLang="en-US" sz="2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560840" cy="5586145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KIDS </a:t>
            </a:r>
            <a:r>
              <a:rPr lang="en-US" altLang="ko-KR" sz="2200" b="1" smtClean="0">
                <a:solidFill>
                  <a:srgbClr val="002060"/>
                </a:solidFill>
              </a:rPr>
              <a:t>(Korea-IBS-Daegu-SKKU) </a:t>
            </a:r>
            <a:r>
              <a:rPr lang="en-US" altLang="ko-KR" sz="2200" b="1" dirty="0">
                <a:solidFill>
                  <a:srgbClr val="002060"/>
                </a:solidFill>
              </a:rPr>
              <a:t>formalism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Expansion </a:t>
            </a:r>
            <a:r>
              <a:rPr lang="en-US" altLang="ko-KR" b="1" dirty="0">
                <a:solidFill>
                  <a:srgbClr val="C00000"/>
                </a:solidFill>
                <a:latin typeface="Candara" panose="020E0502030303020204" pitchFamily="34" charset="0"/>
              </a:rPr>
              <a:t>rule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Energy density of many-nucleon system expanded in the power of the Fermi momentum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C00000"/>
                </a:solidFill>
                <a:latin typeface="Candara" panose="020E0502030303020204" pitchFamily="34" charset="0"/>
              </a:rPr>
              <a:t>Fitting rule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For the self-bound strongly interacting system, first principle calculation is not available: Coefficients in the energy density must be constrained from experiment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Find the optimal number of terms to describe infinite nuclear matter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Step1: Determine the coefficients to reproduce the nuclear matter </a:t>
            </a:r>
            <a:r>
              <a:rPr lang="en-US" altLang="ko-KR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EoS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Step2: Fit the additional coefficients to reproduce 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nuclear 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properties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Step3: Terms can be added to satisfy specific properties or conditions without changing properties determined in prior steps</a:t>
            </a:r>
          </a:p>
        </p:txBody>
      </p:sp>
    </p:spTree>
    <p:extLst>
      <p:ext uri="{BB962C8B-B14F-4D97-AF65-F5344CB8AC3E}">
        <p14:creationId xmlns:p14="http://schemas.microsoft.com/office/powerpoint/2010/main" val="17198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128792" cy="2677656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Model: KIDS-A, B, C, D</a:t>
            </a:r>
            <a:endParaRPr lang="en-US" altLang="ko-KR" sz="2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Nuclear matter: determine 7 model constants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Vary K</a:t>
            </a:r>
            <a:r>
              <a:rPr lang="en-US" altLang="ko-KR" baseline="-250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0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(220-260:10), J (30-34:1), L (40-70:1), </a:t>
            </a:r>
            <a:r>
              <a:rPr lang="en-US" altLang="ko-KR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K</a:t>
            </a:r>
            <a:r>
              <a:rPr lang="en-US" altLang="ko-KR" dirty="0" err="1" smtClean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t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(-360,-420,-480)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2250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models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 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Nuclear properties: determine 2 model constants</a:t>
            </a:r>
            <a:endParaRPr lang="en-US" altLang="ko-KR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Binding energy and charge radius of </a:t>
            </a:r>
            <a:r>
              <a:rPr lang="en-US" altLang="ko-KR" baseline="300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40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Ca, </a:t>
            </a:r>
            <a:r>
              <a:rPr lang="en-US" altLang="ko-KR" baseline="300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48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Ca and </a:t>
            </a:r>
            <a:r>
              <a:rPr lang="en-US" altLang="ko-KR" baseline="300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208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Pb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58" y="2996952"/>
            <a:ext cx="16716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5987"/>
            <a:ext cx="38719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093369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920880" cy="464871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Neutron star</a:t>
            </a:r>
            <a:endParaRPr lang="en-US" altLang="ko-KR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4176464" cy="348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3203476" cy="1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27584" y="4113904"/>
            <a:ext cx="188545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Final selection</a:t>
            </a:r>
            <a:endParaRPr lang="en-US" altLang="ko-KR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6531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11.8 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≤ R</a:t>
            </a:r>
            <a:r>
              <a:rPr lang="en-US" altLang="ko-KR" b="1" baseline="-250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1.4 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함초롬돋움"/>
                <a:cs typeface="함초롬돋움"/>
              </a:rPr>
              <a:t>≤ 12.5 km</a:t>
            </a:r>
            <a:endParaRPr lang="ko-KR" altLang="en-US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920880" cy="462627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Example of application</a:t>
            </a:r>
            <a:endParaRPr lang="en-US" altLang="ko-KR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7483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68752" cy="45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1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560840" cy="2262158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Formulas for alpha-decay half-lives</a:t>
            </a:r>
            <a:endParaRPr lang="en-US" altLang="ko-KR" sz="2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Basic ingredients</a:t>
            </a:r>
            <a:endParaRPr lang="en-US" altLang="ko-KR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prstClr val="black"/>
                </a:solidFill>
                <a:latin typeface="Candara" panose="020E0502030303020204" pitchFamily="34" charset="0"/>
              </a:rPr>
              <a:t>WKB approximation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prstClr val="black"/>
                </a:solidFill>
                <a:latin typeface="Candara" panose="020E0502030303020204" pitchFamily="34" charset="0"/>
              </a:rPr>
              <a:t>Cluster-formation model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prstClr val="black"/>
                </a:solidFill>
                <a:latin typeface="Candara" panose="020E0502030303020204" pitchFamily="34" charset="0"/>
              </a:rPr>
              <a:t>Folding potential</a:t>
            </a:r>
            <a:endParaRPr lang="en-US" altLang="ko-KR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1937861" cy="94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755576" y="2780928"/>
            <a:ext cx="7488832" cy="3005018"/>
            <a:chOff x="827584" y="2951629"/>
            <a:chExt cx="7488832" cy="300501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73016"/>
              <a:ext cx="3888105" cy="238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516" y="3051334"/>
              <a:ext cx="2940844" cy="37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633" y="5013176"/>
              <a:ext cx="3974783" cy="58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30" y="5733256"/>
              <a:ext cx="2129790" cy="19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811" y="3501008"/>
              <a:ext cx="299656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26" y="2951629"/>
              <a:ext cx="1764506" cy="52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직사각형 6"/>
          <p:cNvSpPr/>
          <p:nvPr/>
        </p:nvSpPr>
        <p:spPr>
          <a:xfrm>
            <a:off x="1175093" y="5805264"/>
            <a:ext cx="2364750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P</a:t>
            </a:r>
            <a:r>
              <a:rPr lang="en-US" altLang="ko-KR" sz="16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ko-KR" sz="1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and </a:t>
            </a:r>
            <a:r>
              <a:rPr lang="en-US" altLang="ko-KR" sz="1600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Q</a:t>
            </a:r>
            <a:r>
              <a:rPr lang="en-US" altLang="ko-KR" sz="16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ko-KR" sz="1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from AME2020</a:t>
            </a:r>
            <a:endParaRPr lang="en-US" altLang="ko-KR" sz="16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560840" cy="1015663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Results</a:t>
            </a:r>
            <a:endParaRPr lang="en-US" altLang="ko-KR" sz="2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Nuclei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96149"/>
              </p:ext>
            </p:extLst>
          </p:nvPr>
        </p:nvGraphicFramePr>
        <p:xfrm>
          <a:off x="2051720" y="905471"/>
          <a:ext cx="61206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Candara" panose="020E0502030303020204" pitchFamily="34" charset="0"/>
                        </a:rPr>
                        <a:t>Z</a:t>
                      </a:r>
                      <a:r>
                        <a:rPr lang="en-US" altLang="ko-KR" baseline="-25000" dirty="0" err="1" smtClean="0">
                          <a:latin typeface="Candara" panose="020E0502030303020204" pitchFamily="34" charset="0"/>
                        </a:rPr>
                        <a:t>par</a:t>
                      </a:r>
                      <a:endParaRPr lang="ko-KR" altLang="en-US" baseline="-25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84 (Po)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86</a:t>
                      </a:r>
                      <a:r>
                        <a:rPr lang="en-US" altLang="ko-KR" baseline="0" dirty="0" smtClean="0">
                          <a:latin typeface="Candara" panose="020E0502030303020204" pitchFamily="34" charset="0"/>
                        </a:rPr>
                        <a:t> (Rn)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88 (Ra)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90 (</a:t>
                      </a:r>
                      <a:r>
                        <a:rPr lang="en-US" altLang="ko-KR" dirty="0" err="1" smtClean="0">
                          <a:latin typeface="Candara" panose="020E0502030303020204" pitchFamily="34" charset="0"/>
                        </a:rPr>
                        <a:t>Th</a:t>
                      </a:r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)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92 (U)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Candara" panose="020E0502030303020204" pitchFamily="34" charset="0"/>
                        </a:rPr>
                        <a:t>A</a:t>
                      </a:r>
                      <a:r>
                        <a:rPr lang="en-US" altLang="ko-KR" baseline="-25000" dirty="0" err="1" smtClean="0">
                          <a:latin typeface="Candara" panose="020E0502030303020204" pitchFamily="34" charset="0"/>
                        </a:rPr>
                        <a:t>par</a:t>
                      </a:r>
                      <a:endParaRPr lang="ko-KR" altLang="en-US" baseline="-250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latin typeface="Candara" panose="020E0502030303020204" pitchFamily="34" charset="0"/>
                        </a:rPr>
                        <a:t>186-224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194-230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202-234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208-238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andara" panose="020E0502030303020204" pitchFamily="34" charset="0"/>
                        </a:rPr>
                        <a:t>216-242</a:t>
                      </a:r>
                      <a:endParaRPr lang="ko-KR" alt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852192" y="1772816"/>
            <a:ext cx="21916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Adjusting G value</a:t>
            </a:r>
            <a:endParaRPr lang="en-US" altLang="ko-KR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25" y="1843677"/>
            <a:ext cx="3101335" cy="212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2314575" cy="6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827584" y="3717032"/>
            <a:ext cx="26805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Accuracy of the model</a:t>
            </a:r>
            <a:endParaRPr lang="en-US" altLang="ko-KR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820477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37756"/>
            <a:ext cx="3733800" cy="24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92303"/>
            <a:ext cx="2840355" cy="7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27584" y="260648"/>
            <a:ext cx="7560840" cy="1015663"/>
          </a:xfrm>
          <a:prstGeom prst="rect">
            <a:avLst/>
          </a:prstGeom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2060"/>
                </a:solidFill>
              </a:rPr>
              <a:t>Results</a:t>
            </a:r>
            <a:endParaRPr lang="en-US" altLang="ko-KR" sz="2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Half-life as a function of </a:t>
            </a:r>
            <a:r>
              <a:rPr lang="en-US" altLang="ko-KR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N</a:t>
            </a:r>
            <a:r>
              <a:rPr lang="en-US" altLang="ko-KR" b="1" baseline="-25000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par</a:t>
            </a:r>
            <a:endParaRPr lang="en-US" altLang="ko-KR" b="1" baseline="-25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56717" y="1340768"/>
            <a:ext cx="6439619" cy="4105275"/>
            <a:chOff x="868685" y="1412776"/>
            <a:chExt cx="6439619" cy="41052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5" y="1412776"/>
              <a:ext cx="3343275" cy="401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341" y="1412776"/>
              <a:ext cx="3128963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직사각형 5"/>
          <p:cNvSpPr/>
          <p:nvPr/>
        </p:nvSpPr>
        <p:spPr>
          <a:xfrm>
            <a:off x="971600" y="5446043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Results are mostly in [-0.5:0.5]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Minima at N=126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27984" y="5446043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Tend to increase with large 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Shortest in KIDS-A, longest in KIDS-D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579</Words>
  <Application>Microsoft Office PowerPoint</Application>
  <PresentationFormat>화면 슬라이드 쇼(4:3)</PresentationFormat>
  <Paragraphs>91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맑은 고딕</vt:lpstr>
      <vt:lpstr>함초롬돋움</vt:lpstr>
      <vt:lpstr>Arial</vt:lpstr>
      <vt:lpstr>Candara</vt:lpstr>
      <vt:lpstr>Symbol</vt:lpstr>
      <vt:lpstr>Office 테마</vt:lpstr>
      <vt:lpstr>1_Office 테마</vt:lpstr>
      <vt:lpstr>Correlation between alpha-decay half-lives and the symmetry energy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between alpha-decay half-lives and the symmetry energy</dc:title>
  <dc:creator>USER</dc:creator>
  <cp:lastModifiedBy>USER</cp:lastModifiedBy>
  <cp:revision>37</cp:revision>
  <dcterms:created xsi:type="dcterms:W3CDTF">2024-06-28T03:51:25Z</dcterms:created>
  <dcterms:modified xsi:type="dcterms:W3CDTF">2024-07-02T23:25:46Z</dcterms:modified>
</cp:coreProperties>
</file>