
<file path=[Content_Types].xml><?xml version="1.0" encoding="utf-8"?>
<Types xmlns="http://schemas.openxmlformats.org/package/2006/content-types">
  <Default Extension="emf" ContentType="image/x-emf"/>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35"/>
  </p:notesMasterIdLst>
  <p:handoutMasterIdLst>
    <p:handoutMasterId r:id="rId36"/>
  </p:handoutMasterIdLst>
  <p:sldIdLst>
    <p:sldId id="259" r:id="rId2"/>
    <p:sldId id="365" r:id="rId3"/>
    <p:sldId id="506" r:id="rId4"/>
    <p:sldId id="452" r:id="rId5"/>
    <p:sldId id="495" r:id="rId6"/>
    <p:sldId id="460" r:id="rId7"/>
    <p:sldId id="498" r:id="rId8"/>
    <p:sldId id="507" r:id="rId9"/>
    <p:sldId id="492" r:id="rId10"/>
    <p:sldId id="471" r:id="rId11"/>
    <p:sldId id="508" r:id="rId12"/>
    <p:sldId id="501" r:id="rId13"/>
    <p:sldId id="511" r:id="rId14"/>
    <p:sldId id="486" r:id="rId15"/>
    <p:sldId id="509" r:id="rId16"/>
    <p:sldId id="464" r:id="rId17"/>
    <p:sldId id="438" r:id="rId18"/>
    <p:sldId id="484" r:id="rId19"/>
    <p:sldId id="500" r:id="rId20"/>
    <p:sldId id="479" r:id="rId21"/>
    <p:sldId id="449" r:id="rId22"/>
    <p:sldId id="474" r:id="rId23"/>
    <p:sldId id="505" r:id="rId24"/>
    <p:sldId id="475" r:id="rId25"/>
    <p:sldId id="494" r:id="rId26"/>
    <p:sldId id="480" r:id="rId27"/>
    <p:sldId id="510" r:id="rId28"/>
    <p:sldId id="472" r:id="rId29"/>
    <p:sldId id="462" r:id="rId30"/>
    <p:sldId id="487" r:id="rId31"/>
    <p:sldId id="466" r:id="rId32"/>
    <p:sldId id="470" r:id="rId33"/>
    <p:sldId id="502" r:id="rId3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59F382-8B04-4C23-A7E5-DA13064C5A44}">
          <p14:sldIdLst>
            <p14:sldId id="259"/>
          </p14:sldIdLst>
        </p14:section>
        <p14:section name="正文" id="{86922202-F18E-4BFA-BED5-FF040C815593}">
          <p14:sldIdLst>
            <p14:sldId id="365"/>
            <p14:sldId id="506"/>
            <p14:sldId id="452"/>
            <p14:sldId id="495"/>
            <p14:sldId id="460"/>
            <p14:sldId id="498"/>
            <p14:sldId id="507"/>
            <p14:sldId id="492"/>
            <p14:sldId id="471"/>
            <p14:sldId id="508"/>
            <p14:sldId id="501"/>
            <p14:sldId id="511"/>
            <p14:sldId id="486"/>
            <p14:sldId id="509"/>
            <p14:sldId id="464"/>
            <p14:sldId id="438"/>
          </p14:sldIdLst>
        </p14:section>
        <p14:section name="附录" id="{63C0FBBD-B9E6-42BB-A73A-161659AE3228}">
          <p14:sldIdLst>
            <p14:sldId id="484"/>
            <p14:sldId id="500"/>
            <p14:sldId id="479"/>
            <p14:sldId id="449"/>
            <p14:sldId id="474"/>
            <p14:sldId id="505"/>
            <p14:sldId id="475"/>
            <p14:sldId id="494"/>
            <p14:sldId id="480"/>
            <p14:sldId id="510"/>
            <p14:sldId id="472"/>
            <p14:sldId id="462"/>
            <p14:sldId id="487"/>
            <p14:sldId id="466"/>
            <p14:sldId id="470"/>
            <p14:sldId id="5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亮" initials="郭亮" lastIdx="1" clrIdx="0">
    <p:extLst>
      <p:ext uri="{19B8F6BF-5375-455C-9EA6-DF929625EA0E}">
        <p15:presenceInfo xmlns:p15="http://schemas.microsoft.com/office/powerpoint/2012/main" userId="郭亮" providerId="None"/>
      </p:ext>
    </p:extLst>
  </p:cmAuthor>
  <p:cmAuthor id="2" name="郭亮" initials="亮郭" lastIdx="1" clrIdx="1">
    <p:extLst>
      <p:ext uri="{19B8F6BF-5375-455C-9EA6-DF929625EA0E}">
        <p15:presenceInfo xmlns:p15="http://schemas.microsoft.com/office/powerpoint/2012/main" userId="S::lguo20@lzu.edu.cn::207694fd-7948-4c89-8e62-7d47ee05b4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8F0"/>
    <a:srgbClr val="9A0000"/>
    <a:srgbClr val="004D99"/>
    <a:srgbClr val="0000FF"/>
    <a:srgbClr val="2D2DFF"/>
    <a:srgbClr val="F00000"/>
    <a:srgbClr val="CC3300"/>
    <a:srgbClr val="006699"/>
    <a:srgbClr val="FF0000"/>
    <a:srgbClr val="FF8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357" autoAdjust="0"/>
    <p:restoredTop sz="76368" autoAdjust="0"/>
  </p:normalViewPr>
  <p:slideViewPr>
    <p:cSldViewPr snapToGrid="0">
      <p:cViewPr varScale="1">
        <p:scale>
          <a:sx n="85" d="100"/>
          <a:sy n="85" d="100"/>
        </p:scale>
        <p:origin x="2064" y="176"/>
      </p:cViewPr>
      <p:guideLst>
        <p:guide orient="horz" pos="2160"/>
        <p:guide pos="3840"/>
      </p:guideLst>
    </p:cSldViewPr>
  </p:slideViewPr>
  <p:notesTextViewPr>
    <p:cViewPr>
      <p:scale>
        <a:sx n="3" d="2"/>
        <a:sy n="3" d="2"/>
      </p:scale>
      <p:origin x="0" y="0"/>
    </p:cViewPr>
  </p:notesTextViewPr>
  <p:notesViewPr>
    <p:cSldViewPr snapToGrid="0">
      <p:cViewPr varScale="1">
        <p:scale>
          <a:sx n="84" d="100"/>
          <a:sy n="84" d="100"/>
        </p:scale>
        <p:origin x="4238" y="9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E6FD2C6-C12F-EA71-44C8-03D661ADB829}"/>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A57F990B-543E-836D-35DE-A58080B21F54}"/>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976B833-59AD-4176-A241-B73573BCCB31}" type="datetimeFigureOut">
              <a:rPr lang="zh-CN" altLang="en-US" smtClean="0"/>
              <a:t>2024/6/26</a:t>
            </a:fld>
            <a:endParaRPr lang="zh-CN" altLang="en-US"/>
          </a:p>
        </p:txBody>
      </p:sp>
      <p:sp>
        <p:nvSpPr>
          <p:cNvPr id="4" name="页脚占位符 3">
            <a:extLst>
              <a:ext uri="{FF2B5EF4-FFF2-40B4-BE49-F238E27FC236}">
                <a16:creationId xmlns:a16="http://schemas.microsoft.com/office/drawing/2014/main" id="{68E4490D-81B3-FACA-7389-1C0E40A3D6D8}"/>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E27E570-E498-FCB6-B620-8D519A3ECC75}"/>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DCB1417-DA7C-4F1F-B234-28600CE2A30F}" type="slidenum">
              <a:rPr lang="zh-CN" altLang="en-US" smtClean="0"/>
              <a:t>‹#›</a:t>
            </a:fld>
            <a:endParaRPr lang="zh-CN" altLang="en-US"/>
          </a:p>
        </p:txBody>
      </p:sp>
    </p:spTree>
    <p:extLst>
      <p:ext uri="{BB962C8B-B14F-4D97-AF65-F5344CB8AC3E}">
        <p14:creationId xmlns:p14="http://schemas.microsoft.com/office/powerpoint/2010/main" val="3504854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9E2D145-3F22-4625-829A-B0040D49C416}" type="datetimeFigureOut">
              <a:rPr lang="zh-CN" altLang="en-US" smtClean="0"/>
              <a:t>2024/6/26</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4656C1E-EC75-4DE1-8F76-315CA23074A6}" type="slidenum">
              <a:rPr lang="zh-CN" altLang="en-US" smtClean="0"/>
              <a:t>‹#›</a:t>
            </a:fld>
            <a:endParaRPr lang="zh-CN" altLang="en-US"/>
          </a:p>
        </p:txBody>
      </p:sp>
    </p:spTree>
    <p:extLst>
      <p:ext uri="{BB962C8B-B14F-4D97-AF65-F5344CB8AC3E}">
        <p14:creationId xmlns:p14="http://schemas.microsoft.com/office/powerpoint/2010/main" val="3140986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Good afternoon, everyone, I am Liang Guo, coming from Lanzhou University in China. My topic today is about the study of beta-decay half-lives by relativistic quasiparticle random-phase approximation with localized exchange terms.</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a:t>
            </a:fld>
            <a:endParaRPr lang="zh-CN" altLang="en-US"/>
          </a:p>
        </p:txBody>
      </p:sp>
    </p:spTree>
    <p:extLst>
      <p:ext uri="{BB962C8B-B14F-4D97-AF65-F5344CB8AC3E}">
        <p14:creationId xmlns:p14="http://schemas.microsoft.com/office/powerpoint/2010/main" val="752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AutoNum type="arabicPeriod"/>
            </a:pPr>
            <a:r>
              <a:rPr lang="en-US" altLang="zh-CN" dirty="0"/>
              <a:t>With QRPA amplitude X and Y, we can get the transition strength induced by operator TJ in beta- direction. In allowed Gamow-Teller approximation, the operator has the simple form. The corresponding spin-parity is 1+, and the change in spin and orbital angular momentum are 1 and 0. </a:t>
            </a:r>
          </a:p>
          <a:p>
            <a:pPr marL="228600" indent="-228600">
              <a:buAutoNum type="arabicPeriod"/>
            </a:pPr>
            <a:r>
              <a:rPr lang="en-US" altLang="zh-CN" dirty="0"/>
              <a:t>With the transition strength in beta- direction, the beta-decay half-life can be calculated by this formula. Here function f is the integrated phase volume. It represents the density of final state of emitted electron. Em is the energy difference between the initial and final state. F0 is the Fermi function. It is the correction</a:t>
            </a:r>
            <a:r>
              <a:rPr lang="zh-CN" altLang="en-US" dirty="0"/>
              <a:t> </a:t>
            </a:r>
            <a:r>
              <a:rPr lang="en-US" altLang="zh-CN" dirty="0"/>
              <a:t>for emitted electron and coming from Coulomb field. </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10</a:t>
            </a:fld>
            <a:endParaRPr lang="zh-CN" altLang="en-US"/>
          </a:p>
        </p:txBody>
      </p:sp>
    </p:spTree>
    <p:extLst>
      <p:ext uri="{BB962C8B-B14F-4D97-AF65-F5344CB8AC3E}">
        <p14:creationId xmlns:p14="http://schemas.microsoft.com/office/powerpoint/2010/main" val="35868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The following part is results and discussions.</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11</a:t>
            </a:fld>
            <a:endParaRPr lang="zh-CN" altLang="en-US"/>
          </a:p>
        </p:txBody>
      </p:sp>
    </p:spTree>
    <p:extLst>
      <p:ext uri="{BB962C8B-B14F-4D97-AF65-F5344CB8AC3E}">
        <p14:creationId xmlns:p14="http://schemas.microsoft.com/office/powerpoint/2010/main" val="3412181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Firstly, we investigate the influence of Landau mass on beta-decay half-lives. To reduce the interference of other physical quantities, we select three interactions with same coupling form but different strength of tensor coupling. Here</a:t>
            </a:r>
            <a:r>
              <a:rPr lang="zh-CN" altLang="en-US" dirty="0"/>
              <a:t> </a:t>
            </a:r>
            <a:r>
              <a:rPr lang="en-US" altLang="zh-CN" dirty="0"/>
              <a:t>strength of</a:t>
            </a:r>
            <a:r>
              <a:rPr lang="zh-CN" altLang="en-US" dirty="0"/>
              <a:t> </a:t>
            </a:r>
            <a:r>
              <a:rPr lang="en-US" altLang="zh-CN" dirty="0"/>
              <a:t>tensor coupling is strongest for PCF-PK1 interaction, and weakest for PC-F46 interaction. As a result, Landau mass is large for PCF-PK1 and small for PC-F46. </a:t>
            </a:r>
          </a:p>
          <a:p>
            <a:pPr marL="228600" indent="-228600">
              <a:buFont typeface="+mj-lt"/>
              <a:buAutoNum type="arabicPeriod"/>
            </a:pPr>
            <a:r>
              <a:rPr lang="en-US" altLang="zh-CN" dirty="0"/>
              <a:t>With these three interactions, we calculate the beta-decay half-lives of Ni, Sr, Cd and Sn isotopes. Here the strength of </a:t>
            </a:r>
            <a:r>
              <a:rPr lang="en-US" altLang="zh-CN" dirty="0" err="1"/>
              <a:t>isoscalar</a:t>
            </a:r>
            <a:r>
              <a:rPr lang="en-US" altLang="zh-CN" dirty="0"/>
              <a:t> pairing is zero and the black line is experimental value. As shown in figure, we can find that for PCF-PK1 interaction with higher Landau mass, its results are closer to the experimental value. Because for the interaction with large Landau mass, nuclear system will have higher energy density at the Fermi surface. Therefore, the beta-decay transition energy will become large, and this leads to a shorter half-lives.</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12</a:t>
            </a:fld>
            <a:endParaRPr lang="zh-CN" altLang="en-US"/>
          </a:p>
        </p:txBody>
      </p:sp>
    </p:spTree>
    <p:extLst>
      <p:ext uri="{BB962C8B-B14F-4D97-AF65-F5344CB8AC3E}">
        <p14:creationId xmlns:p14="http://schemas.microsoft.com/office/powerpoint/2010/main" val="111062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For </a:t>
            </a:r>
            <a:r>
              <a:rPr lang="en-US" altLang="zh-CN" dirty="0" err="1"/>
              <a:t>isoscalar</a:t>
            </a:r>
            <a:r>
              <a:rPr lang="en-US" altLang="zh-CN" dirty="0"/>
              <a:t> pairing, it will affect the beta-decay half-lives significantly. With PCF-PK1 interaction, the half-lives of these four isotopes are calculated at different </a:t>
            </a:r>
            <a:r>
              <a:rPr lang="en-US" altLang="zh-CN" dirty="0" err="1"/>
              <a:t>isoscalar</a:t>
            </a:r>
            <a:r>
              <a:rPr lang="en-US" altLang="zh-CN" dirty="0"/>
              <a:t> pairing, as indicated in the brackets.   From the figures, we can find for Sr and Cd isotopes, PCF-PK1 interaction can agree well with the experiment by uniformly adjusting the strength of </a:t>
            </a:r>
            <a:r>
              <a:rPr lang="en-US" altLang="zh-CN" dirty="0" err="1"/>
              <a:t>isoscalar</a:t>
            </a:r>
            <a:r>
              <a:rPr lang="en-US" altLang="zh-CN" dirty="0"/>
              <a:t> pairing. However, for Ni and Sn isotopes, half-lives are overestimated by PCF-PK1. </a:t>
            </a:r>
          </a:p>
          <a:p>
            <a:pPr marL="228600" indent="-228600">
              <a:buFont typeface="+mj-lt"/>
              <a:buAutoNum type="arabicPeriod"/>
            </a:pPr>
            <a:r>
              <a:rPr lang="en-US" altLang="zh-CN" dirty="0"/>
              <a:t>This is related to the property of </a:t>
            </a:r>
            <a:r>
              <a:rPr lang="en-US" altLang="zh-CN" dirty="0" err="1"/>
              <a:t>isoscalar</a:t>
            </a:r>
            <a:r>
              <a:rPr lang="en-US" altLang="zh-CN" dirty="0"/>
              <a:t> pairing in QRPA. In QRPA equation, </a:t>
            </a:r>
            <a:r>
              <a:rPr lang="en-US" altLang="zh-CN" dirty="0" err="1"/>
              <a:t>isoscalar</a:t>
            </a:r>
            <a:r>
              <a:rPr lang="en-US" altLang="zh-CN" dirty="0"/>
              <a:t> pairing is large for proton-neutron pair having particle-particle or hole-hole nature and is small for </a:t>
            </a:r>
            <a:r>
              <a:rPr lang="en-US" altLang="zh-CN" dirty="0" err="1"/>
              <a:t>pn</a:t>
            </a:r>
            <a:r>
              <a:rPr lang="en-US" altLang="zh-CN" dirty="0"/>
              <a:t> pair having particle-hole nature. As a result, </a:t>
            </a:r>
            <a:r>
              <a:rPr lang="en-US" altLang="zh-CN" dirty="0" err="1"/>
              <a:t>isoscalar</a:t>
            </a:r>
            <a:r>
              <a:rPr lang="en-US" altLang="zh-CN" dirty="0"/>
              <a:t> pairing will significantly affect beta-decay half-life of nuclei with particle-particle or hole-hole </a:t>
            </a:r>
            <a:r>
              <a:rPr lang="en-US" altLang="zh-CN" dirty="0" err="1"/>
              <a:t>pn</a:t>
            </a:r>
            <a:r>
              <a:rPr lang="en-US" altLang="zh-CN" dirty="0"/>
              <a:t> pair. For nuclei with particle-hole </a:t>
            </a:r>
            <a:r>
              <a:rPr lang="en-US" altLang="zh-CN" dirty="0" err="1"/>
              <a:t>pn</a:t>
            </a:r>
            <a:r>
              <a:rPr lang="en-US" altLang="zh-CN" dirty="0"/>
              <a:t> pair, the sensitivity of </a:t>
            </a:r>
            <a:r>
              <a:rPr lang="en-US" altLang="zh-CN" dirty="0" err="1"/>
              <a:t>isoscalar</a:t>
            </a:r>
            <a:r>
              <a:rPr lang="en-US" altLang="zh-CN" dirty="0"/>
              <a:t> pairing is weak. So, for Sr and Cd isotopes, they have </a:t>
            </a:r>
            <a:r>
              <a:rPr lang="en-US" altLang="zh-CN" dirty="0" err="1"/>
              <a:t>pn</a:t>
            </a:r>
            <a:r>
              <a:rPr lang="en-US" altLang="zh-CN" dirty="0"/>
              <a:t> pairs with hole-hole nature and they are sensitive to </a:t>
            </a:r>
            <a:r>
              <a:rPr lang="en-US" altLang="zh-CN" dirty="0" err="1"/>
              <a:t>isoscalar</a:t>
            </a:r>
            <a:r>
              <a:rPr lang="en-US" altLang="zh-CN" dirty="0"/>
              <a:t> pairing. Therefore, by adjusting </a:t>
            </a:r>
            <a:r>
              <a:rPr lang="en-US" altLang="zh-CN" dirty="0" err="1"/>
              <a:t>isoscalar</a:t>
            </a:r>
            <a:r>
              <a:rPr lang="en-US" altLang="zh-CN" dirty="0"/>
              <a:t> pairing, we can get a good results compared with experiment. However, for Ni and Sn isotopes, they mainly have </a:t>
            </a:r>
            <a:r>
              <a:rPr lang="en-US" altLang="zh-CN" dirty="0" err="1"/>
              <a:t>pn</a:t>
            </a:r>
            <a:r>
              <a:rPr lang="en-US" altLang="zh-CN" dirty="0"/>
              <a:t> pair with particle-hole nature. So they are not sensitive to </a:t>
            </a:r>
            <a:r>
              <a:rPr lang="en-US" altLang="zh-CN" dirty="0" err="1"/>
              <a:t>isoscalar</a:t>
            </a:r>
            <a:r>
              <a:rPr lang="en-US" altLang="zh-CN" dirty="0"/>
              <a:t> pairing and we can’t get results</a:t>
            </a:r>
            <a:r>
              <a:rPr lang="zh-CN" altLang="en-US" dirty="0"/>
              <a:t> </a:t>
            </a:r>
            <a:r>
              <a:rPr lang="en-US" altLang="zh-CN" dirty="0"/>
              <a:t>that agree well with the experiment. </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13</a:t>
            </a:fld>
            <a:endParaRPr lang="zh-CN" altLang="en-US"/>
          </a:p>
        </p:txBody>
      </p:sp>
    </p:spTree>
    <p:extLst>
      <p:ext uri="{BB962C8B-B14F-4D97-AF65-F5344CB8AC3E}">
        <p14:creationId xmlns:p14="http://schemas.microsoft.com/office/powerpoint/2010/main" val="352695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This slide shows the results of PCF-PK1 compared with DD-ME2 and PKO1 interactions. For DD-ME2 and PKO1, their Landau mass are 0.63 and 0.73. Thee values are small compared with PCF-PK1. And the pairing interaction is </a:t>
            </a:r>
            <a:r>
              <a:rPr lang="en-US" altLang="zh-CN" dirty="0" err="1"/>
              <a:t>Gogny</a:t>
            </a:r>
            <a:r>
              <a:rPr lang="en-US" altLang="zh-CN" dirty="0"/>
              <a:t> force.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dirty="0"/>
              <a:t>As shown in figure, for Ni and Sn isotopes, as discussed before, they are not sensitive to </a:t>
            </a:r>
            <a:r>
              <a:rPr lang="en-US" altLang="zh-CN" dirty="0" err="1"/>
              <a:t>isoscalar</a:t>
            </a:r>
            <a:r>
              <a:rPr lang="en-US" altLang="zh-CN" dirty="0"/>
              <a:t> pairing and the interaction PCF-PK1 with larger Landau mass will give more better results than DD-ME2 and PKO1.</a:t>
            </a:r>
            <a:endParaRPr lang="zh-CN" altLang="en-US" dirty="0"/>
          </a:p>
          <a:p>
            <a:pPr marL="228600" indent="-228600">
              <a:buFont typeface="+mj-lt"/>
              <a:buAutoNum type="arabicPeriod"/>
            </a:pPr>
            <a:r>
              <a:rPr lang="en-US" altLang="zh-CN" dirty="0"/>
              <a:t>For Cd isotopic chain, because they only have </a:t>
            </a:r>
            <a:r>
              <a:rPr lang="en-US" altLang="zh-CN" dirty="0" err="1"/>
              <a:t>pn</a:t>
            </a:r>
            <a:r>
              <a:rPr lang="en-US" altLang="zh-CN" dirty="0"/>
              <a:t> pairs with hole-hole nature, the influence of Landau mass on half-life is greater than </a:t>
            </a:r>
            <a:r>
              <a:rPr lang="en-US" altLang="zh-CN" dirty="0" err="1"/>
              <a:t>isoscalar</a:t>
            </a:r>
            <a:r>
              <a:rPr lang="en-US" altLang="zh-CN" dirty="0"/>
              <a:t> pairing. Therefore, interaction with larger Landau mass will give a better results, that is, PCF-PK1 interaction. For Sr isotopic chain, they have </a:t>
            </a:r>
            <a:r>
              <a:rPr lang="en-US" altLang="zh-CN" dirty="0" err="1"/>
              <a:t>pn</a:t>
            </a:r>
            <a:r>
              <a:rPr lang="en-US" altLang="zh-CN" dirty="0"/>
              <a:t> pairs with both hole-hole and particle-particle nature. So the influence of Landau mass on </a:t>
            </a:r>
            <a:r>
              <a:rPr lang="en-US" altLang="zh-CN" dirty="0" err="1"/>
              <a:t>bete</a:t>
            </a:r>
            <a:r>
              <a:rPr lang="en-US" altLang="zh-CN" dirty="0"/>
              <a:t>-decay half-life is less than </a:t>
            </a:r>
            <a:r>
              <a:rPr lang="en-US" altLang="zh-CN" dirty="0" err="1"/>
              <a:t>isoscalar</a:t>
            </a:r>
            <a:r>
              <a:rPr lang="en-US" altLang="zh-CN" dirty="0"/>
              <a:t> pairing because they are more sensitive to </a:t>
            </a:r>
            <a:r>
              <a:rPr lang="en-US" altLang="zh-CN" dirty="0" err="1"/>
              <a:t>isoscalar</a:t>
            </a:r>
            <a:r>
              <a:rPr lang="en-US" altLang="zh-CN" dirty="0"/>
              <a:t> pairing. As a result, by adjusting the strength of </a:t>
            </a:r>
            <a:r>
              <a:rPr lang="en-US" altLang="zh-CN" dirty="0" err="1"/>
              <a:t>isoscalar</a:t>
            </a:r>
            <a:r>
              <a:rPr lang="en-US" altLang="zh-CN" dirty="0"/>
              <a:t> pairing, the results calculated by these three interactions can agree well with experiment.</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14</a:t>
            </a:fld>
            <a:endParaRPr lang="zh-CN" altLang="en-US"/>
          </a:p>
        </p:txBody>
      </p:sp>
    </p:spTree>
    <p:extLst>
      <p:ext uri="{BB962C8B-B14F-4D97-AF65-F5344CB8AC3E}">
        <p14:creationId xmlns:p14="http://schemas.microsoft.com/office/powerpoint/2010/main" val="3364025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The last is the summary and perspective.</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15</a:t>
            </a:fld>
            <a:endParaRPr lang="zh-CN" altLang="en-US"/>
          </a:p>
        </p:txBody>
      </p:sp>
    </p:spTree>
    <p:extLst>
      <p:ext uri="{BB962C8B-B14F-4D97-AF65-F5344CB8AC3E}">
        <p14:creationId xmlns:p14="http://schemas.microsoft.com/office/powerpoint/2010/main" val="276014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200" dirty="0" err="1">
                <a:latin typeface="Times New Roman" panose="02020603050405020304" pitchFamily="18" charset="0"/>
                <a:cs typeface="Times New Roman" panose="02020603050405020304" pitchFamily="18" charset="0"/>
              </a:rPr>
              <a:t>Baed</a:t>
            </a:r>
            <a:r>
              <a:rPr lang="en-US" altLang="zh-CN" sz="1200" dirty="0">
                <a:latin typeface="Times New Roman" panose="02020603050405020304" pitchFamily="18" charset="0"/>
                <a:cs typeface="Times New Roman" panose="02020603050405020304" pitchFamily="18" charset="0"/>
              </a:rPr>
              <a:t> on CDFT, a fully </a:t>
            </a:r>
            <a:r>
              <a:rPr lang="en" altLang="zh-CN" sz="1200" dirty="0">
                <a:latin typeface="Times New Roman" panose="02020603050405020304" pitchFamily="18" charset="0"/>
                <a:cs typeface="Times New Roman" panose="02020603050405020304" pitchFamily="18" charset="0"/>
              </a:rPr>
              <a:t>self-consistent PNQRPA including </a:t>
            </a:r>
            <a:r>
              <a:rPr lang="en" altLang="zh-CN" sz="1200" dirty="0">
                <a:solidFill>
                  <a:srgbClr val="C00000"/>
                </a:solidFill>
                <a:latin typeface="Times New Roman" panose="02020603050405020304" pitchFamily="18" charset="0"/>
                <a:cs typeface="Times New Roman" panose="02020603050405020304" pitchFamily="18" charset="0"/>
              </a:rPr>
              <a:t>tensor coupling</a:t>
            </a:r>
            <a:r>
              <a:rPr lang="zh-CN" altLang="en-US" sz="1200" dirty="0">
                <a:solidFill>
                  <a:srgbClr val="C00000"/>
                </a:solidFill>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and </a:t>
            </a:r>
            <a:r>
              <a:rPr lang="en-US" altLang="zh-CN" sz="1200" dirty="0">
                <a:solidFill>
                  <a:srgbClr val="C00000"/>
                </a:solidFill>
                <a:latin typeface="Times New Roman" panose="02020603050405020304" pitchFamily="18" charset="0"/>
                <a:cs typeface="Times New Roman" panose="02020603050405020304" pitchFamily="18" charset="0"/>
              </a:rPr>
              <a:t>localized </a:t>
            </a:r>
            <a:r>
              <a:rPr lang="en" altLang="zh-CN" sz="1200" dirty="0">
                <a:solidFill>
                  <a:srgbClr val="C00000"/>
                </a:solidFill>
                <a:latin typeface="Times New Roman" panose="02020603050405020304" pitchFamily="18" charset="0"/>
                <a:cs typeface="Times New Roman" panose="02020603050405020304" pitchFamily="18" charset="0"/>
              </a:rPr>
              <a:t>exchange terms </a:t>
            </a:r>
            <a:r>
              <a:rPr lang="en" altLang="zh-CN" sz="1200" dirty="0">
                <a:latin typeface="Times New Roman" panose="02020603050405020304" pitchFamily="18" charset="0"/>
                <a:cs typeface="Times New Roman" panose="02020603050405020304" pitchFamily="18" charset="0"/>
              </a:rPr>
              <a:t>via </a:t>
            </a:r>
            <a:r>
              <a:rPr lang="en" altLang="zh-CN" sz="1200" dirty="0" err="1">
                <a:latin typeface="Times New Roman" panose="02020603050405020304" pitchFamily="18" charset="0"/>
                <a:cs typeface="Times New Roman" panose="02020603050405020304" pitchFamily="18" charset="0"/>
              </a:rPr>
              <a:t>Fierz</a:t>
            </a:r>
            <a:r>
              <a:rPr lang="en" altLang="zh-CN" sz="1200" dirty="0">
                <a:latin typeface="Times New Roman" panose="02020603050405020304" pitchFamily="18" charset="0"/>
                <a:cs typeface="Times New Roman" panose="02020603050405020304" pitchFamily="18" charset="0"/>
              </a:rPr>
              <a:t> transformation is developed to study </a:t>
            </a:r>
            <a:r>
              <a:rPr lang="en-US" altLang="zh-CN" sz="1100" i="1" dirty="0">
                <a:latin typeface="Times New Roman" panose="02020603050405020304" pitchFamily="18" charset="0"/>
                <a:cs typeface="Times New Roman" panose="02020603050405020304" pitchFamily="18" charset="0"/>
              </a:rPr>
              <a:t>beta</a:t>
            </a:r>
            <a:r>
              <a:rPr lang="el-GR" altLang="zh-CN" sz="1100" dirty="0"/>
              <a:t>-</a:t>
            </a:r>
            <a:r>
              <a:rPr lang="en" altLang="zh-CN" sz="1100" dirty="0"/>
              <a:t>decay half-life</a:t>
            </a:r>
            <a:r>
              <a:rPr lang="en" altLang="zh-CN" sz="1200" dirty="0">
                <a:latin typeface="Times New Roman" panose="02020603050405020304" pitchFamily="18" charset="0"/>
                <a:cs typeface="Times New Roman" panose="02020603050405020304" pitchFamily="18"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 altLang="zh-CN" sz="1200" dirty="0">
                <a:latin typeface="Times New Roman" panose="02020603050405020304" pitchFamily="18" charset="0"/>
                <a:cs typeface="Times New Roman" panose="02020603050405020304" pitchFamily="18" charset="0"/>
              </a:rPr>
              <a:t>Because PCF-PK1 interaction has a </a:t>
            </a:r>
            <a:r>
              <a:rPr lang="en" altLang="zh-CN" sz="1200" dirty="0">
                <a:solidFill>
                  <a:srgbClr val="C00000"/>
                </a:solidFill>
                <a:latin typeface="Times New Roman" panose="02020603050405020304" pitchFamily="18" charset="0"/>
                <a:cs typeface="Times New Roman" panose="02020603050405020304" pitchFamily="18" charset="0"/>
              </a:rPr>
              <a:t>higher Landau mass </a:t>
            </a:r>
            <a:r>
              <a:rPr lang="en" altLang="zh-CN" sz="1200" dirty="0">
                <a:latin typeface="Times New Roman" panose="02020603050405020304" pitchFamily="18" charset="0"/>
                <a:cs typeface="Times New Roman" panose="02020603050405020304" pitchFamily="18" charset="0"/>
              </a:rPr>
              <a:t>(0.85</a:t>
            </a:r>
            <a:r>
              <a:rPr lang="en" altLang="zh-CN" sz="1200" i="1" dirty="0">
                <a:latin typeface="Times New Roman" panose="02020603050405020304" pitchFamily="18" charset="0"/>
                <a:cs typeface="Times New Roman" panose="02020603050405020304" pitchFamily="18" charset="0"/>
              </a:rPr>
              <a:t>M</a:t>
            </a:r>
            <a:r>
              <a:rPr lang="en" altLang="zh-CN" sz="1200" dirty="0">
                <a:latin typeface="Times New Roman" panose="02020603050405020304" pitchFamily="18" charset="0"/>
                <a:cs typeface="Times New Roman" panose="02020603050405020304" pitchFamily="18" charset="0"/>
              </a:rPr>
              <a:t>) achieved by introducing </a:t>
            </a:r>
            <a:r>
              <a:rPr lang="en" altLang="zh-CN" sz="1200" dirty="0">
                <a:solidFill>
                  <a:srgbClr val="C00000"/>
                </a:solidFill>
                <a:latin typeface="Times New Roman" panose="02020603050405020304" pitchFamily="18" charset="0"/>
                <a:cs typeface="Times New Roman" panose="02020603050405020304" pitchFamily="18" charset="0"/>
              </a:rPr>
              <a:t>tensor coupling, it provides a better description </a:t>
            </a:r>
            <a:r>
              <a:rPr lang="en" altLang="zh-CN" sz="1200" dirty="0">
                <a:latin typeface="Times New Roman" panose="02020603050405020304" pitchFamily="18" charset="0"/>
                <a:cs typeface="Times New Roman" panose="02020603050405020304" pitchFamily="18" charset="0"/>
              </a:rPr>
              <a:t>of </a:t>
            </a:r>
            <a:r>
              <a:rPr lang="en-US" altLang="zh-CN" sz="1200" i="1" dirty="0">
                <a:latin typeface="Times New Roman" panose="02020603050405020304" pitchFamily="18" charset="0"/>
                <a:cs typeface="Times New Roman" panose="02020603050405020304" pitchFamily="18" charset="0"/>
              </a:rPr>
              <a:t>beta</a:t>
            </a:r>
            <a:r>
              <a:rPr lang="el-GR" altLang="zh-CN" sz="1200" dirty="0">
                <a:latin typeface="Times New Roman" panose="02020603050405020304" pitchFamily="18" charset="0"/>
                <a:cs typeface="Times New Roman" panose="02020603050405020304" pitchFamily="18" charset="0"/>
              </a:rPr>
              <a:t>-</a:t>
            </a:r>
            <a:r>
              <a:rPr lang="en" altLang="zh-CN" sz="1200" dirty="0">
                <a:latin typeface="Times New Roman" panose="02020603050405020304" pitchFamily="18" charset="0"/>
                <a:cs typeface="Times New Roman" panose="02020603050405020304" pitchFamily="18" charset="0"/>
              </a:rPr>
              <a:t>decay half-lives compared to other</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relativistic</a:t>
            </a:r>
            <a:r>
              <a:rPr lang="en" altLang="zh-CN" sz="1200" dirty="0">
                <a:latin typeface="Times New Roman" panose="02020603050405020304" pitchFamily="18" charset="0"/>
                <a:cs typeface="Times New Roman" panose="02020603050405020304" pitchFamily="18" charset="0"/>
              </a:rPr>
              <a:t> interactions, such as DD-ME2 and PKO1.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 altLang="zh-CN" sz="1200" dirty="0">
                <a:latin typeface="Times New Roman" panose="02020603050405020304" pitchFamily="18" charset="0"/>
                <a:cs typeface="Times New Roman" panose="02020603050405020304" pitchFamily="18" charset="0"/>
              </a:rPr>
              <a:t>For Cd and Sr isotopes, by adjusting </a:t>
            </a:r>
            <a:r>
              <a:rPr lang="en" altLang="zh-CN" sz="1200" dirty="0" err="1">
                <a:latin typeface="Times New Roman" panose="02020603050405020304" pitchFamily="18" charset="0"/>
                <a:cs typeface="Times New Roman" panose="02020603050405020304" pitchFamily="18" charset="0"/>
              </a:rPr>
              <a:t>isoscalar</a:t>
            </a:r>
            <a:r>
              <a:rPr lang="en" altLang="zh-CN" sz="1200" dirty="0">
                <a:latin typeface="Times New Roman" panose="02020603050405020304" pitchFamily="18" charset="0"/>
                <a:cs typeface="Times New Roman" panose="02020603050405020304" pitchFamily="18" charset="0"/>
              </a:rPr>
              <a:t> pairing uniformly, PCF-PK1 can </a:t>
            </a:r>
            <a:r>
              <a:rPr lang="en" altLang="zh-CN" sz="1200" dirty="0">
                <a:solidFill>
                  <a:srgbClr val="C00000"/>
                </a:solidFill>
                <a:latin typeface="Times New Roman" panose="02020603050405020304" pitchFamily="18" charset="0"/>
                <a:cs typeface="Times New Roman" panose="02020603050405020304" pitchFamily="18" charset="0"/>
              </a:rPr>
              <a:t>agree well with experiment</a:t>
            </a:r>
            <a:r>
              <a:rPr lang="en" altLang="zh-CN" sz="1200" dirty="0">
                <a:latin typeface="Times New Roman" panose="02020603050405020304" pitchFamily="18" charset="0"/>
                <a:cs typeface="Times New Roman" panose="02020603050405020304" pitchFamily="18" charset="0"/>
              </a:rPr>
              <a:t>. But for Ni and Sn isotopes, PCF-PK1 can’t provide a good description</a:t>
            </a:r>
            <a:r>
              <a:rPr lang="en" altLang="zh-CN" sz="1200" dirty="0">
                <a:solidFill>
                  <a:srgbClr val="C00000"/>
                </a:solidFill>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of </a:t>
            </a:r>
            <a:r>
              <a:rPr lang="en-US" altLang="zh-CN" sz="1200" dirty="0">
                <a:latin typeface="Times New Roman" panose="02020603050405020304" pitchFamily="18" charset="0"/>
                <a:cs typeface="Times New Roman" panose="02020603050405020304" pitchFamily="18" charset="0"/>
              </a:rPr>
              <a:t>beta</a:t>
            </a:r>
            <a:r>
              <a:rPr lang="el-GR" altLang="zh-CN" sz="1200" dirty="0">
                <a:latin typeface="Times New Roman" panose="02020603050405020304" pitchFamily="18" charset="0"/>
                <a:cs typeface="Times New Roman" panose="02020603050405020304" pitchFamily="18" charset="0"/>
              </a:rPr>
              <a:t>-</a:t>
            </a:r>
            <a:r>
              <a:rPr lang="en" altLang="zh-CN" sz="1200" dirty="0">
                <a:latin typeface="Times New Roman" panose="02020603050405020304" pitchFamily="18" charset="0"/>
                <a:cs typeface="Times New Roman" panose="02020603050405020304" pitchFamily="18" charset="0"/>
              </a:rPr>
              <a:t>decay half-lives due to the </a:t>
            </a:r>
            <a:r>
              <a:rPr lang="en" altLang="zh-CN" sz="1200" dirty="0">
                <a:solidFill>
                  <a:srgbClr val="C00000"/>
                </a:solidFill>
                <a:latin typeface="Times New Roman" panose="02020603050405020304" pitchFamily="18" charset="0"/>
                <a:cs typeface="Times New Roman" panose="02020603050405020304" pitchFamily="18" charset="0"/>
              </a:rPr>
              <a:t>weak sensitivity to </a:t>
            </a:r>
            <a:r>
              <a:rPr lang="en" altLang="zh-CN" sz="1200" dirty="0" err="1">
                <a:solidFill>
                  <a:srgbClr val="C00000"/>
                </a:solidFill>
                <a:latin typeface="Times New Roman" panose="02020603050405020304" pitchFamily="18" charset="0"/>
                <a:cs typeface="Times New Roman" panose="02020603050405020304" pitchFamily="18" charset="0"/>
              </a:rPr>
              <a:t>isoscalar</a:t>
            </a:r>
            <a:r>
              <a:rPr lang="en" altLang="zh-CN" sz="1200" dirty="0">
                <a:solidFill>
                  <a:srgbClr val="C00000"/>
                </a:solidFill>
                <a:latin typeface="Times New Roman" panose="02020603050405020304" pitchFamily="18" charset="0"/>
                <a:cs typeface="Times New Roman" panose="02020603050405020304" pitchFamily="18" charset="0"/>
              </a:rPr>
              <a:t> pairing force</a:t>
            </a:r>
            <a:r>
              <a:rPr lang="en" altLang="zh-CN" sz="1200" dirty="0">
                <a:latin typeface="Times New Roman" panose="02020603050405020304" pitchFamily="18" charset="0"/>
                <a:cs typeface="Times New Roman" panose="02020603050405020304" pitchFamily="18" charset="0"/>
              </a:rPr>
              <a:t>. Therefore, for nucleus near the magical number, higher order correlations, such as 2particle-2hole excitation, are important.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200" dirty="0">
                <a:latin typeface="Times New Roman" panose="02020603050405020304" pitchFamily="18" charset="0"/>
                <a:cs typeface="Times New Roman" panose="02020603050405020304" pitchFamily="18" charset="0"/>
              </a:rPr>
              <a:t>In order to describe the beta-decay half-life of nucleus near magical number, based on same CDFT, we are developing </a:t>
            </a:r>
            <a:r>
              <a:rPr lang="en" altLang="zh-CN" sz="1200" dirty="0">
                <a:solidFill>
                  <a:srgbClr val="C00000"/>
                </a:solidFill>
                <a:latin typeface="Times New Roman" panose="02020603050405020304" pitchFamily="18" charset="0"/>
                <a:cs typeface="Times New Roman" panose="02020603050405020304" pitchFamily="18" charset="0"/>
              </a:rPr>
              <a:t>quasiparticle vibration coupling model with higher order correlation </a:t>
            </a:r>
            <a:r>
              <a:rPr lang="en" altLang="zh-CN" sz="1200" dirty="0">
                <a:latin typeface="Times New Roman" panose="02020603050405020304" pitchFamily="18" charset="0"/>
                <a:cs typeface="Times New Roman" panose="02020603050405020304" pitchFamily="18" charset="0"/>
              </a:rPr>
              <a:t>to study </a:t>
            </a:r>
            <a:r>
              <a:rPr lang="el-GR" altLang="zh-CN" sz="1200" i="1" dirty="0"/>
              <a:t>β</a:t>
            </a:r>
            <a:r>
              <a:rPr lang="el-GR" altLang="zh-CN" sz="1200" dirty="0"/>
              <a:t>-</a:t>
            </a:r>
            <a:r>
              <a:rPr lang="en" altLang="zh-CN" sz="1200" dirty="0"/>
              <a:t>decay half-lives.</a:t>
            </a:r>
            <a:endParaRPr lang="zh-CN" altLang="en-US" sz="1200" dirty="0">
              <a:latin typeface="Times New Roman" panose="02020603050405020304" pitchFamily="18" charset="0"/>
              <a:cs typeface="Times New Roman" panose="02020603050405020304" pitchFamily="18" charset="0"/>
            </a:endParaRPr>
          </a:p>
          <a:p>
            <a:pPr marL="0" indent="0">
              <a:buNone/>
            </a:pP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16</a:t>
            </a:fld>
            <a:endParaRPr lang="zh-CN" altLang="en-US"/>
          </a:p>
        </p:txBody>
      </p:sp>
    </p:spTree>
    <p:extLst>
      <p:ext uri="{BB962C8B-B14F-4D97-AF65-F5344CB8AC3E}">
        <p14:creationId xmlns:p14="http://schemas.microsoft.com/office/powerpoint/2010/main" val="452975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endParaRPr lang="en-US" altLang="zh-CN" sz="1200" dirty="0"/>
          </a:p>
          <a:p>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17</a:t>
            </a:fld>
            <a:endParaRPr lang="zh-CN" altLang="en-US"/>
          </a:p>
        </p:txBody>
      </p:sp>
    </p:spTree>
    <p:extLst>
      <p:ext uri="{BB962C8B-B14F-4D97-AF65-F5344CB8AC3E}">
        <p14:creationId xmlns:p14="http://schemas.microsoft.com/office/powerpoint/2010/main" val="213916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For PCF-PK1 interaction, we investigate the contribution from different coupling channels for beta-decay half-life. Take Ni isotopes as an example, the left figure shows the results of beta-decay half-life. Here the red line represents the results contributed from all coupling channels. And other colors are results calculated without one coupling channel. For example, here w/o </a:t>
            </a:r>
            <a:r>
              <a:rPr lang="en-US" altLang="zh-CN" dirty="0" err="1"/>
              <a:t>tV</a:t>
            </a:r>
            <a:r>
              <a:rPr lang="en-US" altLang="zh-CN" dirty="0"/>
              <a:t> represent without </a:t>
            </a:r>
            <a:r>
              <a:rPr lang="en-US" altLang="zh-CN" dirty="0" err="1"/>
              <a:t>isovector-vecotor</a:t>
            </a:r>
            <a:r>
              <a:rPr lang="en-US" altLang="zh-CN" dirty="0"/>
              <a:t> channel. The strength of </a:t>
            </a:r>
            <a:r>
              <a:rPr lang="en-US" altLang="zh-CN" dirty="0" err="1"/>
              <a:t>isoscalar</a:t>
            </a:r>
            <a:r>
              <a:rPr lang="en-US" altLang="zh-CN" dirty="0"/>
              <a:t> pairing are set</a:t>
            </a:r>
            <a:r>
              <a:rPr lang="zh-CN" altLang="en-US" dirty="0"/>
              <a:t> </a:t>
            </a:r>
            <a:r>
              <a:rPr lang="en-US" altLang="zh-CN" dirty="0"/>
              <a:t>to one. We can find that the contribution from </a:t>
            </a:r>
            <a:r>
              <a:rPr lang="en" altLang="zh-CN" sz="1200" dirty="0" err="1"/>
              <a:t>isovector</a:t>
            </a:r>
            <a:r>
              <a:rPr lang="en" altLang="zh-CN" sz="1200" dirty="0"/>
              <a:t>-pseudovector (</a:t>
            </a:r>
            <a:r>
              <a:rPr lang="en" altLang="zh-CN" sz="1200" dirty="0" err="1"/>
              <a:t>tPV</a:t>
            </a:r>
            <a:r>
              <a:rPr lang="en" altLang="zh-CN" sz="1200" dirty="0"/>
              <a:t>) and </a:t>
            </a:r>
            <a:r>
              <a:rPr lang="en" altLang="zh-CN" sz="1200" dirty="0" err="1"/>
              <a:t>isovector</a:t>
            </a:r>
            <a:r>
              <a:rPr lang="en" altLang="zh-CN" sz="1200" dirty="0"/>
              <a:t>-tensor (</a:t>
            </a:r>
            <a:r>
              <a:rPr lang="en" altLang="zh-CN" sz="1200" dirty="0" err="1"/>
              <a:t>tT</a:t>
            </a:r>
            <a:r>
              <a:rPr lang="en" altLang="zh-CN" sz="1200" dirty="0"/>
              <a:t>) coupling channels is the dominant, and they significantly affect beta</a:t>
            </a:r>
            <a:r>
              <a:rPr lang="el-GR" altLang="zh-CN" sz="1200" dirty="0"/>
              <a:t>-</a:t>
            </a:r>
            <a:r>
              <a:rPr lang="en" altLang="zh-CN" sz="1200" dirty="0"/>
              <a:t>decay half-lives.</a:t>
            </a:r>
          </a:p>
          <a:p>
            <a:pPr marL="228600" indent="-228600">
              <a:buFont typeface="+mj-lt"/>
              <a:buAutoNum type="arabicPeriod"/>
            </a:pPr>
            <a:r>
              <a:rPr lang="en" altLang="zh-CN" sz="1200" dirty="0"/>
              <a:t>Taken Ni68 as an example, we plot the corresponding Gamow-Teller distribution in the right figure. As shown in brown and green lines, </a:t>
            </a:r>
            <a:r>
              <a:rPr lang="en" altLang="zh-CN" sz="1200" dirty="0" err="1"/>
              <a:t>tPV</a:t>
            </a:r>
            <a:r>
              <a:rPr lang="en" altLang="zh-CN" sz="1200" dirty="0"/>
              <a:t> and </a:t>
            </a:r>
            <a:r>
              <a:rPr lang="en" altLang="zh-CN" sz="1200" dirty="0" err="1"/>
              <a:t>tT</a:t>
            </a:r>
            <a:r>
              <a:rPr lang="en" altLang="zh-CN" sz="1200" dirty="0"/>
              <a:t> channels will increase the excitation energy of GT transition, resulting in a longer </a:t>
            </a:r>
            <a:r>
              <a:rPr lang="el-GR" altLang="zh-CN" sz="1200" i="1" dirty="0"/>
              <a:t>β</a:t>
            </a:r>
            <a:r>
              <a:rPr lang="el-GR" altLang="zh-CN" sz="1200" dirty="0"/>
              <a:t>-</a:t>
            </a:r>
            <a:r>
              <a:rPr lang="en" altLang="zh-CN" sz="1200" dirty="0"/>
              <a:t>decay half-life.</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18</a:t>
            </a:fld>
            <a:endParaRPr lang="zh-CN" altLang="en-US"/>
          </a:p>
        </p:txBody>
      </p:sp>
    </p:spTree>
    <p:extLst>
      <p:ext uri="{BB962C8B-B14F-4D97-AF65-F5344CB8AC3E}">
        <p14:creationId xmlns:p14="http://schemas.microsoft.com/office/powerpoint/2010/main" val="1548360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赵强等人发展了通过</a:t>
            </a:r>
            <a:r>
              <a:rPr lang="en-US" altLang="zh-CN" dirty="0"/>
              <a:t>Fierz</a:t>
            </a:r>
            <a:r>
              <a:rPr lang="zh-CN" altLang="en-US" dirty="0"/>
              <a:t>变换考虑交换项效应的</a:t>
            </a:r>
            <a:r>
              <a:rPr lang="en-US" altLang="zh-CN" dirty="0"/>
              <a:t>RHB</a:t>
            </a:r>
            <a:r>
              <a:rPr lang="zh-CN" altLang="en-US" dirty="0"/>
              <a:t>理论和</a:t>
            </a:r>
            <a:r>
              <a:rPr lang="en-US" altLang="zh-CN" dirty="0"/>
              <a:t>RPA</a:t>
            </a:r>
            <a:r>
              <a:rPr lang="zh-CN" altLang="en-US" dirty="0"/>
              <a:t>理论，如图中</a:t>
            </a:r>
            <a:r>
              <a:rPr lang="en-US" altLang="zh-CN" dirty="0"/>
              <a:t>PCF-PK1</a:t>
            </a:r>
            <a:r>
              <a:rPr lang="zh-CN" altLang="en-US" dirty="0"/>
              <a:t>参数所示，其可以消除原子核基态中</a:t>
            </a:r>
            <a:r>
              <a:rPr lang="en-US" altLang="zh-CN" dirty="0"/>
              <a:t>Z=58</a:t>
            </a:r>
            <a:r>
              <a:rPr lang="zh-CN" altLang="en-US" dirty="0"/>
              <a:t>和</a:t>
            </a:r>
            <a:r>
              <a:rPr lang="en-US" altLang="zh-CN" dirty="0"/>
              <a:t>92</a:t>
            </a:r>
            <a:r>
              <a:rPr lang="zh-CN" altLang="en-US" dirty="0"/>
              <a:t>的假壳结构；对于</a:t>
            </a:r>
            <a:r>
              <a:rPr lang="en-US" altLang="zh-CN" dirty="0"/>
              <a:t>Gamow-Teller</a:t>
            </a:r>
            <a:r>
              <a:rPr lang="zh-CN" altLang="en-US" dirty="0"/>
              <a:t>共振，</a:t>
            </a:r>
            <a:r>
              <a:rPr lang="zh-CN" altLang="en-US" sz="1200" dirty="0"/>
              <a:t>无需额外调节参数，</a:t>
            </a:r>
            <a:r>
              <a:rPr lang="en-US" altLang="zh-CN" sz="1200" dirty="0"/>
              <a:t>PCF-PK1</a:t>
            </a:r>
            <a:r>
              <a:rPr lang="zh-CN" altLang="en-US" sz="1200" dirty="0"/>
              <a:t>可以完全自洽的给出这些核的激发能。</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19</a:t>
            </a:fld>
            <a:endParaRPr lang="zh-CN" altLang="en-US"/>
          </a:p>
        </p:txBody>
      </p:sp>
    </p:spTree>
    <p:extLst>
      <p:ext uri="{BB962C8B-B14F-4D97-AF65-F5344CB8AC3E}">
        <p14:creationId xmlns:p14="http://schemas.microsoft.com/office/powerpoint/2010/main" val="3189994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My report has four parts</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a:t>
            </a:fld>
            <a:endParaRPr lang="zh-CN" altLang="en-US"/>
          </a:p>
        </p:txBody>
      </p:sp>
    </p:spTree>
    <p:extLst>
      <p:ext uri="{BB962C8B-B14F-4D97-AF65-F5344CB8AC3E}">
        <p14:creationId xmlns:p14="http://schemas.microsoft.com/office/powerpoint/2010/main" val="3160566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以</a:t>
            </a:r>
            <a:r>
              <a:rPr lang="en-US" altLang="zh-CN" dirty="0"/>
              <a:t>80Zn</a:t>
            </a:r>
            <a:r>
              <a:rPr lang="zh-CN" altLang="en-US" dirty="0"/>
              <a:t>为例，其零温和有限温度下的结果如图所示，可以发现：</a:t>
            </a:r>
            <a:r>
              <a:rPr lang="zh-CN" altLang="en-US" sz="1200" dirty="0">
                <a:latin typeface="Times New Roman" panose="02020603050405020304" pitchFamily="18" charset="0"/>
                <a:cs typeface="Times New Roman" panose="02020603050405020304" pitchFamily="18" charset="0"/>
              </a:rPr>
              <a:t>原子核的热激发无法使得较强的</a:t>
            </a:r>
            <a:r>
              <a:rPr lang="en-US" altLang="zh-CN" sz="1200" dirty="0">
                <a:latin typeface="Times New Roman" panose="02020603050405020304" pitchFamily="18" charset="0"/>
                <a:cs typeface="Times New Roman" panose="02020603050405020304" pitchFamily="18" charset="0"/>
              </a:rPr>
              <a:t>GT+</a:t>
            </a:r>
            <a:r>
              <a:rPr lang="zh-CN" altLang="en-US" sz="1200" dirty="0">
                <a:latin typeface="Times New Roman" panose="02020603050405020304" pitchFamily="18" charset="0"/>
                <a:cs typeface="Times New Roman" panose="02020603050405020304" pitchFamily="18" charset="0"/>
              </a:rPr>
              <a:t>激发出现；</a:t>
            </a:r>
            <a:r>
              <a:rPr lang="zh-CN" altLang="en-US" dirty="0"/>
              <a:t>此外，</a:t>
            </a:r>
            <a:r>
              <a:rPr lang="en-US" altLang="zh-CN" sz="1200" dirty="0">
                <a:latin typeface="Times New Roman" panose="02020603050405020304" pitchFamily="18" charset="0"/>
                <a:cs typeface="Times New Roman" panose="02020603050405020304" pitchFamily="18" charset="0"/>
              </a:rPr>
              <a:t>SD+</a:t>
            </a:r>
            <a:r>
              <a:rPr lang="zh-CN" altLang="en-US" sz="1200" dirty="0">
                <a:latin typeface="Times New Roman" panose="02020603050405020304" pitchFamily="18" charset="0"/>
                <a:cs typeface="Times New Roman" panose="02020603050405020304" pitchFamily="18" charset="0"/>
              </a:rPr>
              <a:t>跃迁对温度并不敏感。</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20</a:t>
            </a:fld>
            <a:endParaRPr lang="zh-CN" altLang="en-US"/>
          </a:p>
        </p:txBody>
      </p:sp>
    </p:spTree>
    <p:extLst>
      <p:ext uri="{BB962C8B-B14F-4D97-AF65-F5344CB8AC3E}">
        <p14:creationId xmlns:p14="http://schemas.microsoft.com/office/powerpoint/2010/main" val="42017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以</a:t>
            </a:r>
            <a:r>
              <a:rPr lang="en-US" altLang="zh-CN" dirty="0"/>
              <a:t>80Zn</a:t>
            </a:r>
            <a:r>
              <a:rPr lang="zh-CN" altLang="en-US" dirty="0"/>
              <a:t>为例，其零温和有限温度下的结果如图所示，可以发现：</a:t>
            </a:r>
            <a:r>
              <a:rPr lang="zh-CN" altLang="en-US" sz="1200" dirty="0">
                <a:latin typeface="Times New Roman" panose="02020603050405020304" pitchFamily="18" charset="0"/>
                <a:cs typeface="Times New Roman" panose="02020603050405020304" pitchFamily="18" charset="0"/>
              </a:rPr>
              <a:t>原子核的热激发无法使得较强的</a:t>
            </a:r>
            <a:r>
              <a:rPr lang="en-US" altLang="zh-CN" sz="1200" dirty="0">
                <a:latin typeface="Times New Roman" panose="02020603050405020304" pitchFamily="18" charset="0"/>
                <a:cs typeface="Times New Roman" panose="02020603050405020304" pitchFamily="18" charset="0"/>
              </a:rPr>
              <a:t>GT+</a:t>
            </a:r>
            <a:r>
              <a:rPr lang="zh-CN" altLang="en-US" sz="1200" dirty="0">
                <a:latin typeface="Times New Roman" panose="02020603050405020304" pitchFamily="18" charset="0"/>
                <a:cs typeface="Times New Roman" panose="02020603050405020304" pitchFamily="18" charset="0"/>
              </a:rPr>
              <a:t>激发出现；</a:t>
            </a:r>
            <a:r>
              <a:rPr lang="zh-CN" altLang="en-US" dirty="0"/>
              <a:t>此外，</a:t>
            </a:r>
            <a:r>
              <a:rPr lang="en-US" altLang="zh-CN" sz="1200" dirty="0">
                <a:latin typeface="Times New Roman" panose="02020603050405020304" pitchFamily="18" charset="0"/>
                <a:cs typeface="Times New Roman" panose="02020603050405020304" pitchFamily="18" charset="0"/>
              </a:rPr>
              <a:t>SD+</a:t>
            </a:r>
            <a:r>
              <a:rPr lang="zh-CN" altLang="en-US" sz="1200" dirty="0">
                <a:latin typeface="Times New Roman" panose="02020603050405020304" pitchFamily="18" charset="0"/>
                <a:cs typeface="Times New Roman" panose="02020603050405020304" pitchFamily="18" charset="0"/>
              </a:rPr>
              <a:t>跃迁对温度并不敏感。</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21</a:t>
            </a:fld>
            <a:endParaRPr lang="zh-CN" altLang="en-US"/>
          </a:p>
        </p:txBody>
      </p:sp>
    </p:spTree>
    <p:extLst>
      <p:ext uri="{BB962C8B-B14F-4D97-AF65-F5344CB8AC3E}">
        <p14:creationId xmlns:p14="http://schemas.microsoft.com/office/powerpoint/2010/main" val="622004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接下来是初步的计算结果展示，这里给出了包含交换项与张量耦合效应的电荷交换</a:t>
            </a:r>
            <a:r>
              <a:rPr lang="en-US" altLang="zh-CN" dirty="0"/>
              <a:t>QRPA</a:t>
            </a:r>
            <a:r>
              <a:rPr lang="zh-CN" altLang="en-US" dirty="0"/>
              <a:t>理论对</a:t>
            </a:r>
            <a:r>
              <a:rPr lang="en-US" altLang="zh-CN" dirty="0"/>
              <a:t>β-</a:t>
            </a:r>
            <a:r>
              <a:rPr lang="zh-CN" altLang="en-US" dirty="0"/>
              <a:t>衰变寿命的描述，如图中</a:t>
            </a:r>
            <a:r>
              <a:rPr lang="en-US" altLang="zh-CN" dirty="0"/>
              <a:t>PCF-PK1</a:t>
            </a:r>
            <a:r>
              <a:rPr lang="zh-CN" altLang="en-US" dirty="0"/>
              <a:t>所示，可以看出，对于不包含幻数的</a:t>
            </a:r>
            <a:r>
              <a:rPr lang="en-US" altLang="zh-CN" dirty="0"/>
              <a:t>Cd</a:t>
            </a:r>
            <a:r>
              <a:rPr lang="zh-CN" altLang="en-US" dirty="0"/>
              <a:t>和</a:t>
            </a:r>
            <a:r>
              <a:rPr lang="en-US" altLang="zh-CN" dirty="0"/>
              <a:t>Sr</a:t>
            </a:r>
            <a:r>
              <a:rPr lang="zh-CN" altLang="en-US" dirty="0"/>
              <a:t>同位素链，</a:t>
            </a:r>
            <a:r>
              <a:rPr lang="zh-CN" altLang="en-US" sz="1200" dirty="0"/>
              <a:t>包含交换项、张量耦合效应的</a:t>
            </a:r>
            <a:r>
              <a:rPr lang="en-US" altLang="zh-CN" sz="1200" dirty="0"/>
              <a:t>PCF-PK1</a:t>
            </a:r>
            <a:r>
              <a:rPr lang="zh-CN" altLang="en-US" sz="1200" dirty="0"/>
              <a:t>和</a:t>
            </a:r>
            <a:r>
              <a:rPr lang="en-US" altLang="zh-CN" sz="1200" dirty="0"/>
              <a:t>PKA1</a:t>
            </a:r>
            <a:r>
              <a:rPr lang="zh-CN" altLang="en-US" sz="1200" dirty="0"/>
              <a:t>能够较好的符合实验值；而对于含幻数的</a:t>
            </a:r>
            <a:r>
              <a:rPr lang="en-US" altLang="zh-CN" sz="1200" dirty="0"/>
              <a:t>Ni</a:t>
            </a:r>
            <a:r>
              <a:rPr lang="zh-CN" altLang="en-US" sz="1200" dirty="0"/>
              <a:t>和</a:t>
            </a:r>
            <a:r>
              <a:rPr lang="en-US" altLang="zh-CN" sz="1200" dirty="0"/>
              <a:t>Sn</a:t>
            </a:r>
            <a:r>
              <a:rPr lang="zh-CN" altLang="en-US" sz="1200" dirty="0"/>
              <a:t>同位素链，</a:t>
            </a:r>
            <a:r>
              <a:rPr lang="en-US" altLang="zh-CN" sz="1200" dirty="0"/>
              <a:t>QRPA</a:t>
            </a:r>
            <a:r>
              <a:rPr lang="zh-CN" altLang="en-US" sz="1200" dirty="0"/>
              <a:t>并不能很好的描述，这表明理论中需要考虑更高阶的关联效应。</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22</a:t>
            </a:fld>
            <a:endParaRPr lang="zh-CN" altLang="en-US"/>
          </a:p>
        </p:txBody>
      </p:sp>
    </p:spTree>
    <p:extLst>
      <p:ext uri="{BB962C8B-B14F-4D97-AF65-F5344CB8AC3E}">
        <p14:creationId xmlns:p14="http://schemas.microsoft.com/office/powerpoint/2010/main" val="113798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接下来是初步的计算结果展示，这里给出了包含交换项与张量耦合效应的电荷交换</a:t>
            </a:r>
            <a:r>
              <a:rPr lang="en-US" altLang="zh-CN" dirty="0"/>
              <a:t>QRPA</a:t>
            </a:r>
            <a:r>
              <a:rPr lang="zh-CN" altLang="en-US" dirty="0"/>
              <a:t>理论对</a:t>
            </a:r>
            <a:r>
              <a:rPr lang="en-US" altLang="zh-CN" dirty="0"/>
              <a:t>β-</a:t>
            </a:r>
            <a:r>
              <a:rPr lang="zh-CN" altLang="en-US" dirty="0"/>
              <a:t>衰变寿命的描述，如图中</a:t>
            </a:r>
            <a:r>
              <a:rPr lang="en-US" altLang="zh-CN" dirty="0"/>
              <a:t>PCF-PK1</a:t>
            </a:r>
            <a:r>
              <a:rPr lang="zh-CN" altLang="en-US" dirty="0"/>
              <a:t>所示，可以看出，对于不包含幻数的</a:t>
            </a:r>
            <a:r>
              <a:rPr lang="en-US" altLang="zh-CN" dirty="0"/>
              <a:t>Cd</a:t>
            </a:r>
            <a:r>
              <a:rPr lang="zh-CN" altLang="en-US" dirty="0"/>
              <a:t>和</a:t>
            </a:r>
            <a:r>
              <a:rPr lang="en-US" altLang="zh-CN" dirty="0"/>
              <a:t>Sr</a:t>
            </a:r>
            <a:r>
              <a:rPr lang="zh-CN" altLang="en-US" dirty="0"/>
              <a:t>同位素链，</a:t>
            </a:r>
            <a:r>
              <a:rPr lang="zh-CN" altLang="en-US" sz="1200" dirty="0"/>
              <a:t>包含交换项、张量耦合效应的</a:t>
            </a:r>
            <a:r>
              <a:rPr lang="en-US" altLang="zh-CN" sz="1200" dirty="0"/>
              <a:t>PCF-PK1</a:t>
            </a:r>
            <a:r>
              <a:rPr lang="zh-CN" altLang="en-US" sz="1200" dirty="0"/>
              <a:t>和</a:t>
            </a:r>
            <a:r>
              <a:rPr lang="en-US" altLang="zh-CN" sz="1200" dirty="0"/>
              <a:t>PKA1</a:t>
            </a:r>
            <a:r>
              <a:rPr lang="zh-CN" altLang="en-US" sz="1200" dirty="0"/>
              <a:t>能够较好的符合实验值；而对于含幻数的</a:t>
            </a:r>
            <a:r>
              <a:rPr lang="en-US" altLang="zh-CN" sz="1200" dirty="0"/>
              <a:t>Ni</a:t>
            </a:r>
            <a:r>
              <a:rPr lang="zh-CN" altLang="en-US" sz="1200" dirty="0"/>
              <a:t>和</a:t>
            </a:r>
            <a:r>
              <a:rPr lang="en-US" altLang="zh-CN" sz="1200" dirty="0"/>
              <a:t>Sn</a:t>
            </a:r>
            <a:r>
              <a:rPr lang="zh-CN" altLang="en-US" sz="1200" dirty="0"/>
              <a:t>同位素链，</a:t>
            </a:r>
            <a:r>
              <a:rPr lang="en-US" altLang="zh-CN" sz="1200" dirty="0"/>
              <a:t>QRPA</a:t>
            </a:r>
            <a:r>
              <a:rPr lang="zh-CN" altLang="en-US" sz="1200" dirty="0"/>
              <a:t>并不能很好的描述，这表明理论中需要考虑更高阶的关联效应。</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23</a:t>
            </a:fld>
            <a:endParaRPr lang="zh-CN" altLang="en-US"/>
          </a:p>
        </p:txBody>
      </p:sp>
    </p:spTree>
    <p:extLst>
      <p:ext uri="{BB962C8B-B14F-4D97-AF65-F5344CB8AC3E}">
        <p14:creationId xmlns:p14="http://schemas.microsoft.com/office/powerpoint/2010/main" val="818155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a:t>
            </a:r>
            <a:r>
              <a:rPr lang="en-US" altLang="zh-CN" dirty="0"/>
              <a:t>1</a:t>
            </a:r>
            <a:r>
              <a:rPr lang="zh-CN" altLang="en-US" dirty="0"/>
              <a:t>）基于目前的研究现状，</a:t>
            </a:r>
            <a:r>
              <a:rPr lang="zh-CN" altLang="en-US" sz="1200" b="0" i="0" u="none" strike="noStrike" baseline="0" dirty="0">
                <a:solidFill>
                  <a:srgbClr val="000000"/>
                </a:solidFill>
                <a:latin typeface="宋体w.伀"/>
                <a:ea typeface="微软雅黑" panose="020B0503020204020204" pitchFamily="34" charset="-122"/>
              </a:rPr>
              <a:t>本工作将基于通过菲尔兹变换考虑交换项效应的</a:t>
            </a:r>
            <a:r>
              <a:rPr lang="en-US" altLang="zh-CN" sz="1200" b="0" i="0" u="none" strike="noStrike" baseline="0" dirty="0">
                <a:solidFill>
                  <a:srgbClr val="000000"/>
                </a:solidFill>
                <a:latin typeface="宋体w.伀"/>
                <a:ea typeface="微软雅黑" panose="020B0503020204020204" pitchFamily="34" charset="-122"/>
              </a:rPr>
              <a:t>RHB</a:t>
            </a:r>
            <a:r>
              <a:rPr lang="zh-CN" altLang="en-US" sz="1200" b="0" i="0" u="none" strike="noStrike" baseline="0" dirty="0">
                <a:solidFill>
                  <a:srgbClr val="000000"/>
                </a:solidFill>
                <a:latin typeface="宋体w.伀"/>
                <a:ea typeface="微软雅黑" panose="020B0503020204020204" pitchFamily="34" charset="-122"/>
              </a:rPr>
              <a:t>密度泛函，发展</a:t>
            </a:r>
            <a:r>
              <a:rPr lang="en-US" altLang="zh-CN" sz="1200" b="0" i="0" u="none" strike="noStrike" baseline="0" dirty="0">
                <a:solidFill>
                  <a:srgbClr val="000000"/>
                </a:solidFill>
                <a:latin typeface="宋体w.伀"/>
                <a:ea typeface="微软雅黑" panose="020B0503020204020204" pitchFamily="34" charset="-122"/>
              </a:rPr>
              <a:t>RQPVC</a:t>
            </a:r>
            <a:r>
              <a:rPr lang="zh-CN" altLang="en-US" sz="1200" b="0" i="0" u="none" strike="noStrike" baseline="0" dirty="0">
                <a:solidFill>
                  <a:srgbClr val="000000"/>
                </a:solidFill>
                <a:latin typeface="宋体w.伀"/>
                <a:ea typeface="微软雅黑" panose="020B0503020204020204" pitchFamily="34" charset="-122"/>
              </a:rPr>
              <a:t>模型，改善</a:t>
            </a:r>
            <a:r>
              <a:rPr lang="en-US" altLang="zh-CN" sz="1200" b="0" i="0" u="none" strike="noStrike" baseline="0" dirty="0">
                <a:solidFill>
                  <a:srgbClr val="000000"/>
                </a:solidFill>
                <a:latin typeface="宋体w.伀"/>
                <a:ea typeface="微软雅黑" panose="020B0503020204020204" pitchFamily="34" charset="-122"/>
              </a:rPr>
              <a:t>β-</a:t>
            </a:r>
            <a:r>
              <a:rPr lang="zh-CN" altLang="en-US" sz="1200" b="0" i="0" u="none" strike="noStrike" baseline="0" dirty="0">
                <a:solidFill>
                  <a:srgbClr val="000000"/>
                </a:solidFill>
                <a:latin typeface="宋体w.伀"/>
                <a:ea typeface="微软雅黑" panose="020B0503020204020204" pitchFamily="34" charset="-122"/>
              </a:rPr>
              <a:t>衰变寿命描述。发展</a:t>
            </a:r>
            <a:r>
              <a:rPr lang="en-US" altLang="zh-CN" sz="1200" b="0" i="0" u="none" strike="noStrike" baseline="0" dirty="0">
                <a:solidFill>
                  <a:srgbClr val="000000"/>
                </a:solidFill>
                <a:latin typeface="宋体w.伀"/>
                <a:ea typeface="微软雅黑" panose="020B0503020204020204" pitchFamily="34" charset="-122"/>
              </a:rPr>
              <a:t>RQPVC</a:t>
            </a:r>
            <a:r>
              <a:rPr lang="zh-CN" altLang="en-US" sz="1200" b="0" i="0" u="none" strike="noStrike" baseline="0" dirty="0">
                <a:solidFill>
                  <a:srgbClr val="000000"/>
                </a:solidFill>
                <a:latin typeface="宋体w.伀"/>
                <a:ea typeface="微软雅黑" panose="020B0503020204020204" pitchFamily="34" charset="-122"/>
              </a:rPr>
              <a:t>模型需要基于</a:t>
            </a:r>
            <a:r>
              <a:rPr lang="en-US" altLang="zh-CN" sz="1200" b="0" i="0" u="none" strike="noStrike" baseline="0" dirty="0">
                <a:solidFill>
                  <a:srgbClr val="000000"/>
                </a:solidFill>
                <a:latin typeface="宋体w.伀"/>
                <a:ea typeface="微软雅黑" panose="020B0503020204020204" pitchFamily="34" charset="-122"/>
              </a:rPr>
              <a:t>RHB</a:t>
            </a:r>
            <a:r>
              <a:rPr lang="zh-CN" altLang="en-US" sz="1200" b="0" i="0" u="none" strike="noStrike" baseline="0" dirty="0">
                <a:solidFill>
                  <a:srgbClr val="000000"/>
                </a:solidFill>
                <a:latin typeface="宋体w.伀"/>
                <a:ea typeface="微软雅黑" panose="020B0503020204020204" pitchFamily="34" charset="-122"/>
              </a:rPr>
              <a:t>理论独立发展三个模型，即发展电荷交换和非电荷交换的相对论</a:t>
            </a:r>
            <a:r>
              <a:rPr lang="en-US" altLang="zh-CN" sz="1200" b="0" i="0" u="none" strike="noStrike" baseline="0" dirty="0">
                <a:solidFill>
                  <a:srgbClr val="000000"/>
                </a:solidFill>
                <a:latin typeface="宋体w.伀"/>
                <a:ea typeface="微软雅黑" panose="020B0503020204020204" pitchFamily="34" charset="-122"/>
              </a:rPr>
              <a:t>QRPA</a:t>
            </a:r>
            <a:r>
              <a:rPr lang="zh-CN" altLang="en-US" sz="1200" b="0" i="0" u="none" strike="noStrike" baseline="0" dirty="0">
                <a:solidFill>
                  <a:srgbClr val="000000"/>
                </a:solidFill>
                <a:latin typeface="宋体w.伀"/>
                <a:ea typeface="微软雅黑" panose="020B0503020204020204" pitchFamily="34" charset="-122"/>
              </a:rPr>
              <a:t>模型，然后在此基础上，发展相对论准粒子耦合模型，目前这两个模型已经发展完成，正在进行最后一个模型的发展。</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24</a:t>
            </a:fld>
            <a:endParaRPr lang="zh-CN" altLang="en-US"/>
          </a:p>
        </p:txBody>
      </p:sp>
    </p:spTree>
    <p:extLst>
      <p:ext uri="{BB962C8B-B14F-4D97-AF65-F5344CB8AC3E}">
        <p14:creationId xmlns:p14="http://schemas.microsoft.com/office/powerpoint/2010/main" val="200198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接下来是初步的计算结果展示，这里给出了包含交换项与张量耦合效应的电荷交换</a:t>
            </a:r>
            <a:r>
              <a:rPr lang="en-US" altLang="zh-CN" dirty="0"/>
              <a:t>QRPA</a:t>
            </a:r>
            <a:r>
              <a:rPr lang="zh-CN" altLang="en-US" dirty="0"/>
              <a:t>理论对</a:t>
            </a:r>
            <a:r>
              <a:rPr lang="en-US" altLang="zh-CN" dirty="0"/>
              <a:t>β-</a:t>
            </a:r>
            <a:r>
              <a:rPr lang="zh-CN" altLang="en-US" dirty="0"/>
              <a:t>衰变寿命的描述，如图中</a:t>
            </a:r>
            <a:r>
              <a:rPr lang="en-US" altLang="zh-CN" dirty="0"/>
              <a:t>PCF-PK1</a:t>
            </a:r>
            <a:r>
              <a:rPr lang="zh-CN" altLang="en-US" dirty="0"/>
              <a:t>所示，可以看出，对于不包含幻数的</a:t>
            </a:r>
            <a:r>
              <a:rPr lang="en-US" altLang="zh-CN" dirty="0"/>
              <a:t>Cd</a:t>
            </a:r>
            <a:r>
              <a:rPr lang="zh-CN" altLang="en-US" dirty="0"/>
              <a:t>和</a:t>
            </a:r>
            <a:r>
              <a:rPr lang="en-US" altLang="zh-CN" dirty="0"/>
              <a:t>Sr</a:t>
            </a:r>
            <a:r>
              <a:rPr lang="zh-CN" altLang="en-US" dirty="0"/>
              <a:t>同位素链，</a:t>
            </a:r>
            <a:r>
              <a:rPr lang="zh-CN" altLang="en-US" sz="1200" dirty="0"/>
              <a:t>包含交换项、张量耦合效应的</a:t>
            </a:r>
            <a:r>
              <a:rPr lang="en-US" altLang="zh-CN" sz="1200" dirty="0"/>
              <a:t>PCF-PK1</a:t>
            </a:r>
            <a:r>
              <a:rPr lang="zh-CN" altLang="en-US" sz="1200" dirty="0"/>
              <a:t>和</a:t>
            </a:r>
            <a:r>
              <a:rPr lang="en-US" altLang="zh-CN" sz="1200" dirty="0"/>
              <a:t>PKA1</a:t>
            </a:r>
            <a:r>
              <a:rPr lang="zh-CN" altLang="en-US" sz="1200" dirty="0"/>
              <a:t>能够较好的符合实验值；而对于含幻数的</a:t>
            </a:r>
            <a:r>
              <a:rPr lang="en-US" altLang="zh-CN" sz="1200" dirty="0"/>
              <a:t>Ni</a:t>
            </a:r>
            <a:r>
              <a:rPr lang="zh-CN" altLang="en-US" sz="1200" dirty="0"/>
              <a:t>和</a:t>
            </a:r>
            <a:r>
              <a:rPr lang="en-US" altLang="zh-CN" sz="1200" dirty="0"/>
              <a:t>Sn</a:t>
            </a:r>
            <a:r>
              <a:rPr lang="zh-CN" altLang="en-US" sz="1200" dirty="0"/>
              <a:t>同位素链，</a:t>
            </a:r>
            <a:r>
              <a:rPr lang="en-US" altLang="zh-CN" sz="1200" dirty="0"/>
              <a:t>QRPA</a:t>
            </a:r>
            <a:r>
              <a:rPr lang="zh-CN" altLang="en-US" sz="1200" dirty="0"/>
              <a:t>并不能很好的描述，这表明理论中需要考虑更高阶的关联效应。</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25</a:t>
            </a:fld>
            <a:endParaRPr lang="zh-CN" altLang="en-US"/>
          </a:p>
        </p:txBody>
      </p:sp>
    </p:spTree>
    <p:extLst>
      <p:ext uri="{BB962C8B-B14F-4D97-AF65-F5344CB8AC3E}">
        <p14:creationId xmlns:p14="http://schemas.microsoft.com/office/powerpoint/2010/main" val="1252527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a:t>
            </a:r>
            <a:r>
              <a:rPr lang="en-US" altLang="zh-CN" dirty="0"/>
              <a:t>1</a:t>
            </a:r>
            <a:r>
              <a:rPr lang="zh-CN" altLang="en-US" dirty="0"/>
              <a:t>）基于目前的研究现状，</a:t>
            </a:r>
            <a:r>
              <a:rPr lang="zh-CN" altLang="en-US" sz="1200" b="0" i="0" u="none" strike="noStrike" baseline="0" dirty="0">
                <a:solidFill>
                  <a:srgbClr val="000000"/>
                </a:solidFill>
                <a:latin typeface="宋体w.伀"/>
                <a:ea typeface="微软雅黑" panose="020B0503020204020204" pitchFamily="34" charset="-122"/>
              </a:rPr>
              <a:t>本工作将基于通过菲尔兹变换考虑交换项效应的</a:t>
            </a:r>
            <a:r>
              <a:rPr lang="en-US" altLang="zh-CN" sz="1200" b="0" i="0" u="none" strike="noStrike" baseline="0" dirty="0">
                <a:solidFill>
                  <a:srgbClr val="000000"/>
                </a:solidFill>
                <a:latin typeface="宋体w.伀"/>
                <a:ea typeface="微软雅黑" panose="020B0503020204020204" pitchFamily="34" charset="-122"/>
              </a:rPr>
              <a:t>RHB</a:t>
            </a:r>
            <a:r>
              <a:rPr lang="zh-CN" altLang="en-US" sz="1200" b="0" i="0" u="none" strike="noStrike" baseline="0" dirty="0">
                <a:solidFill>
                  <a:srgbClr val="000000"/>
                </a:solidFill>
                <a:latin typeface="宋体w.伀"/>
                <a:ea typeface="微软雅黑" panose="020B0503020204020204" pitchFamily="34" charset="-122"/>
              </a:rPr>
              <a:t>密度泛函，发展</a:t>
            </a:r>
            <a:r>
              <a:rPr lang="en-US" altLang="zh-CN" sz="1200" b="0" i="0" u="none" strike="noStrike" baseline="0" dirty="0">
                <a:solidFill>
                  <a:srgbClr val="000000"/>
                </a:solidFill>
                <a:latin typeface="宋体w.伀"/>
                <a:ea typeface="微软雅黑" panose="020B0503020204020204" pitchFamily="34" charset="-122"/>
              </a:rPr>
              <a:t>RQPVC</a:t>
            </a:r>
            <a:r>
              <a:rPr lang="zh-CN" altLang="en-US" sz="1200" b="0" i="0" u="none" strike="noStrike" baseline="0" dirty="0">
                <a:solidFill>
                  <a:srgbClr val="000000"/>
                </a:solidFill>
                <a:latin typeface="宋体w.伀"/>
                <a:ea typeface="微软雅黑" panose="020B0503020204020204" pitchFamily="34" charset="-122"/>
              </a:rPr>
              <a:t>模型，改善</a:t>
            </a:r>
            <a:r>
              <a:rPr lang="en-US" altLang="zh-CN" sz="1200" b="0" i="0" u="none" strike="noStrike" baseline="0" dirty="0">
                <a:solidFill>
                  <a:srgbClr val="000000"/>
                </a:solidFill>
                <a:latin typeface="宋体w.伀"/>
                <a:ea typeface="微软雅黑" panose="020B0503020204020204" pitchFamily="34" charset="-122"/>
              </a:rPr>
              <a:t>β-</a:t>
            </a:r>
            <a:r>
              <a:rPr lang="zh-CN" altLang="en-US" sz="1200" b="0" i="0" u="none" strike="noStrike" baseline="0" dirty="0">
                <a:solidFill>
                  <a:srgbClr val="000000"/>
                </a:solidFill>
                <a:latin typeface="宋体w.伀"/>
                <a:ea typeface="微软雅黑" panose="020B0503020204020204" pitchFamily="34" charset="-122"/>
              </a:rPr>
              <a:t>衰变寿命描述。发展</a:t>
            </a:r>
            <a:r>
              <a:rPr lang="en-US" altLang="zh-CN" sz="1200" b="0" i="0" u="none" strike="noStrike" baseline="0" dirty="0">
                <a:solidFill>
                  <a:srgbClr val="000000"/>
                </a:solidFill>
                <a:latin typeface="宋体w.伀"/>
                <a:ea typeface="微软雅黑" panose="020B0503020204020204" pitchFamily="34" charset="-122"/>
              </a:rPr>
              <a:t>RQPVC</a:t>
            </a:r>
            <a:r>
              <a:rPr lang="zh-CN" altLang="en-US" sz="1200" b="0" i="0" u="none" strike="noStrike" baseline="0" dirty="0">
                <a:solidFill>
                  <a:srgbClr val="000000"/>
                </a:solidFill>
                <a:latin typeface="宋体w.伀"/>
                <a:ea typeface="微软雅黑" panose="020B0503020204020204" pitchFamily="34" charset="-122"/>
              </a:rPr>
              <a:t>模型需要基于</a:t>
            </a:r>
            <a:r>
              <a:rPr lang="en-US" altLang="zh-CN" sz="1200" b="0" i="0" u="none" strike="noStrike" baseline="0" dirty="0">
                <a:solidFill>
                  <a:srgbClr val="000000"/>
                </a:solidFill>
                <a:latin typeface="宋体w.伀"/>
                <a:ea typeface="微软雅黑" panose="020B0503020204020204" pitchFamily="34" charset="-122"/>
              </a:rPr>
              <a:t>RHB</a:t>
            </a:r>
            <a:r>
              <a:rPr lang="zh-CN" altLang="en-US" sz="1200" b="0" i="0" u="none" strike="noStrike" baseline="0" dirty="0">
                <a:solidFill>
                  <a:srgbClr val="000000"/>
                </a:solidFill>
                <a:latin typeface="宋体w.伀"/>
                <a:ea typeface="微软雅黑" panose="020B0503020204020204" pitchFamily="34" charset="-122"/>
              </a:rPr>
              <a:t>理论独立发展三个模型，即发展电荷交换和非电荷交换的相对论</a:t>
            </a:r>
            <a:r>
              <a:rPr lang="en-US" altLang="zh-CN" sz="1200" b="0" i="0" u="none" strike="noStrike" baseline="0" dirty="0">
                <a:solidFill>
                  <a:srgbClr val="000000"/>
                </a:solidFill>
                <a:latin typeface="宋体w.伀"/>
                <a:ea typeface="微软雅黑" panose="020B0503020204020204" pitchFamily="34" charset="-122"/>
              </a:rPr>
              <a:t>QRPA</a:t>
            </a:r>
            <a:r>
              <a:rPr lang="zh-CN" altLang="en-US" sz="1200" b="0" i="0" u="none" strike="noStrike" baseline="0" dirty="0">
                <a:solidFill>
                  <a:srgbClr val="000000"/>
                </a:solidFill>
                <a:latin typeface="宋体w.伀"/>
                <a:ea typeface="微软雅黑" panose="020B0503020204020204" pitchFamily="34" charset="-122"/>
              </a:rPr>
              <a:t>模型，然后在此基础上，发展相对论准粒子耦合模型，目前这两个模型已经发展完成，正在进行最后一个模型的发展。</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26</a:t>
            </a:fld>
            <a:endParaRPr lang="zh-CN" altLang="en-US"/>
          </a:p>
        </p:txBody>
      </p:sp>
    </p:spTree>
    <p:extLst>
      <p:ext uri="{BB962C8B-B14F-4D97-AF65-F5344CB8AC3E}">
        <p14:creationId xmlns:p14="http://schemas.microsoft.com/office/powerpoint/2010/main" val="2825759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200" dirty="0" err="1">
                <a:latin typeface="Times New Roman" panose="02020603050405020304" pitchFamily="18" charset="0"/>
                <a:cs typeface="Times New Roman" panose="02020603050405020304" pitchFamily="18" charset="0"/>
              </a:rPr>
              <a:t>Baed</a:t>
            </a:r>
            <a:r>
              <a:rPr lang="en-US" altLang="zh-CN" sz="1200" dirty="0">
                <a:latin typeface="Times New Roman" panose="02020603050405020304" pitchFamily="18" charset="0"/>
                <a:cs typeface="Times New Roman" panose="02020603050405020304" pitchFamily="18" charset="0"/>
              </a:rPr>
              <a:t> on CDFT, a fully </a:t>
            </a:r>
            <a:r>
              <a:rPr lang="en" altLang="zh-CN" sz="1200" dirty="0">
                <a:latin typeface="Times New Roman" panose="02020603050405020304" pitchFamily="18" charset="0"/>
                <a:cs typeface="Times New Roman" panose="02020603050405020304" pitchFamily="18" charset="0"/>
              </a:rPr>
              <a:t>self-consistent PNQRPA including </a:t>
            </a:r>
            <a:r>
              <a:rPr lang="en" altLang="zh-CN" sz="1200" dirty="0">
                <a:solidFill>
                  <a:srgbClr val="C00000"/>
                </a:solidFill>
                <a:latin typeface="Times New Roman" panose="02020603050405020304" pitchFamily="18" charset="0"/>
                <a:cs typeface="Times New Roman" panose="02020603050405020304" pitchFamily="18" charset="0"/>
              </a:rPr>
              <a:t>tensor coupling</a:t>
            </a:r>
            <a:r>
              <a:rPr lang="zh-CN" altLang="en-US" sz="1200" dirty="0">
                <a:solidFill>
                  <a:srgbClr val="C00000"/>
                </a:solidFill>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and </a:t>
            </a:r>
            <a:r>
              <a:rPr lang="en-US" altLang="zh-CN" sz="1200" dirty="0">
                <a:solidFill>
                  <a:srgbClr val="C00000"/>
                </a:solidFill>
                <a:latin typeface="Times New Roman" panose="02020603050405020304" pitchFamily="18" charset="0"/>
                <a:cs typeface="Times New Roman" panose="02020603050405020304" pitchFamily="18" charset="0"/>
              </a:rPr>
              <a:t>localized </a:t>
            </a:r>
            <a:r>
              <a:rPr lang="en" altLang="zh-CN" sz="1200" dirty="0">
                <a:solidFill>
                  <a:srgbClr val="C00000"/>
                </a:solidFill>
                <a:latin typeface="Times New Roman" panose="02020603050405020304" pitchFamily="18" charset="0"/>
                <a:cs typeface="Times New Roman" panose="02020603050405020304" pitchFamily="18" charset="0"/>
              </a:rPr>
              <a:t>exchange terms </a:t>
            </a:r>
            <a:r>
              <a:rPr lang="en" altLang="zh-CN" sz="1200" dirty="0">
                <a:latin typeface="Times New Roman" panose="02020603050405020304" pitchFamily="18" charset="0"/>
                <a:cs typeface="Times New Roman" panose="02020603050405020304" pitchFamily="18" charset="0"/>
              </a:rPr>
              <a:t>via </a:t>
            </a:r>
            <a:r>
              <a:rPr lang="en" altLang="zh-CN" sz="1200" dirty="0" err="1">
                <a:latin typeface="Times New Roman" panose="02020603050405020304" pitchFamily="18" charset="0"/>
                <a:cs typeface="Times New Roman" panose="02020603050405020304" pitchFamily="18" charset="0"/>
              </a:rPr>
              <a:t>Fierz</a:t>
            </a:r>
            <a:r>
              <a:rPr lang="en" altLang="zh-CN" sz="1200" dirty="0">
                <a:latin typeface="Times New Roman" panose="02020603050405020304" pitchFamily="18" charset="0"/>
                <a:cs typeface="Times New Roman" panose="02020603050405020304" pitchFamily="18" charset="0"/>
              </a:rPr>
              <a:t> transformation is developed to study </a:t>
            </a:r>
            <a:r>
              <a:rPr lang="en-US" altLang="zh-CN" sz="1100" i="1" dirty="0">
                <a:latin typeface="Times New Roman" panose="02020603050405020304" pitchFamily="18" charset="0"/>
                <a:cs typeface="Times New Roman" panose="02020603050405020304" pitchFamily="18" charset="0"/>
              </a:rPr>
              <a:t>beta</a:t>
            </a:r>
            <a:r>
              <a:rPr lang="el-GR" altLang="zh-CN" sz="1100" dirty="0"/>
              <a:t>-</a:t>
            </a:r>
            <a:r>
              <a:rPr lang="en" altLang="zh-CN" sz="1100" dirty="0"/>
              <a:t>decay half-life</a:t>
            </a:r>
            <a:r>
              <a:rPr lang="en" altLang="zh-CN" sz="1200" dirty="0">
                <a:latin typeface="Times New Roman" panose="02020603050405020304" pitchFamily="18" charset="0"/>
                <a:cs typeface="Times New Roman" panose="02020603050405020304" pitchFamily="18" charset="0"/>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 altLang="zh-CN" sz="1200" dirty="0">
                <a:latin typeface="Times New Roman" panose="02020603050405020304" pitchFamily="18" charset="0"/>
                <a:cs typeface="Times New Roman" panose="02020603050405020304" pitchFamily="18" charset="0"/>
              </a:rPr>
              <a:t>Because PCF-PK1 interaction has a </a:t>
            </a:r>
            <a:r>
              <a:rPr lang="en" altLang="zh-CN" sz="1200" dirty="0">
                <a:solidFill>
                  <a:srgbClr val="C00000"/>
                </a:solidFill>
                <a:latin typeface="Times New Roman" panose="02020603050405020304" pitchFamily="18" charset="0"/>
                <a:cs typeface="Times New Roman" panose="02020603050405020304" pitchFamily="18" charset="0"/>
              </a:rPr>
              <a:t>higher Landau mass </a:t>
            </a:r>
            <a:r>
              <a:rPr lang="en" altLang="zh-CN" sz="1200" dirty="0">
                <a:latin typeface="Times New Roman" panose="02020603050405020304" pitchFamily="18" charset="0"/>
                <a:cs typeface="Times New Roman" panose="02020603050405020304" pitchFamily="18" charset="0"/>
              </a:rPr>
              <a:t>(0.85</a:t>
            </a:r>
            <a:r>
              <a:rPr lang="en" altLang="zh-CN" sz="1200" i="1" dirty="0">
                <a:latin typeface="Times New Roman" panose="02020603050405020304" pitchFamily="18" charset="0"/>
                <a:cs typeface="Times New Roman" panose="02020603050405020304" pitchFamily="18" charset="0"/>
              </a:rPr>
              <a:t>M</a:t>
            </a:r>
            <a:r>
              <a:rPr lang="en" altLang="zh-CN" sz="1200" dirty="0">
                <a:latin typeface="Times New Roman" panose="02020603050405020304" pitchFamily="18" charset="0"/>
                <a:cs typeface="Times New Roman" panose="02020603050405020304" pitchFamily="18" charset="0"/>
              </a:rPr>
              <a:t>) achieved by introducing </a:t>
            </a:r>
            <a:r>
              <a:rPr lang="en" altLang="zh-CN" sz="1200" dirty="0">
                <a:solidFill>
                  <a:srgbClr val="C00000"/>
                </a:solidFill>
                <a:latin typeface="Times New Roman" panose="02020603050405020304" pitchFamily="18" charset="0"/>
                <a:cs typeface="Times New Roman" panose="02020603050405020304" pitchFamily="18" charset="0"/>
              </a:rPr>
              <a:t>tensor coupling, it provides a better description </a:t>
            </a:r>
            <a:r>
              <a:rPr lang="en" altLang="zh-CN" sz="1200" dirty="0">
                <a:latin typeface="Times New Roman" panose="02020603050405020304" pitchFamily="18" charset="0"/>
                <a:cs typeface="Times New Roman" panose="02020603050405020304" pitchFamily="18" charset="0"/>
              </a:rPr>
              <a:t>of </a:t>
            </a:r>
            <a:r>
              <a:rPr lang="en-US" altLang="zh-CN" sz="1200" i="1" dirty="0">
                <a:latin typeface="Times New Roman" panose="02020603050405020304" pitchFamily="18" charset="0"/>
                <a:cs typeface="Times New Roman" panose="02020603050405020304" pitchFamily="18" charset="0"/>
              </a:rPr>
              <a:t>beta</a:t>
            </a:r>
            <a:r>
              <a:rPr lang="el-GR" altLang="zh-CN" sz="1200" dirty="0">
                <a:latin typeface="Times New Roman" panose="02020603050405020304" pitchFamily="18" charset="0"/>
                <a:cs typeface="Times New Roman" panose="02020603050405020304" pitchFamily="18" charset="0"/>
              </a:rPr>
              <a:t>-</a:t>
            </a:r>
            <a:r>
              <a:rPr lang="en" altLang="zh-CN" sz="1200" dirty="0">
                <a:latin typeface="Times New Roman" panose="02020603050405020304" pitchFamily="18" charset="0"/>
                <a:cs typeface="Times New Roman" panose="02020603050405020304" pitchFamily="18" charset="0"/>
              </a:rPr>
              <a:t>decay half-lives compared to other</a:t>
            </a:r>
            <a:r>
              <a:rPr lang="zh-CN" altLang="en-US" sz="1200" dirty="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relativistic</a:t>
            </a:r>
            <a:r>
              <a:rPr lang="en" altLang="zh-CN" sz="1200" dirty="0">
                <a:latin typeface="Times New Roman" panose="02020603050405020304" pitchFamily="18" charset="0"/>
                <a:cs typeface="Times New Roman" panose="02020603050405020304" pitchFamily="18" charset="0"/>
              </a:rPr>
              <a:t> interactions, such as DD-ME2 and PKO1.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 altLang="zh-CN" sz="1200" dirty="0">
                <a:latin typeface="Times New Roman" panose="02020603050405020304" pitchFamily="18" charset="0"/>
                <a:cs typeface="Times New Roman" panose="02020603050405020304" pitchFamily="18" charset="0"/>
              </a:rPr>
              <a:t>For Cd and Sr isotopes, by adjusting </a:t>
            </a:r>
            <a:r>
              <a:rPr lang="en" altLang="zh-CN" sz="1200" dirty="0" err="1">
                <a:latin typeface="Times New Roman" panose="02020603050405020304" pitchFamily="18" charset="0"/>
                <a:cs typeface="Times New Roman" panose="02020603050405020304" pitchFamily="18" charset="0"/>
              </a:rPr>
              <a:t>isoscalar</a:t>
            </a:r>
            <a:r>
              <a:rPr lang="en" altLang="zh-CN" sz="1200" dirty="0">
                <a:latin typeface="Times New Roman" panose="02020603050405020304" pitchFamily="18" charset="0"/>
                <a:cs typeface="Times New Roman" panose="02020603050405020304" pitchFamily="18" charset="0"/>
              </a:rPr>
              <a:t> pairing uniformly, PCF-PK1 can </a:t>
            </a:r>
            <a:r>
              <a:rPr lang="en" altLang="zh-CN" sz="1200" dirty="0">
                <a:solidFill>
                  <a:srgbClr val="C00000"/>
                </a:solidFill>
                <a:latin typeface="Times New Roman" panose="02020603050405020304" pitchFamily="18" charset="0"/>
                <a:cs typeface="Times New Roman" panose="02020603050405020304" pitchFamily="18" charset="0"/>
              </a:rPr>
              <a:t>agree well with experiment</a:t>
            </a:r>
            <a:r>
              <a:rPr lang="en" altLang="zh-CN" sz="1200" dirty="0">
                <a:latin typeface="Times New Roman" panose="02020603050405020304" pitchFamily="18" charset="0"/>
                <a:cs typeface="Times New Roman" panose="02020603050405020304" pitchFamily="18" charset="0"/>
              </a:rPr>
              <a:t>. But for Ni and Sn isotopes, PCF-PK1 can’t provide a good description</a:t>
            </a:r>
            <a:r>
              <a:rPr lang="en" altLang="zh-CN" sz="1200" dirty="0">
                <a:solidFill>
                  <a:srgbClr val="C00000"/>
                </a:solidFill>
                <a:latin typeface="Times New Roman" panose="02020603050405020304" pitchFamily="18" charset="0"/>
                <a:cs typeface="Times New Roman" panose="02020603050405020304" pitchFamily="18" charset="0"/>
              </a:rPr>
              <a:t> </a:t>
            </a:r>
            <a:r>
              <a:rPr lang="en" altLang="zh-CN" sz="1200" dirty="0">
                <a:latin typeface="Times New Roman" panose="02020603050405020304" pitchFamily="18" charset="0"/>
                <a:cs typeface="Times New Roman" panose="02020603050405020304" pitchFamily="18" charset="0"/>
              </a:rPr>
              <a:t>of </a:t>
            </a:r>
            <a:r>
              <a:rPr lang="en-US" altLang="zh-CN" sz="1200" dirty="0">
                <a:latin typeface="Times New Roman" panose="02020603050405020304" pitchFamily="18" charset="0"/>
                <a:cs typeface="Times New Roman" panose="02020603050405020304" pitchFamily="18" charset="0"/>
              </a:rPr>
              <a:t>beta</a:t>
            </a:r>
            <a:r>
              <a:rPr lang="el-GR" altLang="zh-CN" sz="1200" dirty="0">
                <a:latin typeface="Times New Roman" panose="02020603050405020304" pitchFamily="18" charset="0"/>
                <a:cs typeface="Times New Roman" panose="02020603050405020304" pitchFamily="18" charset="0"/>
              </a:rPr>
              <a:t>-</a:t>
            </a:r>
            <a:r>
              <a:rPr lang="en" altLang="zh-CN" sz="1200" dirty="0">
                <a:latin typeface="Times New Roman" panose="02020603050405020304" pitchFamily="18" charset="0"/>
                <a:cs typeface="Times New Roman" panose="02020603050405020304" pitchFamily="18" charset="0"/>
              </a:rPr>
              <a:t>decay half-lives due to the </a:t>
            </a:r>
            <a:r>
              <a:rPr lang="en" altLang="zh-CN" sz="1200" dirty="0">
                <a:solidFill>
                  <a:srgbClr val="C00000"/>
                </a:solidFill>
                <a:latin typeface="Times New Roman" panose="02020603050405020304" pitchFamily="18" charset="0"/>
                <a:cs typeface="Times New Roman" panose="02020603050405020304" pitchFamily="18" charset="0"/>
              </a:rPr>
              <a:t>weak sensitivity to </a:t>
            </a:r>
            <a:r>
              <a:rPr lang="en" altLang="zh-CN" sz="1200" dirty="0" err="1">
                <a:solidFill>
                  <a:srgbClr val="C00000"/>
                </a:solidFill>
                <a:latin typeface="Times New Roman" panose="02020603050405020304" pitchFamily="18" charset="0"/>
                <a:cs typeface="Times New Roman" panose="02020603050405020304" pitchFamily="18" charset="0"/>
              </a:rPr>
              <a:t>isoscalar</a:t>
            </a:r>
            <a:r>
              <a:rPr lang="en" altLang="zh-CN" sz="1200" dirty="0">
                <a:solidFill>
                  <a:srgbClr val="C00000"/>
                </a:solidFill>
                <a:latin typeface="Times New Roman" panose="02020603050405020304" pitchFamily="18" charset="0"/>
                <a:cs typeface="Times New Roman" panose="02020603050405020304" pitchFamily="18" charset="0"/>
              </a:rPr>
              <a:t> pairing force</a:t>
            </a:r>
            <a:r>
              <a:rPr lang="en" altLang="zh-CN" sz="1200" dirty="0">
                <a:latin typeface="Times New Roman" panose="02020603050405020304" pitchFamily="18" charset="0"/>
                <a:cs typeface="Times New Roman" panose="02020603050405020304" pitchFamily="18" charset="0"/>
              </a:rPr>
              <a:t>. Therefore, for nucleus near the magical number, many-body correlations, such as 2particle-2hole excitation, are important.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 altLang="zh-CN" sz="1200" dirty="0">
                <a:latin typeface="Times New Roman" panose="02020603050405020304" pitchFamily="18" charset="0"/>
                <a:cs typeface="Times New Roman" panose="02020603050405020304" pitchFamily="18" charset="0"/>
              </a:rPr>
              <a:t>Moreover, in PCF-PK1 interaction, </a:t>
            </a:r>
            <a:r>
              <a:rPr lang="en" altLang="zh-CN" sz="1200" dirty="0" err="1"/>
              <a:t>tPV</a:t>
            </a:r>
            <a:r>
              <a:rPr lang="en" altLang="zh-CN" sz="1200" dirty="0"/>
              <a:t> and </a:t>
            </a:r>
            <a:r>
              <a:rPr lang="en" altLang="zh-CN" sz="1200" dirty="0" err="1"/>
              <a:t>tT</a:t>
            </a:r>
            <a:r>
              <a:rPr lang="en" altLang="zh-CN" sz="1200" dirty="0"/>
              <a:t> coupling channels will increase the excitation energy of GT transition, resulting in a </a:t>
            </a:r>
            <a:r>
              <a:rPr lang="en" altLang="zh-CN" sz="1200" dirty="0">
                <a:solidFill>
                  <a:srgbClr val="C00000"/>
                </a:solidFill>
              </a:rPr>
              <a:t>longer </a:t>
            </a:r>
            <a:r>
              <a:rPr lang="el-GR" altLang="zh-CN" sz="1200" i="1" dirty="0">
                <a:solidFill>
                  <a:srgbClr val="C00000"/>
                </a:solidFill>
              </a:rPr>
              <a:t>β</a:t>
            </a:r>
            <a:r>
              <a:rPr lang="el-GR" altLang="zh-CN" sz="1200" dirty="0">
                <a:solidFill>
                  <a:srgbClr val="C00000"/>
                </a:solidFill>
              </a:rPr>
              <a:t>-</a:t>
            </a:r>
            <a:r>
              <a:rPr lang="en" altLang="zh-CN" sz="1200" dirty="0">
                <a:solidFill>
                  <a:srgbClr val="C00000"/>
                </a:solidFill>
              </a:rPr>
              <a:t>decay half-life</a:t>
            </a:r>
            <a:r>
              <a:rPr lang="en" altLang="zh-CN" sz="1200" dirty="0"/>
              <a:t>.</a:t>
            </a:r>
            <a:endParaRPr lang="zh-CN" altLang="en-US"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sz="1200" dirty="0">
                <a:latin typeface="Times New Roman" panose="02020603050405020304" pitchFamily="18" charset="0"/>
                <a:cs typeface="Times New Roman" panose="02020603050405020304" pitchFamily="18" charset="0"/>
              </a:rPr>
              <a:t>As the perspective, in order to describe the beta-decay half-life of nucleus near magical number, we will based on same CDFT, develop </a:t>
            </a:r>
            <a:r>
              <a:rPr lang="en" altLang="zh-CN" sz="1200" dirty="0">
                <a:solidFill>
                  <a:srgbClr val="C00000"/>
                </a:solidFill>
                <a:latin typeface="Times New Roman" panose="02020603050405020304" pitchFamily="18" charset="0"/>
                <a:cs typeface="Times New Roman" panose="02020603050405020304" pitchFamily="18" charset="0"/>
              </a:rPr>
              <a:t>quasiparticle vibration coupling model with higher order correlation </a:t>
            </a:r>
            <a:r>
              <a:rPr lang="en" altLang="zh-CN" sz="1200" dirty="0">
                <a:latin typeface="Times New Roman" panose="02020603050405020304" pitchFamily="18" charset="0"/>
                <a:cs typeface="Times New Roman" panose="02020603050405020304" pitchFamily="18" charset="0"/>
              </a:rPr>
              <a:t>to study </a:t>
            </a:r>
            <a:r>
              <a:rPr lang="el-GR" altLang="zh-CN" sz="1200" i="1" dirty="0"/>
              <a:t>β</a:t>
            </a:r>
            <a:r>
              <a:rPr lang="el-GR" altLang="zh-CN" sz="1200" dirty="0"/>
              <a:t>-</a:t>
            </a:r>
            <a:r>
              <a:rPr lang="en" altLang="zh-CN" sz="1200" dirty="0"/>
              <a:t>decay half-lives.</a:t>
            </a:r>
            <a:endParaRPr lang="zh-CN" altLang="en-US" sz="1200" dirty="0">
              <a:latin typeface="Times New Roman" panose="02020603050405020304" pitchFamily="18" charset="0"/>
              <a:cs typeface="Times New Roman" panose="02020603050405020304" pitchFamily="18" charset="0"/>
            </a:endParaRPr>
          </a:p>
          <a:p>
            <a:pPr marL="0" indent="0">
              <a:buNone/>
            </a:pP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27</a:t>
            </a:fld>
            <a:endParaRPr lang="zh-CN" altLang="en-US"/>
          </a:p>
        </p:txBody>
      </p:sp>
    </p:spTree>
    <p:extLst>
      <p:ext uri="{BB962C8B-B14F-4D97-AF65-F5344CB8AC3E}">
        <p14:creationId xmlns:p14="http://schemas.microsoft.com/office/powerpoint/2010/main" val="2593270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en-US" altLang="zh-CN" dirty="0"/>
              <a:t>1. </a:t>
            </a:r>
            <a:r>
              <a:rPr lang="zh-CN" altLang="en-US" dirty="0"/>
              <a:t>这里给出了采用</a:t>
            </a:r>
            <a:r>
              <a:rPr lang="en-US" altLang="zh-CN" dirty="0"/>
              <a:t>QPVC</a:t>
            </a:r>
            <a:r>
              <a:rPr lang="zh-CN" altLang="en-US" dirty="0"/>
              <a:t>理论计算</a:t>
            </a:r>
            <a:r>
              <a:rPr lang="en-US" altLang="zh-CN" dirty="0"/>
              <a:t>β-</a:t>
            </a:r>
            <a:r>
              <a:rPr lang="zh-CN" altLang="en-US" dirty="0"/>
              <a:t>衰变寿命的流程，首先我们需要求解点耦合的</a:t>
            </a:r>
            <a:r>
              <a:rPr lang="en-US" altLang="zh-CN" dirty="0"/>
              <a:t>RHB</a:t>
            </a:r>
            <a:r>
              <a:rPr lang="zh-CN" altLang="en-US" dirty="0"/>
              <a:t>方程，得到正则单粒子基矢，然后求解相应的</a:t>
            </a:r>
            <a:r>
              <a:rPr lang="en-US" altLang="zh-CN" dirty="0"/>
              <a:t>QRPA</a:t>
            </a:r>
            <a:r>
              <a:rPr lang="zh-CN" altLang="en-US" dirty="0"/>
              <a:t>方程，从而得到相应的声子态基矢，然后再构建求解</a:t>
            </a:r>
            <a:r>
              <a:rPr lang="en-US" altLang="zh-CN" dirty="0"/>
              <a:t>QPVC</a:t>
            </a:r>
            <a:r>
              <a:rPr lang="zh-CN" altLang="en-US" dirty="0"/>
              <a:t>方程，计算强度函数</a:t>
            </a:r>
            <a:r>
              <a:rPr lang="en-US" altLang="zh-CN" dirty="0"/>
              <a:t>S(E)</a:t>
            </a:r>
            <a:r>
              <a:rPr lang="zh-CN" altLang="en-US" dirty="0"/>
              <a:t>，最终利用该公式计算</a:t>
            </a:r>
            <a:r>
              <a:rPr lang="en-US" altLang="zh-CN" dirty="0"/>
              <a:t>β-</a:t>
            </a:r>
            <a:r>
              <a:rPr lang="zh-CN" altLang="en-US" dirty="0"/>
              <a:t>衰变寿命。</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28</a:t>
            </a:fld>
            <a:endParaRPr lang="zh-CN" altLang="en-US"/>
          </a:p>
        </p:txBody>
      </p:sp>
    </p:spTree>
    <p:extLst>
      <p:ext uri="{BB962C8B-B14F-4D97-AF65-F5344CB8AC3E}">
        <p14:creationId xmlns:p14="http://schemas.microsoft.com/office/powerpoint/2010/main" val="995743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en-US" altLang="zh-CN" dirty="0"/>
              <a:t>1. </a:t>
            </a:r>
            <a:r>
              <a:rPr lang="zh-CN" altLang="en-US" dirty="0"/>
              <a:t>接下来是理论框架的介绍，首先我们需要求解的是原子核激发态所满足的能量本征方程，其中哈密顿量采用的是相对论点耦合形式，原子核振动激发态以及相应的激发能可通过基展开方法进行求解；</a:t>
            </a:r>
            <a:endParaRPr lang="en-US" altLang="zh-CN" dirty="0"/>
          </a:p>
          <a:p>
            <a:pPr marL="0" indent="0">
              <a:buNone/>
            </a:pPr>
            <a:r>
              <a:rPr lang="en-US" altLang="zh-CN" dirty="0"/>
              <a:t>2. </a:t>
            </a:r>
            <a:r>
              <a:rPr lang="zh-CN" altLang="en-US" dirty="0"/>
              <a:t>我们的基矢空间包含</a:t>
            </a:r>
            <a:r>
              <a:rPr lang="en-US" altLang="zh-CN" dirty="0"/>
              <a:t>Q1</a:t>
            </a:r>
            <a:r>
              <a:rPr lang="zh-CN" altLang="en-US" dirty="0"/>
              <a:t>和</a:t>
            </a:r>
            <a:r>
              <a:rPr lang="en-US" altLang="zh-CN" dirty="0"/>
              <a:t>Q2</a:t>
            </a:r>
            <a:r>
              <a:rPr lang="zh-CN" altLang="en-US" dirty="0"/>
              <a:t>两部分，其中</a:t>
            </a:r>
            <a:r>
              <a:rPr lang="en-US" altLang="zh-CN" dirty="0"/>
              <a:t>Q1</a:t>
            </a:r>
            <a:r>
              <a:rPr lang="zh-CN" altLang="en-US" dirty="0"/>
              <a:t>包括</a:t>
            </a:r>
            <a:r>
              <a:rPr lang="en-US" altLang="zh-CN" dirty="0"/>
              <a:t>RHB</a:t>
            </a:r>
            <a:r>
              <a:rPr lang="zh-CN" altLang="en-US" dirty="0"/>
              <a:t>基态以及所有两准粒子的激发，这里的两准粒子态通过求解束缚边界条件的</a:t>
            </a:r>
            <a:r>
              <a:rPr lang="en-US" altLang="zh-CN" dirty="0"/>
              <a:t>RHB</a:t>
            </a:r>
            <a:r>
              <a:rPr lang="zh-CN" altLang="en-US" dirty="0"/>
              <a:t>方程得到，其包含了交换项以及张量耦合效应；</a:t>
            </a:r>
            <a:endParaRPr lang="en-US" altLang="zh-CN" dirty="0"/>
          </a:p>
          <a:p>
            <a:pPr marL="0" indent="0">
              <a:buNone/>
            </a:pPr>
            <a:r>
              <a:rPr lang="en-US" altLang="zh-CN" dirty="0"/>
              <a:t>3. </a:t>
            </a:r>
            <a:r>
              <a:rPr lang="zh-CN" altLang="en-US" dirty="0"/>
              <a:t>为了考虑更高阶的关联效应，我们考虑了包含两准粒子激发与声子态的耦合子空间</a:t>
            </a:r>
            <a:r>
              <a:rPr lang="en-US" altLang="zh-CN" dirty="0"/>
              <a:t>Q2</a:t>
            </a:r>
            <a:r>
              <a:rPr lang="zh-CN" altLang="en-US" dirty="0"/>
              <a:t>，即准粒子振动耦合效应。</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29</a:t>
            </a:fld>
            <a:endParaRPr lang="zh-CN" altLang="en-US"/>
          </a:p>
        </p:txBody>
      </p:sp>
    </p:spTree>
    <p:extLst>
      <p:ext uri="{BB962C8B-B14F-4D97-AF65-F5344CB8AC3E}">
        <p14:creationId xmlns:p14="http://schemas.microsoft.com/office/powerpoint/2010/main" val="984630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The first part is introduction</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3</a:t>
            </a:fld>
            <a:endParaRPr lang="zh-CN" altLang="en-US"/>
          </a:p>
        </p:txBody>
      </p:sp>
    </p:spTree>
    <p:extLst>
      <p:ext uri="{BB962C8B-B14F-4D97-AF65-F5344CB8AC3E}">
        <p14:creationId xmlns:p14="http://schemas.microsoft.com/office/powerpoint/2010/main" val="35243649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en-US" altLang="zh-CN" dirty="0"/>
              <a:t>1. </a:t>
            </a:r>
            <a:r>
              <a:rPr lang="zh-CN" altLang="en-US" dirty="0"/>
              <a:t>这里给出了采用</a:t>
            </a:r>
            <a:r>
              <a:rPr lang="en-US" altLang="zh-CN" dirty="0"/>
              <a:t>QPVC</a:t>
            </a:r>
            <a:r>
              <a:rPr lang="zh-CN" altLang="en-US" dirty="0"/>
              <a:t>理论计算</a:t>
            </a:r>
            <a:r>
              <a:rPr lang="en-US" altLang="zh-CN" dirty="0"/>
              <a:t>β-</a:t>
            </a:r>
            <a:r>
              <a:rPr lang="zh-CN" altLang="en-US" dirty="0"/>
              <a:t>衰变寿命的流程，首先我们需要求解点耦合的</a:t>
            </a:r>
            <a:r>
              <a:rPr lang="en-US" altLang="zh-CN" dirty="0"/>
              <a:t>RHB</a:t>
            </a:r>
            <a:r>
              <a:rPr lang="zh-CN" altLang="en-US" dirty="0"/>
              <a:t>方程，得到正则单粒子基矢，然后求解相应的</a:t>
            </a:r>
            <a:r>
              <a:rPr lang="en-US" altLang="zh-CN" dirty="0"/>
              <a:t>QRPA</a:t>
            </a:r>
            <a:r>
              <a:rPr lang="zh-CN" altLang="en-US" dirty="0"/>
              <a:t>方程，从而得到相应的声子态基矢，然后再构建求解</a:t>
            </a:r>
            <a:r>
              <a:rPr lang="en-US" altLang="zh-CN" dirty="0"/>
              <a:t>QPVC</a:t>
            </a:r>
            <a:r>
              <a:rPr lang="zh-CN" altLang="en-US" dirty="0"/>
              <a:t>方程，计算强度函数</a:t>
            </a:r>
            <a:r>
              <a:rPr lang="en-US" altLang="zh-CN" dirty="0"/>
              <a:t>S(E)</a:t>
            </a:r>
            <a:r>
              <a:rPr lang="zh-CN" altLang="en-US" dirty="0"/>
              <a:t>，最终利用该公式计算</a:t>
            </a:r>
            <a:r>
              <a:rPr lang="en-US" altLang="zh-CN" dirty="0"/>
              <a:t>β-</a:t>
            </a:r>
            <a:r>
              <a:rPr lang="zh-CN" altLang="en-US" dirty="0"/>
              <a:t>衰变寿命。</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30</a:t>
            </a:fld>
            <a:endParaRPr lang="zh-CN" altLang="en-US"/>
          </a:p>
        </p:txBody>
      </p:sp>
    </p:spTree>
    <p:extLst>
      <p:ext uri="{BB962C8B-B14F-4D97-AF65-F5344CB8AC3E}">
        <p14:creationId xmlns:p14="http://schemas.microsoft.com/office/powerpoint/2010/main" val="2203576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zh-CN" altLang="en-US" dirty="0"/>
              <a:t>以</a:t>
            </a:r>
            <a:r>
              <a:rPr lang="en-US" altLang="zh-CN" dirty="0"/>
              <a:t>80Zn</a:t>
            </a:r>
            <a:r>
              <a:rPr lang="zh-CN" altLang="en-US" dirty="0"/>
              <a:t>为例，其零温和有限温度下的结果如图所示，可以发现：</a:t>
            </a:r>
            <a:r>
              <a:rPr lang="zh-CN" altLang="en-US" sz="1200" dirty="0">
                <a:latin typeface="Times New Roman" panose="02020603050405020304" pitchFamily="18" charset="0"/>
                <a:cs typeface="Times New Roman" panose="02020603050405020304" pitchFamily="18" charset="0"/>
              </a:rPr>
              <a:t>原子核的热激发无法使得较强的</a:t>
            </a:r>
            <a:r>
              <a:rPr lang="en-US" altLang="zh-CN" sz="1200" dirty="0">
                <a:latin typeface="Times New Roman" panose="02020603050405020304" pitchFamily="18" charset="0"/>
                <a:cs typeface="Times New Roman" panose="02020603050405020304" pitchFamily="18" charset="0"/>
              </a:rPr>
              <a:t>GT+</a:t>
            </a:r>
            <a:r>
              <a:rPr lang="zh-CN" altLang="en-US" sz="1200" dirty="0">
                <a:latin typeface="Times New Roman" panose="02020603050405020304" pitchFamily="18" charset="0"/>
                <a:cs typeface="Times New Roman" panose="02020603050405020304" pitchFamily="18" charset="0"/>
              </a:rPr>
              <a:t>激发出现；</a:t>
            </a:r>
            <a:r>
              <a:rPr lang="zh-CN" altLang="en-US" dirty="0"/>
              <a:t>此外，</a:t>
            </a:r>
            <a:r>
              <a:rPr lang="en-US" altLang="zh-CN" sz="1200" dirty="0">
                <a:latin typeface="Times New Roman" panose="02020603050405020304" pitchFamily="18" charset="0"/>
                <a:cs typeface="Times New Roman" panose="02020603050405020304" pitchFamily="18" charset="0"/>
              </a:rPr>
              <a:t>SD+</a:t>
            </a:r>
            <a:r>
              <a:rPr lang="zh-CN" altLang="en-US" sz="1200" dirty="0">
                <a:latin typeface="Times New Roman" panose="02020603050405020304" pitchFamily="18" charset="0"/>
                <a:cs typeface="Times New Roman" panose="02020603050405020304" pitchFamily="18" charset="0"/>
              </a:rPr>
              <a:t>跃迁对温度并不敏感。</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31</a:t>
            </a:fld>
            <a:endParaRPr lang="zh-CN" altLang="en-US"/>
          </a:p>
        </p:txBody>
      </p:sp>
    </p:spTree>
    <p:extLst>
      <p:ext uri="{BB962C8B-B14F-4D97-AF65-F5344CB8AC3E}">
        <p14:creationId xmlns:p14="http://schemas.microsoft.com/office/powerpoint/2010/main" val="165480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indent="0">
              <a:buNone/>
            </a:pPr>
            <a:r>
              <a:rPr lang="en-US" altLang="zh-CN" dirty="0"/>
              <a:t>1. </a:t>
            </a:r>
            <a:r>
              <a:rPr lang="zh-CN" altLang="en-US" dirty="0"/>
              <a:t>为了减少基矢维度，降低计算量，我们可以将能量本征方程投影到子空间</a:t>
            </a:r>
            <a:r>
              <a:rPr lang="en-US" altLang="zh-CN" dirty="0"/>
              <a:t>Q1</a:t>
            </a:r>
            <a:r>
              <a:rPr lang="zh-CN" altLang="en-US" dirty="0"/>
              <a:t>，此时方程变为能量依赖的本征方程，其中花体的哈密顿量会出现能量依赖的第二项，称为展宽项，其为准粒子振动耦合效应的贡献；</a:t>
            </a:r>
            <a:endParaRPr lang="en-US" altLang="zh-CN" dirty="0"/>
          </a:p>
          <a:p>
            <a:pPr marL="0" indent="0">
              <a:buNone/>
            </a:pPr>
            <a:r>
              <a:rPr lang="en-US" altLang="zh-CN" dirty="0"/>
              <a:t>2. </a:t>
            </a:r>
            <a:r>
              <a:rPr lang="zh-CN" altLang="en-US" dirty="0"/>
              <a:t>如果将投影后的激发态采用</a:t>
            </a:r>
            <a:r>
              <a:rPr lang="en-US" altLang="zh-CN" dirty="0"/>
              <a:t>Q1</a:t>
            </a:r>
            <a:r>
              <a:rPr lang="zh-CN" altLang="en-US" dirty="0"/>
              <a:t>空间的完备基矢声子态进行展开，我们即可以得到矩阵形式的准粒子振动耦合方程。</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32</a:t>
            </a:fld>
            <a:endParaRPr lang="zh-CN" altLang="en-US"/>
          </a:p>
        </p:txBody>
      </p:sp>
    </p:spTree>
    <p:extLst>
      <p:ext uri="{BB962C8B-B14F-4D97-AF65-F5344CB8AC3E}">
        <p14:creationId xmlns:p14="http://schemas.microsoft.com/office/powerpoint/2010/main" val="371239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赵强等人发展了通过</a:t>
            </a:r>
            <a:r>
              <a:rPr lang="en-US" altLang="zh-CN" dirty="0"/>
              <a:t>Fierz</a:t>
            </a:r>
            <a:r>
              <a:rPr lang="zh-CN" altLang="en-US" dirty="0"/>
              <a:t>变换考虑交换项效应的</a:t>
            </a:r>
            <a:r>
              <a:rPr lang="en-US" altLang="zh-CN" dirty="0"/>
              <a:t>RHB</a:t>
            </a:r>
            <a:r>
              <a:rPr lang="zh-CN" altLang="en-US" dirty="0"/>
              <a:t>理论和</a:t>
            </a:r>
            <a:r>
              <a:rPr lang="en-US" altLang="zh-CN" dirty="0"/>
              <a:t>RPA</a:t>
            </a:r>
            <a:r>
              <a:rPr lang="zh-CN" altLang="en-US" dirty="0"/>
              <a:t>理论，如图中</a:t>
            </a:r>
            <a:r>
              <a:rPr lang="en-US" altLang="zh-CN" dirty="0"/>
              <a:t>PCF-PK1</a:t>
            </a:r>
            <a:r>
              <a:rPr lang="zh-CN" altLang="en-US" dirty="0"/>
              <a:t>参数所示，其可以消除原子核基态中</a:t>
            </a:r>
            <a:r>
              <a:rPr lang="en-US" altLang="zh-CN" dirty="0"/>
              <a:t>Z=58</a:t>
            </a:r>
            <a:r>
              <a:rPr lang="zh-CN" altLang="en-US" dirty="0"/>
              <a:t>和</a:t>
            </a:r>
            <a:r>
              <a:rPr lang="en-US" altLang="zh-CN" dirty="0"/>
              <a:t>92</a:t>
            </a:r>
            <a:r>
              <a:rPr lang="zh-CN" altLang="en-US" dirty="0"/>
              <a:t>的假壳结构；对于</a:t>
            </a:r>
            <a:r>
              <a:rPr lang="en-US" altLang="zh-CN" dirty="0"/>
              <a:t>Gamow-Teller</a:t>
            </a:r>
            <a:r>
              <a:rPr lang="zh-CN" altLang="en-US" dirty="0"/>
              <a:t>共振，</a:t>
            </a:r>
            <a:r>
              <a:rPr lang="zh-CN" altLang="en-US" sz="1200" dirty="0"/>
              <a:t>无需额外调节参数，</a:t>
            </a:r>
            <a:r>
              <a:rPr lang="en-US" altLang="zh-CN" sz="1200" dirty="0"/>
              <a:t>PCF-PK1</a:t>
            </a:r>
            <a:r>
              <a:rPr lang="zh-CN" altLang="en-US" sz="1200" dirty="0"/>
              <a:t>可以完全自洽的给出这些核的激发能。</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33</a:t>
            </a:fld>
            <a:endParaRPr lang="zh-CN" altLang="en-US"/>
          </a:p>
        </p:txBody>
      </p:sp>
    </p:spTree>
    <p:extLst>
      <p:ext uri="{BB962C8B-B14F-4D97-AF65-F5344CB8AC3E}">
        <p14:creationId xmlns:p14="http://schemas.microsoft.com/office/powerpoint/2010/main" val="110345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lgn="l">
              <a:buFont typeface="+mj-lt"/>
              <a:buAutoNum type="arabicPeriod"/>
            </a:pPr>
            <a:r>
              <a:rPr lang="en-US" altLang="zh-CN" sz="1200" dirty="0">
                <a:solidFill>
                  <a:srgbClr val="C00000"/>
                </a:solidFill>
                <a:latin typeface="华文琥珀" panose="02010800040101010101" pitchFamily="2" charset="-122"/>
                <a:ea typeface="华文琥珀" panose="02010800040101010101" pitchFamily="2" charset="-122"/>
              </a:rPr>
              <a:t>“How were the heavy elements from iron to uranium made in the </a:t>
            </a:r>
            <a:r>
              <a:rPr lang="en-US" altLang="zh-CN" sz="1200" dirty="0" err="1">
                <a:solidFill>
                  <a:srgbClr val="C00000"/>
                </a:solidFill>
                <a:latin typeface="华文琥珀" panose="02010800040101010101" pitchFamily="2" charset="-122"/>
                <a:ea typeface="华文琥珀" panose="02010800040101010101" pitchFamily="2" charset="-122"/>
              </a:rPr>
              <a:t>universe”is</a:t>
            </a:r>
            <a:r>
              <a:rPr lang="en-US" altLang="zh-CN" sz="1200" dirty="0">
                <a:solidFill>
                  <a:srgbClr val="C00000"/>
                </a:solidFill>
                <a:latin typeface="华文琥珀" panose="02010800040101010101" pitchFamily="2" charset="-122"/>
                <a:ea typeface="华文琥珀" panose="02010800040101010101" pitchFamily="2" charset="-122"/>
              </a:rPr>
              <a:t> seen as one of greatest mysteries</a:t>
            </a:r>
            <a:r>
              <a:rPr lang="zh-CN" altLang="en-US" sz="1200" dirty="0">
                <a:solidFill>
                  <a:srgbClr val="C00000"/>
                </a:solidFill>
                <a:latin typeface="华文琥珀" panose="02010800040101010101" pitchFamily="2" charset="-122"/>
                <a:ea typeface="华文琥珀" panose="02010800040101010101" pitchFamily="2" charset="-122"/>
              </a:rPr>
              <a:t> </a:t>
            </a:r>
            <a:r>
              <a:rPr lang="en-US" altLang="zh-CN" sz="1200" dirty="0">
                <a:solidFill>
                  <a:srgbClr val="C00000"/>
                </a:solidFill>
                <a:latin typeface="华文琥珀" panose="02010800040101010101" pitchFamily="2" charset="-122"/>
                <a:ea typeface="华文琥珀" panose="02010800040101010101" pitchFamily="2" charset="-122"/>
              </a:rPr>
              <a:t>of astrophysics in 21st century. At present, it is generally believed that the rapid neutron-capture process, known as r-process, can produce about half of the elements heaver than iron in the universe. </a:t>
            </a:r>
          </a:p>
          <a:p>
            <a:pPr marL="228600" indent="-228600" algn="l">
              <a:buFont typeface="+mj-lt"/>
              <a:buAutoNum type="arabicPeriod"/>
            </a:pPr>
            <a:r>
              <a:rPr lang="en-US" altLang="zh-CN" sz="1200" dirty="0">
                <a:solidFill>
                  <a:srgbClr val="C00000"/>
                </a:solidFill>
                <a:latin typeface="华文琥珀" panose="02010800040101010101" pitchFamily="2" charset="-122"/>
                <a:ea typeface="华文琥珀" panose="02010800040101010101" pitchFamily="2" charset="-122"/>
              </a:rPr>
              <a:t>In r-process, neutron-capture rate is</a:t>
            </a:r>
            <a:r>
              <a:rPr lang="zh-CN" altLang="en-US" sz="1200" dirty="0">
                <a:solidFill>
                  <a:srgbClr val="C00000"/>
                </a:solidFill>
                <a:latin typeface="华文琥珀" panose="02010800040101010101" pitchFamily="2" charset="-122"/>
                <a:ea typeface="华文琥珀" panose="02010800040101010101" pitchFamily="2" charset="-122"/>
              </a:rPr>
              <a:t> </a:t>
            </a:r>
            <a:r>
              <a:rPr lang="en-US" altLang="zh-CN" sz="1200" dirty="0">
                <a:solidFill>
                  <a:srgbClr val="C00000"/>
                </a:solidFill>
                <a:latin typeface="华文琥珀" panose="02010800040101010101" pitchFamily="2" charset="-122"/>
                <a:ea typeface="华文琥珀" panose="02010800040101010101" pitchFamily="2" charset="-122"/>
              </a:rPr>
              <a:t>much larger than beta-decay rate. Thus, beta-decay half-lives are the key nuclear physics input, and it sets the time scale of r-process. In beta-decay, a neutron becomes a proton and also emits an electron and antielectron neutrino. The right figure shows the r-process. This process occurs in neutron-rich area. Starting from the seed nuclei, the neutron-rich nuclei far from the stability can be generated by continuously rapid neutron-capture. Finaly, through beta-decay, these neutron-rich nuclei become elements heaver than iron.</a:t>
            </a:r>
          </a:p>
          <a:p>
            <a:pPr marL="228600" indent="-228600" algn="l">
              <a:buFont typeface="+mj-lt"/>
              <a:buAutoNum type="arabicPeriod"/>
            </a:pPr>
            <a:r>
              <a:rPr lang="en-US" altLang="zh-CN" sz="1200" dirty="0">
                <a:solidFill>
                  <a:srgbClr val="C00000"/>
                </a:solidFill>
                <a:latin typeface="华文琥珀" panose="02010800040101010101" pitchFamily="2" charset="-122"/>
                <a:ea typeface="华文琥珀" panose="02010800040101010101" pitchFamily="2" charset="-122"/>
              </a:rPr>
              <a:t>r-process simulation involves beta-decay half-lives of more than 6000 nuclei. However, only 1000 of them have been measured experimentally. Theoretical research is needed. Moreover, for beta-decay half-lives, there is a large deviation between the theoretical and experimental values. As shown in this figure, this deviation can be up to 1 order of magnitude. </a:t>
            </a:r>
          </a:p>
          <a:p>
            <a:pPr marL="228600" indent="-228600" algn="l">
              <a:buFont typeface="+mj-lt"/>
              <a:buAutoNum type="arabicPeriod"/>
            </a:pPr>
            <a:r>
              <a:rPr lang="en-US" altLang="zh-CN" sz="1200" dirty="0">
                <a:solidFill>
                  <a:srgbClr val="C00000"/>
                </a:solidFill>
                <a:latin typeface="华文琥珀" panose="02010800040101010101" pitchFamily="2" charset="-122"/>
                <a:ea typeface="华文琥珀" panose="02010800040101010101" pitchFamily="2" charset="-122"/>
              </a:rPr>
              <a:t>Therefore, for study of beta-decay half-lives, the key point is to develop a reliable nuclear theoretical model.</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4</a:t>
            </a:fld>
            <a:endParaRPr lang="zh-CN" altLang="en-US"/>
          </a:p>
        </p:txBody>
      </p:sp>
    </p:spTree>
    <p:extLst>
      <p:ext uri="{BB962C8B-B14F-4D97-AF65-F5344CB8AC3E}">
        <p14:creationId xmlns:p14="http://schemas.microsoft.com/office/powerpoint/2010/main" val="1812568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dirty="0"/>
              <a:t>At present, in study of beta-decay, the main theoretical models include shell model and QRPA model. For shell model, it includes N-particle N-hole many-body correlations</a:t>
            </a:r>
            <a:r>
              <a:rPr lang="zh-CN" altLang="en-US" dirty="0"/>
              <a:t> </a:t>
            </a:r>
            <a:r>
              <a:rPr lang="en-US" altLang="zh-CN" dirty="0"/>
              <a:t>and can agree well with experiment, but it is difficult to extend to </a:t>
            </a:r>
            <a:r>
              <a:rPr lang="en-US" altLang="zh-CN" sz="1200" dirty="0">
                <a:ea typeface="微软雅黑" panose="020B0503020204020204" pitchFamily="34" charset="-122"/>
              </a:rPr>
              <a:t>heavy nuclei far away from magical number due to the large of configuration space.</a:t>
            </a:r>
            <a:endParaRPr lang="en-US" altLang="zh-CN"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For Quasi-particle random-phase approximation model, the most important 1-particle 1-hole correlation are included, and it can provide a unified description of all nuclei except for a few light nuclei.</a:t>
            </a:r>
            <a:r>
              <a:rPr lang="zh-CN" altLang="en-US" dirty="0"/>
              <a:t> </a:t>
            </a:r>
            <a:r>
              <a:rPr lang="en-US" altLang="zh-CN" dirty="0"/>
              <a:t>In QRPA model, it can be divided into non-self-consistent QRPA and self-consistent QRPA. For non-self-consistent QRPA, it has been applied to the study of beta-decay half-lives. For self-consistent QRPA, the single-particle basis and residual interaction are given by same Hamiltonian. This is important for the description of long isotopic chains extending towards the drip lines. Moreover, it it necessary to introduce </a:t>
            </a:r>
            <a:r>
              <a:rPr lang="en-US" altLang="zh-CN" dirty="0" err="1"/>
              <a:t>isoscalar</a:t>
            </a:r>
            <a:r>
              <a:rPr lang="en-US" altLang="zh-CN" dirty="0"/>
              <a:t> pairing force in self-consistent QRPA because beta-decay half-life is very sensitive to </a:t>
            </a:r>
            <a:r>
              <a:rPr lang="en-US" altLang="zh-CN" dirty="0" err="1"/>
              <a:t>isoscalar</a:t>
            </a:r>
            <a:r>
              <a:rPr lang="en-US" altLang="zh-CN" dirty="0"/>
              <a:t> pairing.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According to the form of Hamiltonian, there are non-relativistic QRPA and relativistic QRPA. For the case of non-relativistic,    proton-neutron QRPA based on Hartree-</a:t>
            </a:r>
            <a:r>
              <a:rPr lang="en-US" altLang="zh-CN" dirty="0" err="1"/>
              <a:t>Fock</a:t>
            </a:r>
            <a:r>
              <a:rPr lang="en-US" altLang="zh-CN" dirty="0"/>
              <a:t>-</a:t>
            </a:r>
            <a:r>
              <a:rPr lang="en-US" altLang="zh-CN" dirty="0" err="1"/>
              <a:t>Bogoliubov</a:t>
            </a:r>
            <a:r>
              <a:rPr lang="en-US" altLang="zh-CN" dirty="0"/>
              <a:t> theory has been developed, such as </a:t>
            </a:r>
            <a:r>
              <a:rPr lang="en-US" altLang="zh-CN" dirty="0" err="1"/>
              <a:t>Skyrme</a:t>
            </a:r>
            <a:r>
              <a:rPr lang="en-US" altLang="zh-CN" dirty="0"/>
              <a:t>-QRPA. It is found that the </a:t>
            </a:r>
            <a:r>
              <a:rPr lang="en-US" altLang="zh-CN" dirty="0" err="1"/>
              <a:t>isoscalar</a:t>
            </a:r>
            <a:r>
              <a:rPr lang="en-US" altLang="zh-CN" dirty="0"/>
              <a:t> pairing is important for the description of beta-decay half-life of nuclei involving r-process. On the relativistic side, PNQRPA based on RHB and RHFB model has also been developed to study beta-decay.</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5</a:t>
            </a:fld>
            <a:endParaRPr lang="zh-CN" altLang="en-US"/>
          </a:p>
        </p:txBody>
      </p:sp>
    </p:spTree>
    <p:extLst>
      <p:ext uri="{BB962C8B-B14F-4D97-AF65-F5344CB8AC3E}">
        <p14:creationId xmlns:p14="http://schemas.microsoft.com/office/powerpoint/2010/main" val="44941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ltLang="zh-CN" dirty="0"/>
              <a:t>Covariant density function theory has been achieved great success in nuclear physics. Its covariance can give a </a:t>
            </a:r>
            <a:r>
              <a:rPr lang="en" altLang="zh-CN" sz="1200" dirty="0">
                <a:ea typeface="微软雅黑"/>
              </a:rPr>
              <a:t>natural explanation of</a:t>
            </a:r>
            <a:r>
              <a:rPr lang="en-US" altLang="zh-CN" dirty="0"/>
              <a:t> spin-orbit splitting and </a:t>
            </a:r>
            <a:r>
              <a:rPr lang="en" altLang="zh-CN" sz="1200" dirty="0">
                <a:solidFill>
                  <a:srgbClr val="C00000"/>
                </a:solidFill>
                <a:ea typeface="微软雅黑"/>
              </a:rPr>
              <a:t>pseudospin symmetry</a:t>
            </a:r>
            <a:r>
              <a:rPr lang="en-US" altLang="zh-CN" dirty="0"/>
              <a:t>. CDFT provides a good description of the ground and excited state of nuclei. In general, there are two kinds of CDFT according to the form of interaction, that is, point coupling and meson exchange.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For</a:t>
            </a:r>
            <a:r>
              <a:rPr lang="zh-CN" altLang="en-US" dirty="0"/>
              <a:t> </a:t>
            </a:r>
            <a:r>
              <a:rPr lang="en-US" altLang="zh-CN" dirty="0"/>
              <a:t>self-consistent QRPA, it can</a:t>
            </a:r>
            <a:r>
              <a:rPr lang="zh-CN" altLang="en-US" dirty="0"/>
              <a:t> </a:t>
            </a:r>
            <a:r>
              <a:rPr lang="en-US" altLang="zh-CN" dirty="0"/>
              <a:t>be based on different CDFT, such as RHB or RHFB model. For QRPA based on RHB, there is no contribution from exchange terms, so the time cost of calculation is low. However, the contributions from pion are important for the description of spin-isospin excitation and it is not included in RHB model. So we need to introduce additional parameter in QRPA for including pion. Moreover, for most RHB models, they give a low Landau mass due to the limitation of spin-orbit splitting. Their Landau mass ranges from 0.64 to 0.67 bare nucleon mass. In corresponding QRPA calculation, it will give a longer beta-decay half-lives compared with experiment.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For QRPA based on RHFB model, contribution from pion is included self-consistently through exchange terms. So there are no additional parameters in residual interaction. However, time cost of calculation is high for this model due to the inclusion of exchange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6</a:t>
            </a:fld>
            <a:endParaRPr lang="zh-CN" altLang="en-US"/>
          </a:p>
        </p:txBody>
      </p:sp>
    </p:spTree>
    <p:extLst>
      <p:ext uri="{BB962C8B-B14F-4D97-AF65-F5344CB8AC3E}">
        <p14:creationId xmlns:p14="http://schemas.microsoft.com/office/powerpoint/2010/main" val="1793599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It is found that the exchange terms can be expressed as direct terms through </a:t>
            </a:r>
            <a:r>
              <a:rPr lang="en-US" altLang="zh-CN" dirty="0" err="1"/>
              <a:t>Fierz</a:t>
            </a:r>
            <a:r>
              <a:rPr lang="en-US" altLang="zh-CN" dirty="0"/>
              <a:t> transformation for point-coupling interaction. Therefore, the localized exchange terms can be included in the RHB framework and the complicated calculation is avoided. However, as discussed before, the Landau mass in most RHB models is low. In order to increase Landau mass in RHB model, we can introduce momentum dependent self-energy or tensor coupling. These two methods give a large Landau mass while ensuring that the spin-orbit splitting is consistent with experiment. </a:t>
            </a:r>
          </a:p>
          <a:p>
            <a:pPr marL="228600" indent="-228600">
              <a:buAutoNum type="arabicPeriod"/>
            </a:pPr>
            <a:r>
              <a:rPr lang="en-US" altLang="zh-CN" dirty="0"/>
              <a:t>At present, RHB and RPA models including</a:t>
            </a:r>
            <a:r>
              <a:rPr lang="zh-CN" altLang="en-US" dirty="0"/>
              <a:t> </a:t>
            </a:r>
            <a:r>
              <a:rPr lang="en-US" altLang="zh-CN" dirty="0"/>
              <a:t>localized exchange terms through </a:t>
            </a:r>
            <a:r>
              <a:rPr lang="en-US" altLang="zh-CN" dirty="0" err="1"/>
              <a:t>Fierz</a:t>
            </a:r>
            <a:r>
              <a:rPr lang="en-US" altLang="zh-CN" dirty="0"/>
              <a:t> transformation have been developed. For RHB model, PCF-PK1 interaction gives a large Landau mass due to the inclusion of tensor coupling. The Landau mass is 0.85 bare</a:t>
            </a:r>
            <a:r>
              <a:rPr lang="zh-CN" altLang="en-US" dirty="0"/>
              <a:t> </a:t>
            </a:r>
            <a:r>
              <a:rPr lang="en-US" altLang="zh-CN" dirty="0"/>
              <a:t>nucleon mass. This model has the high computational efficiency because the contribution from exchange term is expressed by direct term. For RPA model, the right figure shows the Gamow-Teller strength function of 208Pb. As shown in back line, without additional parameters, RPA with localized exchange term provides a fully self-consistent description of GT energy.</a:t>
            </a:r>
          </a:p>
          <a:p>
            <a:pPr marL="228600" indent="-228600">
              <a:buAutoNum type="arabicPeriod"/>
            </a:pPr>
            <a:r>
              <a:rPr lang="en-US" altLang="zh-CN" dirty="0"/>
              <a:t>Therefore, the aim of this work is to based on CDFT including exchange term via </a:t>
            </a:r>
            <a:r>
              <a:rPr lang="en-US" altLang="zh-CN" dirty="0" err="1"/>
              <a:t>Fierz</a:t>
            </a:r>
            <a:r>
              <a:rPr lang="en-US" altLang="zh-CN" dirty="0"/>
              <a:t> transformation and tensor coupling, developing a fully self-consistent relativistic PNQRPA theory to improve the description of beta-decay half-lives. </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7</a:t>
            </a:fld>
            <a:endParaRPr lang="zh-CN" altLang="en-US"/>
          </a:p>
        </p:txBody>
      </p:sp>
    </p:spTree>
    <p:extLst>
      <p:ext uri="{BB962C8B-B14F-4D97-AF65-F5344CB8AC3E}">
        <p14:creationId xmlns:p14="http://schemas.microsoft.com/office/powerpoint/2010/main" val="368141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r>
              <a:rPr lang="en-US" altLang="zh-CN" dirty="0"/>
              <a:t>The second part is theoretical framework.</a:t>
            </a:r>
            <a:endParaRPr lang="zh-CN" altLang="en-US" dirty="0"/>
          </a:p>
        </p:txBody>
      </p:sp>
      <p:sp>
        <p:nvSpPr>
          <p:cNvPr id="4" name="灯片编号占位符 3"/>
          <p:cNvSpPr>
            <a:spLocks noGrp="1"/>
          </p:cNvSpPr>
          <p:nvPr>
            <p:ph type="sldNum" sz="quarter" idx="5"/>
          </p:nvPr>
        </p:nvSpPr>
        <p:spPr/>
        <p:txBody>
          <a:bodyPr/>
          <a:lstStyle/>
          <a:p>
            <a:fld id="{C4656C1E-EC75-4DE1-8F76-315CA23074A6}" type="slidenum">
              <a:rPr lang="zh-CN" altLang="en-US" smtClean="0"/>
              <a:t>8</a:t>
            </a:fld>
            <a:endParaRPr lang="zh-CN" altLang="en-US"/>
          </a:p>
        </p:txBody>
      </p:sp>
    </p:spTree>
    <p:extLst>
      <p:ext uri="{BB962C8B-B14F-4D97-AF65-F5344CB8AC3E}">
        <p14:creationId xmlns:p14="http://schemas.microsoft.com/office/powerpoint/2010/main" val="10431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pPr marL="228600" indent="-228600">
              <a:buFont typeface="+mj-lt"/>
              <a:buAutoNum type="arabicPeriod"/>
            </a:pPr>
            <a:r>
              <a:rPr lang="en-US" altLang="zh-CN" dirty="0"/>
              <a:t>Firstly, I would give a brief introduction about QRPA theory. The start point is the eigenvalue equation of nuclear system. Here the Hamiltonian is composed of kinetic term and two-body interaction term. For interaction part, we employ point-coupling relativistic interaction. nu is vibrational excited state and corresponding energy is E. In order to solve this equation, we can expand it with</a:t>
            </a:r>
            <a:r>
              <a:rPr lang="zh-CN" altLang="en-US" dirty="0"/>
              <a:t> </a:t>
            </a:r>
            <a:r>
              <a:rPr lang="en-US" altLang="zh-CN" dirty="0"/>
              <a:t>a complete basis. Starting from RHB ground state, this basis should include 2-qp excitation, 4-qp excitation, and so on.  </a:t>
            </a:r>
          </a:p>
          <a:p>
            <a:pPr marL="228600" indent="-228600">
              <a:buFont typeface="+mj-lt"/>
              <a:buAutoNum type="arabicPeriod"/>
            </a:pPr>
            <a:r>
              <a:rPr lang="en-US" altLang="zh-CN" dirty="0"/>
              <a:t>However, the configuration space composed of all possible quasi-particle excitation on RHB ground state is too large and it is impossible to solve the equation in this basis. As an approximation, we only consider the most important part. It is all possible 2-quasi-particle excitation. In PNQRPA, all possible 2-quasi-particle excitation should be 1 proton 1 neutron state. Here the single particles states are obtained by solving spherical RHB equation with localized exchange term via </a:t>
            </a:r>
            <a:r>
              <a:rPr lang="en-US" altLang="zh-CN" dirty="0" err="1"/>
              <a:t>Fierz</a:t>
            </a:r>
            <a:r>
              <a:rPr lang="en-US" altLang="zh-CN" dirty="0"/>
              <a:t> transformation and tensor coupling. The Hamiltonian in RHB and energy eigen equation are same, and this ensures self-consistency. In RHB equation, we employ the separable pairing force. </a:t>
            </a:r>
          </a:p>
          <a:p>
            <a:pPr marL="228600" indent="-228600">
              <a:buFont typeface="+mj-lt"/>
              <a:buAutoNum type="arabicPeriod"/>
            </a:pPr>
            <a:r>
              <a:rPr lang="en-US" altLang="zh-CN" dirty="0"/>
              <a:t>If we expand the excited state nu with the 2-quasi-particle excitation state, energy eigen equation can be written as the matrix form. Matrix elements A and B represent the interaction between different 2-quasi-particle excitation states. Where the </a:t>
            </a:r>
            <a:r>
              <a:rPr lang="en-US" altLang="zh-CN" dirty="0" err="1"/>
              <a:t>isoscalar</a:t>
            </a:r>
            <a:r>
              <a:rPr lang="en-US" altLang="zh-CN" dirty="0"/>
              <a:t> pairing force is also separable form.</a:t>
            </a:r>
          </a:p>
        </p:txBody>
      </p:sp>
      <p:sp>
        <p:nvSpPr>
          <p:cNvPr id="4" name="灯片编号占位符 3"/>
          <p:cNvSpPr>
            <a:spLocks noGrp="1"/>
          </p:cNvSpPr>
          <p:nvPr>
            <p:ph type="sldNum" sz="quarter" idx="5"/>
          </p:nvPr>
        </p:nvSpPr>
        <p:spPr/>
        <p:txBody>
          <a:bodyPr/>
          <a:lstStyle/>
          <a:p>
            <a:fld id="{C4656C1E-EC75-4DE1-8F76-315CA23074A6}" type="slidenum">
              <a:rPr lang="zh-CN" altLang="en-US" smtClean="0"/>
              <a:t>9</a:t>
            </a:fld>
            <a:endParaRPr lang="zh-CN" altLang="en-US"/>
          </a:p>
        </p:txBody>
      </p:sp>
    </p:spTree>
    <p:extLst>
      <p:ext uri="{BB962C8B-B14F-4D97-AF65-F5344CB8AC3E}">
        <p14:creationId xmlns:p14="http://schemas.microsoft.com/office/powerpoint/2010/main" val="126148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E37E3-D3D0-471E-AB58-3541A996DE00}" type="datetimeFigureOut">
              <a:rPr lang="zh-CN" altLang="en-US" smtClean="0"/>
              <a:t>2024/6/26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BD1DB20-4F15-4782-AEBE-C87F0E74F08F}" type="slidenum">
              <a:rPr lang="zh-CN" altLang="en-US" smtClean="0"/>
              <a:t>‹#›</a:t>
            </a:fld>
            <a:endParaRPr lang="zh-CN" altLang="en-US"/>
          </a:p>
        </p:txBody>
      </p:sp>
    </p:spTree>
    <p:extLst>
      <p:ext uri="{BB962C8B-B14F-4D97-AF65-F5344CB8AC3E}">
        <p14:creationId xmlns:p14="http://schemas.microsoft.com/office/powerpoint/2010/main" val="2691568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F66BD2ED-08B8-4603-8FA8-31D7B6A5AB23}"/>
              </a:ext>
            </a:extLst>
          </p:cNvPr>
          <p:cNvSpPr txBox="1"/>
          <p:nvPr userDrawn="1"/>
        </p:nvSpPr>
        <p:spPr>
          <a:xfrm>
            <a:off x="2125768" y="163447"/>
            <a:ext cx="4094923" cy="830997"/>
          </a:xfrm>
          <a:prstGeom prst="rect">
            <a:avLst/>
          </a:prstGeom>
          <a:noFill/>
        </p:spPr>
        <p:txBody>
          <a:bodyPr wrap="square" rtlCol="0">
            <a:spAutoFit/>
          </a:bodyPr>
          <a:lstStyle/>
          <a:p>
            <a:pPr algn="ctr"/>
            <a:r>
              <a:rPr lang="en-US" altLang="zh-CN" sz="4800" baseline="0" dirty="0">
                <a:latin typeface="微软雅黑" panose="020B0503020204020204" pitchFamily="34" charset="-122"/>
                <a:ea typeface="+mj-ea"/>
              </a:rPr>
              <a:t>Outline</a:t>
            </a:r>
            <a:endParaRPr lang="zh-CN" altLang="en-US" sz="3600" baseline="0" dirty="0">
              <a:latin typeface="微软雅黑" panose="020B0503020204020204" pitchFamily="34" charset="-122"/>
              <a:ea typeface="+mj-ea"/>
            </a:endParaRPr>
          </a:p>
        </p:txBody>
      </p:sp>
      <p:pic>
        <p:nvPicPr>
          <p:cNvPr id="6" name="图片 5" descr="图片包含 草, 天空, 户外, 树&#10;&#10;描述已自动生成">
            <a:extLst>
              <a:ext uri="{FF2B5EF4-FFF2-40B4-BE49-F238E27FC236}">
                <a16:creationId xmlns:a16="http://schemas.microsoft.com/office/drawing/2014/main" id="{A9E1E18A-A9FF-8822-7539-8EE25204EE8F}"/>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28847" t="3494" r="25885" b="3494"/>
          <a:stretch/>
        </p:blipFill>
        <p:spPr>
          <a:xfrm>
            <a:off x="1" y="2"/>
            <a:ext cx="2519535" cy="6857641"/>
          </a:xfrm>
          <a:prstGeom prst="rect">
            <a:avLst/>
          </a:prstGeom>
        </p:spPr>
      </p:pic>
      <p:sp>
        <p:nvSpPr>
          <p:cNvPr id="7" name="矩形 6">
            <a:extLst>
              <a:ext uri="{FF2B5EF4-FFF2-40B4-BE49-F238E27FC236}">
                <a16:creationId xmlns:a16="http://schemas.microsoft.com/office/drawing/2014/main" id="{B84DBBEE-BD9D-346B-2442-3E020CE43634}"/>
              </a:ext>
            </a:extLst>
          </p:cNvPr>
          <p:cNvSpPr/>
          <p:nvPr userDrawn="1"/>
        </p:nvSpPr>
        <p:spPr>
          <a:xfrm>
            <a:off x="1" y="-359"/>
            <a:ext cx="2519535" cy="6858000"/>
          </a:xfrm>
          <a:prstGeom prst="rect">
            <a:avLst/>
          </a:prstGeom>
          <a:solidFill>
            <a:srgbClr val="9A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8" name="图片 7">
            <a:extLst>
              <a:ext uri="{FF2B5EF4-FFF2-40B4-BE49-F238E27FC236}">
                <a16:creationId xmlns:a16="http://schemas.microsoft.com/office/drawing/2014/main" id="{4BE9AE3D-8125-73D8-4923-DD72E3141733}"/>
              </a:ext>
            </a:extLst>
          </p:cNvPr>
          <p:cNvPicPr>
            <a:picLocks noChangeAspect="1"/>
          </p:cNvPicPr>
          <p:nvPr userDrawn="1"/>
        </p:nvPicPr>
        <p:blipFill>
          <a:blip r:embed="rId4">
            <a:biLevel thresh="25000"/>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1824" y="252156"/>
            <a:ext cx="2135885" cy="653581"/>
          </a:xfrm>
          <a:prstGeom prst="rect">
            <a:avLst/>
          </a:prstGeom>
        </p:spPr>
      </p:pic>
    </p:spTree>
    <p:extLst>
      <p:ext uri="{BB962C8B-B14F-4D97-AF65-F5344CB8AC3E}">
        <p14:creationId xmlns:p14="http://schemas.microsoft.com/office/powerpoint/2010/main" val="3675492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D64056-2406-4A6D-BDE3-8263B1DE8A8E}"/>
              </a:ext>
            </a:extLst>
          </p:cNvPr>
          <p:cNvSpPr/>
          <p:nvPr userDrawn="1"/>
        </p:nvSpPr>
        <p:spPr>
          <a:xfrm>
            <a:off x="0" y="-1"/>
            <a:ext cx="12192000" cy="783772"/>
          </a:xfrm>
          <a:prstGeom prst="rect">
            <a:avLst/>
          </a:prstGeom>
          <a:gradFill>
            <a:gsLst>
              <a:gs pos="50000">
                <a:schemeClr val="accent6">
                  <a:lumMod val="50000"/>
                </a:schemeClr>
              </a:gs>
              <a:gs pos="0">
                <a:schemeClr val="accent5">
                  <a:lumMod val="50000"/>
                </a:schemeClr>
              </a:gs>
              <a:gs pos="98000">
                <a:srgbClr val="9A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8" name="图片 17">
            <a:extLst>
              <a:ext uri="{FF2B5EF4-FFF2-40B4-BE49-F238E27FC236}">
                <a16:creationId xmlns:a16="http://schemas.microsoft.com/office/drawing/2014/main" id="{CFB160C5-7AE1-4C69-9103-669FC4362C38}"/>
              </a:ext>
            </a:extLst>
          </p:cNvPr>
          <p:cNvPicPr>
            <a:picLocks noChangeAspect="1"/>
          </p:cNvPicPr>
          <p:nvPr userDrawn="1"/>
        </p:nvPicPr>
        <p:blipFill>
          <a:blip r:embed="rId2">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831980" y="46653"/>
            <a:ext cx="2140893" cy="671804"/>
          </a:xfrm>
          <a:prstGeom prst="rect">
            <a:avLst/>
          </a:prstGeom>
        </p:spPr>
      </p:pic>
      <p:sp>
        <p:nvSpPr>
          <p:cNvPr id="5" name="文本框 4">
            <a:extLst>
              <a:ext uri="{FF2B5EF4-FFF2-40B4-BE49-F238E27FC236}">
                <a16:creationId xmlns:a16="http://schemas.microsoft.com/office/drawing/2014/main" id="{31209093-77BB-6D8C-AAF4-7F1878629485}"/>
              </a:ext>
            </a:extLst>
          </p:cNvPr>
          <p:cNvSpPr txBox="1"/>
          <p:nvPr userDrawn="1"/>
        </p:nvSpPr>
        <p:spPr>
          <a:xfrm>
            <a:off x="11151716" y="6519446"/>
            <a:ext cx="1298904" cy="338554"/>
          </a:xfrm>
          <a:prstGeom prst="rect">
            <a:avLst/>
          </a:prstGeom>
          <a:noFill/>
        </p:spPr>
        <p:txBody>
          <a:bodyPr wrap="square">
            <a:spAutoFit/>
          </a:bodyPr>
          <a:lstStyle/>
          <a:p>
            <a:fld id="{22038A7D-EBE1-4D66-A110-533C1D06594F}" type="slidenum">
              <a:rPr lang="en-US" altLang="zh-CN" sz="1600" smtClean="0"/>
              <a:t>‹#›</a:t>
            </a:fld>
            <a:r>
              <a:rPr lang="en-US" altLang="zh-CN" sz="1600" dirty="0"/>
              <a:t>/17</a:t>
            </a:r>
          </a:p>
        </p:txBody>
      </p:sp>
    </p:spTree>
    <p:extLst>
      <p:ext uri="{BB962C8B-B14F-4D97-AF65-F5344CB8AC3E}">
        <p14:creationId xmlns:p14="http://schemas.microsoft.com/office/powerpoint/2010/main" val="68313321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ED64056-2406-4A6D-BDE3-8263B1DE8A8E}"/>
              </a:ext>
            </a:extLst>
          </p:cNvPr>
          <p:cNvSpPr/>
          <p:nvPr userDrawn="1"/>
        </p:nvSpPr>
        <p:spPr>
          <a:xfrm>
            <a:off x="0" y="307857"/>
            <a:ext cx="12192000" cy="540000"/>
          </a:xfrm>
          <a:prstGeom prst="rect">
            <a:avLst/>
          </a:prstGeom>
          <a:gradFill>
            <a:gsLst>
              <a:gs pos="50000">
                <a:schemeClr val="accent6">
                  <a:lumMod val="50000"/>
                </a:schemeClr>
              </a:gs>
              <a:gs pos="0">
                <a:schemeClr val="accent5">
                  <a:lumMod val="50000"/>
                </a:schemeClr>
              </a:gs>
              <a:gs pos="98000">
                <a:srgbClr val="9A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8" name="图片 17">
            <a:extLst>
              <a:ext uri="{FF2B5EF4-FFF2-40B4-BE49-F238E27FC236}">
                <a16:creationId xmlns:a16="http://schemas.microsoft.com/office/drawing/2014/main" id="{CFB160C5-7AE1-4C69-9103-669FC4362C38}"/>
              </a:ext>
            </a:extLst>
          </p:cNvPr>
          <p:cNvPicPr>
            <a:picLocks noChangeAspect="1"/>
          </p:cNvPicPr>
          <p:nvPr userDrawn="1"/>
        </p:nvPicPr>
        <p:blipFill>
          <a:blip r:embed="rId2">
            <a:clrChange>
              <a:clrFrom>
                <a:srgbClr val="000000">
                  <a:alpha val="0"/>
                </a:srgbClr>
              </a:clrFrom>
              <a:clrTo>
                <a:srgbClr val="000000">
                  <a:alpha val="0"/>
                </a:srgbClr>
              </a:clrTo>
            </a:clrChange>
            <a:biLevel thresh="25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22234" y="333526"/>
            <a:ext cx="2140893" cy="491335"/>
          </a:xfrm>
          <a:prstGeom prst="rect">
            <a:avLst/>
          </a:prstGeom>
        </p:spPr>
      </p:pic>
      <p:cxnSp>
        <p:nvCxnSpPr>
          <p:cNvPr id="26" name="直接连接符 25">
            <a:extLst>
              <a:ext uri="{FF2B5EF4-FFF2-40B4-BE49-F238E27FC236}">
                <a16:creationId xmlns:a16="http://schemas.microsoft.com/office/drawing/2014/main" id="{07D649A4-552C-4154-9003-1A6D870680C7}"/>
              </a:ext>
            </a:extLst>
          </p:cNvPr>
          <p:cNvCxnSpPr>
            <a:cxnSpLocks/>
          </p:cNvCxnSpPr>
          <p:nvPr userDrawn="1"/>
        </p:nvCxnSpPr>
        <p:spPr>
          <a:xfrm>
            <a:off x="6096000" y="42014"/>
            <a:ext cx="1048"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D176A8AB-539D-43AA-972E-E875C5B97338}"/>
              </a:ext>
            </a:extLst>
          </p:cNvPr>
          <p:cNvSpPr txBox="1"/>
          <p:nvPr userDrawn="1"/>
        </p:nvSpPr>
        <p:spPr>
          <a:xfrm>
            <a:off x="-9" y="6636982"/>
            <a:ext cx="12192000" cy="221018"/>
          </a:xfrm>
          <a:prstGeom prst="rect">
            <a:avLst/>
          </a:prstGeom>
          <a:gradFill>
            <a:gsLst>
              <a:gs pos="50000">
                <a:schemeClr val="accent6">
                  <a:lumMod val="50000"/>
                </a:schemeClr>
              </a:gs>
              <a:gs pos="0">
                <a:schemeClr val="accent5">
                  <a:lumMod val="50000"/>
                </a:schemeClr>
              </a:gs>
              <a:gs pos="98000">
                <a:srgbClr val="9A0000"/>
              </a:gs>
            </a:gsLst>
            <a:lin ang="0" scaled="1"/>
          </a:gradFill>
        </p:spPr>
        <p:txBody>
          <a:bodyPr wrap="square" lIns="36000" tIns="18000" rIns="36000" bIns="18000" rtlCol="0" anchor="ctr" anchorCtr="1">
            <a:spAutoFit/>
          </a:bodyPr>
          <a:lstStyle/>
          <a:p>
            <a:r>
              <a:rPr lang="zh-CN" altLang="en-US" sz="1200" b="1" dirty="0">
                <a:solidFill>
                  <a:schemeClr val="bg1"/>
                </a:solidFill>
                <a:latin typeface="楷体" panose="02010609060101010101" pitchFamily="49" charset="-122"/>
                <a:ea typeface="楷体" panose="02010609060101010101" pitchFamily="49" charset="-122"/>
              </a:rPr>
              <a:t>郭亮（兰州大学）                              组会汇报                                        </a:t>
            </a:r>
            <a:fld id="{8BD1DB20-4F15-4782-AEBE-C87F0E74F08F}" type="slidenum">
              <a:rPr lang="zh-CN" altLang="en-US" sz="1200" b="1" smtClean="0">
                <a:solidFill>
                  <a:schemeClr val="bg1"/>
                </a:solidFill>
                <a:latin typeface="楷体" panose="02010609060101010101" pitchFamily="49" charset="-122"/>
                <a:ea typeface="楷体" panose="02010609060101010101" pitchFamily="49" charset="-122"/>
              </a:rPr>
              <a:pPr/>
              <a:t>‹#›</a:t>
            </a:fld>
            <a:r>
              <a:rPr lang="en-US" altLang="zh-CN" sz="1200" b="1" dirty="0">
                <a:solidFill>
                  <a:schemeClr val="bg1"/>
                </a:solidFill>
                <a:latin typeface="楷体" panose="02010609060101010101" pitchFamily="49" charset="-122"/>
                <a:ea typeface="楷体" panose="02010609060101010101" pitchFamily="49" charset="-122"/>
              </a:rPr>
              <a:t>/27</a:t>
            </a:r>
          </a:p>
        </p:txBody>
      </p:sp>
    </p:spTree>
    <p:extLst>
      <p:ext uri="{BB962C8B-B14F-4D97-AF65-F5344CB8AC3E}">
        <p14:creationId xmlns:p14="http://schemas.microsoft.com/office/powerpoint/2010/main" val="7484287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6/26/24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481588359"/>
      </p:ext>
    </p:extLst>
  </p:cSld>
  <p:clrMap bg1="lt1" tx1="dk1" bg2="lt2" tx2="dk2" accent1="accent1" accent2="accent2" accent3="accent3" accent4="accent4" accent5="accent5" accent6="accent6" hlink="hlink" folHlink="folHlink"/>
  <p:sldLayoutIdLst>
    <p:sldLayoutId id="2147483687" r:id="rId1"/>
    <p:sldLayoutId id="2147483692" r:id="rId2"/>
    <p:sldLayoutId id="2147483693"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tags" Target="../tags/tag11.xml"/><Relationship Id="rId21" Type="http://schemas.openxmlformats.org/officeDocument/2006/relationships/image" Target="../media/image29.png"/><Relationship Id="rId7" Type="http://schemas.openxmlformats.org/officeDocument/2006/relationships/tags" Target="../tags/tag15.xml"/><Relationship Id="rId12" Type="http://schemas.openxmlformats.org/officeDocument/2006/relationships/notesSlide" Target="../notesSlides/notesSlide10.xml"/><Relationship Id="rId17" Type="http://schemas.openxmlformats.org/officeDocument/2006/relationships/image" Target="../media/image25.emf"/><Relationship Id="rId2" Type="http://schemas.openxmlformats.org/officeDocument/2006/relationships/tags" Target="../tags/tag10.xml"/><Relationship Id="rId16" Type="http://schemas.openxmlformats.org/officeDocument/2006/relationships/image" Target="../media/image24.emf"/><Relationship Id="rId20" Type="http://schemas.openxmlformats.org/officeDocument/2006/relationships/image" Target="../media/image28.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slideLayout" Target="../slideLayouts/slideLayout3.xml"/><Relationship Id="rId5" Type="http://schemas.openxmlformats.org/officeDocument/2006/relationships/tags" Target="../tags/tag13.xml"/><Relationship Id="rId15" Type="http://schemas.openxmlformats.org/officeDocument/2006/relationships/image" Target="../media/image23.png"/><Relationship Id="rId23" Type="http://schemas.openxmlformats.org/officeDocument/2006/relationships/image" Target="../media/image31.emf"/><Relationship Id="rId10" Type="http://schemas.openxmlformats.org/officeDocument/2006/relationships/tags" Target="../tags/tag18.xml"/><Relationship Id="rId19" Type="http://schemas.openxmlformats.org/officeDocument/2006/relationships/image" Target="../media/image27.png"/><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image" Target="../media/image22.png"/><Relationship Id="rId22" Type="http://schemas.openxmlformats.org/officeDocument/2006/relationships/image" Target="../media/image30.em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notesSlide" Target="../notesSlides/notesSlide19.xml"/><Relationship Id="rId7"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25.xml"/><Relationship Id="rId7" Type="http://schemas.openxmlformats.org/officeDocument/2006/relationships/image" Target="../media/image67.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66.png"/><Relationship Id="rId5" Type="http://schemas.openxmlformats.org/officeDocument/2006/relationships/notesSlide" Target="../notesSlides/notesSlide31.xml"/><Relationship Id="rId4"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emf"/><Relationship Id="rId3" Type="http://schemas.openxmlformats.org/officeDocument/2006/relationships/tags" Target="../tags/tag7.xml"/><Relationship Id="rId7" Type="http://schemas.openxmlformats.org/officeDocument/2006/relationships/image" Target="../media/image14.png"/><Relationship Id="rId12" Type="http://schemas.openxmlformats.org/officeDocument/2006/relationships/image" Target="../media/image19.em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9.xml"/><Relationship Id="rId11" Type="http://schemas.openxmlformats.org/officeDocument/2006/relationships/image" Target="../media/image18.emf"/><Relationship Id="rId5" Type="http://schemas.openxmlformats.org/officeDocument/2006/relationships/slideLayout" Target="../slideLayouts/slideLayout3.xml"/><Relationship Id="rId10" Type="http://schemas.openxmlformats.org/officeDocument/2006/relationships/image" Target="../media/image17.png"/><Relationship Id="rId4" Type="http://schemas.openxmlformats.org/officeDocument/2006/relationships/tags" Target="../tags/tag8.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8800"/>
                    </a14:imgEffect>
                    <a14:imgEffect>
                      <a14:saturation sat="60000"/>
                    </a14:imgEffect>
                  </a14:imgLayer>
                </a14:imgProps>
              </a:ext>
            </a:extLst>
          </a:blip>
          <a:srcRect/>
          <a:stretch>
            <a:fillRect l="-30000" b="-8000"/>
          </a:stretch>
        </a:blipFill>
        <a:effectLst/>
      </p:bgPr>
    </p:bg>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56E7C95-8E9B-402F-8D09-08BEB663127F}"/>
              </a:ext>
            </a:extLst>
          </p:cNvPr>
          <p:cNvSpPr txBox="1"/>
          <p:nvPr/>
        </p:nvSpPr>
        <p:spPr>
          <a:xfrm>
            <a:off x="984888" y="437538"/>
            <a:ext cx="10222224" cy="6025955"/>
          </a:xfrm>
          <a:prstGeom prst="rect">
            <a:avLst/>
          </a:prstGeom>
          <a:solidFill>
            <a:srgbClr val="FFFFFF">
              <a:alpha val="87000"/>
            </a:srgbClr>
          </a:solidFill>
        </p:spPr>
        <p:txBody>
          <a:bodyPr wrap="square" rtlCol="0">
            <a:spAutoFit/>
          </a:bodyPr>
          <a:lstStyle/>
          <a:p>
            <a:endParaRPr lang="zh-CN" altLang="en-US" dirty="0"/>
          </a:p>
        </p:txBody>
      </p:sp>
      <p:cxnSp>
        <p:nvCxnSpPr>
          <p:cNvPr id="6" name="直接连接符 5">
            <a:extLst>
              <a:ext uri="{FF2B5EF4-FFF2-40B4-BE49-F238E27FC236}">
                <a16:creationId xmlns:a16="http://schemas.microsoft.com/office/drawing/2014/main" id="{F6851A37-7660-4EEB-952A-116C33B82491}"/>
              </a:ext>
            </a:extLst>
          </p:cNvPr>
          <p:cNvCxnSpPr>
            <a:cxnSpLocks/>
          </p:cNvCxnSpPr>
          <p:nvPr/>
        </p:nvCxnSpPr>
        <p:spPr>
          <a:xfrm>
            <a:off x="1522200" y="872602"/>
            <a:ext cx="9172808" cy="0"/>
          </a:xfrm>
          <a:prstGeom prst="line">
            <a:avLst/>
          </a:prstGeom>
          <a:ln w="19050">
            <a:solidFill>
              <a:srgbClr val="2D2DFF"/>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857B589B-5D9D-42CC-894C-A7E0A9BA748A}"/>
              </a:ext>
            </a:extLst>
          </p:cNvPr>
          <p:cNvCxnSpPr>
            <a:cxnSpLocks/>
          </p:cNvCxnSpPr>
          <p:nvPr/>
        </p:nvCxnSpPr>
        <p:spPr>
          <a:xfrm>
            <a:off x="1509596" y="1929347"/>
            <a:ext cx="9172808" cy="0"/>
          </a:xfrm>
          <a:prstGeom prst="line">
            <a:avLst/>
          </a:prstGeom>
          <a:ln w="19050">
            <a:solidFill>
              <a:srgbClr val="2D2DFF"/>
            </a:solidFill>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ED52DD21-6B06-48BD-97B3-878B9B132FFF}"/>
              </a:ext>
            </a:extLst>
          </p:cNvPr>
          <p:cNvSpPr txBox="1"/>
          <p:nvPr/>
        </p:nvSpPr>
        <p:spPr>
          <a:xfrm flipH="1">
            <a:off x="2289196" y="998046"/>
            <a:ext cx="8393208" cy="954107"/>
          </a:xfrm>
          <a:prstGeom prst="rect">
            <a:avLst/>
          </a:prstGeom>
          <a:noFill/>
        </p:spPr>
        <p:txBody>
          <a:bodyPr wrap="square" rtlCol="0">
            <a:spAutoFit/>
          </a:bodyPr>
          <a:lstStyle/>
          <a:p>
            <a:pPr algn="ctr"/>
            <a:r>
              <a:rPr lang="en" altLang="zh-CN" sz="2800" b="1" dirty="0">
                <a:latin typeface="隶书" panose="02010509060101010101" pitchFamily="49" charset="-122"/>
                <a:ea typeface="隶书" panose="02010509060101010101" pitchFamily="49" charset="-122"/>
              </a:rPr>
              <a:t>The 7th International Workshop on DRHBc Mass Table </a:t>
            </a:r>
            <a:r>
              <a:rPr lang="en-US" altLang="zh-CN" sz="2800" b="1" dirty="0">
                <a:latin typeface="隶书" panose="02010509060101010101" pitchFamily="49" charset="-122"/>
                <a:ea typeface="隶书" panose="02010509060101010101" pitchFamily="49" charset="-122"/>
              </a:rPr>
              <a:t>·</a:t>
            </a:r>
            <a:r>
              <a:rPr lang="zh-CN" altLang="en-US" sz="2800" b="1" dirty="0">
                <a:latin typeface="隶书" panose="02010509060101010101" pitchFamily="49" charset="-122"/>
                <a:ea typeface="隶书" panose="02010509060101010101" pitchFamily="49" charset="-122"/>
              </a:rPr>
              <a:t> </a:t>
            </a:r>
            <a:r>
              <a:rPr lang="en" altLang="zh-CN" sz="2800" b="1" dirty="0">
                <a:latin typeface="隶书" panose="02010509060101010101" pitchFamily="49" charset="-122"/>
                <a:ea typeface="隶书" panose="02010509060101010101" pitchFamily="49" charset="-122"/>
              </a:rPr>
              <a:t>Gangneung</a:t>
            </a:r>
            <a:endParaRPr lang="en-US" altLang="zh-CN" sz="2800" b="1" dirty="0">
              <a:latin typeface="隶书" panose="02010509060101010101" pitchFamily="49" charset="-122"/>
              <a:ea typeface="隶书" panose="02010509060101010101" pitchFamily="49" charset="-122"/>
            </a:endParaRPr>
          </a:p>
        </p:txBody>
      </p:sp>
      <p:sp>
        <p:nvSpPr>
          <p:cNvPr id="12" name="文本框 11">
            <a:extLst>
              <a:ext uri="{FF2B5EF4-FFF2-40B4-BE49-F238E27FC236}">
                <a16:creationId xmlns:a16="http://schemas.microsoft.com/office/drawing/2014/main" id="{966F8482-702C-4E65-A594-C1BE2A697536}"/>
              </a:ext>
            </a:extLst>
          </p:cNvPr>
          <p:cNvSpPr txBox="1"/>
          <p:nvPr/>
        </p:nvSpPr>
        <p:spPr>
          <a:xfrm flipH="1">
            <a:off x="1245658" y="2364412"/>
            <a:ext cx="9725891" cy="1754326"/>
          </a:xfrm>
          <a:prstGeom prst="rect">
            <a:avLst/>
          </a:prstGeom>
          <a:noFill/>
        </p:spPr>
        <p:txBody>
          <a:bodyPr wrap="square" rtlCol="0" anchor="ctr" anchorCtr="1">
            <a:spAutoFit/>
          </a:bodyPr>
          <a:lstStyle/>
          <a:p>
            <a:pPr algn="ctr"/>
            <a:r>
              <a:rPr lang="en" altLang="zh-CN" sz="3600" b="1" dirty="0">
                <a:latin typeface="+mj-lt"/>
                <a:ea typeface="华文中宋" panose="02010600040101010101" pitchFamily="2" charset="-122"/>
              </a:rPr>
              <a:t>Study of </a:t>
            </a:r>
            <a:r>
              <a:rPr lang="el-GR" altLang="zh-CN" sz="3600" b="1" i="1" dirty="0">
                <a:latin typeface="+mj-lt"/>
                <a:ea typeface="华文中宋" panose="02010600040101010101" pitchFamily="2" charset="-122"/>
              </a:rPr>
              <a:t>β</a:t>
            </a:r>
            <a:r>
              <a:rPr lang="en" altLang="zh-CN" sz="3600" b="1" dirty="0">
                <a:latin typeface="+mj-lt"/>
                <a:ea typeface="华文中宋" panose="02010600040101010101" pitchFamily="2" charset="-122"/>
              </a:rPr>
              <a:t>-decay half-lives by relativistic quasiparticle random-phase approximation with localized exchange terms</a:t>
            </a:r>
            <a:endParaRPr lang="en-US" altLang="zh-CN" sz="3600" b="1" dirty="0">
              <a:latin typeface="+mj-lt"/>
              <a:ea typeface="华文中宋" panose="02010600040101010101" pitchFamily="2" charset="-122"/>
            </a:endParaRPr>
          </a:p>
        </p:txBody>
      </p:sp>
      <p:sp>
        <p:nvSpPr>
          <p:cNvPr id="13" name="文本框 12">
            <a:extLst>
              <a:ext uri="{FF2B5EF4-FFF2-40B4-BE49-F238E27FC236}">
                <a16:creationId xmlns:a16="http://schemas.microsoft.com/office/drawing/2014/main" id="{DB347E33-23D6-447E-8BCB-5CD92992C854}"/>
              </a:ext>
            </a:extLst>
          </p:cNvPr>
          <p:cNvSpPr txBox="1"/>
          <p:nvPr/>
        </p:nvSpPr>
        <p:spPr>
          <a:xfrm flipH="1">
            <a:off x="937764" y="4207736"/>
            <a:ext cx="10316471" cy="1877437"/>
          </a:xfrm>
          <a:prstGeom prst="rect">
            <a:avLst/>
          </a:prstGeom>
          <a:noFill/>
        </p:spPr>
        <p:txBody>
          <a:bodyPr wrap="square" rtlCol="0" anchor="ctr" anchorCtr="1">
            <a:spAutoFit/>
          </a:bodyPr>
          <a:lstStyle/>
          <a:p>
            <a:pPr algn="ctr">
              <a:lnSpc>
                <a:spcPct val="200000"/>
              </a:lnSpc>
            </a:pPr>
            <a:r>
              <a:rPr lang="en-US" altLang="zh-CN" sz="2400" dirty="0">
                <a:latin typeface="微软雅黑" panose="020B0503020204020204" pitchFamily="34" charset="-122"/>
                <a:ea typeface="微软雅黑" panose="020B0503020204020204" pitchFamily="34" charset="-122"/>
              </a:rPr>
              <a:t>LIANG GUO</a:t>
            </a:r>
          </a:p>
          <a:p>
            <a:pPr algn="ctr">
              <a:lnSpc>
                <a:spcPct val="200000"/>
              </a:lnSpc>
            </a:pPr>
            <a:r>
              <a:rPr lang="en-US" altLang="zh-CN" sz="2400" dirty="0">
                <a:latin typeface="微软雅黑" panose="020B0503020204020204" pitchFamily="34" charset="-122"/>
                <a:ea typeface="微软雅黑" panose="020B0503020204020204" pitchFamily="34" charset="-122"/>
              </a:rPr>
              <a:t>Supervisor: YIFEI NIU</a:t>
            </a:r>
          </a:p>
          <a:p>
            <a:pPr algn="ctr"/>
            <a:r>
              <a:rPr lang="en-US" altLang="zh-CN" sz="2000" dirty="0">
                <a:latin typeface="微软雅黑" panose="020B0503020204020204" pitchFamily="34" charset="-122"/>
                <a:ea typeface="微软雅黑" panose="020B0503020204020204" pitchFamily="34" charset="-122"/>
              </a:rPr>
              <a:t>School</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of Nuclear Science and Technology, Lanzhou University, China</a:t>
            </a:r>
          </a:p>
        </p:txBody>
      </p:sp>
      <p:pic>
        <p:nvPicPr>
          <p:cNvPr id="15" name="图片 14">
            <a:extLst>
              <a:ext uri="{FF2B5EF4-FFF2-40B4-BE49-F238E27FC236}">
                <a16:creationId xmlns:a16="http://schemas.microsoft.com/office/drawing/2014/main" id="{7AE3D352-D163-47D6-98D1-50724CE6F2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920" y="946385"/>
            <a:ext cx="870188" cy="869779"/>
          </a:xfrm>
          <a:prstGeom prst="rect">
            <a:avLst/>
          </a:prstGeom>
        </p:spPr>
      </p:pic>
    </p:spTree>
    <p:extLst>
      <p:ext uri="{BB962C8B-B14F-4D97-AF65-F5344CB8AC3E}">
        <p14:creationId xmlns:p14="http://schemas.microsoft.com/office/powerpoint/2010/main" val="776687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257435" y="80332"/>
            <a:ext cx="6380594" cy="646331"/>
          </a:xfrm>
          <a:prstGeom prst="rect">
            <a:avLst/>
          </a:prstGeom>
          <a:noFill/>
        </p:spPr>
        <p:txBody>
          <a:bodyPr wrap="square" rtlCol="0" anchor="ctr" anchorCtr="0">
            <a:spAutoFit/>
          </a:bodyPr>
          <a:lstStyle/>
          <a:p>
            <a:r>
              <a:rPr lang="el-GR" altLang="zh-CN" sz="3600" i="1" dirty="0">
                <a:solidFill>
                  <a:schemeClr val="bg1"/>
                </a:solidFill>
              </a:rPr>
              <a:t>β</a:t>
            </a:r>
            <a:r>
              <a:rPr lang="el-GR" altLang="zh-CN" sz="3600" dirty="0">
                <a:solidFill>
                  <a:schemeClr val="bg1"/>
                </a:solidFill>
              </a:rPr>
              <a:t>-</a:t>
            </a:r>
            <a:r>
              <a:rPr lang="en" altLang="zh-CN" sz="3600" dirty="0">
                <a:solidFill>
                  <a:schemeClr val="bg1"/>
                </a:solidFill>
              </a:rPr>
              <a:t>decay half-lives</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10238565-A616-CEF7-FF2E-EC1618F613A2}"/>
              </a:ext>
            </a:extLst>
          </p:cNvPr>
          <p:cNvSpPr txBox="1"/>
          <p:nvPr/>
        </p:nvSpPr>
        <p:spPr>
          <a:xfrm>
            <a:off x="6011856" y="1091097"/>
            <a:ext cx="3374571" cy="461665"/>
          </a:xfrm>
          <a:prstGeom prst="rect">
            <a:avLst/>
          </a:prstGeom>
          <a:noFill/>
        </p:spPr>
        <p:txBody>
          <a:bodyPr wrap="square">
            <a:spAutoFit/>
          </a:bodyPr>
          <a:lstStyle/>
          <a:p>
            <a:pPr marL="285750" indent="-285750">
              <a:buFont typeface="Wingdings" panose="05000000000000000000" pitchFamily="2" charset="2"/>
              <a:buChar char="p"/>
            </a:pPr>
            <a:r>
              <a:rPr lang="zh-CN" altLang="en-US" sz="2400" i="1" dirty="0"/>
              <a:t> </a:t>
            </a:r>
            <a:r>
              <a:rPr lang="el-GR" altLang="zh-CN" sz="2400" i="1" dirty="0"/>
              <a:t>β</a:t>
            </a:r>
            <a:r>
              <a:rPr lang="el-GR" altLang="zh-CN" sz="2400" dirty="0"/>
              <a:t>-</a:t>
            </a:r>
            <a:r>
              <a:rPr lang="en" altLang="zh-CN" sz="2400" dirty="0"/>
              <a:t>decay half-lives</a:t>
            </a:r>
            <a:endParaRPr lang="en-US" altLang="zh-CN" sz="2400" dirty="0"/>
          </a:p>
        </p:txBody>
      </p:sp>
      <p:pic>
        <p:nvPicPr>
          <p:cNvPr id="74" name="图片 73">
            <a:extLst>
              <a:ext uri="{FF2B5EF4-FFF2-40B4-BE49-F238E27FC236}">
                <a16:creationId xmlns:a16="http://schemas.microsoft.com/office/drawing/2014/main" id="{6F8A97DF-8318-2EC3-88FB-C20704E3CDA9}"/>
              </a:ext>
            </a:extLst>
          </p:cNvPr>
          <p:cNvPicPr>
            <a:picLocks noChangeAspect="1"/>
          </p:cNvPicPr>
          <p:nvPr>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6538867" y="1846751"/>
            <a:ext cx="4740273" cy="679768"/>
          </a:xfrm>
          <a:prstGeom prst="rect">
            <a:avLst/>
          </a:prstGeom>
        </p:spPr>
      </p:pic>
      <p:pic>
        <p:nvPicPr>
          <p:cNvPr id="14" name="图片 13">
            <a:extLst>
              <a:ext uri="{FF2B5EF4-FFF2-40B4-BE49-F238E27FC236}">
                <a16:creationId xmlns:a16="http://schemas.microsoft.com/office/drawing/2014/main" id="{FAF21A18-4D70-5E9B-2C35-0B29C180F229}"/>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a:xfrm>
            <a:off x="6708671" y="3595537"/>
            <a:ext cx="4915767" cy="526343"/>
          </a:xfrm>
          <a:prstGeom prst="rect">
            <a:avLst/>
          </a:prstGeom>
        </p:spPr>
      </p:pic>
      <p:pic>
        <p:nvPicPr>
          <p:cNvPr id="33" name="图片 32">
            <a:extLst>
              <a:ext uri="{FF2B5EF4-FFF2-40B4-BE49-F238E27FC236}">
                <a16:creationId xmlns:a16="http://schemas.microsoft.com/office/drawing/2014/main" id="{88686D49-2D9A-1C12-12FB-7E4BC1917AE7}"/>
              </a:ext>
            </a:extLst>
          </p:cNvPr>
          <p:cNvPicPr>
            <a:picLocks noChangeAspect="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a:xfrm>
            <a:off x="9673390" y="1156472"/>
            <a:ext cx="1910484" cy="548226"/>
          </a:xfrm>
          <a:prstGeom prst="rect">
            <a:avLst/>
          </a:prstGeom>
        </p:spPr>
      </p:pic>
      <p:pic>
        <p:nvPicPr>
          <p:cNvPr id="9" name="图片 8" descr="\documentclass{article}&#10;\usepackage{amsmath}&#10;\pagestyle{empty}&#10;\usepackage{bm}&#10;\usepackage{color}&#10;\begin{document}&#10;&#10;\begin{align*}&#10;T^{-}(\text{GT})=\sum_{i=1}^{A}\sigma(i)\tau_{-}(i)&#10;\end{align*}&#10;&#10;&#10;\end{document}" title="IguanaTex Bitmap Display">
            <a:extLst>
              <a:ext uri="{FF2B5EF4-FFF2-40B4-BE49-F238E27FC236}">
                <a16:creationId xmlns:a16="http://schemas.microsoft.com/office/drawing/2014/main" id="{9868E35C-3291-E6C3-65C4-9C9E48B1419A}"/>
              </a:ext>
            </a:extLst>
          </p:cNvPr>
          <p:cNvPicPr>
            <a:picLocks noChangeAspect="1"/>
          </p:cNvPicPr>
          <p:nvPr>
            <p:custDataLst>
              <p:tags r:id="rId4"/>
            </p:custDataLst>
          </p:nvPr>
        </p:nvPicPr>
        <p:blipFill>
          <a:blip r:embed="rId16"/>
          <a:stretch>
            <a:fillRect/>
          </a:stretch>
        </p:blipFill>
        <p:spPr>
          <a:xfrm>
            <a:off x="1576606" y="3507683"/>
            <a:ext cx="2554771" cy="729934"/>
          </a:xfrm>
          <a:prstGeom prst="rect">
            <a:avLst/>
          </a:prstGeom>
        </p:spPr>
      </p:pic>
      <p:sp>
        <p:nvSpPr>
          <p:cNvPr id="6" name="文本框 5">
            <a:extLst>
              <a:ext uri="{FF2B5EF4-FFF2-40B4-BE49-F238E27FC236}">
                <a16:creationId xmlns:a16="http://schemas.microsoft.com/office/drawing/2014/main" id="{D59E92D3-63CD-36FD-49FD-1CA6DF345712}"/>
              </a:ext>
            </a:extLst>
          </p:cNvPr>
          <p:cNvSpPr txBox="1"/>
          <p:nvPr/>
        </p:nvSpPr>
        <p:spPr>
          <a:xfrm>
            <a:off x="427328" y="2980913"/>
            <a:ext cx="5330049" cy="400110"/>
          </a:xfrm>
          <a:prstGeom prst="rect">
            <a:avLst/>
          </a:prstGeom>
          <a:noFill/>
        </p:spPr>
        <p:txBody>
          <a:bodyPr wrap="none" rtlCol="0">
            <a:spAutoFit/>
          </a:bodyPr>
          <a:lstStyle/>
          <a:p>
            <a:pPr marL="285750" indent="-285750">
              <a:buFont typeface="Wingdings" panose="05000000000000000000" pitchFamily="2" charset="2"/>
              <a:buChar char="Ø"/>
            </a:pPr>
            <a:r>
              <a:rPr lang="en-US" altLang="zh-CN" sz="2000" dirty="0"/>
              <a:t>Allowed Gamow-Teller</a:t>
            </a:r>
            <a:r>
              <a:rPr lang="zh-CN" altLang="en-US" sz="2000" dirty="0"/>
              <a:t>（</a:t>
            </a:r>
            <a:r>
              <a:rPr lang="en-US" altLang="zh-CN" sz="2000" dirty="0"/>
              <a:t>GT</a:t>
            </a:r>
            <a:r>
              <a:rPr lang="zh-CN" altLang="en-US" sz="2000" dirty="0"/>
              <a:t>）</a:t>
            </a:r>
            <a:r>
              <a:rPr lang="en-US" altLang="zh-CN" sz="2000" dirty="0"/>
              <a:t>approximation:</a:t>
            </a:r>
            <a:endParaRPr lang="zh-CN" altLang="en-US" sz="2000" dirty="0"/>
          </a:p>
        </p:txBody>
      </p:sp>
      <p:sp>
        <p:nvSpPr>
          <p:cNvPr id="17" name="文本框 16">
            <a:extLst>
              <a:ext uri="{FF2B5EF4-FFF2-40B4-BE49-F238E27FC236}">
                <a16:creationId xmlns:a16="http://schemas.microsoft.com/office/drawing/2014/main" id="{D0F16E7F-C859-9EF0-12D3-F432D64F2CDB}"/>
              </a:ext>
            </a:extLst>
          </p:cNvPr>
          <p:cNvSpPr txBox="1"/>
          <p:nvPr/>
        </p:nvSpPr>
        <p:spPr>
          <a:xfrm>
            <a:off x="257436" y="1145867"/>
            <a:ext cx="4693706" cy="461665"/>
          </a:xfrm>
          <a:prstGeom prst="rect">
            <a:avLst/>
          </a:prstGeom>
          <a:noFill/>
        </p:spPr>
        <p:txBody>
          <a:bodyPr wrap="square">
            <a:spAutoFit/>
          </a:bodyPr>
          <a:lstStyle/>
          <a:p>
            <a:pPr marL="342900" indent="-342900">
              <a:buFont typeface="Wingdings" panose="05000000000000000000" pitchFamily="2" charset="2"/>
              <a:buChar char="p"/>
            </a:pPr>
            <a:r>
              <a:rPr lang="en-US" altLang="zh-CN" sz="2400" dirty="0"/>
              <a:t>Transition strength in QRPA</a:t>
            </a:r>
            <a:endParaRPr lang="zh-CN" altLang="en-US" sz="2400" dirty="0"/>
          </a:p>
        </p:txBody>
      </p:sp>
      <p:pic>
        <p:nvPicPr>
          <p:cNvPr id="5" name="图片 4" descr="\documentclass{article}&#10;\usepackage{amsmath}&#10;\pagestyle{empty}&#10;\usepackage{bm}&#10;\usepackage{color}&#10;\begin{document}&#10;&#10;\begin{align*}&#10;\begin{aligned}&#10;&amp; B^{\nu J}\left(T^{-}\right)=\left|\sum_{p n}\left\langle p\left\|T^J\right\| n\right\rangle\left(X_{p n}^{\nu J} u_p v_n+Y_{p n}^{\nu J} v_p u_n\right)\right|^2&#10;\end{aligned}&#10;\end{align*}&#10;&#10;&#10;\end{document}" title="IguanaTex Bitmap Display">
            <a:extLst>
              <a:ext uri="{FF2B5EF4-FFF2-40B4-BE49-F238E27FC236}">
                <a16:creationId xmlns:a16="http://schemas.microsoft.com/office/drawing/2014/main" id="{659603D1-94B7-5D6D-044A-DAFF72C3CCD6}"/>
              </a:ext>
            </a:extLst>
          </p:cNvPr>
          <p:cNvPicPr>
            <a:picLocks noChangeAspect="1"/>
          </p:cNvPicPr>
          <p:nvPr>
            <p:custDataLst>
              <p:tags r:id="rId5"/>
            </p:custDataLst>
          </p:nvPr>
        </p:nvPicPr>
        <p:blipFill>
          <a:blip r:embed="rId17"/>
          <a:stretch>
            <a:fillRect/>
          </a:stretch>
        </p:blipFill>
        <p:spPr>
          <a:xfrm>
            <a:off x="653145" y="1825647"/>
            <a:ext cx="4909511" cy="701359"/>
          </a:xfrm>
          <a:prstGeom prst="rect">
            <a:avLst/>
          </a:prstGeom>
        </p:spPr>
      </p:pic>
      <p:sp>
        <p:nvSpPr>
          <p:cNvPr id="24" name="矩形 23">
            <a:extLst>
              <a:ext uri="{FF2B5EF4-FFF2-40B4-BE49-F238E27FC236}">
                <a16:creationId xmlns:a16="http://schemas.microsoft.com/office/drawing/2014/main" id="{8D2643AE-7799-F6A9-C9C2-F1553EB81A1F}"/>
              </a:ext>
            </a:extLst>
          </p:cNvPr>
          <p:cNvSpPr/>
          <p:nvPr/>
        </p:nvSpPr>
        <p:spPr>
          <a:xfrm>
            <a:off x="257435" y="1021712"/>
            <a:ext cx="5669836" cy="5517881"/>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a:extLst>
              <a:ext uri="{FF2B5EF4-FFF2-40B4-BE49-F238E27FC236}">
                <a16:creationId xmlns:a16="http://schemas.microsoft.com/office/drawing/2014/main" id="{4E695B69-652D-BE53-0297-BEBC0725A063}"/>
              </a:ext>
            </a:extLst>
          </p:cNvPr>
          <p:cNvSpPr/>
          <p:nvPr/>
        </p:nvSpPr>
        <p:spPr>
          <a:xfrm>
            <a:off x="6001693" y="1021712"/>
            <a:ext cx="5785001" cy="5517881"/>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B4C04931-E443-3065-82A9-91495C035DA9}"/>
              </a:ext>
            </a:extLst>
          </p:cNvPr>
          <p:cNvSpPr txBox="1"/>
          <p:nvPr/>
        </p:nvSpPr>
        <p:spPr>
          <a:xfrm>
            <a:off x="6096021" y="3124145"/>
            <a:ext cx="2989921" cy="400110"/>
          </a:xfrm>
          <a:prstGeom prst="rect">
            <a:avLst/>
          </a:prstGeom>
          <a:noFill/>
        </p:spPr>
        <p:txBody>
          <a:bodyPr wrap="none" rtlCol="0">
            <a:spAutoFit/>
          </a:bodyPr>
          <a:lstStyle/>
          <a:p>
            <a:pPr marL="285750" indent="-285750">
              <a:buFont typeface="Wingdings" panose="05000000000000000000" pitchFamily="2" charset="2"/>
              <a:buChar char="Ø"/>
            </a:pPr>
            <a:r>
              <a:rPr lang="en-US" altLang="zh-CN" sz="2000" dirty="0"/>
              <a:t>Integrated phase volume</a:t>
            </a:r>
            <a:endParaRPr lang="zh-CN" altLang="en-US" sz="2000" dirty="0"/>
          </a:p>
        </p:txBody>
      </p:sp>
      <p:sp>
        <p:nvSpPr>
          <p:cNvPr id="34" name="矩形 33">
            <a:extLst>
              <a:ext uri="{FF2B5EF4-FFF2-40B4-BE49-F238E27FC236}">
                <a16:creationId xmlns:a16="http://schemas.microsoft.com/office/drawing/2014/main" id="{9171D230-F518-60E4-5A12-FC3E4603987A}"/>
              </a:ext>
            </a:extLst>
          </p:cNvPr>
          <p:cNvSpPr/>
          <p:nvPr/>
        </p:nvSpPr>
        <p:spPr>
          <a:xfrm>
            <a:off x="9673390" y="2183670"/>
            <a:ext cx="418876" cy="325634"/>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243DBF05-B155-E1F8-4696-F1FA3D8592C5}"/>
              </a:ext>
            </a:extLst>
          </p:cNvPr>
          <p:cNvSpPr/>
          <p:nvPr/>
        </p:nvSpPr>
        <p:spPr>
          <a:xfrm>
            <a:off x="9601200" y="1091097"/>
            <a:ext cx="2041071" cy="669610"/>
          </a:xfrm>
          <a:prstGeom prst="rect">
            <a:avLst/>
          </a:prstGeom>
          <a:noFill/>
          <a:ln>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云形 48">
            <a:extLst>
              <a:ext uri="{FF2B5EF4-FFF2-40B4-BE49-F238E27FC236}">
                <a16:creationId xmlns:a16="http://schemas.microsoft.com/office/drawing/2014/main" id="{B82201A1-F46E-E8F5-12F1-54E20C2B30DC}"/>
              </a:ext>
            </a:extLst>
          </p:cNvPr>
          <p:cNvSpPr/>
          <p:nvPr/>
        </p:nvSpPr>
        <p:spPr>
          <a:xfrm>
            <a:off x="8878243" y="2698084"/>
            <a:ext cx="2655689" cy="58573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B73C3E77-5421-FDB4-F4D9-8AFC7DB5DB60}"/>
              </a:ext>
            </a:extLst>
          </p:cNvPr>
          <p:cNvSpPr txBox="1"/>
          <p:nvPr/>
        </p:nvSpPr>
        <p:spPr>
          <a:xfrm>
            <a:off x="9035476" y="2777739"/>
            <a:ext cx="2376137" cy="369332"/>
          </a:xfrm>
          <a:prstGeom prst="rect">
            <a:avLst/>
          </a:prstGeom>
          <a:noFill/>
        </p:spPr>
        <p:txBody>
          <a:bodyPr wrap="square">
            <a:spAutoFit/>
          </a:bodyPr>
          <a:lstStyle/>
          <a:p>
            <a:r>
              <a:rPr lang="en-US" altLang="zh-CN" sz="1800" dirty="0">
                <a:solidFill>
                  <a:schemeClr val="bg1"/>
                </a:solidFill>
              </a:rPr>
              <a:t>Calculated by QRPA</a:t>
            </a:r>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1B79A2B1-FB4E-F674-7702-659CC2D70D31}"/>
                  </a:ext>
                </a:extLst>
              </p:cNvPr>
              <p:cNvSpPr txBox="1"/>
              <p:nvPr/>
            </p:nvSpPr>
            <p:spPr>
              <a:xfrm>
                <a:off x="6310108" y="4203759"/>
                <a:ext cx="2715552" cy="369332"/>
              </a:xfrm>
              <a:prstGeom prst="rect">
                <a:avLst/>
              </a:prstGeom>
              <a:noFill/>
            </p:spPr>
            <p:txBody>
              <a:bodyPr wrap="none" rtlCol="0">
                <a:spAutoFit/>
              </a:bodyPr>
              <a:lstStyle/>
              <a:p>
                <a:pPr marL="285750" indent="-285750">
                  <a:buFont typeface="Wingdings" panose="05000000000000000000" pitchFamily="2" charset="2"/>
                  <a:buChar char="ü"/>
                </a:pPr>
                <a:r>
                  <a:rPr lang="en" altLang="zh-CN" dirty="0"/>
                  <a:t>Energy difference </a:t>
                </a:r>
                <a14:m>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𝑚</m:t>
                        </m:r>
                      </m:sub>
                    </m:sSub>
                  </m:oMath>
                </a14:m>
                <a:r>
                  <a:rPr lang="zh-CN" altLang="en-US" dirty="0"/>
                  <a:t>：</a:t>
                </a:r>
              </a:p>
            </p:txBody>
          </p:sp>
        </mc:Choice>
        <mc:Fallback xmlns="">
          <p:sp>
            <p:nvSpPr>
              <p:cNvPr id="51" name="文本框 50">
                <a:extLst>
                  <a:ext uri="{FF2B5EF4-FFF2-40B4-BE49-F238E27FC236}">
                    <a16:creationId xmlns:a16="http://schemas.microsoft.com/office/drawing/2014/main" id="{1B79A2B1-FB4E-F674-7702-659CC2D70D31}"/>
                  </a:ext>
                </a:extLst>
              </p:cNvPr>
              <p:cNvSpPr txBox="1">
                <a:spLocks noRot="1" noChangeAspect="1" noMove="1" noResize="1" noEditPoints="1" noAdjustHandles="1" noChangeArrowheads="1" noChangeShapeType="1" noTextEdit="1"/>
              </p:cNvSpPr>
              <p:nvPr/>
            </p:nvSpPr>
            <p:spPr>
              <a:xfrm>
                <a:off x="6310108" y="4203759"/>
                <a:ext cx="2715552" cy="369332"/>
              </a:xfrm>
              <a:prstGeom prst="rect">
                <a:avLst/>
              </a:prstGeom>
              <a:blipFill>
                <a:blip r:embed="rId18"/>
                <a:stretch>
                  <a:fillRect l="-1395" t="-10345" r="-930" b="-24138"/>
                </a:stretch>
              </a:blipFill>
            </p:spPr>
            <p:txBody>
              <a:bodyPr/>
              <a:lstStyle/>
              <a:p>
                <a:r>
                  <a:rPr lang="zh-CN" altLang="en-US">
                    <a:noFill/>
                  </a:rPr>
                  <a:t> </a:t>
                </a:r>
              </a:p>
            </p:txBody>
          </p:sp>
        </mc:Fallback>
      </mc:AlternateContent>
      <p:grpSp>
        <p:nvGrpSpPr>
          <p:cNvPr id="64" name="组合 63">
            <a:extLst>
              <a:ext uri="{FF2B5EF4-FFF2-40B4-BE49-F238E27FC236}">
                <a16:creationId xmlns:a16="http://schemas.microsoft.com/office/drawing/2014/main" id="{1CBCFB3F-CEC6-4AD5-D88B-01BFE2877281}"/>
              </a:ext>
            </a:extLst>
          </p:cNvPr>
          <p:cNvGrpSpPr/>
          <p:nvPr/>
        </p:nvGrpSpPr>
        <p:grpSpPr>
          <a:xfrm>
            <a:off x="6906879" y="4624495"/>
            <a:ext cx="3680931" cy="608556"/>
            <a:chOff x="6947701" y="4871529"/>
            <a:chExt cx="3680931" cy="608556"/>
          </a:xfrm>
        </p:grpSpPr>
        <p:pic>
          <p:nvPicPr>
            <p:cNvPr id="57" name="图片 56">
              <a:extLst>
                <a:ext uri="{FF2B5EF4-FFF2-40B4-BE49-F238E27FC236}">
                  <a16:creationId xmlns:a16="http://schemas.microsoft.com/office/drawing/2014/main" id="{D6867DC3-FAE5-E005-7DDB-AEF2FDCCF1E1}"/>
                </a:ext>
              </a:extLst>
            </p:cNvPr>
            <p:cNvPicPr>
              <a:picLocks noChangeAspect="1"/>
            </p:cNvPicPr>
            <p:nvPr>
              <p:custDataLst>
                <p:tags r:id="rId9"/>
              </p:custDataLst>
            </p:nvPr>
          </p:nvPicPr>
          <p:blipFill>
            <a:blip r:embed="rId19">
              <a:extLst>
                <a:ext uri="{28A0092B-C50C-407E-A947-70E740481C1C}">
                  <a14:useLocalDpi xmlns:a14="http://schemas.microsoft.com/office/drawing/2010/main" val="0"/>
                </a:ext>
              </a:extLst>
            </a:blip>
            <a:stretch>
              <a:fillRect/>
            </a:stretch>
          </p:blipFill>
          <p:spPr>
            <a:xfrm>
              <a:off x="7182418" y="4871529"/>
              <a:ext cx="3081949" cy="216489"/>
            </a:xfrm>
            <a:prstGeom prst="rect">
              <a:avLst/>
            </a:prstGeom>
          </p:spPr>
        </p:pic>
        <p:pic>
          <p:nvPicPr>
            <p:cNvPr id="62" name="图片 61">
              <a:extLst>
                <a:ext uri="{FF2B5EF4-FFF2-40B4-BE49-F238E27FC236}">
                  <a16:creationId xmlns:a16="http://schemas.microsoft.com/office/drawing/2014/main" id="{AB615CC2-2305-275B-F3D7-88D2BD20087D}"/>
                </a:ext>
              </a:extLst>
            </p:cNvPr>
            <p:cNvPicPr>
              <a:picLocks noChangeAspect="1"/>
            </p:cNvPicPr>
            <p:nvPr>
              <p:custDataLst>
                <p:tags r:id="rId10"/>
              </p:custDataLst>
            </p:nvPr>
          </p:nvPicPr>
          <p:blipFill>
            <a:blip r:embed="rId20">
              <a:extLst>
                <a:ext uri="{28A0092B-C50C-407E-A947-70E740481C1C}">
                  <a14:useLocalDpi xmlns:a14="http://schemas.microsoft.com/office/drawing/2010/main" val="0"/>
                </a:ext>
              </a:extLst>
            </a:blip>
            <a:stretch>
              <a:fillRect/>
            </a:stretch>
          </p:blipFill>
          <p:spPr>
            <a:xfrm>
              <a:off x="7209499" y="5286049"/>
              <a:ext cx="3419133" cy="194036"/>
            </a:xfrm>
            <a:prstGeom prst="rect">
              <a:avLst/>
            </a:prstGeom>
          </p:spPr>
        </p:pic>
        <p:sp>
          <p:nvSpPr>
            <p:cNvPr id="60" name="箭头: 左弧形 59">
              <a:extLst>
                <a:ext uri="{FF2B5EF4-FFF2-40B4-BE49-F238E27FC236}">
                  <a16:creationId xmlns:a16="http://schemas.microsoft.com/office/drawing/2014/main" id="{DF263E74-74D0-0D10-A491-CDB0A58630C8}"/>
                </a:ext>
              </a:extLst>
            </p:cNvPr>
            <p:cNvSpPr/>
            <p:nvPr/>
          </p:nvSpPr>
          <p:spPr>
            <a:xfrm>
              <a:off x="6947701" y="4979773"/>
              <a:ext cx="181339" cy="36933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3" name="文本框 62">
            <a:extLst>
              <a:ext uri="{FF2B5EF4-FFF2-40B4-BE49-F238E27FC236}">
                <a16:creationId xmlns:a16="http://schemas.microsoft.com/office/drawing/2014/main" id="{97B447F3-8852-7014-8F8C-A25B55D907E4}"/>
              </a:ext>
            </a:extLst>
          </p:cNvPr>
          <p:cNvSpPr txBox="1"/>
          <p:nvPr/>
        </p:nvSpPr>
        <p:spPr>
          <a:xfrm>
            <a:off x="6310108" y="5302236"/>
            <a:ext cx="2082621" cy="369332"/>
          </a:xfrm>
          <a:prstGeom prst="rect">
            <a:avLst/>
          </a:prstGeom>
          <a:noFill/>
        </p:spPr>
        <p:txBody>
          <a:bodyPr wrap="none" rtlCol="0">
            <a:spAutoFit/>
          </a:bodyPr>
          <a:lstStyle/>
          <a:p>
            <a:pPr marL="285750" indent="-285750">
              <a:buFont typeface="Wingdings" panose="05000000000000000000" pitchFamily="2" charset="2"/>
              <a:buChar char="ü"/>
            </a:pPr>
            <a:r>
              <a:rPr lang="en-US" altLang="zh-CN" dirty="0"/>
              <a:t>Fermi function</a:t>
            </a:r>
            <a:r>
              <a:rPr lang="zh-CN" altLang="en-US" dirty="0"/>
              <a:t>：</a:t>
            </a:r>
          </a:p>
        </p:txBody>
      </p:sp>
      <p:pic>
        <p:nvPicPr>
          <p:cNvPr id="68" name="图片 67">
            <a:extLst>
              <a:ext uri="{FF2B5EF4-FFF2-40B4-BE49-F238E27FC236}">
                <a16:creationId xmlns:a16="http://schemas.microsoft.com/office/drawing/2014/main" id="{AE03B953-CD8C-866C-B924-051E2075E0F2}"/>
              </a:ext>
            </a:extLst>
          </p:cNvPr>
          <p:cNvPicPr>
            <a:picLocks noChangeAspect="1"/>
          </p:cNvPicPr>
          <p:nvPr>
            <p:custDataLst>
              <p:tags r:id="rId6"/>
            </p:custDataLst>
          </p:nvPr>
        </p:nvPicPr>
        <p:blipFill>
          <a:blip r:embed="rId21">
            <a:extLst>
              <a:ext uri="{28A0092B-C50C-407E-A947-70E740481C1C}">
                <a14:useLocalDpi xmlns:a14="http://schemas.microsoft.com/office/drawing/2010/main" val="0"/>
              </a:ext>
            </a:extLst>
          </a:blip>
          <a:stretch>
            <a:fillRect/>
          </a:stretch>
        </p:blipFill>
        <p:spPr>
          <a:xfrm>
            <a:off x="6838133" y="5580271"/>
            <a:ext cx="4533472" cy="512033"/>
          </a:xfrm>
          <a:prstGeom prst="rect">
            <a:avLst/>
          </a:prstGeom>
        </p:spPr>
      </p:pic>
      <p:sp>
        <p:nvSpPr>
          <p:cNvPr id="70" name="文本框 69">
            <a:extLst>
              <a:ext uri="{FF2B5EF4-FFF2-40B4-BE49-F238E27FC236}">
                <a16:creationId xmlns:a16="http://schemas.microsoft.com/office/drawing/2014/main" id="{1A8AD76D-4069-3A91-6D70-97E491B8EA6B}"/>
              </a:ext>
            </a:extLst>
          </p:cNvPr>
          <p:cNvSpPr txBox="1"/>
          <p:nvPr/>
        </p:nvSpPr>
        <p:spPr>
          <a:xfrm>
            <a:off x="6828404" y="6105932"/>
            <a:ext cx="5284334" cy="307777"/>
          </a:xfrm>
          <a:prstGeom prst="rect">
            <a:avLst/>
          </a:prstGeom>
          <a:noFill/>
        </p:spPr>
        <p:txBody>
          <a:bodyPr wrap="square">
            <a:spAutoFit/>
          </a:bodyPr>
          <a:lstStyle/>
          <a:p>
            <a:r>
              <a:rPr lang="en-US" altLang="zh-CN" sz="1400" dirty="0">
                <a:solidFill>
                  <a:srgbClr val="0070C1"/>
                </a:solidFill>
                <a:latin typeface="Calibri-Italic"/>
                <a:ea typeface="黑体"/>
              </a:rPr>
              <a:t>K. </a:t>
            </a:r>
            <a:r>
              <a:rPr lang="en-US" altLang="zh-CN" sz="1400" dirty="0" err="1">
                <a:solidFill>
                  <a:srgbClr val="0070C1"/>
                </a:solidFill>
                <a:latin typeface="Calibri-Italic"/>
                <a:ea typeface="黑体"/>
              </a:rPr>
              <a:t>Langanke</a:t>
            </a:r>
            <a:r>
              <a:rPr lang="en-US" altLang="zh-CN" sz="1400" dirty="0">
                <a:solidFill>
                  <a:srgbClr val="0070C1"/>
                </a:solidFill>
                <a:latin typeface="Calibri-Italic"/>
                <a:ea typeface="黑体"/>
              </a:rPr>
              <a:t> et al., At. Data </a:t>
            </a:r>
            <a:r>
              <a:rPr lang="en-US" altLang="zh-CN" sz="1400" dirty="0" err="1">
                <a:solidFill>
                  <a:srgbClr val="0070C1"/>
                </a:solidFill>
                <a:latin typeface="Calibri-Italic"/>
                <a:ea typeface="黑体"/>
              </a:rPr>
              <a:t>Nucl</a:t>
            </a:r>
            <a:r>
              <a:rPr lang="en-US" altLang="zh-CN" sz="1400" dirty="0">
                <a:solidFill>
                  <a:srgbClr val="0070C1"/>
                </a:solidFill>
                <a:latin typeface="Calibri-Italic"/>
                <a:ea typeface="黑体"/>
              </a:rPr>
              <a:t>. Data Tables 79, 1 (2001) </a:t>
            </a:r>
            <a:endParaRPr lang="zh-CN" altLang="en-US" sz="1400" dirty="0">
              <a:solidFill>
                <a:srgbClr val="0070C1"/>
              </a:solidFill>
              <a:latin typeface="Calibri-Italic"/>
              <a:ea typeface="黑体"/>
            </a:endParaRPr>
          </a:p>
        </p:txBody>
      </p:sp>
      <p:sp>
        <p:nvSpPr>
          <p:cNvPr id="71" name="文本框 70">
            <a:extLst>
              <a:ext uri="{FF2B5EF4-FFF2-40B4-BE49-F238E27FC236}">
                <a16:creationId xmlns:a16="http://schemas.microsoft.com/office/drawing/2014/main" id="{8A053973-1A3F-4E96-E5CD-E36423579C24}"/>
              </a:ext>
            </a:extLst>
          </p:cNvPr>
          <p:cNvSpPr txBox="1"/>
          <p:nvPr/>
        </p:nvSpPr>
        <p:spPr>
          <a:xfrm>
            <a:off x="451237" y="5005618"/>
            <a:ext cx="2464906" cy="400110"/>
          </a:xfrm>
          <a:prstGeom prst="rect">
            <a:avLst/>
          </a:prstGeom>
          <a:noFill/>
        </p:spPr>
        <p:txBody>
          <a:bodyPr wrap="none" rtlCol="0">
            <a:spAutoFit/>
          </a:bodyPr>
          <a:lstStyle/>
          <a:p>
            <a:pPr marL="285750" indent="-285750">
              <a:buFont typeface="Wingdings" panose="05000000000000000000" pitchFamily="2" charset="2"/>
              <a:buChar char="Ø"/>
            </a:pPr>
            <a:r>
              <a:rPr lang="en-US" altLang="zh-CN" sz="2000" dirty="0"/>
              <a:t>QRPA amplitude</a:t>
            </a:r>
            <a:r>
              <a:rPr lang="zh-CN" altLang="en-US" sz="2000" dirty="0"/>
              <a:t>：</a:t>
            </a:r>
          </a:p>
        </p:txBody>
      </p:sp>
      <p:pic>
        <p:nvPicPr>
          <p:cNvPr id="54" name="图片 53" descr="\documentclass{article}&#10;\usepackage{amsmath}&#10;\pagestyle{empty}&#10;\usepackage{bm}&#10;\usepackage{color}&#10;\begin{document}&#10;&#10;\begin{align*}&#10;|\nu\rangle&amp;=\sum_{pn}\left[X_{pn}^{\nu}|pn\rangle-Y_{pn}^{\nu}|p^{-1}n^{-1}\rangle\right]&#10;\end{align*}&#10;&#10;&#10;\end{document}" title="IguanaTex Bitmap Display">
            <a:extLst>
              <a:ext uri="{FF2B5EF4-FFF2-40B4-BE49-F238E27FC236}">
                <a16:creationId xmlns:a16="http://schemas.microsoft.com/office/drawing/2014/main" id="{13476E2D-BD15-D704-5A03-6DC1AD47BE8E}"/>
              </a:ext>
            </a:extLst>
          </p:cNvPr>
          <p:cNvPicPr>
            <a:picLocks noChangeAspect="1"/>
          </p:cNvPicPr>
          <p:nvPr>
            <p:custDataLst>
              <p:tags r:id="rId7"/>
            </p:custDataLst>
          </p:nvPr>
        </p:nvPicPr>
        <p:blipFill>
          <a:blip r:embed="rId22"/>
          <a:stretch>
            <a:fillRect/>
          </a:stretch>
        </p:blipFill>
        <p:spPr>
          <a:xfrm>
            <a:off x="1182212" y="5580271"/>
            <a:ext cx="3768930" cy="581782"/>
          </a:xfrm>
          <a:prstGeom prst="rect">
            <a:avLst/>
          </a:prstGeom>
        </p:spPr>
      </p:pic>
      <p:pic>
        <p:nvPicPr>
          <p:cNvPr id="32" name="图片 31" descr="\documentclass{article}&#10;\usepackage{amsmath}&#10;\pagestyle{empty}&#10;\usepackage{bm}&#10;\usepackage{color}&#10;\begin{document}&#10;&#10;\begin{align*}&#10;J^{\pi} = 1^{+}, \,\,\, \Delta S=1, \,\, \Delta L=0&#10;\end{align*}&#10;&#10;&#10;\end{document}" title="IguanaTex Bitmap Display">
            <a:extLst>
              <a:ext uri="{FF2B5EF4-FFF2-40B4-BE49-F238E27FC236}">
                <a16:creationId xmlns:a16="http://schemas.microsoft.com/office/drawing/2014/main" id="{1C944A0A-DB79-552D-DBA7-C38139E1E27F}"/>
              </a:ext>
            </a:extLst>
          </p:cNvPr>
          <p:cNvPicPr>
            <a:picLocks noChangeAspect="1"/>
          </p:cNvPicPr>
          <p:nvPr>
            <p:custDataLst>
              <p:tags r:id="rId8"/>
            </p:custDataLst>
          </p:nvPr>
        </p:nvPicPr>
        <p:blipFill>
          <a:blip r:embed="rId23"/>
          <a:stretch>
            <a:fillRect/>
          </a:stretch>
        </p:blipFill>
        <p:spPr>
          <a:xfrm>
            <a:off x="1583901" y="4431169"/>
            <a:ext cx="3048000" cy="279400"/>
          </a:xfrm>
          <a:prstGeom prst="rect">
            <a:avLst/>
          </a:prstGeom>
        </p:spPr>
      </p:pic>
      <p:sp>
        <p:nvSpPr>
          <p:cNvPr id="2" name="下箭头 1">
            <a:extLst>
              <a:ext uri="{FF2B5EF4-FFF2-40B4-BE49-F238E27FC236}">
                <a16:creationId xmlns:a16="http://schemas.microsoft.com/office/drawing/2014/main" id="{7D7EA04D-546C-EADF-DC0C-0D5B087672F1}"/>
              </a:ext>
            </a:extLst>
          </p:cNvPr>
          <p:cNvSpPr/>
          <p:nvPr/>
        </p:nvSpPr>
        <p:spPr>
          <a:xfrm>
            <a:off x="9896475" y="2526518"/>
            <a:ext cx="195791" cy="198031"/>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4890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4E1E97-020B-4786-866F-CBE7EE95DD38}"/>
              </a:ext>
            </a:extLst>
          </p:cNvPr>
          <p:cNvSpPr/>
          <p:nvPr/>
        </p:nvSpPr>
        <p:spPr>
          <a:xfrm>
            <a:off x="2968238" y="1222681"/>
            <a:ext cx="6673554" cy="4328108"/>
          </a:xfrm>
          <a:prstGeom prst="rect">
            <a:avLst/>
          </a:prstGeom>
        </p:spPr>
        <p:txBody>
          <a:bodyPr wrap="square">
            <a:spAutoFit/>
          </a:bodyPr>
          <a:lstStyle/>
          <a:p>
            <a:pPr marL="457200" indent="-457200">
              <a:lnSpc>
                <a:spcPct val="15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Introduction</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Theoretical framework</a:t>
            </a:r>
          </a:p>
          <a:p>
            <a:pPr marL="457200" indent="-457200">
              <a:lnSpc>
                <a:spcPct val="200000"/>
              </a:lnSpc>
              <a:spcBef>
                <a:spcPts val="600"/>
              </a:spcBef>
              <a:spcAft>
                <a:spcPts val="1200"/>
              </a:spcAft>
              <a:buFont typeface="Wingdings" panose="05000000000000000000" pitchFamily="2" charset="2"/>
              <a:buChar char="p"/>
            </a:pPr>
            <a:r>
              <a:rPr lang="en-US" altLang="zh-CN" sz="3200" b="1" dirty="0">
                <a:latin typeface="+mn-ea"/>
              </a:rPr>
              <a:t>Results and Discussions</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Summary and Perspective</a:t>
            </a:r>
          </a:p>
        </p:txBody>
      </p:sp>
    </p:spTree>
    <p:extLst>
      <p:ext uri="{BB962C8B-B14F-4D97-AF65-F5344CB8AC3E}">
        <p14:creationId xmlns:p14="http://schemas.microsoft.com/office/powerpoint/2010/main" val="2392088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5" y="97718"/>
            <a:ext cx="8666595" cy="646331"/>
          </a:xfrm>
          <a:prstGeom prst="rect">
            <a:avLst/>
          </a:prstGeom>
          <a:noFill/>
        </p:spPr>
        <p:txBody>
          <a:bodyPr wrap="square" rtlCol="0" anchor="ctr" anchorCtr="0">
            <a:spAutoFit/>
          </a:bodyPr>
          <a:lstStyle/>
          <a:p>
            <a:r>
              <a:rPr lang="en-US" altLang="zh-CN" sz="3600" dirty="0">
                <a:solidFill>
                  <a:srgbClr val="FFFFFF"/>
                </a:solidFill>
                <a:latin typeface="微软雅黑" panose="020B0503020204020204" pitchFamily="34" charset="-122"/>
                <a:ea typeface="微软雅黑" panose="020B0503020204020204" pitchFamily="34" charset="-122"/>
              </a:rPr>
              <a:t>Landau mass</a:t>
            </a:r>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192BE5A-5925-E435-5075-CB726D546D61}"/>
              </a:ext>
            </a:extLst>
          </p:cNvPr>
          <p:cNvSpPr txBox="1"/>
          <p:nvPr/>
        </p:nvSpPr>
        <p:spPr>
          <a:xfrm>
            <a:off x="0" y="836551"/>
            <a:ext cx="4969859"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latin typeface="+mj-lt"/>
              </a:rPr>
              <a:t>Ni</a:t>
            </a:r>
            <a:r>
              <a:rPr lang="zh-CN" altLang="en-US" sz="2400" dirty="0">
                <a:latin typeface="+mj-lt"/>
              </a:rPr>
              <a:t>，</a:t>
            </a:r>
            <a:r>
              <a:rPr lang="en-US" altLang="zh-CN" sz="2400" dirty="0">
                <a:latin typeface="+mj-lt"/>
              </a:rPr>
              <a:t>Sr</a:t>
            </a:r>
            <a:r>
              <a:rPr lang="zh-CN" altLang="en-US" sz="2400" dirty="0">
                <a:latin typeface="+mj-lt"/>
              </a:rPr>
              <a:t>，</a:t>
            </a:r>
            <a:r>
              <a:rPr lang="en-US" altLang="zh-CN" sz="2400" dirty="0">
                <a:latin typeface="+mj-lt"/>
              </a:rPr>
              <a:t>Cd and Sn isotopes</a:t>
            </a:r>
            <a:endParaRPr lang="zh-CN" altLang="en-US" sz="2400" dirty="0">
              <a:latin typeface="+mj-lt"/>
            </a:endParaRPr>
          </a:p>
        </p:txBody>
      </p:sp>
      <p:sp>
        <p:nvSpPr>
          <p:cNvPr id="3" name="矩形 2">
            <a:extLst>
              <a:ext uri="{FF2B5EF4-FFF2-40B4-BE49-F238E27FC236}">
                <a16:creationId xmlns:a16="http://schemas.microsoft.com/office/drawing/2014/main" id="{EA5D2A95-CF91-2405-FC53-42C53B340742}"/>
              </a:ext>
            </a:extLst>
          </p:cNvPr>
          <p:cNvSpPr/>
          <p:nvPr/>
        </p:nvSpPr>
        <p:spPr>
          <a:xfrm>
            <a:off x="7672679" y="2533069"/>
            <a:ext cx="4036107" cy="1089737"/>
          </a:xfrm>
          <a:prstGeom prst="rect">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1B1B5AE-9892-87AE-FEBE-28417DB4FC4F}"/>
              </a:ext>
            </a:extLst>
          </p:cNvPr>
          <p:cNvSpPr txBox="1"/>
          <p:nvPr/>
        </p:nvSpPr>
        <p:spPr>
          <a:xfrm>
            <a:off x="7684776" y="2607143"/>
            <a:ext cx="4036107" cy="1015663"/>
          </a:xfrm>
          <a:prstGeom prst="rect">
            <a:avLst/>
          </a:prstGeom>
          <a:noFill/>
        </p:spPr>
        <p:txBody>
          <a:bodyPr wrap="square" rtlCol="0">
            <a:spAutoFit/>
          </a:bodyPr>
          <a:lstStyle/>
          <a:p>
            <a:pPr algn="just"/>
            <a:r>
              <a:rPr lang="en" altLang="zh-CN" sz="2000" dirty="0"/>
              <a:t>For PCF-PK1 with </a:t>
            </a:r>
            <a:r>
              <a:rPr lang="en" altLang="zh-CN" sz="2000" dirty="0">
                <a:solidFill>
                  <a:srgbClr val="C00000"/>
                </a:solidFill>
              </a:rPr>
              <a:t>higher Landau mass (0.85</a:t>
            </a:r>
            <a:r>
              <a:rPr lang="en" altLang="zh-CN" sz="2000" i="1" dirty="0">
                <a:solidFill>
                  <a:srgbClr val="C00000"/>
                </a:solidFill>
              </a:rPr>
              <a:t>M</a:t>
            </a:r>
            <a:r>
              <a:rPr lang="en" altLang="zh-CN" sz="2000" dirty="0">
                <a:solidFill>
                  <a:srgbClr val="C00000"/>
                </a:solidFill>
              </a:rPr>
              <a:t>)</a:t>
            </a:r>
            <a:r>
              <a:rPr lang="en" altLang="zh-CN" sz="2000" dirty="0"/>
              <a:t>, its results are closer to the experimental values</a:t>
            </a:r>
            <a:endParaRPr lang="zh-CN" altLang="en-US" sz="2000" dirty="0"/>
          </a:p>
        </p:txBody>
      </p:sp>
      <p:pic>
        <p:nvPicPr>
          <p:cNvPr id="6" name="图片 5">
            <a:extLst>
              <a:ext uri="{FF2B5EF4-FFF2-40B4-BE49-F238E27FC236}">
                <a16:creationId xmlns:a16="http://schemas.microsoft.com/office/drawing/2014/main" id="{D6D0FB6B-F7AA-F53C-EA28-F723EF7A6A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285" y="1370539"/>
            <a:ext cx="6794170" cy="5098150"/>
          </a:xfrm>
          <a:prstGeom prst="rect">
            <a:avLst/>
          </a:prstGeom>
        </p:spPr>
      </p:pic>
      <mc:AlternateContent xmlns:mc="http://schemas.openxmlformats.org/markup-compatibility/2006" xmlns:a14="http://schemas.microsoft.com/office/drawing/2010/main">
        <mc:Choice Requires="a14">
          <p:graphicFrame>
            <p:nvGraphicFramePr>
              <p:cNvPr id="9" name="表格 8">
                <a:extLst>
                  <a:ext uri="{FF2B5EF4-FFF2-40B4-BE49-F238E27FC236}">
                    <a16:creationId xmlns:a16="http://schemas.microsoft.com/office/drawing/2014/main" id="{EF303965-2222-6C32-4362-90686D25C337}"/>
                  </a:ext>
                </a:extLst>
              </p:cNvPr>
              <p:cNvGraphicFramePr>
                <a:graphicFrameLocks noGrp="1"/>
              </p:cNvGraphicFramePr>
              <p:nvPr>
                <p:extLst>
                  <p:ext uri="{D42A27DB-BD31-4B8C-83A1-F6EECF244321}">
                    <p14:modId xmlns:p14="http://schemas.microsoft.com/office/powerpoint/2010/main" val="4008819268"/>
                  </p:ext>
                </p:extLst>
              </p:nvPr>
            </p:nvGraphicFramePr>
            <p:xfrm>
              <a:off x="7579723" y="1489278"/>
              <a:ext cx="4222020" cy="857940"/>
            </p:xfrm>
            <a:graphic>
              <a:graphicData uri="http://schemas.openxmlformats.org/drawingml/2006/table">
                <a:tbl>
                  <a:tblPr>
                    <a:tableStyleId>{9D7B26C5-4107-4FEC-AEDC-1716B250A1EF}</a:tableStyleId>
                  </a:tblPr>
                  <a:tblGrid>
                    <a:gridCol w="1420493">
                      <a:extLst>
                        <a:ext uri="{9D8B030D-6E8A-4147-A177-3AD203B41FA5}">
                          <a16:colId xmlns:a16="http://schemas.microsoft.com/office/drawing/2014/main" val="1012982487"/>
                        </a:ext>
                      </a:extLst>
                    </a:gridCol>
                    <a:gridCol w="1025912">
                      <a:extLst>
                        <a:ext uri="{9D8B030D-6E8A-4147-A177-3AD203B41FA5}">
                          <a16:colId xmlns:a16="http://schemas.microsoft.com/office/drawing/2014/main" val="1126581086"/>
                        </a:ext>
                      </a:extLst>
                    </a:gridCol>
                    <a:gridCol w="907537">
                      <a:extLst>
                        <a:ext uri="{9D8B030D-6E8A-4147-A177-3AD203B41FA5}">
                          <a16:colId xmlns:a16="http://schemas.microsoft.com/office/drawing/2014/main" val="2246001371"/>
                        </a:ext>
                      </a:extLst>
                    </a:gridCol>
                    <a:gridCol w="868078">
                      <a:extLst>
                        <a:ext uri="{9D8B030D-6E8A-4147-A177-3AD203B41FA5}">
                          <a16:colId xmlns:a16="http://schemas.microsoft.com/office/drawing/2014/main" val="4233097953"/>
                        </a:ext>
                      </a:extLst>
                    </a:gridCol>
                  </a:tblGrid>
                  <a:tr h="233078">
                    <a:tc>
                      <a:txBody>
                        <a:bodyPr/>
                        <a:lstStyle/>
                        <a:p>
                          <a:pPr algn="ctr" fontAlgn="b"/>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PCF-PK1</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PC-G76</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PC-F46</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140692"/>
                      </a:ext>
                    </a:extLst>
                  </a:tr>
                  <a:tr h="288000">
                    <a:tc>
                      <a:txBody>
                        <a:bodyPr/>
                        <a:lstStyle/>
                        <a:p>
                          <a:pPr algn="ctr" fontAlgn="b"/>
                          <a14:m>
                            <m:oMathPara xmlns:m="http://schemas.openxmlformats.org/officeDocument/2006/math">
                              <m:oMathParaPr>
                                <m:jc m:val="centerGroup"/>
                              </m:oMathParaPr>
                              <m:oMath xmlns:m="http://schemas.openxmlformats.org/officeDocument/2006/math">
                                <m:sSub>
                                  <m:sSubPr>
                                    <m:ctrlPr>
                                      <a:rPr lang="en-US" altLang="zh-CN" sz="1400" b="1" i="1" u="none" strike="noStrike" smtClean="0">
                                        <a:solidFill>
                                          <a:srgbClr val="9A0000"/>
                                        </a:solidFill>
                                        <a:effectLst/>
                                        <a:latin typeface="Cambria Math" panose="02040503050406030204" pitchFamily="18" charset="0"/>
                                        <a:ea typeface="等线" panose="02010600030101010101" pitchFamily="2" charset="-122"/>
                                      </a:rPr>
                                    </m:ctrlPr>
                                  </m:sSubPr>
                                  <m:e>
                                    <m:r>
                                      <a:rPr lang="en-US" altLang="zh-CN" sz="1400" b="1" i="1" u="none" strike="noStrike" smtClean="0">
                                        <a:solidFill>
                                          <a:srgbClr val="9A0000"/>
                                        </a:solidFill>
                                        <a:effectLst/>
                                        <a:latin typeface="Cambria Math" panose="02040503050406030204" pitchFamily="18" charset="0"/>
                                        <a:ea typeface="等线" panose="02010600030101010101" pitchFamily="2" charset="-122"/>
                                      </a:rPr>
                                      <m:t>𝑴</m:t>
                                    </m:r>
                                  </m:e>
                                  <m:sub>
                                    <m:r>
                                      <a:rPr lang="en-US" altLang="zh-CN" sz="1400" b="1" i="1" u="none" strike="noStrike" smtClean="0">
                                        <a:solidFill>
                                          <a:srgbClr val="9A0000"/>
                                        </a:solidFill>
                                        <a:effectLst/>
                                        <a:latin typeface="Cambria Math" panose="02040503050406030204" pitchFamily="18" charset="0"/>
                                        <a:ea typeface="等线" panose="02010600030101010101" pitchFamily="2" charset="-122"/>
                                      </a:rPr>
                                      <m:t>𝑳</m:t>
                                    </m:r>
                                  </m:sub>
                                </m:sSub>
                                <m:r>
                                  <a:rPr lang="en-US" altLang="zh-CN" sz="1400" b="1" i="1" u="none" strike="noStrike" smtClean="0">
                                    <a:solidFill>
                                      <a:srgbClr val="9A0000"/>
                                    </a:solidFill>
                                    <a:effectLst/>
                                    <a:latin typeface="Cambria Math" panose="02040503050406030204" pitchFamily="18" charset="0"/>
                                    <a:ea typeface="等线" panose="02010600030101010101" pitchFamily="2" charset="-122"/>
                                  </a:rPr>
                                  <m:t>/</m:t>
                                </m:r>
                                <m:r>
                                  <a:rPr lang="en-US" altLang="zh-CN" sz="1400" b="1" i="1" u="none" strike="noStrike" smtClean="0">
                                    <a:solidFill>
                                      <a:srgbClr val="9A0000"/>
                                    </a:solidFill>
                                    <a:effectLst/>
                                    <a:latin typeface="Cambria Math" panose="02040503050406030204" pitchFamily="18" charset="0"/>
                                    <a:ea typeface="等线" panose="02010600030101010101" pitchFamily="2" charset="-122"/>
                                  </a:rPr>
                                  <m:t>𝑴</m:t>
                                </m:r>
                              </m:oMath>
                            </m:oMathPara>
                          </a14:m>
                          <a:endParaRPr lang="en-US"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400" b="1" u="none" strike="noStrike" dirty="0">
                              <a:solidFill>
                                <a:srgbClr val="9A0000"/>
                              </a:solidFill>
                              <a:effectLst/>
                            </a:rPr>
                            <a:t>0.85 </a:t>
                          </a:r>
                          <a:endParaRPr lang="en-US" altLang="zh-CN"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400" b="1" u="none" strike="noStrike" dirty="0">
                              <a:solidFill>
                                <a:srgbClr val="9A0000"/>
                              </a:solidFill>
                              <a:effectLst/>
                            </a:rPr>
                            <a:t>0.75 </a:t>
                          </a:r>
                          <a:endParaRPr lang="en-US" altLang="zh-CN"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400" b="1" u="none" strike="noStrike" dirty="0">
                              <a:solidFill>
                                <a:srgbClr val="9A0000"/>
                              </a:solidFill>
                              <a:effectLst/>
                            </a:rPr>
                            <a:t>0.64 </a:t>
                          </a:r>
                          <a:endParaRPr lang="en-US" altLang="zh-CN"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6160203"/>
                      </a:ext>
                    </a:extLst>
                  </a:tr>
                  <a:tr h="288000">
                    <a:tc>
                      <a:txBody>
                        <a:bodyPr/>
                        <a:lstStyle/>
                        <a:p>
                          <a:pPr marL="0" algn="ctr" defTabSz="914400" rtl="0" eaLnBrk="1" fontAlgn="b" latinLnBrk="0" hangingPunct="1"/>
                          <a14:m>
                            <m:oMathPara xmlns:m="http://schemas.openxmlformats.org/officeDocument/2006/math">
                              <m:oMathParaPr>
                                <m:jc m:val="centerGroup"/>
                              </m:oMathParaPr>
                              <m:oMath xmlns:m="http://schemas.openxmlformats.org/officeDocument/2006/math">
                                <m:sSub>
                                  <m:sSubPr>
                                    <m:ctrlPr>
                                      <a:rPr lang="en-US" altLang="zh-CN" sz="1400" b="1" i="1" u="none" strike="noStrike" smtClean="0">
                                        <a:solidFill>
                                          <a:srgbClr val="9A0000"/>
                                        </a:solidFill>
                                        <a:effectLst/>
                                        <a:latin typeface="Cambria Math" panose="02040503050406030204" pitchFamily="18" charset="0"/>
                                        <a:ea typeface="等线" panose="02010600030101010101" pitchFamily="2" charset="-122"/>
                                      </a:rPr>
                                    </m:ctrlPr>
                                  </m:sSubPr>
                                  <m:e>
                                    <m:r>
                                      <a:rPr lang="en-US" altLang="zh-CN" sz="1400" b="1" i="1" u="none" strike="noStrike" smtClean="0">
                                        <a:solidFill>
                                          <a:srgbClr val="9A0000"/>
                                        </a:solidFill>
                                        <a:effectLst/>
                                        <a:latin typeface="Cambria Math" panose="02040503050406030204" pitchFamily="18" charset="0"/>
                                        <a:ea typeface="等线" panose="02010600030101010101" pitchFamily="2" charset="-122"/>
                                      </a:rPr>
                                      <m:t>𝒈</m:t>
                                    </m:r>
                                  </m:e>
                                  <m:sub>
                                    <m:r>
                                      <a:rPr lang="en-US" altLang="zh-CN" sz="1400" b="1" i="1" u="none" strike="noStrike" smtClean="0">
                                        <a:solidFill>
                                          <a:srgbClr val="9A0000"/>
                                        </a:solidFill>
                                        <a:effectLst/>
                                        <a:latin typeface="Cambria Math" panose="02040503050406030204" pitchFamily="18" charset="0"/>
                                        <a:ea typeface="等线" panose="02010600030101010101" pitchFamily="2" charset="-122"/>
                                      </a:rPr>
                                      <m:t>𝑻</m:t>
                                    </m:r>
                                  </m:sub>
                                </m:sSub>
                              </m:oMath>
                            </m:oMathPara>
                          </a14:m>
                          <a:endParaRPr lang="en-US" sz="1400" b="1" i="0" u="none" strike="noStrike" kern="1200" dirty="0">
                            <a:solidFill>
                              <a:srgbClr val="9A0000"/>
                            </a:solidFill>
                            <a:effectLst/>
                            <a:latin typeface="+mn-lt"/>
                            <a:ea typeface="+mn-ea"/>
                            <a:cs typeface="+mn-cs"/>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400" b="1" u="none" strike="noStrike" kern="1200" dirty="0">
                              <a:solidFill>
                                <a:srgbClr val="9A0000"/>
                              </a:solidFill>
                              <a:effectLst/>
                              <a:latin typeface="+mn-lt"/>
                              <a:ea typeface="+mn-ea"/>
                              <a:cs typeface="+mn-cs"/>
                            </a:rPr>
                            <a:t>3.374</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400" b="1" u="none" strike="noStrike" kern="1200" dirty="0">
                              <a:solidFill>
                                <a:srgbClr val="9A0000"/>
                              </a:solidFill>
                              <a:effectLst/>
                              <a:latin typeface="+mn-lt"/>
                              <a:ea typeface="+mn-ea"/>
                              <a:cs typeface="+mn-cs"/>
                            </a:rPr>
                            <a:t>1.611</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400" b="1" u="none" strike="noStrike" kern="1200" dirty="0">
                              <a:solidFill>
                                <a:srgbClr val="9A0000"/>
                              </a:solidFill>
                              <a:effectLst/>
                              <a:latin typeface="+mn-lt"/>
                              <a:ea typeface="+mn-ea"/>
                              <a:cs typeface="+mn-cs"/>
                            </a:rPr>
                            <a:t>0.046</a:t>
                          </a: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7502696"/>
                      </a:ext>
                    </a:extLst>
                  </a:tr>
                </a:tbl>
              </a:graphicData>
            </a:graphic>
          </p:graphicFrame>
        </mc:Choice>
        <mc:Fallback xmlns="">
          <p:graphicFrame>
            <p:nvGraphicFramePr>
              <p:cNvPr id="9" name="表格 8">
                <a:extLst>
                  <a:ext uri="{FF2B5EF4-FFF2-40B4-BE49-F238E27FC236}">
                    <a16:creationId xmlns:a16="http://schemas.microsoft.com/office/drawing/2014/main" id="{EF303965-2222-6C32-4362-90686D25C337}"/>
                  </a:ext>
                </a:extLst>
              </p:cNvPr>
              <p:cNvGraphicFramePr>
                <a:graphicFrameLocks noGrp="1"/>
              </p:cNvGraphicFramePr>
              <p:nvPr>
                <p:extLst>
                  <p:ext uri="{D42A27DB-BD31-4B8C-83A1-F6EECF244321}">
                    <p14:modId xmlns:p14="http://schemas.microsoft.com/office/powerpoint/2010/main" val="4008819268"/>
                  </p:ext>
                </p:extLst>
              </p:nvPr>
            </p:nvGraphicFramePr>
            <p:xfrm>
              <a:off x="7579723" y="1489278"/>
              <a:ext cx="4222020" cy="857940"/>
            </p:xfrm>
            <a:graphic>
              <a:graphicData uri="http://schemas.openxmlformats.org/drawingml/2006/table">
                <a:tbl>
                  <a:tblPr>
                    <a:tableStyleId>{9D7B26C5-4107-4FEC-AEDC-1716B250A1EF}</a:tableStyleId>
                  </a:tblPr>
                  <a:tblGrid>
                    <a:gridCol w="1420493">
                      <a:extLst>
                        <a:ext uri="{9D8B030D-6E8A-4147-A177-3AD203B41FA5}">
                          <a16:colId xmlns:a16="http://schemas.microsoft.com/office/drawing/2014/main" val="1012982487"/>
                        </a:ext>
                      </a:extLst>
                    </a:gridCol>
                    <a:gridCol w="1025912">
                      <a:extLst>
                        <a:ext uri="{9D8B030D-6E8A-4147-A177-3AD203B41FA5}">
                          <a16:colId xmlns:a16="http://schemas.microsoft.com/office/drawing/2014/main" val="1126581086"/>
                        </a:ext>
                      </a:extLst>
                    </a:gridCol>
                    <a:gridCol w="907537">
                      <a:extLst>
                        <a:ext uri="{9D8B030D-6E8A-4147-A177-3AD203B41FA5}">
                          <a16:colId xmlns:a16="http://schemas.microsoft.com/office/drawing/2014/main" val="2246001371"/>
                        </a:ext>
                      </a:extLst>
                    </a:gridCol>
                    <a:gridCol w="868078">
                      <a:extLst>
                        <a:ext uri="{9D8B030D-6E8A-4147-A177-3AD203B41FA5}">
                          <a16:colId xmlns:a16="http://schemas.microsoft.com/office/drawing/2014/main" val="4233097953"/>
                        </a:ext>
                      </a:extLst>
                    </a:gridCol>
                  </a:tblGrid>
                  <a:tr h="281940">
                    <a:tc>
                      <a:txBody>
                        <a:bodyPr/>
                        <a:lstStyle/>
                        <a:p>
                          <a:pPr algn="ctr" fontAlgn="b"/>
                          <a:endParaRPr lang="zh-CN" altLang="en-US" sz="18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PCF-PK1</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PC-G76</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PC-F46</a:t>
                          </a:r>
                          <a:endParaRPr lang="en-US" sz="1600" b="1"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140692"/>
                      </a:ext>
                    </a:extLst>
                  </a:tr>
                  <a:tr h="288000">
                    <a:tc>
                      <a:txBody>
                        <a:bodyPr/>
                        <a:lstStyle/>
                        <a:p>
                          <a:endParaRPr lang="zh-CN"/>
                        </a:p>
                      </a:txBody>
                      <a:tcPr marL="7620" marR="7620" marT="7620" marB="0" anchor="ctr">
                        <a:lnT w="28575" cap="flat" cmpd="sng" algn="ctr">
                          <a:solidFill>
                            <a:schemeClr val="tx1"/>
                          </a:solidFill>
                          <a:prstDash val="solid"/>
                          <a:round/>
                          <a:headEnd type="none" w="med" len="med"/>
                          <a:tailEnd type="none" w="med" len="med"/>
                        </a:lnT>
                        <a:blipFill>
                          <a:blip r:embed="rId4"/>
                          <a:stretch>
                            <a:fillRect t="-108696" r="-199107" b="-130435"/>
                          </a:stretch>
                        </a:blipFill>
                      </a:tcPr>
                    </a:tc>
                    <a:tc>
                      <a:txBody>
                        <a:bodyPr/>
                        <a:lstStyle/>
                        <a:p>
                          <a:pPr algn="ctr" fontAlgn="b"/>
                          <a:r>
                            <a:rPr lang="en-US" altLang="zh-CN" sz="1400" b="1" u="none" strike="noStrike" dirty="0">
                              <a:solidFill>
                                <a:srgbClr val="9A0000"/>
                              </a:solidFill>
                              <a:effectLst/>
                            </a:rPr>
                            <a:t>0.85 </a:t>
                          </a:r>
                          <a:endParaRPr lang="en-US" altLang="zh-CN"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400" b="1" u="none" strike="noStrike" dirty="0">
                              <a:solidFill>
                                <a:srgbClr val="9A0000"/>
                              </a:solidFill>
                              <a:effectLst/>
                            </a:rPr>
                            <a:t>0.75 </a:t>
                          </a:r>
                          <a:endParaRPr lang="en-US" altLang="zh-CN"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400" b="1" u="none" strike="noStrike" dirty="0">
                              <a:solidFill>
                                <a:srgbClr val="9A0000"/>
                              </a:solidFill>
                              <a:effectLst/>
                            </a:rPr>
                            <a:t>0.64 </a:t>
                          </a:r>
                          <a:endParaRPr lang="en-US" altLang="zh-CN" sz="1400" b="1"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6160203"/>
                      </a:ext>
                    </a:extLst>
                  </a:tr>
                  <a:tr h="288000">
                    <a:tc>
                      <a:txBody>
                        <a:bodyPr/>
                        <a:lstStyle/>
                        <a:p>
                          <a:endParaRPr lang="zh-CN"/>
                        </a:p>
                      </a:txBody>
                      <a:tcPr marL="7620" marR="7620" marT="7620" marB="0" anchor="ctr">
                        <a:lnB w="28575" cap="flat" cmpd="sng" algn="ctr">
                          <a:solidFill>
                            <a:schemeClr val="tx1"/>
                          </a:solidFill>
                          <a:prstDash val="solid"/>
                          <a:round/>
                          <a:headEnd type="none" w="med" len="med"/>
                          <a:tailEnd type="none" w="med" len="med"/>
                        </a:lnB>
                        <a:blipFill>
                          <a:blip r:embed="rId4"/>
                          <a:stretch>
                            <a:fillRect t="-208696" r="-199107" b="-30435"/>
                          </a:stretch>
                        </a:blipFill>
                      </a:tcPr>
                    </a:tc>
                    <a:tc>
                      <a:txBody>
                        <a:bodyPr/>
                        <a:lstStyle/>
                        <a:p>
                          <a:pPr marL="0" algn="ctr" defTabSz="914400" rtl="0" eaLnBrk="1" fontAlgn="b" latinLnBrk="0" hangingPunct="1"/>
                          <a:r>
                            <a:rPr lang="en-US" altLang="zh-CN" sz="1400" b="1" u="none" strike="noStrike" kern="1200" dirty="0">
                              <a:solidFill>
                                <a:srgbClr val="9A0000"/>
                              </a:solidFill>
                              <a:effectLst/>
                              <a:latin typeface="+mn-lt"/>
                              <a:ea typeface="+mn-ea"/>
                              <a:cs typeface="+mn-cs"/>
                            </a:rPr>
                            <a:t>3.374</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400" b="1" u="none" strike="noStrike" kern="1200" dirty="0">
                              <a:solidFill>
                                <a:srgbClr val="9A0000"/>
                              </a:solidFill>
                              <a:effectLst/>
                              <a:latin typeface="+mn-lt"/>
                              <a:ea typeface="+mn-ea"/>
                              <a:cs typeface="+mn-cs"/>
                            </a:rPr>
                            <a:t>1.611</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400" b="1" u="none" strike="noStrike" kern="1200" dirty="0">
                              <a:solidFill>
                                <a:srgbClr val="9A0000"/>
                              </a:solidFill>
                              <a:effectLst/>
                              <a:latin typeface="+mn-lt"/>
                              <a:ea typeface="+mn-ea"/>
                              <a:cs typeface="+mn-cs"/>
                            </a:rPr>
                            <a:t>0.046</a:t>
                          </a: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7502696"/>
                      </a:ext>
                    </a:extLst>
                  </a:tr>
                </a:tbl>
              </a:graphicData>
            </a:graphic>
          </p:graphicFrame>
        </mc:Fallback>
      </mc:AlternateContent>
      <p:sp>
        <p:nvSpPr>
          <p:cNvPr id="17" name="文本框 16">
            <a:extLst>
              <a:ext uri="{FF2B5EF4-FFF2-40B4-BE49-F238E27FC236}">
                <a16:creationId xmlns:a16="http://schemas.microsoft.com/office/drawing/2014/main" id="{963137D9-72D9-ED77-122F-65F609C088D3}"/>
              </a:ext>
            </a:extLst>
          </p:cNvPr>
          <p:cNvSpPr txBox="1"/>
          <p:nvPr/>
        </p:nvSpPr>
        <p:spPr>
          <a:xfrm>
            <a:off x="8575288" y="4059711"/>
            <a:ext cx="1988686" cy="369332"/>
          </a:xfrm>
          <a:prstGeom prst="rect">
            <a:avLst/>
          </a:prstGeom>
          <a:noFill/>
        </p:spPr>
        <p:txBody>
          <a:bodyPr wrap="none" rtlCol="0">
            <a:spAutoFit/>
          </a:bodyPr>
          <a:lstStyle/>
          <a:p>
            <a:r>
              <a:rPr kumimoji="1" lang="en-US" altLang="zh-CN" dirty="0"/>
              <a:t>Large Landau mass</a:t>
            </a:r>
            <a:endParaRPr kumimoji="1" lang="zh-CN" altLang="en-US" dirty="0"/>
          </a:p>
        </p:txBody>
      </p:sp>
      <p:sp>
        <p:nvSpPr>
          <p:cNvPr id="19" name="文本框 18">
            <a:extLst>
              <a:ext uri="{FF2B5EF4-FFF2-40B4-BE49-F238E27FC236}">
                <a16:creationId xmlns:a16="http://schemas.microsoft.com/office/drawing/2014/main" id="{B1AA18F3-5FB1-2446-E3BC-18D1A3814D76}"/>
              </a:ext>
            </a:extLst>
          </p:cNvPr>
          <p:cNvSpPr txBox="1"/>
          <p:nvPr/>
        </p:nvSpPr>
        <p:spPr>
          <a:xfrm>
            <a:off x="7977594" y="4779149"/>
            <a:ext cx="3749275" cy="646331"/>
          </a:xfrm>
          <a:prstGeom prst="rect">
            <a:avLst/>
          </a:prstGeom>
          <a:noFill/>
        </p:spPr>
        <p:txBody>
          <a:bodyPr wrap="square">
            <a:spAutoFit/>
          </a:bodyPr>
          <a:lstStyle/>
          <a:p>
            <a:r>
              <a:rPr lang="zh-CN" altLang="en-US" dirty="0"/>
              <a:t>Higher energy density at the Fermi surface of neutrons and protons</a:t>
            </a:r>
          </a:p>
        </p:txBody>
      </p:sp>
      <p:sp>
        <p:nvSpPr>
          <p:cNvPr id="22" name="文本框 21">
            <a:extLst>
              <a:ext uri="{FF2B5EF4-FFF2-40B4-BE49-F238E27FC236}">
                <a16:creationId xmlns:a16="http://schemas.microsoft.com/office/drawing/2014/main" id="{973DDBE3-9583-C10F-601E-BED854A754C1}"/>
              </a:ext>
            </a:extLst>
          </p:cNvPr>
          <p:cNvSpPr txBox="1"/>
          <p:nvPr/>
        </p:nvSpPr>
        <p:spPr>
          <a:xfrm>
            <a:off x="7683380" y="5698023"/>
            <a:ext cx="4036107" cy="646331"/>
          </a:xfrm>
          <a:prstGeom prst="rect">
            <a:avLst/>
          </a:prstGeom>
          <a:noFill/>
        </p:spPr>
        <p:txBody>
          <a:bodyPr wrap="square">
            <a:spAutoFit/>
          </a:bodyPr>
          <a:lstStyle/>
          <a:p>
            <a:pPr algn="ctr"/>
            <a:r>
              <a:rPr lang="en-US" altLang="zh-CN" dirty="0"/>
              <a:t>H</a:t>
            </a:r>
            <a:r>
              <a:rPr lang="zh-CN" altLang="en-US" dirty="0"/>
              <a:t>igher </a:t>
            </a:r>
            <a:r>
              <a:rPr lang="zh-CN" altLang="en-US" i="1" dirty="0"/>
              <a:t>β</a:t>
            </a:r>
            <a:r>
              <a:rPr lang="zh-CN" altLang="en-US" dirty="0"/>
              <a:t>-decay transition energy and</a:t>
            </a:r>
            <a:r>
              <a:rPr lang="en-US" altLang="zh-CN" dirty="0"/>
              <a:t> shorter</a:t>
            </a:r>
            <a:r>
              <a:rPr lang="zh-CN" altLang="en-US" dirty="0"/>
              <a:t> </a:t>
            </a:r>
            <a:r>
              <a:rPr lang="en-US" altLang="zh-CN" dirty="0"/>
              <a:t>half-lives</a:t>
            </a:r>
            <a:endParaRPr lang="zh-CN" altLang="en-US" dirty="0"/>
          </a:p>
        </p:txBody>
      </p:sp>
      <p:sp>
        <p:nvSpPr>
          <p:cNvPr id="23" name="矩形 22">
            <a:extLst>
              <a:ext uri="{FF2B5EF4-FFF2-40B4-BE49-F238E27FC236}">
                <a16:creationId xmlns:a16="http://schemas.microsoft.com/office/drawing/2014/main" id="{71BF47D7-DF96-5703-1DB1-B852E372EB46}"/>
              </a:ext>
            </a:extLst>
          </p:cNvPr>
          <p:cNvSpPr/>
          <p:nvPr/>
        </p:nvSpPr>
        <p:spPr>
          <a:xfrm>
            <a:off x="8230888" y="4059711"/>
            <a:ext cx="2853425" cy="369332"/>
          </a:xfrm>
          <a:prstGeom prst="rect">
            <a:avLst/>
          </a:prstGeom>
          <a:noFill/>
          <a:ln w="22225">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26A50737-762B-A391-C5D9-E7D6610469CC}"/>
              </a:ext>
            </a:extLst>
          </p:cNvPr>
          <p:cNvSpPr/>
          <p:nvPr/>
        </p:nvSpPr>
        <p:spPr>
          <a:xfrm>
            <a:off x="7949096" y="4730897"/>
            <a:ext cx="3458601" cy="678498"/>
          </a:xfrm>
          <a:prstGeom prst="rect">
            <a:avLst/>
          </a:prstGeom>
          <a:noFill/>
          <a:ln w="22225">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B62A5CF6-3D55-4DF3-A5A0-3B572D31E782}"/>
              </a:ext>
            </a:extLst>
          </p:cNvPr>
          <p:cNvSpPr/>
          <p:nvPr/>
        </p:nvSpPr>
        <p:spPr>
          <a:xfrm>
            <a:off x="7839307" y="5645429"/>
            <a:ext cx="3869479" cy="698925"/>
          </a:xfrm>
          <a:prstGeom prst="rect">
            <a:avLst/>
          </a:prstGeom>
          <a:noFill/>
          <a:ln w="22225">
            <a:solidFill>
              <a:srgbClr val="C0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sp>
        <p:nvSpPr>
          <p:cNvPr id="26" name="下箭头 25">
            <a:extLst>
              <a:ext uri="{FF2B5EF4-FFF2-40B4-BE49-F238E27FC236}">
                <a16:creationId xmlns:a16="http://schemas.microsoft.com/office/drawing/2014/main" id="{B97EFA9D-4603-AA55-20C1-9831AC547230}"/>
              </a:ext>
            </a:extLst>
          </p:cNvPr>
          <p:cNvSpPr/>
          <p:nvPr/>
        </p:nvSpPr>
        <p:spPr>
          <a:xfrm>
            <a:off x="9399706" y="4472643"/>
            <a:ext cx="301727" cy="2146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下箭头 26">
            <a:extLst>
              <a:ext uri="{FF2B5EF4-FFF2-40B4-BE49-F238E27FC236}">
                <a16:creationId xmlns:a16="http://schemas.microsoft.com/office/drawing/2014/main" id="{5319B02B-CEA7-586A-DA8D-C10BCED7548D}"/>
              </a:ext>
            </a:extLst>
          </p:cNvPr>
          <p:cNvSpPr/>
          <p:nvPr/>
        </p:nvSpPr>
        <p:spPr>
          <a:xfrm>
            <a:off x="9394622" y="5428128"/>
            <a:ext cx="301727" cy="2146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50506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8"/>
            <a:ext cx="5531508" cy="646331"/>
          </a:xfrm>
          <a:prstGeom prst="rect">
            <a:avLst/>
          </a:prstGeom>
          <a:noFill/>
        </p:spPr>
        <p:txBody>
          <a:bodyPr wrap="square" rtlCol="0" anchor="ctr" anchorCtr="0">
            <a:spAutoFit/>
          </a:bodyPr>
          <a:lstStyle/>
          <a:p>
            <a:r>
              <a:rPr lang="en-US" altLang="zh-CN" sz="3600" dirty="0" err="1">
                <a:solidFill>
                  <a:srgbClr val="FFFFFF"/>
                </a:solidFill>
                <a:latin typeface="微软雅黑" panose="020B0503020204020204" pitchFamily="34" charset="-122"/>
                <a:ea typeface="微软雅黑" panose="020B0503020204020204" pitchFamily="34" charset="-122"/>
              </a:rPr>
              <a:t>Isoscalar</a:t>
            </a:r>
            <a:r>
              <a:rPr lang="en-US" altLang="zh-CN" sz="3600" dirty="0">
                <a:solidFill>
                  <a:srgbClr val="FFFFFF"/>
                </a:solidFill>
                <a:latin typeface="微软雅黑" panose="020B0503020204020204" pitchFamily="34" charset="-122"/>
                <a:ea typeface="微软雅黑" panose="020B0503020204020204" pitchFamily="34" charset="-122"/>
              </a:rPr>
              <a:t> pairing force</a:t>
            </a:r>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192BE5A-5925-E435-5075-CB726D546D61}"/>
              </a:ext>
            </a:extLst>
          </p:cNvPr>
          <p:cNvSpPr txBox="1"/>
          <p:nvPr/>
        </p:nvSpPr>
        <p:spPr>
          <a:xfrm>
            <a:off x="73477" y="846521"/>
            <a:ext cx="7418522" cy="461665"/>
          </a:xfrm>
          <a:prstGeom prst="rect">
            <a:avLst/>
          </a:prstGeom>
          <a:noFill/>
        </p:spPr>
        <p:txBody>
          <a:bodyPr wrap="square">
            <a:spAutoFit/>
          </a:bodyPr>
          <a:lstStyle/>
          <a:p>
            <a:pPr marL="342900" indent="-342900">
              <a:buFont typeface="Wingdings 2" panose="05020102010507070707" pitchFamily="18" charset="2"/>
              <a:buChar char="¤"/>
            </a:pPr>
            <a:r>
              <a:rPr lang="zh-CN" altLang="en-US" sz="2400" i="1" dirty="0"/>
              <a:t>β</a:t>
            </a:r>
            <a:r>
              <a:rPr lang="zh-CN" altLang="en-US" sz="2400" dirty="0"/>
              <a:t>-decay</a:t>
            </a:r>
            <a:r>
              <a:rPr lang="en-US" altLang="zh-CN" sz="2400" dirty="0"/>
              <a:t> half-lives at different </a:t>
            </a:r>
            <a:r>
              <a:rPr lang="en-US" altLang="zh-CN" sz="2400" dirty="0" err="1"/>
              <a:t>isoscalar</a:t>
            </a:r>
            <a:r>
              <a:rPr lang="en-US" altLang="zh-CN" sz="2400" dirty="0"/>
              <a:t> pairing</a:t>
            </a:r>
            <a:endParaRPr lang="zh-CN" altLang="en-US" sz="2400" dirty="0">
              <a:latin typeface="+mn-ea"/>
            </a:endParaRPr>
          </a:p>
        </p:txBody>
      </p:sp>
      <p:pic>
        <p:nvPicPr>
          <p:cNvPr id="6" name="图片 5">
            <a:extLst>
              <a:ext uri="{FF2B5EF4-FFF2-40B4-BE49-F238E27FC236}">
                <a16:creationId xmlns:a16="http://schemas.microsoft.com/office/drawing/2014/main" id="{D6D0FB6B-F7AA-F53C-EA28-F723EF7A6A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6848" y="1466019"/>
            <a:ext cx="6736209" cy="5054657"/>
          </a:xfrm>
          <a:prstGeom prst="rect">
            <a:avLst/>
          </a:prstGeom>
        </p:spPr>
      </p:pic>
      <p:grpSp>
        <p:nvGrpSpPr>
          <p:cNvPr id="4" name="组合 3">
            <a:extLst>
              <a:ext uri="{FF2B5EF4-FFF2-40B4-BE49-F238E27FC236}">
                <a16:creationId xmlns:a16="http://schemas.microsoft.com/office/drawing/2014/main" id="{1294CC6E-824F-3138-9BCF-9A79C71A8771}"/>
              </a:ext>
            </a:extLst>
          </p:cNvPr>
          <p:cNvGrpSpPr/>
          <p:nvPr/>
        </p:nvGrpSpPr>
        <p:grpSpPr>
          <a:xfrm>
            <a:off x="7518974" y="3512634"/>
            <a:ext cx="4402112" cy="2991568"/>
            <a:chOff x="7740797" y="2703322"/>
            <a:chExt cx="4063412" cy="2587964"/>
          </a:xfrm>
        </p:grpSpPr>
        <p:sp>
          <p:nvSpPr>
            <p:cNvPr id="3" name="矩形 2">
              <a:extLst>
                <a:ext uri="{FF2B5EF4-FFF2-40B4-BE49-F238E27FC236}">
                  <a16:creationId xmlns:a16="http://schemas.microsoft.com/office/drawing/2014/main" id="{EA5D2A95-CF91-2405-FC53-42C53B340742}"/>
                </a:ext>
              </a:extLst>
            </p:cNvPr>
            <p:cNvSpPr/>
            <p:nvPr/>
          </p:nvSpPr>
          <p:spPr>
            <a:xfrm>
              <a:off x="7768102" y="2703322"/>
              <a:ext cx="4036107" cy="2587964"/>
            </a:xfrm>
            <a:prstGeom prst="rect">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C4536E27-6088-A776-AB57-6F2F054E2EDC}"/>
                </a:ext>
              </a:extLst>
            </p:cNvPr>
            <p:cNvSpPr txBox="1"/>
            <p:nvPr/>
          </p:nvSpPr>
          <p:spPr>
            <a:xfrm>
              <a:off x="7740797" y="2749035"/>
              <a:ext cx="3959907" cy="1144889"/>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2000" dirty="0"/>
                <a:t>For Sr and Cd isotopes, PCF-PK1 can agree well with the experimental values by uniformly adjusting the strength of </a:t>
              </a:r>
              <a:r>
                <a:rPr lang="en" altLang="zh-CN" sz="2000" dirty="0" err="1"/>
                <a:t>isoscalar</a:t>
              </a:r>
              <a:r>
                <a:rPr lang="en" altLang="zh-CN" sz="2000" dirty="0"/>
                <a:t> pairing</a:t>
              </a:r>
              <a:endParaRPr lang="zh-CN" altLang="en-US" sz="2000" dirty="0"/>
            </a:p>
          </p:txBody>
        </p:sp>
        <p:sp>
          <p:nvSpPr>
            <p:cNvPr id="5" name="文本框 4">
              <a:extLst>
                <a:ext uri="{FF2B5EF4-FFF2-40B4-BE49-F238E27FC236}">
                  <a16:creationId xmlns:a16="http://schemas.microsoft.com/office/drawing/2014/main" id="{28F14A3B-28F5-8BD3-BB8A-B7787846C8FC}"/>
                </a:ext>
              </a:extLst>
            </p:cNvPr>
            <p:cNvSpPr txBox="1"/>
            <p:nvPr/>
          </p:nvSpPr>
          <p:spPr>
            <a:xfrm>
              <a:off x="7740797" y="3869860"/>
              <a:ext cx="3959907" cy="1144889"/>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2000" dirty="0"/>
                <a:t>For Ni and Sn isotopes, the sensitivity of </a:t>
              </a:r>
              <a:r>
                <a:rPr lang="en" altLang="zh-CN" sz="2000" dirty="0" err="1"/>
                <a:t>isoscalar</a:t>
              </a:r>
              <a:r>
                <a:rPr lang="en" altLang="zh-CN" sz="2000" dirty="0"/>
                <a:t> pairing is weak because they mainly have </a:t>
              </a:r>
              <a:r>
                <a:rPr lang="en" altLang="zh-CN" sz="2000" i="1" dirty="0" err="1"/>
                <a:t>pn</a:t>
              </a:r>
              <a:r>
                <a:rPr lang="en" altLang="zh-CN" sz="2000" dirty="0"/>
                <a:t> pair with particle-hole nature.</a:t>
              </a:r>
              <a:endParaRPr lang="zh-CN" altLang="en-US" sz="2000" dirty="0">
                <a:solidFill>
                  <a:srgbClr val="C00000"/>
                </a:solidFill>
              </a:endParaRPr>
            </a:p>
          </p:txBody>
        </p:sp>
      </p:grpSp>
      <p:sp>
        <p:nvSpPr>
          <p:cNvPr id="12" name="文本框 11">
            <a:extLst>
              <a:ext uri="{FF2B5EF4-FFF2-40B4-BE49-F238E27FC236}">
                <a16:creationId xmlns:a16="http://schemas.microsoft.com/office/drawing/2014/main" id="{836F2CA4-7C17-0FB5-3F69-0518DE2267F4}"/>
              </a:ext>
            </a:extLst>
          </p:cNvPr>
          <p:cNvSpPr txBox="1"/>
          <p:nvPr/>
        </p:nvSpPr>
        <p:spPr>
          <a:xfrm>
            <a:off x="7081888" y="1170546"/>
            <a:ext cx="3940181" cy="369332"/>
          </a:xfrm>
          <a:prstGeom prst="rect">
            <a:avLst/>
          </a:prstGeom>
          <a:noFill/>
        </p:spPr>
        <p:txBody>
          <a:bodyPr wrap="none" rtlCol="0">
            <a:spAutoFit/>
          </a:bodyPr>
          <a:lstStyle/>
          <a:p>
            <a:pPr marL="285750" indent="-285750">
              <a:buFont typeface="Wingdings" panose="05000000000000000000" pitchFamily="2" charset="2"/>
              <a:buChar char="ü"/>
            </a:pPr>
            <a:r>
              <a:rPr lang="en-US" altLang="zh-CN" dirty="0" err="1"/>
              <a:t>Isoscalar</a:t>
            </a:r>
            <a:r>
              <a:rPr lang="en-US" altLang="zh-CN" dirty="0"/>
              <a:t> pairing interaction in QRPA</a:t>
            </a:r>
            <a:endParaRPr lang="zh-CN" altLang="en-US" dirty="0"/>
          </a:p>
        </p:txBody>
      </p:sp>
      <p:grpSp>
        <p:nvGrpSpPr>
          <p:cNvPr id="18" name="组合 17">
            <a:extLst>
              <a:ext uri="{FF2B5EF4-FFF2-40B4-BE49-F238E27FC236}">
                <a16:creationId xmlns:a16="http://schemas.microsoft.com/office/drawing/2014/main" id="{64939EE0-4252-1C9C-C5E6-BED50F15D81B}"/>
              </a:ext>
            </a:extLst>
          </p:cNvPr>
          <p:cNvGrpSpPr/>
          <p:nvPr/>
        </p:nvGrpSpPr>
        <p:grpSpPr>
          <a:xfrm>
            <a:off x="5798482" y="1826872"/>
            <a:ext cx="1133323" cy="369332"/>
            <a:chOff x="5798482" y="1826872"/>
            <a:chExt cx="1133323" cy="369332"/>
          </a:xfrm>
        </p:grpSpPr>
        <p:sp>
          <p:nvSpPr>
            <p:cNvPr id="15" name="矩形 14">
              <a:extLst>
                <a:ext uri="{FF2B5EF4-FFF2-40B4-BE49-F238E27FC236}">
                  <a16:creationId xmlns:a16="http://schemas.microsoft.com/office/drawing/2014/main" id="{DFE654C1-0C3E-FD59-9521-87FDB6F28B4E}"/>
                </a:ext>
              </a:extLst>
            </p:cNvPr>
            <p:cNvSpPr/>
            <p:nvPr/>
          </p:nvSpPr>
          <p:spPr>
            <a:xfrm>
              <a:off x="5798482" y="1907732"/>
              <a:ext cx="1119395" cy="24048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文本框 16">
              <a:extLst>
                <a:ext uri="{FF2B5EF4-FFF2-40B4-BE49-F238E27FC236}">
                  <a16:creationId xmlns:a16="http://schemas.microsoft.com/office/drawing/2014/main" id="{08C1CE06-F9CA-2825-692B-B861351C9BE6}"/>
                </a:ext>
              </a:extLst>
            </p:cNvPr>
            <p:cNvSpPr txBox="1"/>
            <p:nvPr/>
          </p:nvSpPr>
          <p:spPr>
            <a:xfrm>
              <a:off x="5849457" y="1826872"/>
              <a:ext cx="1082348" cy="369332"/>
            </a:xfrm>
            <a:prstGeom prst="rect">
              <a:avLst/>
            </a:prstGeom>
            <a:noFill/>
          </p:spPr>
          <p:txBody>
            <a:bodyPr wrap="none" rtlCol="0">
              <a:spAutoFit/>
            </a:bodyPr>
            <a:lstStyle/>
            <a:p>
              <a:r>
                <a:rPr kumimoji="1" lang="en-US" altLang="zh-CN" b="1" dirty="0">
                  <a:solidFill>
                    <a:schemeClr val="bg1"/>
                  </a:solidFill>
                </a:rPr>
                <a:t>hole-hole</a:t>
              </a:r>
              <a:endParaRPr kumimoji="1" lang="zh-CN" altLang="en-US" b="1" dirty="0">
                <a:solidFill>
                  <a:schemeClr val="bg1"/>
                </a:solidFill>
              </a:endParaRPr>
            </a:p>
          </p:txBody>
        </p:sp>
      </p:grpSp>
      <p:grpSp>
        <p:nvGrpSpPr>
          <p:cNvPr id="19" name="组合 18">
            <a:extLst>
              <a:ext uri="{FF2B5EF4-FFF2-40B4-BE49-F238E27FC236}">
                <a16:creationId xmlns:a16="http://schemas.microsoft.com/office/drawing/2014/main" id="{FE1DA57D-3E79-DAE9-AF4D-F58ED2BDEB5B}"/>
              </a:ext>
            </a:extLst>
          </p:cNvPr>
          <p:cNvGrpSpPr/>
          <p:nvPr/>
        </p:nvGrpSpPr>
        <p:grpSpPr>
          <a:xfrm>
            <a:off x="2255166" y="4396740"/>
            <a:ext cx="1119395" cy="369332"/>
            <a:chOff x="5274122" y="1814293"/>
            <a:chExt cx="1119395" cy="369332"/>
          </a:xfrm>
        </p:grpSpPr>
        <p:sp>
          <p:nvSpPr>
            <p:cNvPr id="21" name="矩形 20">
              <a:extLst>
                <a:ext uri="{FF2B5EF4-FFF2-40B4-BE49-F238E27FC236}">
                  <a16:creationId xmlns:a16="http://schemas.microsoft.com/office/drawing/2014/main" id="{1D99B32C-EC54-B9B3-070B-38D1309428CA}"/>
                </a:ext>
              </a:extLst>
            </p:cNvPr>
            <p:cNvSpPr/>
            <p:nvPr/>
          </p:nvSpPr>
          <p:spPr>
            <a:xfrm>
              <a:off x="5274122" y="1907732"/>
              <a:ext cx="1119395" cy="23052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2" name="文本框 21">
              <a:extLst>
                <a:ext uri="{FF2B5EF4-FFF2-40B4-BE49-F238E27FC236}">
                  <a16:creationId xmlns:a16="http://schemas.microsoft.com/office/drawing/2014/main" id="{46B0D704-715D-B577-75DD-B8AEB6B58C19}"/>
                </a:ext>
              </a:extLst>
            </p:cNvPr>
            <p:cNvSpPr txBox="1"/>
            <p:nvPr/>
          </p:nvSpPr>
          <p:spPr>
            <a:xfrm>
              <a:off x="5294205" y="1814293"/>
              <a:ext cx="1082348" cy="369332"/>
            </a:xfrm>
            <a:prstGeom prst="rect">
              <a:avLst/>
            </a:prstGeom>
            <a:noFill/>
          </p:spPr>
          <p:txBody>
            <a:bodyPr wrap="none" rtlCol="0">
              <a:spAutoFit/>
            </a:bodyPr>
            <a:lstStyle/>
            <a:p>
              <a:r>
                <a:rPr kumimoji="1" lang="en-US" altLang="zh-CN" b="1" dirty="0">
                  <a:solidFill>
                    <a:schemeClr val="bg1"/>
                  </a:solidFill>
                </a:rPr>
                <a:t>hole-hole</a:t>
              </a:r>
              <a:endParaRPr kumimoji="1" lang="zh-CN" altLang="en-US" b="1" dirty="0">
                <a:solidFill>
                  <a:schemeClr val="bg1"/>
                </a:solidFill>
              </a:endParaRPr>
            </a:p>
          </p:txBody>
        </p:sp>
      </p:grpSp>
      <p:grpSp>
        <p:nvGrpSpPr>
          <p:cNvPr id="23" name="组合 22">
            <a:extLst>
              <a:ext uri="{FF2B5EF4-FFF2-40B4-BE49-F238E27FC236}">
                <a16:creationId xmlns:a16="http://schemas.microsoft.com/office/drawing/2014/main" id="{2DFAE51F-B7DC-6EAA-F1F2-F51C72072183}"/>
              </a:ext>
            </a:extLst>
          </p:cNvPr>
          <p:cNvGrpSpPr/>
          <p:nvPr/>
        </p:nvGrpSpPr>
        <p:grpSpPr>
          <a:xfrm>
            <a:off x="1634522" y="3051165"/>
            <a:ext cx="1431384" cy="505523"/>
            <a:chOff x="5772872" y="1927309"/>
            <a:chExt cx="1431384" cy="505523"/>
          </a:xfrm>
        </p:grpSpPr>
        <p:sp>
          <p:nvSpPr>
            <p:cNvPr id="24" name="矩形 23">
              <a:extLst>
                <a:ext uri="{FF2B5EF4-FFF2-40B4-BE49-F238E27FC236}">
                  <a16:creationId xmlns:a16="http://schemas.microsoft.com/office/drawing/2014/main" id="{4DFEBE9E-C032-B549-817E-176999E58A29}"/>
                </a:ext>
              </a:extLst>
            </p:cNvPr>
            <p:cNvSpPr/>
            <p:nvPr/>
          </p:nvSpPr>
          <p:spPr>
            <a:xfrm>
              <a:off x="5772872" y="1966241"/>
              <a:ext cx="1119395" cy="4225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5" name="文本框 24">
              <a:extLst>
                <a:ext uri="{FF2B5EF4-FFF2-40B4-BE49-F238E27FC236}">
                  <a16:creationId xmlns:a16="http://schemas.microsoft.com/office/drawing/2014/main" id="{DF33D05B-A6BD-D587-D8ED-B0B58EE694E1}"/>
                </a:ext>
              </a:extLst>
            </p:cNvPr>
            <p:cNvSpPr txBox="1"/>
            <p:nvPr/>
          </p:nvSpPr>
          <p:spPr>
            <a:xfrm>
              <a:off x="5772872" y="1927309"/>
              <a:ext cx="1431384" cy="505523"/>
            </a:xfrm>
            <a:prstGeom prst="rect">
              <a:avLst/>
            </a:prstGeom>
            <a:noFill/>
          </p:spPr>
          <p:txBody>
            <a:bodyPr wrap="square" rtlCol="0">
              <a:spAutoFit/>
            </a:bodyPr>
            <a:lstStyle/>
            <a:p>
              <a:pPr>
                <a:lnSpc>
                  <a:spcPts val="1560"/>
                </a:lnSpc>
              </a:pPr>
              <a:r>
                <a:rPr kumimoji="1" lang="en-US" altLang="zh-CN" b="1" dirty="0">
                  <a:solidFill>
                    <a:schemeClr val="bg1"/>
                  </a:solidFill>
                </a:rPr>
                <a:t>p: hole</a:t>
              </a:r>
            </a:p>
            <a:p>
              <a:pPr>
                <a:lnSpc>
                  <a:spcPts val="1560"/>
                </a:lnSpc>
              </a:pPr>
              <a:r>
                <a:rPr kumimoji="1" lang="en-US" altLang="zh-CN" b="1" dirty="0">
                  <a:solidFill>
                    <a:schemeClr val="bg1"/>
                  </a:solidFill>
                </a:rPr>
                <a:t>n: particle</a:t>
              </a:r>
              <a:endParaRPr kumimoji="1" lang="zh-CN" altLang="en-US" b="1" dirty="0">
                <a:solidFill>
                  <a:schemeClr val="bg1"/>
                </a:solidFill>
              </a:endParaRPr>
            </a:p>
          </p:txBody>
        </p:sp>
      </p:grpSp>
      <p:grpSp>
        <p:nvGrpSpPr>
          <p:cNvPr id="26" name="组合 25">
            <a:extLst>
              <a:ext uri="{FF2B5EF4-FFF2-40B4-BE49-F238E27FC236}">
                <a16:creationId xmlns:a16="http://schemas.microsoft.com/office/drawing/2014/main" id="{A850CBC2-BB2E-E2EB-405B-3ED42A0C9BC6}"/>
              </a:ext>
            </a:extLst>
          </p:cNvPr>
          <p:cNvGrpSpPr/>
          <p:nvPr/>
        </p:nvGrpSpPr>
        <p:grpSpPr>
          <a:xfrm>
            <a:off x="5907764" y="4260549"/>
            <a:ext cx="1431384" cy="505523"/>
            <a:chOff x="5772872" y="1946723"/>
            <a:chExt cx="1431384" cy="505523"/>
          </a:xfrm>
        </p:grpSpPr>
        <p:sp>
          <p:nvSpPr>
            <p:cNvPr id="27" name="矩形 26">
              <a:extLst>
                <a:ext uri="{FF2B5EF4-FFF2-40B4-BE49-F238E27FC236}">
                  <a16:creationId xmlns:a16="http://schemas.microsoft.com/office/drawing/2014/main" id="{86D21817-8BB4-07F0-9FDE-5C664BF71063}"/>
                </a:ext>
              </a:extLst>
            </p:cNvPr>
            <p:cNvSpPr/>
            <p:nvPr/>
          </p:nvSpPr>
          <p:spPr>
            <a:xfrm>
              <a:off x="5772872" y="1966242"/>
              <a:ext cx="1119395" cy="44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8" name="文本框 27">
              <a:extLst>
                <a:ext uri="{FF2B5EF4-FFF2-40B4-BE49-F238E27FC236}">
                  <a16:creationId xmlns:a16="http://schemas.microsoft.com/office/drawing/2014/main" id="{C55F69CC-5203-AFAE-5D38-8BA0C3B9AAEE}"/>
                </a:ext>
              </a:extLst>
            </p:cNvPr>
            <p:cNvSpPr txBox="1"/>
            <p:nvPr/>
          </p:nvSpPr>
          <p:spPr>
            <a:xfrm>
              <a:off x="5772872" y="1946723"/>
              <a:ext cx="1431384" cy="505523"/>
            </a:xfrm>
            <a:prstGeom prst="rect">
              <a:avLst/>
            </a:prstGeom>
            <a:noFill/>
            <a:ln>
              <a:noFill/>
            </a:ln>
          </p:spPr>
          <p:txBody>
            <a:bodyPr wrap="square" rtlCol="0">
              <a:spAutoFit/>
            </a:bodyPr>
            <a:lstStyle/>
            <a:p>
              <a:pPr>
                <a:lnSpc>
                  <a:spcPts val="1560"/>
                </a:lnSpc>
              </a:pPr>
              <a:r>
                <a:rPr kumimoji="1" lang="en-US" altLang="zh-CN" b="1" dirty="0">
                  <a:solidFill>
                    <a:schemeClr val="bg1"/>
                  </a:solidFill>
                </a:rPr>
                <a:t>p: hole</a:t>
              </a:r>
            </a:p>
            <a:p>
              <a:pPr>
                <a:lnSpc>
                  <a:spcPts val="1560"/>
                </a:lnSpc>
              </a:pPr>
              <a:r>
                <a:rPr kumimoji="1" lang="en-US" altLang="zh-CN" b="1" dirty="0">
                  <a:solidFill>
                    <a:schemeClr val="bg1"/>
                  </a:solidFill>
                </a:rPr>
                <a:t>n: particle</a:t>
              </a:r>
              <a:endParaRPr kumimoji="1" lang="zh-CN" altLang="en-US" b="1" dirty="0">
                <a:solidFill>
                  <a:schemeClr val="bg1"/>
                </a:solidFill>
              </a:endParaRPr>
            </a:p>
          </p:txBody>
        </p:sp>
      </p:grpSp>
      <p:sp>
        <p:nvSpPr>
          <p:cNvPr id="29" name="文本框 28">
            <a:extLst>
              <a:ext uri="{FF2B5EF4-FFF2-40B4-BE49-F238E27FC236}">
                <a16:creationId xmlns:a16="http://schemas.microsoft.com/office/drawing/2014/main" id="{04A58D90-25C9-54B0-F76F-EBF456670411}"/>
              </a:ext>
            </a:extLst>
          </p:cNvPr>
          <p:cNvSpPr txBox="1"/>
          <p:nvPr/>
        </p:nvSpPr>
        <p:spPr>
          <a:xfrm>
            <a:off x="1872656" y="1661365"/>
            <a:ext cx="643125" cy="338554"/>
          </a:xfrm>
          <a:prstGeom prst="rect">
            <a:avLst/>
          </a:prstGeom>
          <a:noFill/>
        </p:spPr>
        <p:txBody>
          <a:bodyPr wrap="none" rtlCol="0">
            <a:spAutoFit/>
          </a:bodyPr>
          <a:lstStyle/>
          <a:p>
            <a:r>
              <a:rPr lang="en-US" altLang="zh-CN" sz="1600" b="1" dirty="0"/>
              <a:t>Z=28</a:t>
            </a:r>
            <a:endParaRPr lang="zh-CN" altLang="en-US" sz="1600" b="1" dirty="0"/>
          </a:p>
        </p:txBody>
      </p:sp>
      <p:sp>
        <p:nvSpPr>
          <p:cNvPr id="30" name="文本框 29">
            <a:extLst>
              <a:ext uri="{FF2B5EF4-FFF2-40B4-BE49-F238E27FC236}">
                <a16:creationId xmlns:a16="http://schemas.microsoft.com/office/drawing/2014/main" id="{37DC8E62-E6FE-C6CF-6B0B-F4ED32CE47B2}"/>
              </a:ext>
            </a:extLst>
          </p:cNvPr>
          <p:cNvSpPr txBox="1"/>
          <p:nvPr/>
        </p:nvSpPr>
        <p:spPr>
          <a:xfrm>
            <a:off x="4982803" y="1661365"/>
            <a:ext cx="643125" cy="338554"/>
          </a:xfrm>
          <a:prstGeom prst="rect">
            <a:avLst/>
          </a:prstGeom>
          <a:noFill/>
        </p:spPr>
        <p:txBody>
          <a:bodyPr wrap="none" rtlCol="0">
            <a:spAutoFit/>
          </a:bodyPr>
          <a:lstStyle/>
          <a:p>
            <a:r>
              <a:rPr lang="en-US" altLang="zh-CN" sz="1600" b="1" dirty="0"/>
              <a:t>Z=38</a:t>
            </a:r>
            <a:endParaRPr lang="zh-CN" altLang="en-US" sz="1600" b="1" dirty="0"/>
          </a:p>
        </p:txBody>
      </p:sp>
      <p:sp>
        <p:nvSpPr>
          <p:cNvPr id="32" name="文本框 31">
            <a:extLst>
              <a:ext uri="{FF2B5EF4-FFF2-40B4-BE49-F238E27FC236}">
                <a16:creationId xmlns:a16="http://schemas.microsoft.com/office/drawing/2014/main" id="{574D23FE-217A-418C-6C3F-738D7FAE19C2}"/>
              </a:ext>
            </a:extLst>
          </p:cNvPr>
          <p:cNvSpPr txBox="1"/>
          <p:nvPr/>
        </p:nvSpPr>
        <p:spPr>
          <a:xfrm>
            <a:off x="2848117" y="5107258"/>
            <a:ext cx="643125" cy="338554"/>
          </a:xfrm>
          <a:prstGeom prst="rect">
            <a:avLst/>
          </a:prstGeom>
          <a:noFill/>
        </p:spPr>
        <p:txBody>
          <a:bodyPr wrap="none" rtlCol="0">
            <a:spAutoFit/>
          </a:bodyPr>
          <a:lstStyle/>
          <a:p>
            <a:r>
              <a:rPr lang="en-US" altLang="zh-CN" sz="1600" b="1" dirty="0"/>
              <a:t>Z=48</a:t>
            </a:r>
            <a:endParaRPr lang="zh-CN" altLang="en-US" sz="1600" b="1" dirty="0"/>
          </a:p>
        </p:txBody>
      </p:sp>
      <p:sp>
        <p:nvSpPr>
          <p:cNvPr id="33" name="文本框 32">
            <a:extLst>
              <a:ext uri="{FF2B5EF4-FFF2-40B4-BE49-F238E27FC236}">
                <a16:creationId xmlns:a16="http://schemas.microsoft.com/office/drawing/2014/main" id="{279A70EA-DABA-B2F4-7D19-C0ECB92D0956}"/>
              </a:ext>
            </a:extLst>
          </p:cNvPr>
          <p:cNvSpPr txBox="1"/>
          <p:nvPr/>
        </p:nvSpPr>
        <p:spPr>
          <a:xfrm>
            <a:off x="4572839" y="5107258"/>
            <a:ext cx="643125" cy="338554"/>
          </a:xfrm>
          <a:prstGeom prst="rect">
            <a:avLst/>
          </a:prstGeom>
          <a:noFill/>
        </p:spPr>
        <p:txBody>
          <a:bodyPr wrap="none" rtlCol="0">
            <a:spAutoFit/>
          </a:bodyPr>
          <a:lstStyle/>
          <a:p>
            <a:r>
              <a:rPr lang="en-US" altLang="zh-CN" sz="1600" b="1" dirty="0"/>
              <a:t>Z=50</a:t>
            </a:r>
            <a:endParaRPr lang="zh-CN" altLang="en-US" sz="1600" b="1" dirty="0"/>
          </a:p>
        </p:txBody>
      </p:sp>
      <p:grpSp>
        <p:nvGrpSpPr>
          <p:cNvPr id="40" name="组合 39">
            <a:extLst>
              <a:ext uri="{FF2B5EF4-FFF2-40B4-BE49-F238E27FC236}">
                <a16:creationId xmlns:a16="http://schemas.microsoft.com/office/drawing/2014/main" id="{A173E2B8-A6B9-41E8-A3AF-766D52A6C770}"/>
              </a:ext>
            </a:extLst>
          </p:cNvPr>
          <p:cNvGrpSpPr/>
          <p:nvPr/>
        </p:nvGrpSpPr>
        <p:grpSpPr>
          <a:xfrm>
            <a:off x="7930553" y="2292814"/>
            <a:ext cx="3624529" cy="980215"/>
            <a:chOff x="7585072" y="2336172"/>
            <a:chExt cx="3624529" cy="980215"/>
          </a:xfrm>
        </p:grpSpPr>
        <p:sp>
          <p:nvSpPr>
            <p:cNvPr id="8" name="文本框 7">
              <a:extLst>
                <a:ext uri="{FF2B5EF4-FFF2-40B4-BE49-F238E27FC236}">
                  <a16:creationId xmlns:a16="http://schemas.microsoft.com/office/drawing/2014/main" id="{2FFB2933-F5EE-7773-6478-5FB6308D9CEC}"/>
                </a:ext>
              </a:extLst>
            </p:cNvPr>
            <p:cNvSpPr txBox="1"/>
            <p:nvPr/>
          </p:nvSpPr>
          <p:spPr>
            <a:xfrm>
              <a:off x="7585072" y="2336172"/>
              <a:ext cx="2371170" cy="369332"/>
            </a:xfrm>
            <a:prstGeom prst="rect">
              <a:avLst/>
            </a:prstGeom>
            <a:noFill/>
          </p:spPr>
          <p:txBody>
            <a:bodyPr wrap="square">
              <a:spAutoFit/>
            </a:bodyPr>
            <a:lstStyle/>
            <a:p>
              <a:r>
                <a:rPr lang="en-US" altLang="zh-CN" dirty="0">
                  <a:solidFill>
                    <a:srgbClr val="C00000"/>
                  </a:solidFill>
                  <a:latin typeface="Times New Roman" panose="02020603050405020304" pitchFamily="18" charset="0"/>
                </a:rPr>
                <a:t>particle-particle </a:t>
              </a:r>
              <a:r>
                <a:rPr lang="en-US" altLang="zh-CN" i="1" dirty="0" err="1">
                  <a:latin typeface="Times New Roman" panose="02020603050405020304" pitchFamily="18" charset="0"/>
                </a:rPr>
                <a:t>pn</a:t>
              </a:r>
              <a:r>
                <a:rPr lang="en-US" altLang="zh-CN" dirty="0">
                  <a:latin typeface="Times New Roman" panose="02020603050405020304" pitchFamily="18" charset="0"/>
                </a:rPr>
                <a:t> pair</a:t>
              </a:r>
              <a:endParaRPr lang="zh-CN" altLang="en-US" dirty="0"/>
            </a:p>
          </p:txBody>
        </p:sp>
        <p:sp>
          <p:nvSpPr>
            <p:cNvPr id="11" name="文本框 10">
              <a:extLst>
                <a:ext uri="{FF2B5EF4-FFF2-40B4-BE49-F238E27FC236}">
                  <a16:creationId xmlns:a16="http://schemas.microsoft.com/office/drawing/2014/main" id="{3D96DFE8-6AB5-7EEC-54D9-F3FBE6140FB1}"/>
                </a:ext>
              </a:extLst>
            </p:cNvPr>
            <p:cNvSpPr txBox="1"/>
            <p:nvPr/>
          </p:nvSpPr>
          <p:spPr>
            <a:xfrm>
              <a:off x="7970374" y="2652363"/>
              <a:ext cx="2170580" cy="369332"/>
            </a:xfrm>
            <a:prstGeom prst="rect">
              <a:avLst/>
            </a:prstGeom>
            <a:noFill/>
          </p:spPr>
          <p:txBody>
            <a:bodyPr wrap="square">
              <a:spAutoFit/>
            </a:bodyPr>
            <a:lstStyle/>
            <a:p>
              <a:r>
                <a:rPr lang="en-US" altLang="zh-CN" dirty="0">
                  <a:solidFill>
                    <a:srgbClr val="C00000"/>
                  </a:solidFill>
                  <a:latin typeface="Times New Roman" panose="02020603050405020304" pitchFamily="18" charset="0"/>
                </a:rPr>
                <a:t>hole-hole </a:t>
              </a:r>
              <a:r>
                <a:rPr lang="en-US" altLang="zh-CN" i="1" dirty="0" err="1">
                  <a:latin typeface="Times New Roman" panose="02020603050405020304" pitchFamily="18" charset="0"/>
                </a:rPr>
                <a:t>pn</a:t>
              </a:r>
              <a:r>
                <a:rPr lang="en-US" altLang="zh-CN" dirty="0">
                  <a:latin typeface="Times New Roman" panose="02020603050405020304" pitchFamily="18" charset="0"/>
                </a:rPr>
                <a:t> pair</a:t>
              </a:r>
              <a:endParaRPr lang="zh-CN" altLang="en-US" dirty="0"/>
            </a:p>
          </p:txBody>
        </p:sp>
        <p:sp>
          <p:nvSpPr>
            <p:cNvPr id="13" name="右大括号 12">
              <a:extLst>
                <a:ext uri="{FF2B5EF4-FFF2-40B4-BE49-F238E27FC236}">
                  <a16:creationId xmlns:a16="http://schemas.microsoft.com/office/drawing/2014/main" id="{257A3EA7-7619-A0B5-B620-8F08D16914CE}"/>
                </a:ext>
              </a:extLst>
            </p:cNvPr>
            <p:cNvSpPr>
              <a:spLocks noChangeAspect="1"/>
            </p:cNvSpPr>
            <p:nvPr/>
          </p:nvSpPr>
          <p:spPr>
            <a:xfrm>
              <a:off x="9980068" y="2434750"/>
              <a:ext cx="372174" cy="50751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D20AF0F3-9F97-E2A5-6824-BC38F61E9685}"/>
                </a:ext>
              </a:extLst>
            </p:cNvPr>
            <p:cNvSpPr txBox="1"/>
            <p:nvPr/>
          </p:nvSpPr>
          <p:spPr>
            <a:xfrm>
              <a:off x="10379906" y="2464824"/>
              <a:ext cx="739305" cy="400110"/>
            </a:xfrm>
            <a:prstGeom prst="rect">
              <a:avLst/>
            </a:prstGeom>
            <a:noFill/>
          </p:spPr>
          <p:txBody>
            <a:bodyPr wrap="none" rtlCol="0">
              <a:spAutoFit/>
            </a:bodyPr>
            <a:lstStyle/>
            <a:p>
              <a:r>
                <a:rPr kumimoji="1" lang="en-US" altLang="zh-CN" sz="2000" b="1" dirty="0"/>
                <a:t>large</a:t>
              </a:r>
              <a:endParaRPr kumimoji="1" lang="zh-CN" altLang="en-US" sz="2000" b="1" dirty="0"/>
            </a:p>
          </p:txBody>
        </p:sp>
        <p:sp>
          <p:nvSpPr>
            <p:cNvPr id="34" name="文本框 33">
              <a:extLst>
                <a:ext uri="{FF2B5EF4-FFF2-40B4-BE49-F238E27FC236}">
                  <a16:creationId xmlns:a16="http://schemas.microsoft.com/office/drawing/2014/main" id="{C332D2E9-729C-04CE-9A6F-097984E57CD2}"/>
                </a:ext>
              </a:extLst>
            </p:cNvPr>
            <p:cNvSpPr txBox="1"/>
            <p:nvPr/>
          </p:nvSpPr>
          <p:spPr>
            <a:xfrm>
              <a:off x="7699506" y="2938913"/>
              <a:ext cx="2857972" cy="369332"/>
            </a:xfrm>
            <a:prstGeom prst="rect">
              <a:avLst/>
            </a:prstGeom>
            <a:noFill/>
          </p:spPr>
          <p:txBody>
            <a:bodyPr wrap="square">
              <a:spAutoFit/>
            </a:bodyPr>
            <a:lstStyle/>
            <a:p>
              <a:r>
                <a:rPr lang="en-US" altLang="zh-CN" dirty="0">
                  <a:solidFill>
                    <a:srgbClr val="C00000"/>
                  </a:solidFill>
                  <a:latin typeface="Times New Roman" panose="02020603050405020304" pitchFamily="18" charset="0"/>
                </a:rPr>
                <a:t>particle-hole </a:t>
              </a:r>
              <a:r>
                <a:rPr lang="en-US" altLang="zh-CN" i="1" dirty="0" err="1">
                  <a:latin typeface="Times New Roman" panose="02020603050405020304" pitchFamily="18" charset="0"/>
                </a:rPr>
                <a:t>pn</a:t>
              </a:r>
              <a:r>
                <a:rPr lang="en-US" altLang="zh-CN" dirty="0">
                  <a:latin typeface="Times New Roman" panose="02020603050405020304" pitchFamily="18" charset="0"/>
                </a:rPr>
                <a:t> pair</a:t>
              </a:r>
              <a:endParaRPr lang="zh-CN" altLang="en-US" dirty="0"/>
            </a:p>
          </p:txBody>
        </p:sp>
        <p:sp>
          <p:nvSpPr>
            <p:cNvPr id="35" name="右箭头 34">
              <a:extLst>
                <a:ext uri="{FF2B5EF4-FFF2-40B4-BE49-F238E27FC236}">
                  <a16:creationId xmlns:a16="http://schemas.microsoft.com/office/drawing/2014/main" id="{FB686390-43D6-A822-98DE-1B1E9CE62C01}"/>
                </a:ext>
              </a:extLst>
            </p:cNvPr>
            <p:cNvSpPr/>
            <p:nvPr/>
          </p:nvSpPr>
          <p:spPr>
            <a:xfrm>
              <a:off x="9876770" y="3047017"/>
              <a:ext cx="566274" cy="184666"/>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文本框 35">
              <a:extLst>
                <a:ext uri="{FF2B5EF4-FFF2-40B4-BE49-F238E27FC236}">
                  <a16:creationId xmlns:a16="http://schemas.microsoft.com/office/drawing/2014/main" id="{E3D55A48-6150-812B-4303-BD6891DE3E8A}"/>
                </a:ext>
              </a:extLst>
            </p:cNvPr>
            <p:cNvSpPr txBox="1"/>
            <p:nvPr/>
          </p:nvSpPr>
          <p:spPr>
            <a:xfrm>
              <a:off x="10443044" y="2916277"/>
              <a:ext cx="766557" cy="400110"/>
            </a:xfrm>
            <a:prstGeom prst="rect">
              <a:avLst/>
            </a:prstGeom>
            <a:noFill/>
          </p:spPr>
          <p:txBody>
            <a:bodyPr wrap="none" rtlCol="0">
              <a:spAutoFit/>
            </a:bodyPr>
            <a:lstStyle/>
            <a:p>
              <a:r>
                <a:rPr kumimoji="1" lang="en-US" altLang="zh-CN" sz="2000" b="1" dirty="0"/>
                <a:t>small</a:t>
              </a:r>
              <a:endParaRPr kumimoji="1" lang="zh-CN" altLang="en-US" sz="2000" b="1" dirty="0"/>
            </a:p>
          </p:txBody>
        </p:sp>
      </p:grpSp>
      <p:sp>
        <p:nvSpPr>
          <p:cNvPr id="37" name="矩形 36">
            <a:extLst>
              <a:ext uri="{FF2B5EF4-FFF2-40B4-BE49-F238E27FC236}">
                <a16:creationId xmlns:a16="http://schemas.microsoft.com/office/drawing/2014/main" id="{ACEEFD06-A3D5-5445-3A8D-DC0BA7B01721}"/>
              </a:ext>
            </a:extLst>
          </p:cNvPr>
          <p:cNvSpPr/>
          <p:nvPr/>
        </p:nvSpPr>
        <p:spPr>
          <a:xfrm>
            <a:off x="7491999" y="1681397"/>
            <a:ext cx="4372531" cy="1629534"/>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a:extLst>
              <a:ext uri="{FF2B5EF4-FFF2-40B4-BE49-F238E27FC236}">
                <a16:creationId xmlns:a16="http://schemas.microsoft.com/office/drawing/2014/main" id="{BDDE2F18-95D0-DD34-5260-B8B9D3D9E43B}"/>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7841145" y="1815253"/>
            <a:ext cx="3824007" cy="332961"/>
          </a:xfrm>
          <a:prstGeom prst="rect">
            <a:avLst/>
          </a:prstGeom>
        </p:spPr>
      </p:pic>
    </p:spTree>
    <p:extLst>
      <p:ext uri="{BB962C8B-B14F-4D97-AF65-F5344CB8AC3E}">
        <p14:creationId xmlns:p14="http://schemas.microsoft.com/office/powerpoint/2010/main" val="208701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8"/>
            <a:ext cx="10846460" cy="646331"/>
          </a:xfrm>
          <a:prstGeom prst="rect">
            <a:avLst/>
          </a:prstGeom>
          <a:noFill/>
        </p:spPr>
        <p:txBody>
          <a:bodyPr wrap="square" rtlCol="0" anchor="ctr" anchorCtr="0">
            <a:spAutoFit/>
          </a:bodyPr>
          <a:lstStyle/>
          <a:p>
            <a:r>
              <a:rPr lang="en-US" altLang="zh-CN" sz="3600" dirty="0">
                <a:solidFill>
                  <a:srgbClr val="FFFFFF"/>
                </a:solidFill>
                <a:latin typeface="微软雅黑" panose="020B0503020204020204" pitchFamily="34" charset="-122"/>
                <a:ea typeface="微软雅黑" panose="020B0503020204020204" pitchFamily="34" charset="-122"/>
              </a:rPr>
              <a:t>Landau mass and </a:t>
            </a:r>
            <a:r>
              <a:rPr lang="en-US" altLang="zh-CN" sz="3600" dirty="0" err="1">
                <a:solidFill>
                  <a:srgbClr val="FFFFFF"/>
                </a:solidFill>
                <a:latin typeface="微软雅黑" panose="020B0503020204020204" pitchFamily="34" charset="-122"/>
                <a:ea typeface="微软雅黑" panose="020B0503020204020204" pitchFamily="34" charset="-122"/>
              </a:rPr>
              <a:t>isoscalar</a:t>
            </a:r>
            <a:r>
              <a:rPr lang="en-US" altLang="zh-CN" sz="3600" dirty="0">
                <a:solidFill>
                  <a:srgbClr val="FFFFFF"/>
                </a:solidFill>
                <a:latin typeface="微软雅黑" panose="020B0503020204020204" pitchFamily="34" charset="-122"/>
                <a:ea typeface="微软雅黑" panose="020B0503020204020204" pitchFamily="34" charset="-122"/>
              </a:rPr>
              <a:t> pairing</a:t>
            </a:r>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5192BE5A-5925-E435-5075-CB726D546D61}"/>
              </a:ext>
            </a:extLst>
          </p:cNvPr>
          <p:cNvSpPr txBox="1"/>
          <p:nvPr/>
        </p:nvSpPr>
        <p:spPr>
          <a:xfrm>
            <a:off x="21112" y="843918"/>
            <a:ext cx="6327321"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latin typeface="+mn-ea"/>
              </a:rPr>
              <a:t>PCF-PK1</a:t>
            </a:r>
            <a:r>
              <a:rPr lang="zh-CN" altLang="en-US" sz="2400" dirty="0">
                <a:latin typeface="+mn-ea"/>
              </a:rPr>
              <a:t>、</a:t>
            </a:r>
            <a:r>
              <a:rPr lang="en-US" altLang="zh-CN" sz="2400" dirty="0">
                <a:latin typeface="+mn-ea"/>
              </a:rPr>
              <a:t>DD-ME2 and PKO1</a:t>
            </a:r>
            <a:endParaRPr lang="zh-CN" altLang="en-US" sz="2400" dirty="0">
              <a:latin typeface="+mn-ea"/>
            </a:endParaRPr>
          </a:p>
        </p:txBody>
      </p:sp>
      <p:sp>
        <p:nvSpPr>
          <p:cNvPr id="3" name="矩形 2">
            <a:extLst>
              <a:ext uri="{FF2B5EF4-FFF2-40B4-BE49-F238E27FC236}">
                <a16:creationId xmlns:a16="http://schemas.microsoft.com/office/drawing/2014/main" id="{EA5D2A95-CF91-2405-FC53-42C53B340742}"/>
              </a:ext>
            </a:extLst>
          </p:cNvPr>
          <p:cNvSpPr/>
          <p:nvPr/>
        </p:nvSpPr>
        <p:spPr>
          <a:xfrm>
            <a:off x="7337657" y="2147569"/>
            <a:ext cx="4662918" cy="4187674"/>
          </a:xfrm>
          <a:prstGeom prst="rect">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1B1B5AE-9892-87AE-FEBE-28417DB4FC4F}"/>
              </a:ext>
            </a:extLst>
          </p:cNvPr>
          <p:cNvSpPr txBox="1"/>
          <p:nvPr/>
        </p:nvSpPr>
        <p:spPr>
          <a:xfrm>
            <a:off x="7410300" y="3462314"/>
            <a:ext cx="4532425" cy="1261884"/>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1900" dirty="0"/>
              <a:t>For the Cd isotope, there are only 𝑝𝑛 pairs with hole-hole nature, and the influence of Landau mass on half-life is greater than </a:t>
            </a:r>
            <a:r>
              <a:rPr lang="en" altLang="zh-CN" sz="1900" dirty="0" err="1"/>
              <a:t>isoscalar</a:t>
            </a:r>
            <a:r>
              <a:rPr lang="en" altLang="zh-CN" sz="1900" dirty="0"/>
              <a:t> pairing.</a:t>
            </a:r>
            <a:endParaRPr lang="zh-CN" altLang="en-US" sz="1900" dirty="0"/>
          </a:p>
        </p:txBody>
      </p:sp>
      <mc:AlternateContent xmlns:mc="http://schemas.openxmlformats.org/markup-compatibility/2006" xmlns:a14="http://schemas.microsoft.com/office/drawing/2010/main">
        <mc:Choice Requires="a14">
          <p:graphicFrame>
            <p:nvGraphicFramePr>
              <p:cNvPr id="7" name="表格 6">
                <a:extLst>
                  <a:ext uri="{FF2B5EF4-FFF2-40B4-BE49-F238E27FC236}">
                    <a16:creationId xmlns:a16="http://schemas.microsoft.com/office/drawing/2014/main" id="{A9290174-6A66-C650-C2E6-ECA577932E3D}"/>
                  </a:ext>
                </a:extLst>
              </p:cNvPr>
              <p:cNvGraphicFramePr>
                <a:graphicFrameLocks noGrp="1"/>
              </p:cNvGraphicFramePr>
              <p:nvPr>
                <p:extLst>
                  <p:ext uri="{D42A27DB-BD31-4B8C-83A1-F6EECF244321}">
                    <p14:modId xmlns:p14="http://schemas.microsoft.com/office/powerpoint/2010/main" val="2355252403"/>
                  </p:ext>
                </p:extLst>
              </p:nvPr>
            </p:nvGraphicFramePr>
            <p:xfrm>
              <a:off x="7620457" y="1013972"/>
              <a:ext cx="4259826" cy="867422"/>
            </p:xfrm>
            <a:graphic>
              <a:graphicData uri="http://schemas.openxmlformats.org/drawingml/2006/table">
                <a:tbl>
                  <a:tblPr>
                    <a:tableStyleId>{9D7B26C5-4107-4FEC-AEDC-1716B250A1EF}</a:tableStyleId>
                  </a:tblPr>
                  <a:tblGrid>
                    <a:gridCol w="1433212">
                      <a:extLst>
                        <a:ext uri="{9D8B030D-6E8A-4147-A177-3AD203B41FA5}">
                          <a16:colId xmlns:a16="http://schemas.microsoft.com/office/drawing/2014/main" val="1012982487"/>
                        </a:ext>
                      </a:extLst>
                    </a:gridCol>
                    <a:gridCol w="1035098">
                      <a:extLst>
                        <a:ext uri="{9D8B030D-6E8A-4147-A177-3AD203B41FA5}">
                          <a16:colId xmlns:a16="http://schemas.microsoft.com/office/drawing/2014/main" val="1126581086"/>
                        </a:ext>
                      </a:extLst>
                    </a:gridCol>
                    <a:gridCol w="915664">
                      <a:extLst>
                        <a:ext uri="{9D8B030D-6E8A-4147-A177-3AD203B41FA5}">
                          <a16:colId xmlns:a16="http://schemas.microsoft.com/office/drawing/2014/main" val="2246001371"/>
                        </a:ext>
                      </a:extLst>
                    </a:gridCol>
                    <a:gridCol w="875852">
                      <a:extLst>
                        <a:ext uri="{9D8B030D-6E8A-4147-A177-3AD203B41FA5}">
                          <a16:colId xmlns:a16="http://schemas.microsoft.com/office/drawing/2014/main" val="4233097953"/>
                        </a:ext>
                      </a:extLst>
                    </a:gridCol>
                  </a:tblGrid>
                  <a:tr h="329022">
                    <a:tc>
                      <a:txBody>
                        <a:bodyPr/>
                        <a:lstStyle/>
                        <a:p>
                          <a:pPr algn="ctr" fontAlgn="b"/>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PCF-PK1</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600" u="none" strike="noStrike" kern="1200" dirty="0">
                              <a:solidFill>
                                <a:schemeClr val="tx1"/>
                              </a:solidFill>
                              <a:effectLst/>
                              <a:latin typeface="+mn-lt"/>
                              <a:ea typeface="+mn-ea"/>
                              <a:cs typeface="+mn-cs"/>
                            </a:rPr>
                            <a:t>DD-ME2</a:t>
                          </a:r>
                          <a:endParaRPr lang="en-US" sz="1600" u="none" strike="noStrike" kern="1200" dirty="0">
                            <a:solidFill>
                              <a:schemeClr val="tx1"/>
                            </a:solidFill>
                            <a:effectLst/>
                            <a:latin typeface="+mn-lt"/>
                            <a:ea typeface="+mn-ea"/>
                            <a:cs typeface="+mn-cs"/>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600" u="none" strike="noStrike" kern="1200" dirty="0">
                              <a:solidFill>
                                <a:schemeClr val="tx1"/>
                              </a:solidFill>
                              <a:effectLst/>
                              <a:latin typeface="+mn-lt"/>
                              <a:ea typeface="+mn-ea"/>
                              <a:cs typeface="+mn-cs"/>
                            </a:rPr>
                            <a:t>PKO1</a:t>
                          </a: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140692"/>
                      </a:ext>
                    </a:extLst>
                  </a:tr>
                  <a:tr h="269200">
                    <a:tc>
                      <a:txBody>
                        <a:bodyPr/>
                        <a:lstStyle/>
                        <a:p>
                          <a:pPr algn="ctr" fontAlgn="b"/>
                          <a14:m>
                            <m:oMathPara xmlns:m="http://schemas.openxmlformats.org/officeDocument/2006/math">
                              <m:oMathParaPr>
                                <m:jc m:val="centerGroup"/>
                              </m:oMathParaPr>
                              <m:oMath xmlns:m="http://schemas.openxmlformats.org/officeDocument/2006/math">
                                <m:sSub>
                                  <m:sSubPr>
                                    <m:ctrlPr>
                                      <a:rPr lang="en-US" altLang="zh-CN" sz="1600" b="0" i="1" u="none" strike="noStrike" smtClean="0">
                                        <a:solidFill>
                                          <a:srgbClr val="C00000"/>
                                        </a:solidFill>
                                        <a:effectLst/>
                                        <a:latin typeface="Cambria Math" panose="02040503050406030204" pitchFamily="18" charset="0"/>
                                        <a:ea typeface="等线" panose="02010600030101010101" pitchFamily="2" charset="-122"/>
                                      </a:rPr>
                                    </m:ctrlPr>
                                  </m:sSubPr>
                                  <m:e>
                                    <m:r>
                                      <a:rPr lang="en-US" altLang="zh-CN" sz="1600" b="0" i="1" u="none" strike="noStrike" smtClean="0">
                                        <a:solidFill>
                                          <a:srgbClr val="C00000"/>
                                        </a:solidFill>
                                        <a:effectLst/>
                                        <a:latin typeface="Cambria Math" panose="02040503050406030204" pitchFamily="18" charset="0"/>
                                        <a:ea typeface="等线" panose="02010600030101010101" pitchFamily="2" charset="-122"/>
                                      </a:rPr>
                                      <m:t>𝑀</m:t>
                                    </m:r>
                                  </m:e>
                                  <m:sub>
                                    <m:r>
                                      <a:rPr lang="en-US" altLang="zh-CN" sz="1600" b="0" i="1" u="none" strike="noStrike" smtClean="0">
                                        <a:solidFill>
                                          <a:srgbClr val="C00000"/>
                                        </a:solidFill>
                                        <a:effectLst/>
                                        <a:latin typeface="Cambria Math" panose="02040503050406030204" pitchFamily="18" charset="0"/>
                                        <a:ea typeface="等线" panose="02010600030101010101" pitchFamily="2" charset="-122"/>
                                      </a:rPr>
                                      <m:t>𝐿</m:t>
                                    </m:r>
                                  </m:sub>
                                </m:sSub>
                                <m:r>
                                  <a:rPr lang="en-US" altLang="zh-CN" sz="1600" b="0" i="1" u="none" strike="noStrike" smtClean="0">
                                    <a:solidFill>
                                      <a:srgbClr val="C00000"/>
                                    </a:solidFill>
                                    <a:effectLst/>
                                    <a:latin typeface="Cambria Math" panose="02040503050406030204" pitchFamily="18" charset="0"/>
                                    <a:ea typeface="等线" panose="02010600030101010101" pitchFamily="2" charset="-122"/>
                                  </a:rPr>
                                  <m:t>/</m:t>
                                </m:r>
                                <m:r>
                                  <a:rPr lang="en-US" altLang="zh-CN" sz="1600" b="0" i="1" u="none" strike="noStrike" smtClean="0">
                                    <a:solidFill>
                                      <a:srgbClr val="C00000"/>
                                    </a:solidFill>
                                    <a:effectLst/>
                                    <a:latin typeface="Cambria Math" panose="02040503050406030204" pitchFamily="18" charset="0"/>
                                    <a:ea typeface="等线" panose="02010600030101010101" pitchFamily="2" charset="-122"/>
                                  </a:rPr>
                                  <m:t>𝑀</m:t>
                                </m:r>
                              </m:oMath>
                            </m:oMathPara>
                          </a14:m>
                          <a:endParaRPr lang="en-US" sz="14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altLang="zh-CN" sz="1600" u="none" strike="noStrike" dirty="0">
                              <a:solidFill>
                                <a:srgbClr val="C00000"/>
                              </a:solidFill>
                              <a:effectLst/>
                            </a:rPr>
                            <a:t>0.85 </a:t>
                          </a:r>
                          <a:endParaRPr lang="en-US" altLang="zh-CN" sz="16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altLang="zh-CN" sz="1600" u="none" strike="noStrike" dirty="0">
                              <a:solidFill>
                                <a:srgbClr val="C00000"/>
                              </a:solidFill>
                              <a:effectLst/>
                            </a:rPr>
                            <a:t>0.63 </a:t>
                          </a:r>
                          <a:endParaRPr lang="en-US" altLang="zh-CN" sz="16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altLang="zh-CN" sz="1600" u="none" strike="noStrike" dirty="0">
                              <a:solidFill>
                                <a:srgbClr val="C00000"/>
                              </a:solidFill>
                              <a:effectLst/>
                            </a:rPr>
                            <a:t>0.73 </a:t>
                          </a:r>
                          <a:endParaRPr lang="en-US" altLang="zh-CN" sz="16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86160203"/>
                      </a:ext>
                    </a:extLst>
                  </a:tr>
                  <a:tr h="269200">
                    <a:tc>
                      <a:txBody>
                        <a:bodyPr/>
                        <a:lstStyle/>
                        <a:p>
                          <a:pPr algn="ctr" fontAlgn="b"/>
                          <a:r>
                            <a:rPr lang="en-US" sz="1600" b="0" i="0" u="none" strike="noStrike" dirty="0">
                              <a:solidFill>
                                <a:srgbClr val="C00000"/>
                              </a:solidFill>
                              <a:effectLst/>
                              <a:latin typeface="+mn-lt"/>
                              <a:ea typeface="+mn-ea"/>
                            </a:rPr>
                            <a:t>pairing</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altLang="zh-CN" sz="1600" b="0" i="0" u="none" strike="noStrike" dirty="0">
                              <a:solidFill>
                                <a:srgbClr val="C00000"/>
                              </a:solidFill>
                              <a:effectLst/>
                              <a:latin typeface="+mn-lt"/>
                              <a:ea typeface="+mn-ea"/>
                            </a:rPr>
                            <a:t>separable</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altLang="zh-CN" sz="1600" b="0" i="0" u="none" strike="noStrike" dirty="0">
                              <a:solidFill>
                                <a:srgbClr val="C00000"/>
                              </a:solidFill>
                              <a:effectLst/>
                              <a:latin typeface="+mn-lt"/>
                              <a:ea typeface="等线" panose="02010600030101010101" pitchFamily="2" charset="-122"/>
                            </a:rPr>
                            <a:t>Gogny</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altLang="zh-CN" sz="1600" b="0" i="0" u="none" strike="noStrike" dirty="0">
                              <a:solidFill>
                                <a:srgbClr val="C00000"/>
                              </a:solidFill>
                              <a:effectLst/>
                              <a:latin typeface="+mn-lt"/>
                              <a:ea typeface="等线" panose="02010600030101010101" pitchFamily="2" charset="-122"/>
                            </a:rPr>
                            <a:t>Gogny</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962851"/>
                      </a:ext>
                    </a:extLst>
                  </a:tr>
                </a:tbl>
              </a:graphicData>
            </a:graphic>
          </p:graphicFrame>
        </mc:Choice>
        <mc:Fallback xmlns="">
          <p:graphicFrame>
            <p:nvGraphicFramePr>
              <p:cNvPr id="7" name="表格 6">
                <a:extLst>
                  <a:ext uri="{FF2B5EF4-FFF2-40B4-BE49-F238E27FC236}">
                    <a16:creationId xmlns:a16="http://schemas.microsoft.com/office/drawing/2014/main" id="{A9290174-6A66-C650-C2E6-ECA577932E3D}"/>
                  </a:ext>
                </a:extLst>
              </p:cNvPr>
              <p:cNvGraphicFramePr>
                <a:graphicFrameLocks noGrp="1"/>
              </p:cNvGraphicFramePr>
              <p:nvPr>
                <p:extLst>
                  <p:ext uri="{D42A27DB-BD31-4B8C-83A1-F6EECF244321}">
                    <p14:modId xmlns:p14="http://schemas.microsoft.com/office/powerpoint/2010/main" val="2355252403"/>
                  </p:ext>
                </p:extLst>
              </p:nvPr>
            </p:nvGraphicFramePr>
            <p:xfrm>
              <a:off x="7620457" y="1013972"/>
              <a:ext cx="4259826" cy="867422"/>
            </p:xfrm>
            <a:graphic>
              <a:graphicData uri="http://schemas.openxmlformats.org/drawingml/2006/table">
                <a:tbl>
                  <a:tblPr>
                    <a:tableStyleId>{9D7B26C5-4107-4FEC-AEDC-1716B250A1EF}</a:tableStyleId>
                  </a:tblPr>
                  <a:tblGrid>
                    <a:gridCol w="1433212">
                      <a:extLst>
                        <a:ext uri="{9D8B030D-6E8A-4147-A177-3AD203B41FA5}">
                          <a16:colId xmlns:a16="http://schemas.microsoft.com/office/drawing/2014/main" val="1012982487"/>
                        </a:ext>
                      </a:extLst>
                    </a:gridCol>
                    <a:gridCol w="1035098">
                      <a:extLst>
                        <a:ext uri="{9D8B030D-6E8A-4147-A177-3AD203B41FA5}">
                          <a16:colId xmlns:a16="http://schemas.microsoft.com/office/drawing/2014/main" val="1126581086"/>
                        </a:ext>
                      </a:extLst>
                    </a:gridCol>
                    <a:gridCol w="915664">
                      <a:extLst>
                        <a:ext uri="{9D8B030D-6E8A-4147-A177-3AD203B41FA5}">
                          <a16:colId xmlns:a16="http://schemas.microsoft.com/office/drawing/2014/main" val="2246001371"/>
                        </a:ext>
                      </a:extLst>
                    </a:gridCol>
                    <a:gridCol w="875852">
                      <a:extLst>
                        <a:ext uri="{9D8B030D-6E8A-4147-A177-3AD203B41FA5}">
                          <a16:colId xmlns:a16="http://schemas.microsoft.com/office/drawing/2014/main" val="4233097953"/>
                        </a:ext>
                      </a:extLst>
                    </a:gridCol>
                  </a:tblGrid>
                  <a:tr h="329022">
                    <a:tc>
                      <a:txBody>
                        <a:bodyPr/>
                        <a:lstStyle/>
                        <a:p>
                          <a:pPr algn="ctr" fontAlgn="b"/>
                          <a:endParaRPr lang="zh-CN" alt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PCF-PK1</a:t>
                          </a:r>
                          <a:endParaRPr lang="en-US" sz="16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600" u="none" strike="noStrike" kern="1200" dirty="0">
                              <a:solidFill>
                                <a:schemeClr val="tx1"/>
                              </a:solidFill>
                              <a:effectLst/>
                              <a:latin typeface="+mn-lt"/>
                              <a:ea typeface="+mn-ea"/>
                              <a:cs typeface="+mn-cs"/>
                            </a:rPr>
                            <a:t>DD-ME2</a:t>
                          </a:r>
                          <a:endParaRPr lang="en-US" sz="1600" u="none" strike="noStrike" kern="1200" dirty="0">
                            <a:solidFill>
                              <a:schemeClr val="tx1"/>
                            </a:solidFill>
                            <a:effectLst/>
                            <a:latin typeface="+mn-lt"/>
                            <a:ea typeface="+mn-ea"/>
                            <a:cs typeface="+mn-cs"/>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600" u="none" strike="noStrike" kern="1200" dirty="0">
                              <a:solidFill>
                                <a:schemeClr val="tx1"/>
                              </a:solidFill>
                              <a:effectLst/>
                              <a:latin typeface="+mn-lt"/>
                              <a:ea typeface="+mn-ea"/>
                              <a:cs typeface="+mn-cs"/>
                            </a:rPr>
                            <a:t>PKO1</a:t>
                          </a: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140692"/>
                      </a:ext>
                    </a:extLst>
                  </a:tr>
                  <a:tr h="269200">
                    <a:tc>
                      <a:txBody>
                        <a:bodyPr/>
                        <a:lstStyle/>
                        <a:p>
                          <a:endParaRPr lang="zh-CN"/>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blipFill>
                          <a:blip r:embed="rId3"/>
                          <a:stretch>
                            <a:fillRect t="-133333" r="-198230" b="-142857"/>
                          </a:stretch>
                        </a:blipFill>
                      </a:tcPr>
                    </a:tc>
                    <a:tc>
                      <a:txBody>
                        <a:bodyPr/>
                        <a:lstStyle/>
                        <a:p>
                          <a:pPr algn="ctr" fontAlgn="b"/>
                          <a:r>
                            <a:rPr lang="en-US" altLang="zh-CN" sz="1600" u="none" strike="noStrike" dirty="0">
                              <a:solidFill>
                                <a:srgbClr val="C00000"/>
                              </a:solidFill>
                              <a:effectLst/>
                            </a:rPr>
                            <a:t>0.85 </a:t>
                          </a:r>
                          <a:endParaRPr lang="en-US" altLang="zh-CN" sz="16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altLang="zh-CN" sz="1600" u="none" strike="noStrike" dirty="0">
                              <a:solidFill>
                                <a:srgbClr val="C00000"/>
                              </a:solidFill>
                              <a:effectLst/>
                            </a:rPr>
                            <a:t>0.63 </a:t>
                          </a:r>
                          <a:endParaRPr lang="en-US" altLang="zh-CN" sz="16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b"/>
                          <a:r>
                            <a:rPr lang="en-US" altLang="zh-CN" sz="1600" u="none" strike="noStrike" dirty="0">
                              <a:solidFill>
                                <a:srgbClr val="C00000"/>
                              </a:solidFill>
                              <a:effectLst/>
                            </a:rPr>
                            <a:t>0.73 </a:t>
                          </a:r>
                          <a:endParaRPr lang="en-US" altLang="zh-CN" sz="16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86160203"/>
                      </a:ext>
                    </a:extLst>
                  </a:tr>
                  <a:tr h="269200">
                    <a:tc>
                      <a:txBody>
                        <a:bodyPr/>
                        <a:lstStyle/>
                        <a:p>
                          <a:pPr algn="ctr" fontAlgn="b"/>
                          <a:r>
                            <a:rPr lang="en-US" sz="1600" b="0" i="0" u="none" strike="noStrike" dirty="0">
                              <a:solidFill>
                                <a:srgbClr val="C00000"/>
                              </a:solidFill>
                              <a:effectLst/>
                              <a:latin typeface="+mn-lt"/>
                              <a:ea typeface="+mn-ea"/>
                            </a:rPr>
                            <a:t>pairing</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altLang="zh-CN" sz="1600" b="0" i="0" u="none" strike="noStrike" dirty="0">
                              <a:solidFill>
                                <a:srgbClr val="C00000"/>
                              </a:solidFill>
                              <a:effectLst/>
                              <a:latin typeface="+mn-lt"/>
                              <a:ea typeface="+mn-ea"/>
                            </a:rPr>
                            <a:t>separable</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altLang="zh-CN" sz="1600" b="0" i="0" u="none" strike="noStrike" dirty="0">
                              <a:solidFill>
                                <a:srgbClr val="C00000"/>
                              </a:solidFill>
                              <a:effectLst/>
                              <a:latin typeface="+mn-lt"/>
                              <a:ea typeface="等线" panose="02010600030101010101" pitchFamily="2" charset="-122"/>
                            </a:rPr>
                            <a:t>Gogny</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altLang="zh-CN" sz="1600" b="0" i="0" u="none" strike="noStrike" dirty="0">
                              <a:solidFill>
                                <a:srgbClr val="C00000"/>
                              </a:solidFill>
                              <a:effectLst/>
                              <a:latin typeface="+mn-lt"/>
                              <a:ea typeface="等线" panose="02010600030101010101" pitchFamily="2" charset="-122"/>
                            </a:rPr>
                            <a:t>Gogny</a:t>
                          </a:r>
                        </a:p>
                      </a:txBody>
                      <a:tcPr marL="7620" marR="7620" marT="762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962851"/>
                      </a:ext>
                    </a:extLst>
                  </a:tr>
                </a:tbl>
              </a:graphicData>
            </a:graphic>
          </p:graphicFrame>
        </mc:Fallback>
      </mc:AlternateContent>
      <p:pic>
        <p:nvPicPr>
          <p:cNvPr id="6" name="图片 5">
            <a:extLst>
              <a:ext uri="{FF2B5EF4-FFF2-40B4-BE49-F238E27FC236}">
                <a16:creationId xmlns:a16="http://schemas.microsoft.com/office/drawing/2014/main" id="{D6D0FB6B-F7AA-F53C-EA28-F723EF7A6A8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3193" y="1447683"/>
            <a:ext cx="6794170" cy="5098150"/>
          </a:xfrm>
          <a:prstGeom prst="rect">
            <a:avLst/>
          </a:prstGeom>
        </p:spPr>
      </p:pic>
      <p:sp>
        <p:nvSpPr>
          <p:cNvPr id="21" name="文本框 20">
            <a:extLst>
              <a:ext uri="{FF2B5EF4-FFF2-40B4-BE49-F238E27FC236}">
                <a16:creationId xmlns:a16="http://schemas.microsoft.com/office/drawing/2014/main" id="{11C4173E-F524-7FF0-2DAD-0BDFB8748F47}"/>
              </a:ext>
            </a:extLst>
          </p:cNvPr>
          <p:cNvSpPr txBox="1"/>
          <p:nvPr/>
        </p:nvSpPr>
        <p:spPr>
          <a:xfrm>
            <a:off x="1913992" y="1542840"/>
            <a:ext cx="643125" cy="338554"/>
          </a:xfrm>
          <a:prstGeom prst="rect">
            <a:avLst/>
          </a:prstGeom>
          <a:noFill/>
        </p:spPr>
        <p:txBody>
          <a:bodyPr wrap="none" rtlCol="0">
            <a:spAutoFit/>
          </a:bodyPr>
          <a:lstStyle/>
          <a:p>
            <a:r>
              <a:rPr lang="en-US" altLang="zh-CN" sz="1600" b="1" dirty="0"/>
              <a:t>Z=28</a:t>
            </a:r>
            <a:endParaRPr lang="zh-CN" altLang="en-US" sz="1600" b="1" dirty="0"/>
          </a:p>
        </p:txBody>
      </p:sp>
      <p:sp>
        <p:nvSpPr>
          <p:cNvPr id="22" name="文本框 21">
            <a:extLst>
              <a:ext uri="{FF2B5EF4-FFF2-40B4-BE49-F238E27FC236}">
                <a16:creationId xmlns:a16="http://schemas.microsoft.com/office/drawing/2014/main" id="{922C78D0-593A-0B5E-C1C5-ED05B662ED36}"/>
              </a:ext>
            </a:extLst>
          </p:cNvPr>
          <p:cNvSpPr txBox="1"/>
          <p:nvPr/>
        </p:nvSpPr>
        <p:spPr>
          <a:xfrm>
            <a:off x="5034643" y="1542840"/>
            <a:ext cx="643125" cy="338554"/>
          </a:xfrm>
          <a:prstGeom prst="rect">
            <a:avLst/>
          </a:prstGeom>
          <a:noFill/>
        </p:spPr>
        <p:txBody>
          <a:bodyPr wrap="none" rtlCol="0">
            <a:spAutoFit/>
          </a:bodyPr>
          <a:lstStyle/>
          <a:p>
            <a:r>
              <a:rPr lang="en-US" altLang="zh-CN" sz="1600" b="1" dirty="0"/>
              <a:t>Z=38</a:t>
            </a:r>
            <a:endParaRPr lang="zh-CN" altLang="en-US" sz="1600" b="1" dirty="0"/>
          </a:p>
        </p:txBody>
      </p:sp>
      <p:sp>
        <p:nvSpPr>
          <p:cNvPr id="23" name="文本框 22">
            <a:extLst>
              <a:ext uri="{FF2B5EF4-FFF2-40B4-BE49-F238E27FC236}">
                <a16:creationId xmlns:a16="http://schemas.microsoft.com/office/drawing/2014/main" id="{9F34EC8A-39B1-F5F3-0594-191DA202DF2D}"/>
              </a:ext>
            </a:extLst>
          </p:cNvPr>
          <p:cNvSpPr txBox="1"/>
          <p:nvPr/>
        </p:nvSpPr>
        <p:spPr>
          <a:xfrm>
            <a:off x="1592430" y="4164687"/>
            <a:ext cx="643125" cy="338554"/>
          </a:xfrm>
          <a:prstGeom prst="rect">
            <a:avLst/>
          </a:prstGeom>
          <a:noFill/>
        </p:spPr>
        <p:txBody>
          <a:bodyPr wrap="none" rtlCol="0">
            <a:spAutoFit/>
          </a:bodyPr>
          <a:lstStyle/>
          <a:p>
            <a:r>
              <a:rPr lang="en-US" altLang="zh-CN" sz="1600" b="1" dirty="0"/>
              <a:t>Z=48</a:t>
            </a:r>
            <a:endParaRPr lang="zh-CN" altLang="en-US" sz="1600" b="1" dirty="0"/>
          </a:p>
        </p:txBody>
      </p:sp>
      <p:sp>
        <p:nvSpPr>
          <p:cNvPr id="24" name="文本框 23">
            <a:extLst>
              <a:ext uri="{FF2B5EF4-FFF2-40B4-BE49-F238E27FC236}">
                <a16:creationId xmlns:a16="http://schemas.microsoft.com/office/drawing/2014/main" id="{E3944B72-1AE4-AE23-6A53-76264BF94F31}"/>
              </a:ext>
            </a:extLst>
          </p:cNvPr>
          <p:cNvSpPr txBox="1"/>
          <p:nvPr/>
        </p:nvSpPr>
        <p:spPr>
          <a:xfrm>
            <a:off x="4545180" y="4164687"/>
            <a:ext cx="643125" cy="338554"/>
          </a:xfrm>
          <a:prstGeom prst="rect">
            <a:avLst/>
          </a:prstGeom>
          <a:noFill/>
        </p:spPr>
        <p:txBody>
          <a:bodyPr wrap="none" rtlCol="0">
            <a:spAutoFit/>
          </a:bodyPr>
          <a:lstStyle/>
          <a:p>
            <a:r>
              <a:rPr lang="en-US" altLang="zh-CN" sz="1600" b="1" dirty="0"/>
              <a:t>Z=50</a:t>
            </a:r>
            <a:endParaRPr lang="zh-CN" altLang="en-US" sz="1600" b="1" dirty="0"/>
          </a:p>
        </p:txBody>
      </p:sp>
      <p:sp>
        <p:nvSpPr>
          <p:cNvPr id="37" name="文本框 36">
            <a:extLst>
              <a:ext uri="{FF2B5EF4-FFF2-40B4-BE49-F238E27FC236}">
                <a16:creationId xmlns:a16="http://schemas.microsoft.com/office/drawing/2014/main" id="{9A0B2403-4E8F-B4C8-6369-ED0D40188F5A}"/>
              </a:ext>
            </a:extLst>
          </p:cNvPr>
          <p:cNvSpPr txBox="1"/>
          <p:nvPr/>
        </p:nvSpPr>
        <p:spPr>
          <a:xfrm>
            <a:off x="7410300" y="4917746"/>
            <a:ext cx="4517633" cy="1261884"/>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1900" dirty="0"/>
              <a:t>For Sr isotope, there are 𝑝𝑛 pairs  with both hole-hole and particle-particle nature, the influence of Landau mass on half-life is less than </a:t>
            </a:r>
            <a:r>
              <a:rPr lang="en" altLang="zh-CN" sz="1900" dirty="0" err="1"/>
              <a:t>isoscalar</a:t>
            </a:r>
            <a:r>
              <a:rPr lang="en" altLang="zh-CN" sz="1900" dirty="0"/>
              <a:t> pairing.</a:t>
            </a:r>
            <a:endParaRPr lang="zh-CN" altLang="en-US" sz="1900" dirty="0"/>
          </a:p>
        </p:txBody>
      </p:sp>
      <mc:AlternateContent xmlns:mc="http://schemas.openxmlformats.org/markup-compatibility/2006">
        <mc:Choice xmlns:a14="http://schemas.microsoft.com/office/drawing/2010/main" Requires="a14">
          <p:sp>
            <p:nvSpPr>
              <p:cNvPr id="5" name="文本框 4">
                <a:extLst>
                  <a:ext uri="{FF2B5EF4-FFF2-40B4-BE49-F238E27FC236}">
                    <a16:creationId xmlns:a16="http://schemas.microsoft.com/office/drawing/2014/main" id="{3C0A24C3-4132-9191-251C-13D07AABCCC8}"/>
                  </a:ext>
                </a:extLst>
              </p:cNvPr>
              <p:cNvSpPr txBox="1"/>
              <p:nvPr/>
            </p:nvSpPr>
            <p:spPr>
              <a:xfrm>
                <a:off x="7418910" y="2275806"/>
                <a:ext cx="4532423" cy="969496"/>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1900" dirty="0"/>
                  <a:t>For Ni and Sn isotopes, PCF-PK1 with the larger </a:t>
                </a:r>
                <a14:m>
                  <m:oMath xmlns:m="http://schemas.openxmlformats.org/officeDocument/2006/math">
                    <m:sSub>
                      <m:sSubPr>
                        <m:ctrlPr>
                          <a:rPr lang="en-US" altLang="zh-CN" sz="2000" b="0" i="1" u="none" strike="noStrike" smtClean="0">
                            <a:solidFill>
                              <a:schemeClr val="tx1"/>
                            </a:solidFill>
                            <a:effectLst/>
                            <a:latin typeface="Cambria Math" panose="02040503050406030204" pitchFamily="18" charset="0"/>
                            <a:ea typeface="等线" panose="02010600030101010101" pitchFamily="2" charset="-122"/>
                          </a:rPr>
                        </m:ctrlPr>
                      </m:sSubPr>
                      <m:e>
                        <m:r>
                          <a:rPr lang="en-US" altLang="zh-CN" sz="2000" b="0" i="1" u="none" strike="noStrike" smtClean="0">
                            <a:solidFill>
                              <a:schemeClr val="tx1"/>
                            </a:solidFill>
                            <a:effectLst/>
                            <a:latin typeface="Cambria Math" panose="02040503050406030204" pitchFamily="18" charset="0"/>
                            <a:ea typeface="等线" panose="02010600030101010101" pitchFamily="2" charset="-122"/>
                          </a:rPr>
                          <m:t>𝑀</m:t>
                        </m:r>
                      </m:e>
                      <m:sub>
                        <m:r>
                          <a:rPr lang="en-US" altLang="zh-CN" sz="2000" b="0" i="1" u="none" strike="noStrike" smtClean="0">
                            <a:solidFill>
                              <a:schemeClr val="tx1"/>
                            </a:solidFill>
                            <a:effectLst/>
                            <a:latin typeface="Cambria Math" panose="02040503050406030204" pitchFamily="18" charset="0"/>
                            <a:ea typeface="等线" panose="02010600030101010101" pitchFamily="2" charset="-122"/>
                          </a:rPr>
                          <m:t>𝐿</m:t>
                        </m:r>
                      </m:sub>
                    </m:sSub>
                  </m:oMath>
                </a14:m>
                <a:r>
                  <a:rPr lang="en" altLang="zh-CN" sz="1900" dirty="0">
                    <a:solidFill>
                      <a:schemeClr val="tx1"/>
                    </a:solidFill>
                  </a:rPr>
                  <a:t> </a:t>
                </a:r>
                <a:r>
                  <a:rPr lang="en" altLang="zh-CN" sz="1900" dirty="0"/>
                  <a:t>gives a half-lives closer to the experiment</a:t>
                </a:r>
                <a:endParaRPr lang="zh-CN" altLang="en-US" sz="1900" dirty="0"/>
              </a:p>
            </p:txBody>
          </p:sp>
        </mc:Choice>
        <mc:Fallback>
          <p:sp>
            <p:nvSpPr>
              <p:cNvPr id="5" name="文本框 4">
                <a:extLst>
                  <a:ext uri="{FF2B5EF4-FFF2-40B4-BE49-F238E27FC236}">
                    <a16:creationId xmlns:a16="http://schemas.microsoft.com/office/drawing/2014/main" id="{3C0A24C3-4132-9191-251C-13D07AABCCC8}"/>
                  </a:ext>
                </a:extLst>
              </p:cNvPr>
              <p:cNvSpPr txBox="1">
                <a:spLocks noRot="1" noChangeAspect="1" noMove="1" noResize="1" noEditPoints="1" noAdjustHandles="1" noChangeArrowheads="1" noChangeShapeType="1" noTextEdit="1"/>
              </p:cNvSpPr>
              <p:nvPr/>
            </p:nvSpPr>
            <p:spPr>
              <a:xfrm>
                <a:off x="7418910" y="2275806"/>
                <a:ext cx="4532423" cy="969496"/>
              </a:xfrm>
              <a:prstGeom prst="rect">
                <a:avLst/>
              </a:prstGeom>
              <a:blipFill>
                <a:blip r:embed="rId5"/>
                <a:stretch>
                  <a:fillRect l="-1117" t="-3896" r="-1117" b="-10390"/>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F0E6F2DF-D06E-1356-3FF8-CAF0FAAD07EC}"/>
              </a:ext>
            </a:extLst>
          </p:cNvPr>
          <p:cNvGrpSpPr/>
          <p:nvPr/>
        </p:nvGrpSpPr>
        <p:grpSpPr>
          <a:xfrm>
            <a:off x="1519862" y="3054586"/>
            <a:ext cx="1431384" cy="505523"/>
            <a:chOff x="5772872" y="1927309"/>
            <a:chExt cx="1431384" cy="505523"/>
          </a:xfrm>
        </p:grpSpPr>
        <p:sp>
          <p:nvSpPr>
            <p:cNvPr id="9" name="矩形 8">
              <a:extLst>
                <a:ext uri="{FF2B5EF4-FFF2-40B4-BE49-F238E27FC236}">
                  <a16:creationId xmlns:a16="http://schemas.microsoft.com/office/drawing/2014/main" id="{BEF0837C-1355-201F-6144-16616E777274}"/>
                </a:ext>
              </a:extLst>
            </p:cNvPr>
            <p:cNvSpPr/>
            <p:nvPr/>
          </p:nvSpPr>
          <p:spPr>
            <a:xfrm>
              <a:off x="5772872" y="1966241"/>
              <a:ext cx="1119395" cy="4225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文本框 9">
              <a:extLst>
                <a:ext uri="{FF2B5EF4-FFF2-40B4-BE49-F238E27FC236}">
                  <a16:creationId xmlns:a16="http://schemas.microsoft.com/office/drawing/2014/main" id="{8C1F9DC2-6D54-7036-F465-F09AB613EA45}"/>
                </a:ext>
              </a:extLst>
            </p:cNvPr>
            <p:cNvSpPr txBox="1"/>
            <p:nvPr/>
          </p:nvSpPr>
          <p:spPr>
            <a:xfrm>
              <a:off x="5772872" y="1927309"/>
              <a:ext cx="1431384" cy="505523"/>
            </a:xfrm>
            <a:prstGeom prst="rect">
              <a:avLst/>
            </a:prstGeom>
            <a:noFill/>
          </p:spPr>
          <p:txBody>
            <a:bodyPr wrap="square" rtlCol="0">
              <a:spAutoFit/>
            </a:bodyPr>
            <a:lstStyle/>
            <a:p>
              <a:pPr>
                <a:lnSpc>
                  <a:spcPts val="1560"/>
                </a:lnSpc>
              </a:pPr>
              <a:r>
                <a:rPr kumimoji="1" lang="en-US" altLang="zh-CN" b="1" dirty="0">
                  <a:solidFill>
                    <a:schemeClr val="bg1"/>
                  </a:solidFill>
                </a:rPr>
                <a:t>p: hole</a:t>
              </a:r>
            </a:p>
            <a:p>
              <a:pPr>
                <a:lnSpc>
                  <a:spcPts val="1560"/>
                </a:lnSpc>
              </a:pPr>
              <a:r>
                <a:rPr kumimoji="1" lang="en-US" altLang="zh-CN" b="1" dirty="0">
                  <a:solidFill>
                    <a:schemeClr val="bg1"/>
                  </a:solidFill>
                </a:rPr>
                <a:t>n: particle</a:t>
              </a:r>
              <a:endParaRPr kumimoji="1" lang="zh-CN" altLang="en-US" b="1" dirty="0">
                <a:solidFill>
                  <a:schemeClr val="bg1"/>
                </a:solidFill>
              </a:endParaRPr>
            </a:p>
          </p:txBody>
        </p:sp>
      </p:grpSp>
      <p:grpSp>
        <p:nvGrpSpPr>
          <p:cNvPr id="11" name="组合 10">
            <a:extLst>
              <a:ext uri="{FF2B5EF4-FFF2-40B4-BE49-F238E27FC236}">
                <a16:creationId xmlns:a16="http://schemas.microsoft.com/office/drawing/2014/main" id="{54448FC6-3877-8F6A-4F44-6652F31285B7}"/>
              </a:ext>
            </a:extLst>
          </p:cNvPr>
          <p:cNvGrpSpPr/>
          <p:nvPr/>
        </p:nvGrpSpPr>
        <p:grpSpPr>
          <a:xfrm>
            <a:off x="5987526" y="4879811"/>
            <a:ext cx="1431384" cy="505523"/>
            <a:chOff x="5772872" y="1946723"/>
            <a:chExt cx="1431384" cy="505523"/>
          </a:xfrm>
        </p:grpSpPr>
        <p:sp>
          <p:nvSpPr>
            <p:cNvPr id="12" name="矩形 11">
              <a:extLst>
                <a:ext uri="{FF2B5EF4-FFF2-40B4-BE49-F238E27FC236}">
                  <a16:creationId xmlns:a16="http://schemas.microsoft.com/office/drawing/2014/main" id="{F3CAC117-E559-9562-44F2-74D9BD1E3251}"/>
                </a:ext>
              </a:extLst>
            </p:cNvPr>
            <p:cNvSpPr/>
            <p:nvPr/>
          </p:nvSpPr>
          <p:spPr>
            <a:xfrm>
              <a:off x="5772872" y="1966242"/>
              <a:ext cx="1119395" cy="4418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3" name="文本框 12">
              <a:extLst>
                <a:ext uri="{FF2B5EF4-FFF2-40B4-BE49-F238E27FC236}">
                  <a16:creationId xmlns:a16="http://schemas.microsoft.com/office/drawing/2014/main" id="{45D0CCF1-DB16-A6A4-6A48-2D183B21EEBC}"/>
                </a:ext>
              </a:extLst>
            </p:cNvPr>
            <p:cNvSpPr txBox="1"/>
            <p:nvPr/>
          </p:nvSpPr>
          <p:spPr>
            <a:xfrm>
              <a:off x="5772872" y="1946723"/>
              <a:ext cx="1431384" cy="505523"/>
            </a:xfrm>
            <a:prstGeom prst="rect">
              <a:avLst/>
            </a:prstGeom>
            <a:noFill/>
            <a:ln>
              <a:noFill/>
            </a:ln>
          </p:spPr>
          <p:txBody>
            <a:bodyPr wrap="square" rtlCol="0">
              <a:spAutoFit/>
            </a:bodyPr>
            <a:lstStyle/>
            <a:p>
              <a:pPr>
                <a:lnSpc>
                  <a:spcPts val="1560"/>
                </a:lnSpc>
              </a:pPr>
              <a:r>
                <a:rPr kumimoji="1" lang="en-US" altLang="zh-CN" b="1" dirty="0">
                  <a:solidFill>
                    <a:schemeClr val="bg1"/>
                  </a:solidFill>
                </a:rPr>
                <a:t>p: hole</a:t>
              </a:r>
            </a:p>
            <a:p>
              <a:pPr>
                <a:lnSpc>
                  <a:spcPts val="1560"/>
                </a:lnSpc>
              </a:pPr>
              <a:r>
                <a:rPr kumimoji="1" lang="en-US" altLang="zh-CN" b="1" dirty="0">
                  <a:solidFill>
                    <a:schemeClr val="bg1"/>
                  </a:solidFill>
                </a:rPr>
                <a:t>n: particle</a:t>
              </a:r>
              <a:endParaRPr kumimoji="1" lang="zh-CN" altLang="en-US" b="1" dirty="0">
                <a:solidFill>
                  <a:schemeClr val="bg1"/>
                </a:solidFill>
              </a:endParaRPr>
            </a:p>
          </p:txBody>
        </p:sp>
      </p:grpSp>
      <p:grpSp>
        <p:nvGrpSpPr>
          <p:cNvPr id="14" name="组合 13">
            <a:extLst>
              <a:ext uri="{FF2B5EF4-FFF2-40B4-BE49-F238E27FC236}">
                <a16:creationId xmlns:a16="http://schemas.microsoft.com/office/drawing/2014/main" id="{E2D48330-4D1E-1384-1E13-BF3148DA55EE}"/>
              </a:ext>
            </a:extLst>
          </p:cNvPr>
          <p:cNvGrpSpPr/>
          <p:nvPr/>
        </p:nvGrpSpPr>
        <p:grpSpPr>
          <a:xfrm>
            <a:off x="5356205" y="2178515"/>
            <a:ext cx="1774845" cy="646331"/>
            <a:chOff x="5458083" y="1622400"/>
            <a:chExt cx="1774845" cy="646331"/>
          </a:xfrm>
        </p:grpSpPr>
        <p:sp>
          <p:nvSpPr>
            <p:cNvPr id="15" name="矩形 14">
              <a:extLst>
                <a:ext uri="{FF2B5EF4-FFF2-40B4-BE49-F238E27FC236}">
                  <a16:creationId xmlns:a16="http://schemas.microsoft.com/office/drawing/2014/main" id="{5E6F5E5C-2F85-3F84-3494-62FA59632FED}"/>
                </a:ext>
              </a:extLst>
            </p:cNvPr>
            <p:cNvSpPr/>
            <p:nvPr/>
          </p:nvSpPr>
          <p:spPr>
            <a:xfrm>
              <a:off x="5499549" y="1693339"/>
              <a:ext cx="1709250" cy="5495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7" name="文本框 16">
              <a:extLst>
                <a:ext uri="{FF2B5EF4-FFF2-40B4-BE49-F238E27FC236}">
                  <a16:creationId xmlns:a16="http://schemas.microsoft.com/office/drawing/2014/main" id="{2F2EF649-172B-0FBA-33FD-C6FAF616D139}"/>
                </a:ext>
              </a:extLst>
            </p:cNvPr>
            <p:cNvSpPr txBox="1"/>
            <p:nvPr/>
          </p:nvSpPr>
          <p:spPr>
            <a:xfrm>
              <a:off x="5458083" y="1622400"/>
              <a:ext cx="1774845" cy="646331"/>
            </a:xfrm>
            <a:prstGeom prst="rect">
              <a:avLst/>
            </a:prstGeom>
            <a:noFill/>
          </p:spPr>
          <p:txBody>
            <a:bodyPr wrap="none" rtlCol="0">
              <a:spAutoFit/>
            </a:bodyPr>
            <a:lstStyle/>
            <a:p>
              <a:r>
                <a:rPr kumimoji="1" lang="en-US" altLang="zh-CN" b="1" dirty="0">
                  <a:solidFill>
                    <a:schemeClr val="bg1"/>
                  </a:solidFill>
                </a:rPr>
                <a:t>hole-hole</a:t>
              </a:r>
            </a:p>
            <a:p>
              <a:r>
                <a:rPr kumimoji="1" lang="en-US" altLang="zh-CN" b="1" dirty="0">
                  <a:solidFill>
                    <a:schemeClr val="bg1"/>
                  </a:solidFill>
                </a:rPr>
                <a:t>particle-particle</a:t>
              </a:r>
              <a:endParaRPr kumimoji="1" lang="zh-CN" altLang="en-US" b="1" dirty="0">
                <a:solidFill>
                  <a:schemeClr val="bg1"/>
                </a:solidFill>
              </a:endParaRPr>
            </a:p>
          </p:txBody>
        </p:sp>
      </p:grpSp>
      <p:grpSp>
        <p:nvGrpSpPr>
          <p:cNvPr id="26" name="组合 25">
            <a:extLst>
              <a:ext uri="{FF2B5EF4-FFF2-40B4-BE49-F238E27FC236}">
                <a16:creationId xmlns:a16="http://schemas.microsoft.com/office/drawing/2014/main" id="{9CD96AA3-97A7-1056-7A69-948A6E755FD0}"/>
              </a:ext>
            </a:extLst>
          </p:cNvPr>
          <p:cNvGrpSpPr/>
          <p:nvPr/>
        </p:nvGrpSpPr>
        <p:grpSpPr>
          <a:xfrm>
            <a:off x="2173777" y="4879811"/>
            <a:ext cx="1563248" cy="373811"/>
            <a:chOff x="5680102" y="1807012"/>
            <a:chExt cx="1563248" cy="373811"/>
          </a:xfrm>
        </p:grpSpPr>
        <p:sp>
          <p:nvSpPr>
            <p:cNvPr id="27" name="矩形 26">
              <a:extLst>
                <a:ext uri="{FF2B5EF4-FFF2-40B4-BE49-F238E27FC236}">
                  <a16:creationId xmlns:a16="http://schemas.microsoft.com/office/drawing/2014/main" id="{A534E191-34C9-B576-C057-DAD4249E5B36}"/>
                </a:ext>
              </a:extLst>
            </p:cNvPr>
            <p:cNvSpPr/>
            <p:nvPr/>
          </p:nvSpPr>
          <p:spPr>
            <a:xfrm>
              <a:off x="5741879" y="1842269"/>
              <a:ext cx="1431384" cy="33855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8" name="文本框 27">
              <a:extLst>
                <a:ext uri="{FF2B5EF4-FFF2-40B4-BE49-F238E27FC236}">
                  <a16:creationId xmlns:a16="http://schemas.microsoft.com/office/drawing/2014/main" id="{C58D02A9-D5BF-9FCC-0515-B110F09DA4A4}"/>
                </a:ext>
              </a:extLst>
            </p:cNvPr>
            <p:cNvSpPr txBox="1"/>
            <p:nvPr/>
          </p:nvSpPr>
          <p:spPr>
            <a:xfrm>
              <a:off x="5680102" y="1807012"/>
              <a:ext cx="1563248" cy="369332"/>
            </a:xfrm>
            <a:prstGeom prst="rect">
              <a:avLst/>
            </a:prstGeom>
            <a:noFill/>
          </p:spPr>
          <p:txBody>
            <a:bodyPr wrap="none" rtlCol="0">
              <a:spAutoFit/>
            </a:bodyPr>
            <a:lstStyle/>
            <a:p>
              <a:r>
                <a:rPr kumimoji="1" lang="en-US" altLang="zh-CN" b="1" dirty="0">
                  <a:solidFill>
                    <a:schemeClr val="bg1"/>
                  </a:solidFill>
                </a:rPr>
                <a:t>only hole-hole</a:t>
              </a:r>
              <a:endParaRPr kumimoji="1" lang="zh-CN" altLang="en-US" b="1" dirty="0">
                <a:solidFill>
                  <a:schemeClr val="bg1"/>
                </a:solidFill>
              </a:endParaRPr>
            </a:p>
          </p:txBody>
        </p:sp>
      </p:grpSp>
    </p:spTree>
    <p:extLst>
      <p:ext uri="{BB962C8B-B14F-4D97-AF65-F5344CB8AC3E}">
        <p14:creationId xmlns:p14="http://schemas.microsoft.com/office/powerpoint/2010/main" val="288446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4E1E97-020B-4786-866F-CBE7EE95DD38}"/>
              </a:ext>
            </a:extLst>
          </p:cNvPr>
          <p:cNvSpPr/>
          <p:nvPr/>
        </p:nvSpPr>
        <p:spPr>
          <a:xfrm>
            <a:off x="2968238" y="1222681"/>
            <a:ext cx="6673554" cy="4328108"/>
          </a:xfrm>
          <a:prstGeom prst="rect">
            <a:avLst/>
          </a:prstGeom>
        </p:spPr>
        <p:txBody>
          <a:bodyPr wrap="square">
            <a:spAutoFit/>
          </a:bodyPr>
          <a:lstStyle/>
          <a:p>
            <a:pPr marL="457200" indent="-457200">
              <a:lnSpc>
                <a:spcPct val="15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Introduction</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Theoretical framework</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Results and Discussions</a:t>
            </a:r>
          </a:p>
          <a:p>
            <a:pPr marL="457200" indent="-457200">
              <a:lnSpc>
                <a:spcPct val="200000"/>
              </a:lnSpc>
              <a:spcBef>
                <a:spcPts val="600"/>
              </a:spcBef>
              <a:spcAft>
                <a:spcPts val="1200"/>
              </a:spcAft>
              <a:buFont typeface="Wingdings" panose="05000000000000000000" pitchFamily="2" charset="2"/>
              <a:buChar char="p"/>
            </a:pPr>
            <a:r>
              <a:rPr lang="en-US" altLang="zh-CN" sz="3200" b="1" dirty="0">
                <a:latin typeface="+mn-ea"/>
              </a:rPr>
              <a:t>Summary and Perspective</a:t>
            </a:r>
          </a:p>
        </p:txBody>
      </p:sp>
    </p:spTree>
    <p:extLst>
      <p:ext uri="{BB962C8B-B14F-4D97-AF65-F5344CB8AC3E}">
        <p14:creationId xmlns:p14="http://schemas.microsoft.com/office/powerpoint/2010/main" val="3335753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741BFFE-588C-56DE-C2B1-F455BB47F419}"/>
              </a:ext>
            </a:extLst>
          </p:cNvPr>
          <p:cNvSpPr txBox="1"/>
          <p:nvPr/>
        </p:nvSpPr>
        <p:spPr>
          <a:xfrm>
            <a:off x="150855" y="866030"/>
            <a:ext cx="2439470" cy="492443"/>
          </a:xfrm>
          <a:prstGeom prst="rect">
            <a:avLst/>
          </a:prstGeom>
          <a:noFill/>
        </p:spPr>
        <p:txBody>
          <a:bodyPr wrap="square">
            <a:spAutoFit/>
          </a:bodyPr>
          <a:lstStyle/>
          <a:p>
            <a:pPr marL="342900" indent="-342900">
              <a:buFont typeface="Wingdings 2" panose="05020102010507070707" pitchFamily="18" charset="2"/>
              <a:buChar char="¤"/>
            </a:pPr>
            <a:r>
              <a:rPr lang="en-US" altLang="zh-CN" sz="2600" dirty="0">
                <a:latin typeface="+mn-ea"/>
              </a:rPr>
              <a:t>Summary</a:t>
            </a:r>
            <a:endParaRPr lang="zh-CN" altLang="en-US" sz="2600" dirty="0">
              <a:latin typeface="+mn-ea"/>
            </a:endParaRPr>
          </a:p>
        </p:txBody>
      </p:sp>
      <p:sp>
        <p:nvSpPr>
          <p:cNvPr id="4" name="文本框 3">
            <a:extLst>
              <a:ext uri="{FF2B5EF4-FFF2-40B4-BE49-F238E27FC236}">
                <a16:creationId xmlns:a16="http://schemas.microsoft.com/office/drawing/2014/main" id="{27C86718-F2F2-AB8D-9372-EC18C37E3345}"/>
              </a:ext>
            </a:extLst>
          </p:cNvPr>
          <p:cNvSpPr txBox="1"/>
          <p:nvPr/>
        </p:nvSpPr>
        <p:spPr>
          <a:xfrm>
            <a:off x="543123" y="1406586"/>
            <a:ext cx="11253169" cy="769441"/>
          </a:xfrm>
          <a:prstGeom prst="rect">
            <a:avLst/>
          </a:prstGeom>
          <a:noFill/>
        </p:spPr>
        <p:txBody>
          <a:bodyPr wrap="square">
            <a:spAutoFit/>
          </a:bodyPr>
          <a:lstStyle/>
          <a:p>
            <a:pPr marL="342900" indent="-34290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Based on CDFT, a fully self-consistent PNQRPA including </a:t>
            </a:r>
            <a:r>
              <a:rPr lang="en" altLang="zh-CN" sz="2200" dirty="0">
                <a:solidFill>
                  <a:srgbClr val="C00000"/>
                </a:solidFill>
                <a:latin typeface="Times New Roman" panose="02020603050405020304" pitchFamily="18" charset="0"/>
                <a:cs typeface="Times New Roman" panose="02020603050405020304" pitchFamily="18" charset="0"/>
              </a:rPr>
              <a:t>tensor coupling</a:t>
            </a:r>
            <a:r>
              <a:rPr lang="zh-CN" altLang="en-US" sz="2200" dirty="0">
                <a:solidFill>
                  <a:srgbClr val="C00000"/>
                </a:solidFill>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and </a:t>
            </a:r>
            <a:r>
              <a:rPr lang="en-US" altLang="zh-CN" sz="2200" dirty="0">
                <a:solidFill>
                  <a:srgbClr val="C00000"/>
                </a:solidFill>
                <a:latin typeface="Times New Roman" panose="02020603050405020304" pitchFamily="18" charset="0"/>
                <a:cs typeface="Times New Roman" panose="02020603050405020304" pitchFamily="18" charset="0"/>
              </a:rPr>
              <a:t>localized </a:t>
            </a:r>
            <a:r>
              <a:rPr lang="en" altLang="zh-CN" sz="2200" dirty="0">
                <a:solidFill>
                  <a:srgbClr val="C00000"/>
                </a:solidFill>
                <a:latin typeface="Times New Roman" panose="02020603050405020304" pitchFamily="18" charset="0"/>
                <a:cs typeface="Times New Roman" panose="02020603050405020304" pitchFamily="18" charset="0"/>
              </a:rPr>
              <a:t>exchange terms </a:t>
            </a:r>
            <a:r>
              <a:rPr lang="en" altLang="zh-CN" sz="2200" dirty="0">
                <a:latin typeface="Times New Roman" panose="02020603050405020304" pitchFamily="18" charset="0"/>
                <a:cs typeface="Times New Roman" panose="02020603050405020304" pitchFamily="18" charset="0"/>
              </a:rPr>
              <a:t>via </a:t>
            </a:r>
            <a:r>
              <a:rPr lang="en" altLang="zh-CN" sz="2200" dirty="0" err="1">
                <a:latin typeface="Times New Roman" panose="02020603050405020304" pitchFamily="18" charset="0"/>
                <a:cs typeface="Times New Roman" panose="02020603050405020304" pitchFamily="18" charset="0"/>
              </a:rPr>
              <a:t>Fierz</a:t>
            </a:r>
            <a:r>
              <a:rPr lang="en" altLang="zh-CN" sz="2200" dirty="0">
                <a:latin typeface="Times New Roman" panose="02020603050405020304" pitchFamily="18" charset="0"/>
                <a:cs typeface="Times New Roman" panose="02020603050405020304" pitchFamily="18" charset="0"/>
              </a:rPr>
              <a:t> transformation is developed to study </a:t>
            </a:r>
            <a:r>
              <a:rPr lang="el-GR" altLang="zh-CN" sz="2200" i="1" dirty="0"/>
              <a:t>β</a:t>
            </a:r>
            <a:r>
              <a:rPr lang="el-GR" altLang="zh-CN" sz="2200" dirty="0"/>
              <a:t>-</a:t>
            </a:r>
            <a:r>
              <a:rPr lang="en" altLang="zh-CN" sz="2200" dirty="0"/>
              <a:t>decay half-life</a:t>
            </a:r>
            <a:r>
              <a:rPr lang="en" altLang="zh-CN" sz="2200"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09DC969-4CDC-F2D1-50B4-74A7DC2BB386}"/>
              </a:ext>
            </a:extLst>
          </p:cNvPr>
          <p:cNvSpPr txBox="1"/>
          <p:nvPr/>
        </p:nvSpPr>
        <p:spPr>
          <a:xfrm>
            <a:off x="543124" y="2262840"/>
            <a:ext cx="11253169" cy="800219"/>
          </a:xfrm>
          <a:prstGeom prst="rect">
            <a:avLst/>
          </a:prstGeom>
          <a:noFill/>
        </p:spPr>
        <p:txBody>
          <a:bodyPr wrap="square">
            <a:spAutoFit/>
          </a:bodyPr>
          <a:lstStyle/>
          <a:p>
            <a:pPr marL="342900" indent="-34290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Due to the </a:t>
            </a:r>
            <a:r>
              <a:rPr lang="en" altLang="zh-CN" sz="2200" dirty="0">
                <a:solidFill>
                  <a:srgbClr val="C00000"/>
                </a:solidFill>
                <a:latin typeface="Times New Roman" panose="02020603050405020304" pitchFamily="18" charset="0"/>
                <a:cs typeface="Times New Roman" panose="02020603050405020304" pitchFamily="18" charset="0"/>
              </a:rPr>
              <a:t>higher Landau mass </a:t>
            </a:r>
            <a:r>
              <a:rPr lang="en" altLang="zh-CN" sz="2200" dirty="0">
                <a:latin typeface="Times New Roman" panose="02020603050405020304" pitchFamily="18" charset="0"/>
                <a:cs typeface="Times New Roman" panose="02020603050405020304" pitchFamily="18" charset="0"/>
              </a:rPr>
              <a:t>(0.85</a:t>
            </a:r>
            <a:r>
              <a:rPr lang="en" altLang="zh-CN" sz="2200" i="1" dirty="0">
                <a:latin typeface="Times New Roman" panose="02020603050405020304" pitchFamily="18" charset="0"/>
                <a:cs typeface="Times New Roman" panose="02020603050405020304" pitchFamily="18" charset="0"/>
              </a:rPr>
              <a:t>M</a:t>
            </a:r>
            <a:r>
              <a:rPr lang="en" altLang="zh-CN" sz="2200" dirty="0">
                <a:latin typeface="Times New Roman" panose="02020603050405020304" pitchFamily="18" charset="0"/>
                <a:cs typeface="Times New Roman" panose="02020603050405020304" pitchFamily="18" charset="0"/>
              </a:rPr>
              <a:t>) achieved by introducing </a:t>
            </a:r>
            <a:r>
              <a:rPr lang="en" altLang="zh-CN" sz="2200" dirty="0">
                <a:solidFill>
                  <a:srgbClr val="C00000"/>
                </a:solidFill>
                <a:latin typeface="Times New Roman" panose="02020603050405020304" pitchFamily="18" charset="0"/>
                <a:cs typeface="Times New Roman" panose="02020603050405020304" pitchFamily="18" charset="0"/>
              </a:rPr>
              <a:t>tensor coupling</a:t>
            </a:r>
            <a:r>
              <a:rPr lang="en" altLang="zh-CN" sz="2200" dirty="0">
                <a:latin typeface="Times New Roman" panose="02020603050405020304" pitchFamily="18" charset="0"/>
                <a:cs typeface="Times New Roman" panose="02020603050405020304" pitchFamily="18" charset="0"/>
              </a:rPr>
              <a:t> in PCF-PK1, it</a:t>
            </a:r>
            <a:r>
              <a:rPr lang="zh-CN" altLang="en-US" sz="2200" dirty="0">
                <a:latin typeface="Times New Roman" panose="02020603050405020304" pitchFamily="18" charset="0"/>
                <a:cs typeface="Times New Roman" panose="02020603050405020304" pitchFamily="18" charset="0"/>
              </a:rPr>
              <a:t> </a:t>
            </a:r>
            <a:r>
              <a:rPr lang="en" altLang="zh-CN" sz="2400" b="0" i="0" u="none" strike="noStrike" dirty="0">
                <a:effectLst/>
                <a:highlight>
                  <a:srgbClr val="F8F8F8"/>
                </a:highlight>
                <a:latin typeface="-apple-system"/>
              </a:rPr>
              <a:t> </a:t>
            </a:r>
            <a:r>
              <a:rPr lang="en" altLang="zh-CN" sz="2200" dirty="0">
                <a:latin typeface="Times New Roman" panose="02020603050405020304" pitchFamily="18" charset="0"/>
                <a:cs typeface="Times New Roman" panose="02020603050405020304" pitchFamily="18" charset="0"/>
              </a:rPr>
              <a:t>provides a </a:t>
            </a:r>
            <a:r>
              <a:rPr lang="en" altLang="zh-CN" sz="2200" dirty="0">
                <a:solidFill>
                  <a:srgbClr val="C00000"/>
                </a:solidFill>
                <a:latin typeface="Times New Roman" panose="02020603050405020304" pitchFamily="18" charset="0"/>
                <a:cs typeface="Times New Roman" panose="02020603050405020304" pitchFamily="18" charset="0"/>
              </a:rPr>
              <a:t>better description </a:t>
            </a:r>
            <a:r>
              <a:rPr lang="en" altLang="zh-CN" sz="2200" dirty="0">
                <a:latin typeface="Times New Roman" panose="02020603050405020304" pitchFamily="18" charset="0"/>
                <a:cs typeface="Times New Roman" panose="02020603050405020304" pitchFamily="18" charset="0"/>
              </a:rPr>
              <a:t>of </a:t>
            </a:r>
            <a:r>
              <a:rPr lang="el-GR" altLang="zh-CN" sz="2200" i="1" dirty="0">
                <a:latin typeface="Times New Roman" panose="02020603050405020304" pitchFamily="18" charset="0"/>
                <a:cs typeface="Times New Roman" panose="02020603050405020304" pitchFamily="18" charset="0"/>
              </a:rPr>
              <a:t>β</a:t>
            </a:r>
            <a:r>
              <a:rPr lang="el-GR" altLang="zh-CN" sz="2200" dirty="0">
                <a:latin typeface="Times New Roman" panose="02020603050405020304" pitchFamily="18" charset="0"/>
                <a:cs typeface="Times New Roman" panose="02020603050405020304" pitchFamily="18" charset="0"/>
              </a:rPr>
              <a:t>-</a:t>
            </a:r>
            <a:r>
              <a:rPr lang="en" altLang="zh-CN" sz="2200" dirty="0">
                <a:latin typeface="Times New Roman" panose="02020603050405020304" pitchFamily="18" charset="0"/>
                <a:cs typeface="Times New Roman" panose="02020603050405020304" pitchFamily="18" charset="0"/>
              </a:rPr>
              <a:t>decay half-lives compared to other</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relativistic</a:t>
            </a:r>
            <a:r>
              <a:rPr lang="en" altLang="zh-CN" sz="2200" dirty="0">
                <a:latin typeface="Times New Roman" panose="02020603050405020304" pitchFamily="18" charset="0"/>
                <a:cs typeface="Times New Roman" panose="02020603050405020304" pitchFamily="18" charset="0"/>
              </a:rPr>
              <a:t> interactions.</a:t>
            </a:r>
            <a:endParaRPr lang="en-US" altLang="zh-CN" sz="2200" dirty="0">
              <a:solidFill>
                <a:srgbClr val="C0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073154C-C52A-C302-A4DA-998C4F31C0DA}"/>
              </a:ext>
            </a:extLst>
          </p:cNvPr>
          <p:cNvSpPr txBox="1"/>
          <p:nvPr/>
        </p:nvSpPr>
        <p:spPr>
          <a:xfrm>
            <a:off x="150855" y="4483684"/>
            <a:ext cx="3701055" cy="492443"/>
          </a:xfrm>
          <a:prstGeom prst="rect">
            <a:avLst/>
          </a:prstGeom>
          <a:noFill/>
        </p:spPr>
        <p:txBody>
          <a:bodyPr wrap="square">
            <a:spAutoFit/>
          </a:bodyPr>
          <a:lstStyle/>
          <a:p>
            <a:pPr marL="342900" indent="-342900">
              <a:buFont typeface="Wingdings 2" panose="05020102010507070707" pitchFamily="18" charset="2"/>
              <a:buChar char="¤"/>
            </a:pPr>
            <a:r>
              <a:rPr lang="en-US" altLang="zh-CN" sz="2600" dirty="0">
                <a:latin typeface="+mn-ea"/>
              </a:rPr>
              <a:t>Perspective</a:t>
            </a:r>
            <a:endParaRPr lang="zh-CN" altLang="en-US" sz="2600" dirty="0">
              <a:latin typeface="+mn-ea"/>
            </a:endParaRPr>
          </a:p>
        </p:txBody>
      </p:sp>
      <p:sp>
        <p:nvSpPr>
          <p:cNvPr id="5" name="文本框 4">
            <a:extLst>
              <a:ext uri="{FF2B5EF4-FFF2-40B4-BE49-F238E27FC236}">
                <a16:creationId xmlns:a16="http://schemas.microsoft.com/office/drawing/2014/main" id="{619E2BC3-9976-8F8D-6888-B65946E3AFBE}"/>
              </a:ext>
            </a:extLst>
          </p:cNvPr>
          <p:cNvSpPr txBox="1"/>
          <p:nvPr/>
        </p:nvSpPr>
        <p:spPr>
          <a:xfrm>
            <a:off x="543124" y="3080394"/>
            <a:ext cx="11105751" cy="1107996"/>
          </a:xfrm>
          <a:prstGeom prst="rect">
            <a:avLst/>
          </a:prstGeom>
          <a:noFill/>
        </p:spPr>
        <p:txBody>
          <a:bodyPr wrap="square">
            <a:spAutoFit/>
          </a:bodyPr>
          <a:lstStyle/>
          <a:p>
            <a:pPr marL="342900" indent="-34290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For Cd and Sr isotopes, adjusting </a:t>
            </a:r>
            <a:r>
              <a:rPr lang="en" altLang="zh-CN" sz="2200" dirty="0" err="1">
                <a:latin typeface="Times New Roman" panose="02020603050405020304" pitchFamily="18" charset="0"/>
                <a:cs typeface="Times New Roman" panose="02020603050405020304" pitchFamily="18" charset="0"/>
              </a:rPr>
              <a:t>isoscalar</a:t>
            </a:r>
            <a:r>
              <a:rPr lang="en" altLang="zh-CN" sz="2200" dirty="0">
                <a:latin typeface="Times New Roman" panose="02020603050405020304" pitchFamily="18" charset="0"/>
                <a:cs typeface="Times New Roman" panose="02020603050405020304" pitchFamily="18" charset="0"/>
              </a:rPr>
              <a:t> pairing strength uniformly allows PCF-PK1 to </a:t>
            </a:r>
            <a:r>
              <a:rPr lang="en" altLang="zh-CN" sz="2200" dirty="0">
                <a:solidFill>
                  <a:srgbClr val="C00000"/>
                </a:solidFill>
                <a:latin typeface="Times New Roman" panose="02020603050405020304" pitchFamily="18" charset="0"/>
                <a:cs typeface="Times New Roman" panose="02020603050405020304" pitchFamily="18" charset="0"/>
              </a:rPr>
              <a:t>agree well with experiment</a:t>
            </a:r>
            <a:r>
              <a:rPr lang="en" altLang="zh-CN" sz="2200" dirty="0">
                <a:latin typeface="Times New Roman" panose="02020603050405020304" pitchFamily="18" charset="0"/>
                <a:cs typeface="Times New Roman" panose="02020603050405020304" pitchFamily="18" charset="0"/>
              </a:rPr>
              <a:t>. For Ni and Sn isotopes, PCF-PK1 can’t provide a good description</a:t>
            </a:r>
            <a:r>
              <a:rPr lang="en" altLang="zh-CN" sz="2200" dirty="0">
                <a:solidFill>
                  <a:srgbClr val="C00000"/>
                </a:solidFill>
                <a:latin typeface="Times New Roman" panose="02020603050405020304" pitchFamily="18" charset="0"/>
                <a:cs typeface="Times New Roman" panose="02020603050405020304" pitchFamily="18" charset="0"/>
              </a:rPr>
              <a:t> </a:t>
            </a:r>
            <a:r>
              <a:rPr lang="en" altLang="zh-CN" sz="2200" dirty="0">
                <a:latin typeface="Times New Roman" panose="02020603050405020304" pitchFamily="18" charset="0"/>
                <a:cs typeface="Times New Roman" panose="02020603050405020304" pitchFamily="18" charset="0"/>
              </a:rPr>
              <a:t>of </a:t>
            </a:r>
            <a:r>
              <a:rPr lang="el-GR" altLang="zh-CN" sz="2200" dirty="0">
                <a:latin typeface="Times New Roman" panose="02020603050405020304" pitchFamily="18" charset="0"/>
                <a:cs typeface="Times New Roman" panose="02020603050405020304" pitchFamily="18" charset="0"/>
              </a:rPr>
              <a:t>β-</a:t>
            </a:r>
            <a:r>
              <a:rPr lang="en" altLang="zh-CN" sz="2200" dirty="0">
                <a:latin typeface="Times New Roman" panose="02020603050405020304" pitchFamily="18" charset="0"/>
                <a:cs typeface="Times New Roman" panose="02020603050405020304" pitchFamily="18" charset="0"/>
              </a:rPr>
              <a:t>decay half-lives due to the </a:t>
            </a:r>
            <a:r>
              <a:rPr lang="en" altLang="zh-CN" sz="2200" dirty="0">
                <a:solidFill>
                  <a:srgbClr val="C00000"/>
                </a:solidFill>
                <a:latin typeface="Times New Roman" panose="02020603050405020304" pitchFamily="18" charset="0"/>
                <a:cs typeface="Times New Roman" panose="02020603050405020304" pitchFamily="18" charset="0"/>
              </a:rPr>
              <a:t>weak sensitivity to </a:t>
            </a:r>
            <a:r>
              <a:rPr lang="en" altLang="zh-CN" sz="2200" dirty="0" err="1">
                <a:solidFill>
                  <a:srgbClr val="C00000"/>
                </a:solidFill>
                <a:latin typeface="Times New Roman" panose="02020603050405020304" pitchFamily="18" charset="0"/>
                <a:cs typeface="Times New Roman" panose="02020603050405020304" pitchFamily="18" charset="0"/>
              </a:rPr>
              <a:t>isoscalar</a:t>
            </a:r>
            <a:r>
              <a:rPr lang="en" altLang="zh-CN" sz="2200" dirty="0">
                <a:solidFill>
                  <a:srgbClr val="C00000"/>
                </a:solidFill>
                <a:latin typeface="Times New Roman" panose="02020603050405020304" pitchFamily="18" charset="0"/>
                <a:cs typeface="Times New Roman" panose="02020603050405020304" pitchFamily="18" charset="0"/>
              </a:rPr>
              <a:t> pairing force</a:t>
            </a:r>
            <a:r>
              <a:rPr lang="en" altLang="zh-CN" sz="2200" dirty="0">
                <a:latin typeface="Times New Roman" panose="02020603050405020304" pitchFamily="18" charset="0"/>
                <a:cs typeface="Times New Roman" panose="02020603050405020304" pitchFamily="18" charset="0"/>
              </a:rPr>
              <a:t>.</a:t>
            </a:r>
            <a:endParaRPr lang="zh-CN" altLang="en-US" sz="2200" dirty="0">
              <a:solidFill>
                <a:srgbClr val="C0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5B62FB7-C4CE-538D-40B5-A907E359989C}"/>
              </a:ext>
            </a:extLst>
          </p:cNvPr>
          <p:cNvSpPr txBox="1"/>
          <p:nvPr/>
        </p:nvSpPr>
        <p:spPr>
          <a:xfrm>
            <a:off x="543123" y="5222529"/>
            <a:ext cx="11032077" cy="1107996"/>
          </a:xfrm>
          <a:prstGeom prst="rect">
            <a:avLst/>
          </a:prstGeom>
          <a:noFill/>
        </p:spPr>
        <p:txBody>
          <a:bodyPr wrap="square">
            <a:spAutoFit/>
          </a:bodyPr>
          <a:lstStyle/>
          <a:p>
            <a:pPr marL="285750" indent="-28575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Based on CDFT including exchange terms via </a:t>
            </a:r>
            <a:r>
              <a:rPr lang="en" altLang="zh-CN" sz="2200" dirty="0" err="1">
                <a:latin typeface="Times New Roman" panose="02020603050405020304" pitchFamily="18" charset="0"/>
                <a:cs typeface="Times New Roman" panose="02020603050405020304" pitchFamily="18" charset="0"/>
              </a:rPr>
              <a:t>Fierz</a:t>
            </a:r>
            <a:r>
              <a:rPr lang="en" altLang="zh-CN" sz="2200" dirty="0">
                <a:latin typeface="Times New Roman" panose="02020603050405020304" pitchFamily="18" charset="0"/>
                <a:cs typeface="Times New Roman" panose="02020603050405020304" pitchFamily="18" charset="0"/>
              </a:rPr>
              <a:t> transformation, we are developing </a:t>
            </a:r>
            <a:r>
              <a:rPr lang="en" altLang="zh-CN" sz="2200" dirty="0">
                <a:solidFill>
                  <a:srgbClr val="C00000"/>
                </a:solidFill>
                <a:latin typeface="Times New Roman" panose="02020603050405020304" pitchFamily="18" charset="0"/>
                <a:cs typeface="Times New Roman" panose="02020603050405020304" pitchFamily="18" charset="0"/>
              </a:rPr>
              <a:t>quasiparticle vibration coupling (QPVC) model with higher order correlation </a:t>
            </a:r>
            <a:r>
              <a:rPr lang="en" altLang="zh-CN" sz="2200" dirty="0">
                <a:latin typeface="Times New Roman" panose="02020603050405020304" pitchFamily="18" charset="0"/>
                <a:cs typeface="Times New Roman" panose="02020603050405020304" pitchFamily="18" charset="0"/>
              </a:rPr>
              <a:t>to study </a:t>
            </a:r>
            <a:r>
              <a:rPr lang="el-GR" altLang="zh-CN" sz="2200" i="1" dirty="0"/>
              <a:t>β</a:t>
            </a:r>
            <a:r>
              <a:rPr lang="el-GR" altLang="zh-CN" sz="2200" dirty="0"/>
              <a:t>-</a:t>
            </a:r>
            <a:r>
              <a:rPr lang="en" altLang="zh-CN" sz="2200" dirty="0"/>
              <a:t>decay half-lives.</a:t>
            </a:r>
            <a:endParaRPr lang="zh-CN" altLang="en-US" sz="2200"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D2FA142C-DDCD-F138-E045-850D7BBCC52E}"/>
              </a:ext>
            </a:extLst>
          </p:cNvPr>
          <p:cNvSpPr txBox="1"/>
          <p:nvPr/>
        </p:nvSpPr>
        <p:spPr>
          <a:xfrm flipH="1">
            <a:off x="150855" y="79728"/>
            <a:ext cx="6413208" cy="646331"/>
          </a:xfrm>
          <a:prstGeom prst="rect">
            <a:avLst/>
          </a:prstGeom>
          <a:noFill/>
        </p:spPr>
        <p:txBody>
          <a:bodyPr wrap="square" rtlCol="0" anchor="ctr" anchorCtr="0">
            <a:spAutoFit/>
          </a:bodyPr>
          <a:lstStyle/>
          <a:p>
            <a:r>
              <a:rPr lang="en-US" altLang="zh-CN" sz="3600" dirty="0">
                <a:solidFill>
                  <a:schemeClr val="bg1"/>
                </a:solidFill>
                <a:latin typeface="+mn-ea"/>
              </a:rPr>
              <a:t>Summary and Perspective</a:t>
            </a:r>
            <a:endParaRPr lang="zh-CN" altLang="en-US" sz="3600" dirty="0">
              <a:solidFill>
                <a:schemeClr val="bg1"/>
              </a:solidFill>
              <a:latin typeface="+mn-ea"/>
            </a:endParaRPr>
          </a:p>
        </p:txBody>
      </p:sp>
    </p:spTree>
    <p:extLst>
      <p:ext uri="{BB962C8B-B14F-4D97-AF65-F5344CB8AC3E}">
        <p14:creationId xmlns:p14="http://schemas.microsoft.com/office/powerpoint/2010/main" val="726928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DFADBE6-D053-4F57-B9F4-E9AF0B5D4E26}"/>
              </a:ext>
            </a:extLst>
          </p:cNvPr>
          <p:cNvSpPr txBox="1"/>
          <p:nvPr/>
        </p:nvSpPr>
        <p:spPr>
          <a:xfrm>
            <a:off x="741687" y="2554842"/>
            <a:ext cx="11003333" cy="1107996"/>
          </a:xfrm>
          <a:prstGeom prst="rect">
            <a:avLst/>
          </a:prstGeom>
          <a:noFill/>
        </p:spPr>
        <p:txBody>
          <a:bodyPr wrap="none" rtlCol="0">
            <a:spAutoFit/>
          </a:bodyPr>
          <a:lstStyle/>
          <a:p>
            <a:r>
              <a:rPr lang="en-US" altLang="zh-CN" sz="6600" b="1" i="1" dirty="0">
                <a:latin typeface="+mj-lt"/>
              </a:rPr>
              <a:t>Thank you for your attentions!</a:t>
            </a:r>
            <a:endParaRPr lang="zh-CN" altLang="en-US" sz="6600" b="1" i="1" dirty="0">
              <a:latin typeface="+mj-lt"/>
            </a:endParaRPr>
          </a:p>
        </p:txBody>
      </p:sp>
    </p:spTree>
    <p:extLst>
      <p:ext uri="{BB962C8B-B14F-4D97-AF65-F5344CB8AC3E}">
        <p14:creationId xmlns:p14="http://schemas.microsoft.com/office/powerpoint/2010/main" val="3738241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5" y="97718"/>
            <a:ext cx="10163445" cy="646331"/>
          </a:xfrm>
          <a:prstGeom prst="rect">
            <a:avLst/>
          </a:prstGeom>
          <a:noFill/>
        </p:spPr>
        <p:txBody>
          <a:bodyPr wrap="square" rtlCol="0" anchor="ctr" anchorCtr="0">
            <a:spAutoFit/>
          </a:bodyPr>
          <a:lstStyle/>
          <a:p>
            <a:r>
              <a:rPr lang="en-US" altLang="zh-CN" sz="3600" dirty="0">
                <a:solidFill>
                  <a:schemeClr val="bg1"/>
                </a:solidFill>
                <a:latin typeface="+mn-ea"/>
              </a:rPr>
              <a:t>Contribution of each coupling channel</a:t>
            </a:r>
            <a:endParaRPr lang="zh-CN" altLang="en-US" sz="3600" dirty="0">
              <a:solidFill>
                <a:schemeClr val="bg1"/>
              </a:solidFill>
              <a:latin typeface="+mn-ea"/>
            </a:endParaRPr>
          </a:p>
        </p:txBody>
      </p:sp>
      <p:sp>
        <p:nvSpPr>
          <p:cNvPr id="2" name="文本框 1">
            <a:extLst>
              <a:ext uri="{FF2B5EF4-FFF2-40B4-BE49-F238E27FC236}">
                <a16:creationId xmlns:a16="http://schemas.microsoft.com/office/drawing/2014/main" id="{5192BE5A-5925-E435-5075-CB726D546D61}"/>
              </a:ext>
            </a:extLst>
          </p:cNvPr>
          <p:cNvSpPr txBox="1"/>
          <p:nvPr/>
        </p:nvSpPr>
        <p:spPr>
          <a:xfrm>
            <a:off x="331991" y="901012"/>
            <a:ext cx="2585275"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latin typeface="+mn-ea"/>
              </a:rPr>
              <a:t>Ni isotope</a:t>
            </a:r>
            <a:endParaRPr lang="zh-CN" altLang="en-US" sz="2400" dirty="0">
              <a:latin typeface="+mn-ea"/>
            </a:endParaRPr>
          </a:p>
        </p:txBody>
      </p:sp>
      <p:sp>
        <p:nvSpPr>
          <p:cNvPr id="3" name="矩形 2">
            <a:extLst>
              <a:ext uri="{FF2B5EF4-FFF2-40B4-BE49-F238E27FC236}">
                <a16:creationId xmlns:a16="http://schemas.microsoft.com/office/drawing/2014/main" id="{EA5D2A95-CF91-2405-FC53-42C53B340742}"/>
              </a:ext>
            </a:extLst>
          </p:cNvPr>
          <p:cNvSpPr/>
          <p:nvPr/>
        </p:nvSpPr>
        <p:spPr>
          <a:xfrm>
            <a:off x="1624629" y="5080932"/>
            <a:ext cx="9541540" cy="1564110"/>
          </a:xfrm>
          <a:prstGeom prst="rect">
            <a:avLst/>
          </a:prstGeom>
          <a:solidFill>
            <a:schemeClr val="accent4">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61B1B5AE-9892-87AE-FEBE-28417DB4FC4F}"/>
              </a:ext>
            </a:extLst>
          </p:cNvPr>
          <p:cNvSpPr txBox="1"/>
          <p:nvPr/>
        </p:nvSpPr>
        <p:spPr>
          <a:xfrm>
            <a:off x="1800413" y="5877926"/>
            <a:ext cx="9365753" cy="707886"/>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2000" dirty="0" err="1"/>
              <a:t>tPV</a:t>
            </a:r>
            <a:r>
              <a:rPr lang="en" altLang="zh-CN" sz="2000" dirty="0"/>
              <a:t> and </a:t>
            </a:r>
            <a:r>
              <a:rPr lang="en" altLang="zh-CN" sz="2000" dirty="0" err="1"/>
              <a:t>tT</a:t>
            </a:r>
            <a:r>
              <a:rPr lang="en" altLang="zh-CN" sz="2000" dirty="0"/>
              <a:t> coupling channels increase the excitation energy of GT transition, resulting in a longer </a:t>
            </a:r>
            <a:r>
              <a:rPr lang="el-GR" altLang="zh-CN" sz="2000" i="1" dirty="0"/>
              <a:t>β</a:t>
            </a:r>
            <a:r>
              <a:rPr lang="el-GR" altLang="zh-CN" sz="2000" dirty="0"/>
              <a:t>-</a:t>
            </a:r>
            <a:r>
              <a:rPr lang="en" altLang="zh-CN" sz="2000" dirty="0"/>
              <a:t>decay half-life.</a:t>
            </a:r>
            <a:endParaRPr lang="zh-CN" altLang="en-US" sz="2000" dirty="0"/>
          </a:p>
        </p:txBody>
      </p:sp>
      <p:pic>
        <p:nvPicPr>
          <p:cNvPr id="6" name="图片 5">
            <a:extLst>
              <a:ext uri="{FF2B5EF4-FFF2-40B4-BE49-F238E27FC236}">
                <a16:creationId xmlns:a16="http://schemas.microsoft.com/office/drawing/2014/main" id="{D6D0FB6B-F7AA-F53C-EA28-F723EF7A6A8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462584" y="1362677"/>
            <a:ext cx="8942742" cy="3624506"/>
          </a:xfrm>
          <a:prstGeom prst="rect">
            <a:avLst/>
          </a:prstGeom>
        </p:spPr>
      </p:pic>
      <p:sp>
        <p:nvSpPr>
          <p:cNvPr id="10" name="文本框 9">
            <a:extLst>
              <a:ext uri="{FF2B5EF4-FFF2-40B4-BE49-F238E27FC236}">
                <a16:creationId xmlns:a16="http://schemas.microsoft.com/office/drawing/2014/main" id="{C4536E27-6088-A776-AB57-6F2F054E2EDC}"/>
              </a:ext>
            </a:extLst>
          </p:cNvPr>
          <p:cNvSpPr txBox="1"/>
          <p:nvPr/>
        </p:nvSpPr>
        <p:spPr>
          <a:xfrm>
            <a:off x="1800416" y="5163188"/>
            <a:ext cx="9365753" cy="707886"/>
          </a:xfrm>
          <a:prstGeom prst="rect">
            <a:avLst/>
          </a:prstGeom>
          <a:noFill/>
        </p:spPr>
        <p:txBody>
          <a:bodyPr wrap="square" rtlCol="0">
            <a:spAutoFit/>
          </a:bodyPr>
          <a:lstStyle/>
          <a:p>
            <a:pPr marL="342900" indent="-342900" algn="just">
              <a:buFont typeface="Wingdings" panose="05000000000000000000" pitchFamily="2" charset="2"/>
              <a:buChar char="Ø"/>
            </a:pPr>
            <a:r>
              <a:rPr lang="en" altLang="zh-CN" sz="2000" dirty="0"/>
              <a:t>Contribution from </a:t>
            </a:r>
            <a:r>
              <a:rPr lang="en" altLang="zh-CN" sz="2000" dirty="0" err="1"/>
              <a:t>isovector</a:t>
            </a:r>
            <a:r>
              <a:rPr lang="en" altLang="zh-CN" sz="2000" dirty="0"/>
              <a:t>-pseudovector (</a:t>
            </a:r>
            <a:r>
              <a:rPr lang="en" altLang="zh-CN" sz="2000" dirty="0" err="1"/>
              <a:t>tPV</a:t>
            </a:r>
            <a:r>
              <a:rPr lang="en" altLang="zh-CN" sz="2000" dirty="0"/>
              <a:t>) and </a:t>
            </a:r>
            <a:r>
              <a:rPr lang="en" altLang="zh-CN" sz="2000" dirty="0" err="1"/>
              <a:t>isovector</a:t>
            </a:r>
            <a:r>
              <a:rPr lang="en" altLang="zh-CN" sz="2000" dirty="0"/>
              <a:t>-tensor (</a:t>
            </a:r>
            <a:r>
              <a:rPr lang="en" altLang="zh-CN" sz="2000" dirty="0" err="1"/>
              <a:t>tT</a:t>
            </a:r>
            <a:r>
              <a:rPr lang="en" altLang="zh-CN" sz="2000" dirty="0"/>
              <a:t>) coupling channels are dominant, which significantly affect the </a:t>
            </a:r>
            <a:r>
              <a:rPr lang="el-GR" altLang="zh-CN" sz="2000" i="1" dirty="0"/>
              <a:t>β</a:t>
            </a:r>
            <a:r>
              <a:rPr lang="el-GR" altLang="zh-CN" sz="2000" dirty="0"/>
              <a:t>-</a:t>
            </a:r>
            <a:r>
              <a:rPr lang="en" altLang="zh-CN" sz="2000" dirty="0"/>
              <a:t>decay half-lives.</a:t>
            </a:r>
            <a:endParaRPr lang="zh-CN" altLang="en-US" sz="2000" dirty="0"/>
          </a:p>
        </p:txBody>
      </p:sp>
      <p:sp>
        <p:nvSpPr>
          <p:cNvPr id="5" name="左箭头 4">
            <a:extLst>
              <a:ext uri="{FF2B5EF4-FFF2-40B4-BE49-F238E27FC236}">
                <a16:creationId xmlns:a16="http://schemas.microsoft.com/office/drawing/2014/main" id="{1FAD7544-2793-2EC5-2CD7-3194BD3B6F6D}"/>
              </a:ext>
            </a:extLst>
          </p:cNvPr>
          <p:cNvSpPr/>
          <p:nvPr/>
        </p:nvSpPr>
        <p:spPr>
          <a:xfrm>
            <a:off x="9019309" y="3813464"/>
            <a:ext cx="228600" cy="384463"/>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左箭头 6">
            <a:extLst>
              <a:ext uri="{FF2B5EF4-FFF2-40B4-BE49-F238E27FC236}">
                <a16:creationId xmlns:a16="http://schemas.microsoft.com/office/drawing/2014/main" id="{7FC02E44-E006-338F-9307-216BE1815B84}"/>
              </a:ext>
            </a:extLst>
          </p:cNvPr>
          <p:cNvSpPr/>
          <p:nvPr/>
        </p:nvSpPr>
        <p:spPr>
          <a:xfrm>
            <a:off x="8059158" y="3818726"/>
            <a:ext cx="228600" cy="379201"/>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05562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0"/>
            <a:ext cx="6899081" cy="646331"/>
          </a:xfrm>
          <a:prstGeom prst="rect">
            <a:avLst/>
          </a:prstGeom>
          <a:noFill/>
        </p:spPr>
        <p:txBody>
          <a:bodyPr wrap="square" rtlCol="0" anchor="ctr" anchorCtr="0">
            <a:spAutoFit/>
          </a:bodyPr>
          <a:lstStyle/>
          <a:p>
            <a:r>
              <a:rPr lang="en-US" altLang="zh-CN" sz="3600" dirty="0">
                <a:solidFill>
                  <a:srgbClr val="FFFFFF"/>
                </a:solidFill>
                <a:latin typeface="微软雅黑" panose="020B0503020204020204" pitchFamily="34" charset="-122"/>
                <a:ea typeface="微软雅黑" panose="020B0503020204020204" pitchFamily="34" charset="-122"/>
              </a:rPr>
              <a:t>Fierz</a:t>
            </a:r>
            <a:r>
              <a:rPr lang="zh-CN" altLang="en-US" sz="3600" dirty="0">
                <a:solidFill>
                  <a:srgbClr val="FFFFFF"/>
                </a:solidFill>
                <a:latin typeface="微软雅黑" panose="020B0503020204020204" pitchFamily="34" charset="-122"/>
                <a:ea typeface="微软雅黑" panose="020B0503020204020204" pitchFamily="34" charset="-122"/>
              </a:rPr>
              <a:t>变换考虑局域化交换项</a:t>
            </a:r>
          </a:p>
        </p:txBody>
      </p:sp>
      <p:grpSp>
        <p:nvGrpSpPr>
          <p:cNvPr id="25" name="组合 24">
            <a:extLst>
              <a:ext uri="{FF2B5EF4-FFF2-40B4-BE49-F238E27FC236}">
                <a16:creationId xmlns:a16="http://schemas.microsoft.com/office/drawing/2014/main" id="{BAB9431A-5623-EF27-73DC-B51F826DF34E}"/>
              </a:ext>
            </a:extLst>
          </p:cNvPr>
          <p:cNvGrpSpPr/>
          <p:nvPr/>
        </p:nvGrpSpPr>
        <p:grpSpPr>
          <a:xfrm>
            <a:off x="886622" y="2110286"/>
            <a:ext cx="4739333" cy="3100979"/>
            <a:chOff x="545367" y="1860679"/>
            <a:chExt cx="5725604" cy="3301020"/>
          </a:xfrm>
        </p:grpSpPr>
        <p:pic>
          <p:nvPicPr>
            <p:cNvPr id="26" name="图片 25">
              <a:extLst>
                <a:ext uri="{FF2B5EF4-FFF2-40B4-BE49-F238E27FC236}">
                  <a16:creationId xmlns:a16="http://schemas.microsoft.com/office/drawing/2014/main" id="{042CD7A9-789F-3E72-61A8-A0AE4D77AC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45367" y="1860679"/>
              <a:ext cx="5725604" cy="3301020"/>
            </a:xfrm>
            <a:prstGeom prst="rect">
              <a:avLst/>
            </a:prstGeom>
          </p:spPr>
        </p:pic>
        <p:sp>
          <p:nvSpPr>
            <p:cNvPr id="27" name="矩形 26">
              <a:extLst>
                <a:ext uri="{FF2B5EF4-FFF2-40B4-BE49-F238E27FC236}">
                  <a16:creationId xmlns:a16="http://schemas.microsoft.com/office/drawing/2014/main" id="{6E6AEC3D-4F0F-7CF9-8CC1-8B5AF4090E9D}"/>
                </a:ext>
              </a:extLst>
            </p:cNvPr>
            <p:cNvSpPr/>
            <p:nvPr/>
          </p:nvSpPr>
          <p:spPr>
            <a:xfrm>
              <a:off x="2958785" y="3665416"/>
              <a:ext cx="675370" cy="1875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A4DFADDF-CB4F-38B1-71FC-C471B272000E}"/>
              </a:ext>
            </a:extLst>
          </p:cNvPr>
          <p:cNvGrpSpPr/>
          <p:nvPr/>
        </p:nvGrpSpPr>
        <p:grpSpPr>
          <a:xfrm>
            <a:off x="6096000" y="2110286"/>
            <a:ext cx="4887468" cy="3069239"/>
            <a:chOff x="6160026" y="1932388"/>
            <a:chExt cx="5267878" cy="3301020"/>
          </a:xfrm>
        </p:grpSpPr>
        <p:pic>
          <p:nvPicPr>
            <p:cNvPr id="29" name="图片 28">
              <a:extLst>
                <a:ext uri="{FF2B5EF4-FFF2-40B4-BE49-F238E27FC236}">
                  <a16:creationId xmlns:a16="http://schemas.microsoft.com/office/drawing/2014/main" id="{E50693D7-8B13-6559-71CE-7A90DFE160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160026" y="1932388"/>
              <a:ext cx="5267878" cy="3301020"/>
            </a:xfrm>
            <a:prstGeom prst="rect">
              <a:avLst/>
            </a:prstGeom>
          </p:spPr>
        </p:pic>
        <p:sp>
          <p:nvSpPr>
            <p:cNvPr id="30" name="矩形 29">
              <a:extLst>
                <a:ext uri="{FF2B5EF4-FFF2-40B4-BE49-F238E27FC236}">
                  <a16:creationId xmlns:a16="http://schemas.microsoft.com/office/drawing/2014/main" id="{6EAB8CC8-37F0-1EFA-BFD8-1404192695FC}"/>
                </a:ext>
              </a:extLst>
            </p:cNvPr>
            <p:cNvSpPr/>
            <p:nvPr/>
          </p:nvSpPr>
          <p:spPr>
            <a:xfrm>
              <a:off x="7495616" y="2432727"/>
              <a:ext cx="483892" cy="1854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a:extLst>
              <a:ext uri="{FF2B5EF4-FFF2-40B4-BE49-F238E27FC236}">
                <a16:creationId xmlns:a16="http://schemas.microsoft.com/office/drawing/2014/main" id="{014D2814-93DD-8BCB-C54E-C2B91950A4C7}"/>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1390639" y="1633405"/>
            <a:ext cx="3370147" cy="207191"/>
          </a:xfrm>
          <a:prstGeom prst="rect">
            <a:avLst/>
          </a:prstGeom>
        </p:spPr>
      </p:pic>
      <p:grpSp>
        <p:nvGrpSpPr>
          <p:cNvPr id="44" name="组合 43">
            <a:extLst>
              <a:ext uri="{FF2B5EF4-FFF2-40B4-BE49-F238E27FC236}">
                <a16:creationId xmlns:a16="http://schemas.microsoft.com/office/drawing/2014/main" id="{CC8341CD-4658-47F7-F736-66105D8FC14C}"/>
              </a:ext>
            </a:extLst>
          </p:cNvPr>
          <p:cNvGrpSpPr/>
          <p:nvPr/>
        </p:nvGrpSpPr>
        <p:grpSpPr>
          <a:xfrm>
            <a:off x="7348962" y="1479516"/>
            <a:ext cx="3948944" cy="307778"/>
            <a:chOff x="7090878" y="1006068"/>
            <a:chExt cx="3948944" cy="307778"/>
          </a:xfrm>
        </p:grpSpPr>
        <p:sp>
          <p:nvSpPr>
            <p:cNvPr id="40" name="矩形 39">
              <a:extLst>
                <a:ext uri="{FF2B5EF4-FFF2-40B4-BE49-F238E27FC236}">
                  <a16:creationId xmlns:a16="http://schemas.microsoft.com/office/drawing/2014/main" id="{0F1B5B73-32C2-3B05-4BEA-F80EDB618C84}"/>
                </a:ext>
              </a:extLst>
            </p:cNvPr>
            <p:cNvSpPr/>
            <p:nvPr/>
          </p:nvSpPr>
          <p:spPr>
            <a:xfrm>
              <a:off x="7090878" y="1019884"/>
              <a:ext cx="3750824" cy="293962"/>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a:extLst>
                <a:ext uri="{FF2B5EF4-FFF2-40B4-BE49-F238E27FC236}">
                  <a16:creationId xmlns:a16="http://schemas.microsoft.com/office/drawing/2014/main" id="{381A1B9C-B3BD-30BD-EDA2-49B0A7427760}"/>
                </a:ext>
              </a:extLst>
            </p:cNvPr>
            <p:cNvSpPr txBox="1"/>
            <p:nvPr/>
          </p:nvSpPr>
          <p:spPr>
            <a:xfrm>
              <a:off x="7090878" y="1006068"/>
              <a:ext cx="3948944" cy="307777"/>
            </a:xfrm>
            <a:prstGeom prst="rect">
              <a:avLst/>
            </a:prstGeom>
            <a:noFill/>
          </p:spPr>
          <p:txBody>
            <a:bodyPr wrap="square">
              <a:spAutoFit/>
            </a:bodyPr>
            <a:lstStyle/>
            <a:p>
              <a:pPr>
                <a:defRPr/>
              </a:pPr>
              <a:r>
                <a:rPr lang="en-US" altLang="zh-CN" sz="1400" dirty="0">
                  <a:solidFill>
                    <a:srgbClr val="0070C1"/>
                  </a:solidFill>
                  <a:latin typeface="Calibri-Italic"/>
                  <a:ea typeface="黑体"/>
                </a:rPr>
                <a:t>Qiang Zhao</a:t>
              </a:r>
              <a:r>
                <a:rPr lang="da-DK" altLang="zh-CN" sz="1400" dirty="0">
                  <a:solidFill>
                    <a:srgbClr val="0070C1"/>
                  </a:solidFill>
                  <a:latin typeface="Calibri-Italic"/>
                  <a:ea typeface="黑体"/>
                </a:rPr>
                <a:t> et al., Phys. Rev. C 106, 034315(2022)</a:t>
              </a:r>
            </a:p>
          </p:txBody>
        </p:sp>
      </p:grp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CEEF7C8A-12EC-A7B1-2DEE-ABF028BF2255}"/>
                  </a:ext>
                </a:extLst>
              </p:cNvPr>
              <p:cNvSpPr txBox="1"/>
              <p:nvPr/>
            </p:nvSpPr>
            <p:spPr>
              <a:xfrm>
                <a:off x="342900" y="977558"/>
                <a:ext cx="3489893" cy="430887"/>
              </a:xfrm>
              <a:prstGeom prst="rect">
                <a:avLst/>
              </a:prstGeom>
              <a:noFill/>
            </p:spPr>
            <p:txBody>
              <a:bodyPr wrap="square">
                <a:spAutoFit/>
              </a:bodyPr>
              <a:lstStyle/>
              <a:p>
                <a:pPr marL="285750" indent="-285750">
                  <a:buFont typeface="Wingdings" panose="05000000000000000000" pitchFamily="2" charset="2"/>
                  <a:buChar char="Ø"/>
                </a:pPr>
                <a14:m>
                  <m:oMath xmlns:m="http://schemas.openxmlformats.org/officeDocument/2006/math">
                    <m:r>
                      <m:rPr>
                        <m:sty m:val="p"/>
                      </m:rPr>
                      <a:rPr lang="en-US" altLang="zh-CN" sz="2200" i="1" dirty="0" smtClean="0">
                        <a:solidFill>
                          <a:srgbClr val="191B0E"/>
                        </a:solidFill>
                        <a:latin typeface="Cambria Math" panose="02040503050406030204" pitchFamily="18" charset="0"/>
                        <a:ea typeface="微软雅黑" panose="020B0503020204020204" pitchFamily="34" charset="-122"/>
                      </a:rPr>
                      <m:t>N</m:t>
                    </m:r>
                    <m:r>
                      <a:rPr lang="en-US" altLang="zh-CN" sz="2200" b="0" i="1" dirty="0" smtClean="0">
                        <a:solidFill>
                          <a:srgbClr val="191B0E"/>
                        </a:solidFill>
                        <a:latin typeface="Cambria Math" panose="02040503050406030204" pitchFamily="18" charset="0"/>
                        <a:ea typeface="微软雅黑" panose="020B0503020204020204" pitchFamily="34" charset="-122"/>
                      </a:rPr>
                      <m:t>=82</m:t>
                    </m:r>
                  </m:oMath>
                </a14:m>
                <a:r>
                  <a:rPr lang="zh-CN" altLang="en-US" sz="2200" dirty="0">
                    <a:solidFill>
                      <a:srgbClr val="191B0E"/>
                    </a:solidFill>
                    <a:latin typeface="Times New Roman" panose="02020603050405020304" pitchFamily="18" charset="0"/>
                    <a:ea typeface="微软雅黑" panose="020B0503020204020204" pitchFamily="34" charset="-122"/>
                  </a:rPr>
                  <a:t>和</a:t>
                </a:r>
                <a14:m>
                  <m:oMath xmlns:m="http://schemas.openxmlformats.org/officeDocument/2006/math">
                    <m:r>
                      <a:rPr lang="en-US" altLang="zh-CN" sz="2200" b="0" i="1" dirty="0" smtClean="0">
                        <a:solidFill>
                          <a:srgbClr val="191B0E"/>
                        </a:solidFill>
                        <a:latin typeface="Cambria Math" panose="02040503050406030204" pitchFamily="18" charset="0"/>
                        <a:ea typeface="微软雅黑" panose="020B0503020204020204" pitchFamily="34" charset="-122"/>
                      </a:rPr>
                      <m:t>126</m:t>
                    </m:r>
                  </m:oMath>
                </a14:m>
                <a:r>
                  <a:rPr lang="zh-CN" altLang="en-US" sz="2200" dirty="0">
                    <a:solidFill>
                      <a:srgbClr val="191B0E"/>
                    </a:solidFill>
                    <a:latin typeface="Times New Roman" panose="02020603050405020304" pitchFamily="18" charset="0"/>
                    <a:ea typeface="微软雅黑" panose="020B0503020204020204" pitchFamily="34" charset="-122"/>
                  </a:rPr>
                  <a:t>双质子壳隙</a:t>
                </a:r>
                <a:endParaRPr lang="zh-CN" altLang="en-US" sz="2200" dirty="0"/>
              </a:p>
            </p:txBody>
          </p:sp>
        </mc:Choice>
        <mc:Fallback xmlns="">
          <p:sp>
            <p:nvSpPr>
              <p:cNvPr id="43" name="文本框 42">
                <a:extLst>
                  <a:ext uri="{FF2B5EF4-FFF2-40B4-BE49-F238E27FC236}">
                    <a16:creationId xmlns:a16="http://schemas.microsoft.com/office/drawing/2014/main" id="{CEEF7C8A-12EC-A7B1-2DEE-ABF028BF2255}"/>
                  </a:ext>
                </a:extLst>
              </p:cNvPr>
              <p:cNvSpPr txBox="1">
                <a:spLocks noRot="1" noChangeAspect="1" noMove="1" noResize="1" noEditPoints="1" noAdjustHandles="1" noChangeArrowheads="1" noChangeShapeType="1" noTextEdit="1"/>
              </p:cNvSpPr>
              <p:nvPr/>
            </p:nvSpPr>
            <p:spPr>
              <a:xfrm>
                <a:off x="342900" y="977558"/>
                <a:ext cx="3489893" cy="430887"/>
              </a:xfrm>
              <a:prstGeom prst="rect">
                <a:avLst/>
              </a:prstGeom>
              <a:blipFill>
                <a:blip r:embed="rId7"/>
                <a:stretch>
                  <a:fillRect l="-1920" t="-8451" r="-1745" b="-28169"/>
                </a:stretch>
              </a:blipFill>
            </p:spPr>
            <p:txBody>
              <a:bodyPr/>
              <a:lstStyle/>
              <a:p>
                <a:r>
                  <a:rPr lang="zh-CN" altLang="en-US">
                    <a:noFill/>
                  </a:rPr>
                  <a:t> </a:t>
                </a:r>
              </a:p>
            </p:txBody>
          </p:sp>
        </mc:Fallback>
      </mc:AlternateContent>
      <p:sp>
        <p:nvSpPr>
          <p:cNvPr id="45" name="文本框 44">
            <a:extLst>
              <a:ext uri="{FF2B5EF4-FFF2-40B4-BE49-F238E27FC236}">
                <a16:creationId xmlns:a16="http://schemas.microsoft.com/office/drawing/2014/main" id="{4B4EDD69-DF85-F710-A9DC-D30961384F25}"/>
              </a:ext>
            </a:extLst>
          </p:cNvPr>
          <p:cNvSpPr txBox="1"/>
          <p:nvPr/>
        </p:nvSpPr>
        <p:spPr>
          <a:xfrm>
            <a:off x="5625955" y="957139"/>
            <a:ext cx="6281115" cy="769441"/>
          </a:xfrm>
          <a:prstGeom prst="rect">
            <a:avLst/>
          </a:prstGeom>
          <a:noFill/>
        </p:spPr>
        <p:txBody>
          <a:bodyPr wrap="square">
            <a:spAutoFit/>
          </a:bodyPr>
          <a:lstStyle/>
          <a:p>
            <a:pPr marL="285750" indent="-285750">
              <a:buFont typeface="Wingdings" panose="05000000000000000000" pitchFamily="2" charset="2"/>
              <a:buChar char="Ø"/>
            </a:pPr>
            <a:r>
              <a:rPr lang="en-US" altLang="zh-CN" sz="2200" baseline="30000" dirty="0"/>
              <a:t>48</a:t>
            </a:r>
            <a:r>
              <a:rPr lang="en-US" altLang="zh-CN" sz="2200" dirty="0"/>
              <a:t>Ca</a:t>
            </a:r>
            <a:r>
              <a:rPr lang="zh-CN" altLang="en-US" sz="2200" dirty="0"/>
              <a:t>、</a:t>
            </a:r>
            <a:r>
              <a:rPr lang="en-US" altLang="zh-CN" sz="2200" baseline="30000" dirty="0"/>
              <a:t>90</a:t>
            </a:r>
            <a:r>
              <a:rPr lang="en-US" altLang="zh-CN" sz="2200" dirty="0"/>
              <a:t>Zr</a:t>
            </a:r>
            <a:r>
              <a:rPr lang="zh-CN" altLang="en-US" sz="2200" dirty="0"/>
              <a:t>和</a:t>
            </a:r>
            <a:r>
              <a:rPr lang="en-US" altLang="zh-CN" sz="2200" baseline="30000" dirty="0"/>
              <a:t>208</a:t>
            </a:r>
            <a:r>
              <a:rPr lang="en-US" altLang="zh-CN" sz="2200" dirty="0"/>
              <a:t>Pb</a:t>
            </a:r>
            <a:r>
              <a:rPr lang="zh-CN" altLang="en-US" sz="2200" dirty="0"/>
              <a:t>的</a:t>
            </a:r>
            <a:r>
              <a:rPr lang="en-US" altLang="zh-CN" sz="2200" dirty="0"/>
              <a:t>Gamow-Teller</a:t>
            </a:r>
            <a:r>
              <a:rPr lang="zh-CN" altLang="en-US" sz="2200" dirty="0"/>
              <a:t>共振</a:t>
            </a:r>
            <a:r>
              <a:rPr lang="en-US" altLang="zh-CN" sz="2200" dirty="0"/>
              <a:t>(GTR)</a:t>
            </a:r>
            <a:r>
              <a:rPr lang="zh-CN" altLang="en-US" sz="2200" dirty="0"/>
              <a:t>强度分布</a:t>
            </a:r>
          </a:p>
        </p:txBody>
      </p:sp>
      <mc:AlternateContent xmlns:mc="http://schemas.openxmlformats.org/markup-compatibility/2006" xmlns:a14="http://schemas.microsoft.com/office/drawing/2010/main">
        <mc:Choice Requires="a14">
          <p:sp>
            <p:nvSpPr>
              <p:cNvPr id="47" name="文本框 46">
                <a:extLst>
                  <a:ext uri="{FF2B5EF4-FFF2-40B4-BE49-F238E27FC236}">
                    <a16:creationId xmlns:a16="http://schemas.microsoft.com/office/drawing/2014/main" id="{5211AE7A-BBE5-E8A7-DCEE-9CCD0A218641}"/>
                  </a:ext>
                </a:extLst>
              </p:cNvPr>
              <p:cNvSpPr txBox="1"/>
              <p:nvPr/>
            </p:nvSpPr>
            <p:spPr>
              <a:xfrm>
                <a:off x="1464924" y="5494811"/>
                <a:ext cx="10081303" cy="430887"/>
              </a:xfrm>
              <a:prstGeom prst="rect">
                <a:avLst/>
              </a:prstGeom>
              <a:noFill/>
            </p:spPr>
            <p:txBody>
              <a:bodyPr wrap="square">
                <a:spAutoFit/>
              </a:bodyPr>
              <a:lstStyle/>
              <a:p>
                <a:pPr marL="342900" indent="-342900">
                  <a:buFont typeface="Wingdings" panose="05000000000000000000" pitchFamily="2" charset="2"/>
                  <a:buChar char="ü"/>
                </a:pPr>
                <a:r>
                  <a:rPr lang="en-US" altLang="zh-CN" sz="2200" dirty="0"/>
                  <a:t>PCF-PK1</a:t>
                </a:r>
                <a:r>
                  <a:rPr lang="zh-CN" altLang="en-US" sz="2200" dirty="0"/>
                  <a:t>可以消除多数</a:t>
                </a:r>
                <a:r>
                  <a:rPr lang="en-US" altLang="zh-CN" sz="2200" dirty="0"/>
                  <a:t>RHB</a:t>
                </a:r>
                <a:r>
                  <a:rPr lang="zh-CN" altLang="en-US" sz="2200" dirty="0"/>
                  <a:t>理论中存在的</a:t>
                </a:r>
                <a:r>
                  <a:rPr lang="zh-CN" altLang="en-US" sz="2200" dirty="0">
                    <a:solidFill>
                      <a:srgbClr val="C00000"/>
                    </a:solidFill>
                  </a:rPr>
                  <a:t>假壳结构</a:t>
                </a:r>
                <a14:m>
                  <m:oMath xmlns:m="http://schemas.openxmlformats.org/officeDocument/2006/math">
                    <m:r>
                      <m:rPr>
                        <m:sty m:val="p"/>
                      </m:rPr>
                      <a:rPr lang="en-US" altLang="zh-CN" sz="2200" i="1" dirty="0">
                        <a:solidFill>
                          <a:srgbClr val="191B0E"/>
                        </a:solidFill>
                        <a:latin typeface="Cambria Math" panose="02040503050406030204" pitchFamily="18" charset="0"/>
                        <a:ea typeface="微软雅黑" panose="020B0503020204020204" pitchFamily="34" charset="-122"/>
                      </a:rPr>
                      <m:t>Z</m:t>
                    </m:r>
                    <m:r>
                      <a:rPr lang="en-US" altLang="zh-CN" sz="2200" b="0" i="1" dirty="0" smtClean="0">
                        <a:solidFill>
                          <a:srgbClr val="191B0E"/>
                        </a:solidFill>
                        <a:latin typeface="Cambria Math" panose="02040503050406030204" pitchFamily="18" charset="0"/>
                        <a:ea typeface="微软雅黑" panose="020B0503020204020204" pitchFamily="34" charset="-122"/>
                      </a:rPr>
                      <m:t>=58</m:t>
                    </m:r>
                  </m:oMath>
                </a14:m>
                <a:r>
                  <a:rPr lang="zh-CN" altLang="en-US" sz="2200" dirty="0">
                    <a:solidFill>
                      <a:srgbClr val="191B0E"/>
                    </a:solidFill>
                    <a:ea typeface="微软雅黑" panose="020B0503020204020204" pitchFamily="34" charset="-122"/>
                  </a:rPr>
                  <a:t>和</a:t>
                </a:r>
                <a14:m>
                  <m:oMath xmlns:m="http://schemas.openxmlformats.org/officeDocument/2006/math">
                    <m:r>
                      <m:rPr>
                        <m:sty m:val="p"/>
                      </m:rPr>
                      <a:rPr lang="en-US" altLang="zh-CN" sz="2200" b="0" i="0" dirty="0" smtClean="0">
                        <a:solidFill>
                          <a:srgbClr val="191B0E"/>
                        </a:solidFill>
                        <a:latin typeface="Cambria Math" panose="02040503050406030204" pitchFamily="18" charset="0"/>
                        <a:ea typeface="微软雅黑" panose="020B0503020204020204" pitchFamily="34" charset="-122"/>
                      </a:rPr>
                      <m:t>Z</m:t>
                    </m:r>
                    <m:r>
                      <a:rPr lang="en-US" altLang="zh-CN" sz="2200" b="0" i="0" dirty="0" smtClean="0">
                        <a:solidFill>
                          <a:srgbClr val="191B0E"/>
                        </a:solidFill>
                        <a:latin typeface="Cambria Math" panose="02040503050406030204" pitchFamily="18" charset="0"/>
                        <a:ea typeface="微软雅黑" panose="020B0503020204020204" pitchFamily="34" charset="-122"/>
                      </a:rPr>
                      <m:t>=</m:t>
                    </m:r>
                    <m:r>
                      <a:rPr lang="en-US" altLang="zh-CN" sz="2200" b="0" i="1" dirty="0" smtClean="0">
                        <a:solidFill>
                          <a:srgbClr val="191B0E"/>
                        </a:solidFill>
                        <a:latin typeface="Cambria Math" panose="02040503050406030204" pitchFamily="18" charset="0"/>
                        <a:ea typeface="微软雅黑" panose="020B0503020204020204" pitchFamily="34" charset="-122"/>
                      </a:rPr>
                      <m:t>92</m:t>
                    </m:r>
                  </m:oMath>
                </a14:m>
                <a:endParaRPr lang="zh-CN" altLang="en-US" sz="2200" dirty="0"/>
              </a:p>
            </p:txBody>
          </p:sp>
        </mc:Choice>
        <mc:Fallback xmlns="">
          <p:sp>
            <p:nvSpPr>
              <p:cNvPr id="47" name="文本框 46">
                <a:extLst>
                  <a:ext uri="{FF2B5EF4-FFF2-40B4-BE49-F238E27FC236}">
                    <a16:creationId xmlns:a16="http://schemas.microsoft.com/office/drawing/2014/main" id="{5211AE7A-BBE5-E8A7-DCEE-9CCD0A218641}"/>
                  </a:ext>
                </a:extLst>
              </p:cNvPr>
              <p:cNvSpPr txBox="1">
                <a:spLocks noRot="1" noChangeAspect="1" noMove="1" noResize="1" noEditPoints="1" noAdjustHandles="1" noChangeArrowheads="1" noChangeShapeType="1" noTextEdit="1"/>
              </p:cNvSpPr>
              <p:nvPr/>
            </p:nvSpPr>
            <p:spPr>
              <a:xfrm>
                <a:off x="1464924" y="5494811"/>
                <a:ext cx="10081303" cy="430887"/>
              </a:xfrm>
              <a:prstGeom prst="rect">
                <a:avLst/>
              </a:prstGeom>
              <a:blipFill>
                <a:blip r:embed="rId8"/>
                <a:stretch>
                  <a:fillRect l="-665" t="-8451" b="-28169"/>
                </a:stretch>
              </a:blipFill>
            </p:spPr>
            <p:txBody>
              <a:bodyPr/>
              <a:lstStyle/>
              <a:p>
                <a:r>
                  <a:rPr lang="zh-CN" altLang="en-US">
                    <a:noFill/>
                  </a:rPr>
                  <a:t> </a:t>
                </a:r>
              </a:p>
            </p:txBody>
          </p:sp>
        </mc:Fallback>
      </mc:AlternateContent>
      <p:sp>
        <p:nvSpPr>
          <p:cNvPr id="49" name="文本框 48">
            <a:extLst>
              <a:ext uri="{FF2B5EF4-FFF2-40B4-BE49-F238E27FC236}">
                <a16:creationId xmlns:a16="http://schemas.microsoft.com/office/drawing/2014/main" id="{354F2AE7-8040-BFC9-8420-97EDDB4B6B55}"/>
              </a:ext>
            </a:extLst>
          </p:cNvPr>
          <p:cNvSpPr txBox="1"/>
          <p:nvPr/>
        </p:nvSpPr>
        <p:spPr>
          <a:xfrm>
            <a:off x="1414705" y="5894862"/>
            <a:ext cx="10239061" cy="430887"/>
          </a:xfrm>
          <a:prstGeom prst="rect">
            <a:avLst/>
          </a:prstGeom>
          <a:noFill/>
        </p:spPr>
        <p:txBody>
          <a:bodyPr wrap="square">
            <a:spAutoFit/>
          </a:bodyPr>
          <a:lstStyle/>
          <a:p>
            <a:pPr marL="342900" indent="-342900">
              <a:buFont typeface="Wingdings" panose="05000000000000000000" pitchFamily="2" charset="2"/>
              <a:buChar char="ü"/>
            </a:pPr>
            <a:r>
              <a:rPr lang="zh-CN" altLang="en-US" sz="2200" dirty="0"/>
              <a:t>无需</a:t>
            </a:r>
            <a:r>
              <a:rPr lang="zh-CN" altLang="en-US" sz="2200" dirty="0">
                <a:solidFill>
                  <a:srgbClr val="C00000"/>
                </a:solidFill>
              </a:rPr>
              <a:t>额外调节参数</a:t>
            </a:r>
            <a:r>
              <a:rPr lang="zh-CN" altLang="en-US" sz="2200" dirty="0"/>
              <a:t>，</a:t>
            </a:r>
            <a:r>
              <a:rPr lang="en-US" altLang="zh-CN" sz="2200" dirty="0"/>
              <a:t>PCF-PK1</a:t>
            </a:r>
            <a:r>
              <a:rPr lang="zh-CN" altLang="en-US" sz="2200" dirty="0"/>
              <a:t>能够</a:t>
            </a:r>
            <a:r>
              <a:rPr lang="zh-CN" altLang="en-US" sz="2200" dirty="0">
                <a:solidFill>
                  <a:srgbClr val="C00000"/>
                </a:solidFill>
              </a:rPr>
              <a:t>完全自洽</a:t>
            </a:r>
            <a:r>
              <a:rPr lang="zh-CN" altLang="en-US" sz="2200" dirty="0"/>
              <a:t>描述</a:t>
            </a:r>
            <a:r>
              <a:rPr lang="en-US" altLang="zh-CN" sz="2200" baseline="30000" dirty="0"/>
              <a:t>48</a:t>
            </a:r>
            <a:r>
              <a:rPr lang="en-US" altLang="zh-CN" sz="2200" dirty="0"/>
              <a:t>Ca</a:t>
            </a:r>
            <a:r>
              <a:rPr lang="zh-CN" altLang="en-US" sz="2200" dirty="0"/>
              <a:t>、</a:t>
            </a:r>
            <a:r>
              <a:rPr lang="en-US" altLang="zh-CN" sz="2200" baseline="30000" dirty="0"/>
              <a:t>90</a:t>
            </a:r>
            <a:r>
              <a:rPr lang="en-US" altLang="zh-CN" sz="2200" dirty="0"/>
              <a:t>Zr</a:t>
            </a:r>
            <a:r>
              <a:rPr lang="zh-CN" altLang="en-US" sz="2200" dirty="0"/>
              <a:t>和</a:t>
            </a:r>
            <a:r>
              <a:rPr lang="en-US" altLang="zh-CN" sz="2200" baseline="30000" dirty="0"/>
              <a:t>208</a:t>
            </a:r>
            <a:r>
              <a:rPr lang="en-US" altLang="zh-CN" sz="2200" dirty="0"/>
              <a:t>Pb</a:t>
            </a:r>
            <a:r>
              <a:rPr lang="zh-CN" altLang="en-US" sz="2200" dirty="0"/>
              <a:t>的</a:t>
            </a:r>
            <a:r>
              <a:rPr lang="en-US" altLang="zh-CN" sz="2200" dirty="0"/>
              <a:t>GTR</a:t>
            </a:r>
            <a:r>
              <a:rPr lang="zh-CN" altLang="en-US" sz="2200" dirty="0"/>
              <a:t>能量</a:t>
            </a:r>
          </a:p>
        </p:txBody>
      </p:sp>
      <p:sp>
        <p:nvSpPr>
          <p:cNvPr id="50" name="矩形 49">
            <a:extLst>
              <a:ext uri="{FF2B5EF4-FFF2-40B4-BE49-F238E27FC236}">
                <a16:creationId xmlns:a16="http://schemas.microsoft.com/office/drawing/2014/main" id="{9B2658F8-17E7-9AFB-24AE-92EE0EF480FB}"/>
              </a:ext>
            </a:extLst>
          </p:cNvPr>
          <p:cNvSpPr/>
          <p:nvPr/>
        </p:nvSpPr>
        <p:spPr>
          <a:xfrm>
            <a:off x="1058845" y="5435135"/>
            <a:ext cx="10239061" cy="89061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9881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4E1E97-020B-4786-866F-CBE7EE95DD38}"/>
              </a:ext>
            </a:extLst>
          </p:cNvPr>
          <p:cNvSpPr/>
          <p:nvPr/>
        </p:nvSpPr>
        <p:spPr>
          <a:xfrm>
            <a:off x="2968238" y="1222681"/>
            <a:ext cx="6673554" cy="4328108"/>
          </a:xfrm>
          <a:prstGeom prst="rect">
            <a:avLst/>
          </a:prstGeom>
        </p:spPr>
        <p:txBody>
          <a:bodyPr wrap="square">
            <a:spAutoFit/>
          </a:bodyPr>
          <a:lstStyle/>
          <a:p>
            <a:pPr marL="457200" indent="-457200">
              <a:lnSpc>
                <a:spcPct val="150000"/>
              </a:lnSpc>
              <a:spcBef>
                <a:spcPts val="600"/>
              </a:spcBef>
              <a:spcAft>
                <a:spcPts val="1200"/>
              </a:spcAft>
              <a:buFont typeface="Wingdings" panose="05000000000000000000" pitchFamily="2" charset="2"/>
              <a:buChar char="p"/>
            </a:pPr>
            <a:r>
              <a:rPr lang="en-US" altLang="zh-CN" sz="3200" b="1" dirty="0">
                <a:latin typeface="+mn-ea"/>
              </a:rPr>
              <a:t>Introduction</a:t>
            </a:r>
          </a:p>
          <a:p>
            <a:pPr marL="457200" indent="-457200">
              <a:lnSpc>
                <a:spcPct val="200000"/>
              </a:lnSpc>
              <a:spcBef>
                <a:spcPts val="600"/>
              </a:spcBef>
              <a:spcAft>
                <a:spcPts val="1200"/>
              </a:spcAft>
              <a:buFont typeface="Wingdings" panose="05000000000000000000" pitchFamily="2" charset="2"/>
              <a:buChar char="p"/>
            </a:pPr>
            <a:r>
              <a:rPr lang="en-US" altLang="zh-CN" sz="3200" b="1" dirty="0">
                <a:latin typeface="+mn-ea"/>
              </a:rPr>
              <a:t>Theoretical framework</a:t>
            </a:r>
          </a:p>
          <a:p>
            <a:pPr marL="457200" indent="-457200">
              <a:lnSpc>
                <a:spcPct val="200000"/>
              </a:lnSpc>
              <a:spcBef>
                <a:spcPts val="600"/>
              </a:spcBef>
              <a:spcAft>
                <a:spcPts val="1200"/>
              </a:spcAft>
              <a:buFont typeface="Wingdings" panose="05000000000000000000" pitchFamily="2" charset="2"/>
              <a:buChar char="p"/>
            </a:pPr>
            <a:r>
              <a:rPr lang="en-US" altLang="zh-CN" sz="3200" b="1" dirty="0">
                <a:latin typeface="+mn-ea"/>
              </a:rPr>
              <a:t>Results and Discussions</a:t>
            </a:r>
          </a:p>
          <a:p>
            <a:pPr marL="457200" indent="-457200">
              <a:lnSpc>
                <a:spcPct val="200000"/>
              </a:lnSpc>
              <a:spcBef>
                <a:spcPts val="600"/>
              </a:spcBef>
              <a:spcAft>
                <a:spcPts val="1200"/>
              </a:spcAft>
              <a:buFont typeface="Wingdings" panose="05000000000000000000" pitchFamily="2" charset="2"/>
              <a:buChar char="p"/>
            </a:pPr>
            <a:r>
              <a:rPr lang="en-US" altLang="zh-CN" sz="3200" b="1" dirty="0">
                <a:latin typeface="+mn-ea"/>
              </a:rPr>
              <a:t>Summary and Perspective</a:t>
            </a:r>
          </a:p>
        </p:txBody>
      </p:sp>
    </p:spTree>
    <p:extLst>
      <p:ext uri="{BB962C8B-B14F-4D97-AF65-F5344CB8AC3E}">
        <p14:creationId xmlns:p14="http://schemas.microsoft.com/office/powerpoint/2010/main" val="1782586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312937" y="90960"/>
            <a:ext cx="8901410" cy="646331"/>
          </a:xfrm>
          <a:prstGeom prst="rect">
            <a:avLst/>
          </a:prstGeom>
          <a:noFill/>
        </p:spPr>
        <p:txBody>
          <a:bodyPr wrap="square" rtlCol="0" anchor="ctr" anchorCtr="0">
            <a:spAutoFit/>
          </a:bodyPr>
          <a:lstStyle/>
          <a:p>
            <a:r>
              <a:rPr lang="zh-CN" altLang="en-US" sz="3600" dirty="0">
                <a:solidFill>
                  <a:srgbClr val="FFFFFF"/>
                </a:solidFill>
                <a:latin typeface="+mj-lt"/>
                <a:ea typeface="+mj-ea"/>
              </a:rPr>
              <a:t>附录</a:t>
            </a:r>
          </a:p>
        </p:txBody>
      </p:sp>
      <p:sp>
        <p:nvSpPr>
          <p:cNvPr id="10" name="文本框 9">
            <a:extLst>
              <a:ext uri="{FF2B5EF4-FFF2-40B4-BE49-F238E27FC236}">
                <a16:creationId xmlns:a16="http://schemas.microsoft.com/office/drawing/2014/main" id="{CC8D5FAE-D9D0-DCAD-3CC2-BCFDAAC49836}"/>
              </a:ext>
            </a:extLst>
          </p:cNvPr>
          <p:cNvSpPr txBox="1"/>
          <p:nvPr/>
        </p:nvSpPr>
        <p:spPr>
          <a:xfrm>
            <a:off x="127742" y="951234"/>
            <a:ext cx="7418952" cy="492443"/>
          </a:xfrm>
          <a:prstGeom prst="rect">
            <a:avLst/>
          </a:prstGeom>
          <a:noFill/>
        </p:spPr>
        <p:txBody>
          <a:bodyPr wrap="square">
            <a:spAutoFit/>
          </a:bodyPr>
          <a:lstStyle/>
          <a:p>
            <a:pPr marL="342900" indent="-342900">
              <a:buFont typeface="Wingdings 2" panose="05020102010507070707" pitchFamily="18" charset="2"/>
              <a:buChar char="¤"/>
            </a:pPr>
            <a:r>
              <a:rPr lang="zh-CN" altLang="en-US" sz="2600" dirty="0">
                <a:latin typeface="+mn-ea"/>
              </a:rPr>
              <a:t>太阳系元素丰度及可能的核合成起源</a:t>
            </a:r>
          </a:p>
        </p:txBody>
      </p:sp>
      <p:pic>
        <p:nvPicPr>
          <p:cNvPr id="3" name="图片 2">
            <a:extLst>
              <a:ext uri="{FF2B5EF4-FFF2-40B4-BE49-F238E27FC236}">
                <a16:creationId xmlns:a16="http://schemas.microsoft.com/office/drawing/2014/main" id="{3FA39EBF-D798-6BB7-6484-7C382F680F77}"/>
              </a:ext>
            </a:extLst>
          </p:cNvPr>
          <p:cNvPicPr>
            <a:picLocks noChangeAspect="1"/>
          </p:cNvPicPr>
          <p:nvPr/>
        </p:nvPicPr>
        <p:blipFill>
          <a:blip r:embed="rId3"/>
          <a:stretch>
            <a:fillRect/>
          </a:stretch>
        </p:blipFill>
        <p:spPr>
          <a:xfrm>
            <a:off x="1686327" y="1597564"/>
            <a:ext cx="8395519" cy="5061129"/>
          </a:xfrm>
          <a:prstGeom prst="rect">
            <a:avLst/>
          </a:prstGeom>
        </p:spPr>
      </p:pic>
      <p:sp>
        <p:nvSpPr>
          <p:cNvPr id="5" name="文本框 4">
            <a:extLst>
              <a:ext uri="{FF2B5EF4-FFF2-40B4-BE49-F238E27FC236}">
                <a16:creationId xmlns:a16="http://schemas.microsoft.com/office/drawing/2014/main" id="{64BD734C-BEA2-70F5-E1CB-4B95C694A861}"/>
              </a:ext>
            </a:extLst>
          </p:cNvPr>
          <p:cNvSpPr txBox="1"/>
          <p:nvPr/>
        </p:nvSpPr>
        <p:spPr>
          <a:xfrm>
            <a:off x="4467828" y="1443677"/>
            <a:ext cx="7418952" cy="307777"/>
          </a:xfrm>
          <a:prstGeom prst="rect">
            <a:avLst/>
          </a:prstGeom>
          <a:noFill/>
        </p:spPr>
        <p:txBody>
          <a:bodyPr wrap="square">
            <a:spAutoFit/>
          </a:bodyPr>
          <a:lstStyle/>
          <a:p>
            <a:r>
              <a:rPr lang="zh-CN" altLang="en-US" sz="1400" dirty="0">
                <a:solidFill>
                  <a:srgbClr val="0070C1"/>
                </a:solidFill>
                <a:latin typeface="Calibri-Italic"/>
                <a:ea typeface="黑体"/>
              </a:rPr>
              <a:t>何建军</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郭冰</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柳卫平</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等</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宇宙中铁以上的重核是如何合成的</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科学通报</a:t>
            </a:r>
            <a:r>
              <a:rPr lang="en-US" altLang="zh-CN" sz="1400" dirty="0">
                <a:solidFill>
                  <a:srgbClr val="0070C1"/>
                </a:solidFill>
                <a:latin typeface="Calibri-Italic"/>
                <a:ea typeface="黑体"/>
              </a:rPr>
              <a:t>, 2018, 63: 2429–2439</a:t>
            </a:r>
            <a:endParaRPr lang="zh-CN" altLang="en-US" sz="1400" dirty="0">
              <a:solidFill>
                <a:srgbClr val="0070C1"/>
              </a:solidFill>
              <a:latin typeface="Calibri-Italic"/>
              <a:ea typeface="黑体"/>
            </a:endParaRPr>
          </a:p>
        </p:txBody>
      </p:sp>
    </p:spTree>
    <p:extLst>
      <p:ext uri="{BB962C8B-B14F-4D97-AF65-F5344CB8AC3E}">
        <p14:creationId xmlns:p14="http://schemas.microsoft.com/office/powerpoint/2010/main" val="251164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312937" y="90960"/>
            <a:ext cx="8901410" cy="646331"/>
          </a:xfrm>
          <a:prstGeom prst="rect">
            <a:avLst/>
          </a:prstGeom>
          <a:noFill/>
        </p:spPr>
        <p:txBody>
          <a:bodyPr wrap="square" rtlCol="0" anchor="ctr" anchorCtr="0">
            <a:spAutoFit/>
          </a:bodyPr>
          <a:lstStyle/>
          <a:p>
            <a:r>
              <a:rPr lang="zh-CN" altLang="en-US" sz="3600" dirty="0">
                <a:solidFill>
                  <a:srgbClr val="FFFFFF"/>
                </a:solidFill>
                <a:latin typeface="+mj-lt"/>
                <a:ea typeface="+mj-ea"/>
              </a:rPr>
              <a:t>附录</a:t>
            </a:r>
          </a:p>
        </p:txBody>
      </p:sp>
      <p:sp>
        <p:nvSpPr>
          <p:cNvPr id="10" name="文本框 9">
            <a:extLst>
              <a:ext uri="{FF2B5EF4-FFF2-40B4-BE49-F238E27FC236}">
                <a16:creationId xmlns:a16="http://schemas.microsoft.com/office/drawing/2014/main" id="{CC8D5FAE-D9D0-DCAD-3CC2-BCFDAAC49836}"/>
              </a:ext>
            </a:extLst>
          </p:cNvPr>
          <p:cNvSpPr txBox="1"/>
          <p:nvPr/>
        </p:nvSpPr>
        <p:spPr>
          <a:xfrm>
            <a:off x="216283" y="914892"/>
            <a:ext cx="5532266" cy="492443"/>
          </a:xfrm>
          <a:prstGeom prst="rect">
            <a:avLst/>
          </a:prstGeom>
          <a:noFill/>
        </p:spPr>
        <p:txBody>
          <a:bodyPr wrap="square">
            <a:spAutoFit/>
          </a:bodyPr>
          <a:lstStyle/>
          <a:p>
            <a:pPr marL="342900" indent="-342900">
              <a:buFont typeface="Wingdings 2" panose="05020102010507070707" pitchFamily="18" charset="2"/>
              <a:buChar char="¤"/>
            </a:pPr>
            <a:r>
              <a:rPr lang="zh-CN" altLang="en-US" sz="2600" dirty="0">
                <a:latin typeface="+mn-ea"/>
              </a:rPr>
              <a:t>典型天体环境中的核合成路径</a:t>
            </a:r>
          </a:p>
        </p:txBody>
      </p:sp>
      <p:pic>
        <p:nvPicPr>
          <p:cNvPr id="13" name="图片 12">
            <a:extLst>
              <a:ext uri="{FF2B5EF4-FFF2-40B4-BE49-F238E27FC236}">
                <a16:creationId xmlns:a16="http://schemas.microsoft.com/office/drawing/2014/main" id="{423B2A8F-143A-2A1E-713E-DE31D7C0B15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79" y="1052012"/>
            <a:ext cx="10029476" cy="4871596"/>
          </a:xfrm>
          <a:prstGeom prst="rect">
            <a:avLst/>
          </a:prstGeom>
        </p:spPr>
      </p:pic>
      <p:sp>
        <p:nvSpPr>
          <p:cNvPr id="14" name="文本框 13">
            <a:extLst>
              <a:ext uri="{FF2B5EF4-FFF2-40B4-BE49-F238E27FC236}">
                <a16:creationId xmlns:a16="http://schemas.microsoft.com/office/drawing/2014/main" id="{D2FBC858-DDEE-2CE8-1819-89AE63EA9BA4}"/>
              </a:ext>
            </a:extLst>
          </p:cNvPr>
          <p:cNvSpPr txBox="1"/>
          <p:nvPr/>
        </p:nvSpPr>
        <p:spPr>
          <a:xfrm>
            <a:off x="4502058" y="5906839"/>
            <a:ext cx="7418952" cy="307777"/>
          </a:xfrm>
          <a:prstGeom prst="rect">
            <a:avLst/>
          </a:prstGeom>
          <a:noFill/>
        </p:spPr>
        <p:txBody>
          <a:bodyPr wrap="square">
            <a:spAutoFit/>
          </a:bodyPr>
          <a:lstStyle/>
          <a:p>
            <a:r>
              <a:rPr lang="zh-CN" altLang="en-US" sz="1400" dirty="0">
                <a:solidFill>
                  <a:srgbClr val="0070C1"/>
                </a:solidFill>
                <a:latin typeface="Calibri-Italic"/>
                <a:ea typeface="黑体"/>
              </a:rPr>
              <a:t>何建军</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郭冰</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柳卫平</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等</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宇宙中铁以上的重核是如何合成的</a:t>
            </a:r>
            <a:r>
              <a:rPr lang="en-US" altLang="zh-CN" sz="1400" dirty="0">
                <a:solidFill>
                  <a:srgbClr val="0070C1"/>
                </a:solidFill>
                <a:latin typeface="Calibri-Italic"/>
                <a:ea typeface="黑体"/>
              </a:rPr>
              <a:t>? </a:t>
            </a:r>
            <a:r>
              <a:rPr lang="zh-CN" altLang="en-US" sz="1400" dirty="0">
                <a:solidFill>
                  <a:srgbClr val="0070C1"/>
                </a:solidFill>
                <a:latin typeface="Calibri-Italic"/>
                <a:ea typeface="黑体"/>
              </a:rPr>
              <a:t>科学通报</a:t>
            </a:r>
            <a:r>
              <a:rPr lang="en-US" altLang="zh-CN" sz="1400" dirty="0">
                <a:solidFill>
                  <a:srgbClr val="0070C1"/>
                </a:solidFill>
                <a:latin typeface="Calibri-Italic"/>
                <a:ea typeface="黑体"/>
              </a:rPr>
              <a:t>, 2018, 63: 2429–2439</a:t>
            </a:r>
            <a:endParaRPr lang="zh-CN" altLang="en-US" sz="1400" dirty="0">
              <a:solidFill>
                <a:srgbClr val="0070C1"/>
              </a:solidFill>
              <a:latin typeface="Calibri-Italic"/>
              <a:ea typeface="黑体"/>
            </a:endParaRPr>
          </a:p>
        </p:txBody>
      </p:sp>
    </p:spTree>
    <p:extLst>
      <p:ext uri="{BB962C8B-B14F-4D97-AF65-F5344CB8AC3E}">
        <p14:creationId xmlns:p14="http://schemas.microsoft.com/office/powerpoint/2010/main" val="1559597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4" y="97718"/>
            <a:ext cx="10160661" cy="646331"/>
          </a:xfrm>
          <a:prstGeom prst="rect">
            <a:avLst/>
          </a:prstGeom>
          <a:noFill/>
        </p:spPr>
        <p:txBody>
          <a:bodyPr wrap="square" rtlCol="0" anchor="ctr" anchorCtr="0">
            <a:spAutoFit/>
          </a:bodyPr>
          <a:lstStyle/>
          <a:p>
            <a:r>
              <a:rPr lang="zh-CN" altLang="en-US" sz="3600" dirty="0">
                <a:solidFill>
                  <a:srgbClr val="FFFFFF"/>
                </a:solidFill>
                <a:latin typeface="微软雅黑" panose="020B0503020204020204" pitchFamily="34" charset="-122"/>
                <a:ea typeface="微软雅黑" panose="020B0503020204020204" pitchFamily="34" charset="-122"/>
              </a:rPr>
              <a:t>包含局域化交换项与张量耦合效应的参数组</a:t>
            </a:r>
          </a:p>
        </p:txBody>
      </p:sp>
      <p:pic>
        <p:nvPicPr>
          <p:cNvPr id="9" name="图片 8">
            <a:extLst>
              <a:ext uri="{FF2B5EF4-FFF2-40B4-BE49-F238E27FC236}">
                <a16:creationId xmlns:a16="http://schemas.microsoft.com/office/drawing/2014/main" id="{0374C48F-6F5D-1643-7E98-2EC1CE84A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195" y="1375491"/>
            <a:ext cx="6082226" cy="4657956"/>
          </a:xfrm>
          <a:prstGeom prst="rect">
            <a:avLst/>
          </a:prstGeom>
        </p:spPr>
      </p:pic>
      <mc:AlternateContent xmlns:mc="http://schemas.openxmlformats.org/markup-compatibility/2006" xmlns:a14="http://schemas.microsoft.com/office/drawing/2010/main">
        <mc:Choice Requires="a14">
          <p:graphicFrame>
            <p:nvGraphicFramePr>
              <p:cNvPr id="12" name="表格 11">
                <a:extLst>
                  <a:ext uri="{FF2B5EF4-FFF2-40B4-BE49-F238E27FC236}">
                    <a16:creationId xmlns:a16="http://schemas.microsoft.com/office/drawing/2014/main" id="{CE6DEB9C-5DD0-D4C9-14C5-2424142F4B3B}"/>
                  </a:ext>
                </a:extLst>
              </p:cNvPr>
              <p:cNvGraphicFramePr>
                <a:graphicFrameLocks noGrp="1"/>
              </p:cNvGraphicFramePr>
              <p:nvPr>
                <p:extLst>
                  <p:ext uri="{D42A27DB-BD31-4B8C-83A1-F6EECF244321}">
                    <p14:modId xmlns:p14="http://schemas.microsoft.com/office/powerpoint/2010/main" val="1525622831"/>
                  </p:ext>
                </p:extLst>
              </p:nvPr>
            </p:nvGraphicFramePr>
            <p:xfrm>
              <a:off x="398966" y="1748219"/>
              <a:ext cx="4979141" cy="2664000"/>
            </p:xfrm>
            <a:graphic>
              <a:graphicData uri="http://schemas.openxmlformats.org/drawingml/2006/table">
                <a:tbl>
                  <a:tblPr>
                    <a:tableStyleId>{9D7B26C5-4107-4FEC-AEDC-1716B250A1EF}</a:tableStyleId>
                  </a:tblPr>
                  <a:tblGrid>
                    <a:gridCol w="1675225">
                      <a:extLst>
                        <a:ext uri="{9D8B030D-6E8A-4147-A177-3AD203B41FA5}">
                          <a16:colId xmlns:a16="http://schemas.microsoft.com/office/drawing/2014/main" val="1012982487"/>
                        </a:ext>
                      </a:extLst>
                    </a:gridCol>
                    <a:gridCol w="1209885">
                      <a:extLst>
                        <a:ext uri="{9D8B030D-6E8A-4147-A177-3AD203B41FA5}">
                          <a16:colId xmlns:a16="http://schemas.microsoft.com/office/drawing/2014/main" val="1126581086"/>
                        </a:ext>
                      </a:extLst>
                    </a:gridCol>
                    <a:gridCol w="1070283">
                      <a:extLst>
                        <a:ext uri="{9D8B030D-6E8A-4147-A177-3AD203B41FA5}">
                          <a16:colId xmlns:a16="http://schemas.microsoft.com/office/drawing/2014/main" val="2246001371"/>
                        </a:ext>
                      </a:extLst>
                    </a:gridCol>
                    <a:gridCol w="1023748">
                      <a:extLst>
                        <a:ext uri="{9D8B030D-6E8A-4147-A177-3AD203B41FA5}">
                          <a16:colId xmlns:a16="http://schemas.microsoft.com/office/drawing/2014/main" val="4233097953"/>
                        </a:ext>
                      </a:extLst>
                    </a:gridCol>
                  </a:tblGrid>
                  <a:tr h="396000">
                    <a:tc>
                      <a:txBody>
                        <a:bodyPr/>
                        <a:lstStyle/>
                        <a:p>
                          <a:pPr algn="ctr" fontAlgn="b"/>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PCF-PK1</a:t>
                          </a:r>
                          <a:endParaRPr 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PC-G76</a:t>
                          </a:r>
                          <a:endParaRPr 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PC-F46</a:t>
                          </a:r>
                          <a:endParaRPr 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140692"/>
                      </a:ext>
                    </a:extLst>
                  </a:tr>
                  <a:tr h="324000">
                    <a:tc>
                      <a:txBody>
                        <a:bodyPr/>
                        <a:lstStyle/>
                        <a:p>
                          <a:pPr algn="ctr" fontAlgn="b"/>
                          <a14:m>
                            <m:oMath xmlns:m="http://schemas.openxmlformats.org/officeDocument/2006/math">
                              <m:sSub>
                                <m:sSubPr>
                                  <m:ctrlPr>
                                    <a:rPr lang="en-US" altLang="zh-CN" sz="1800" i="1" u="none" strike="noStrike" smtClean="0">
                                      <a:effectLst/>
                                      <a:latin typeface="Cambria Math" panose="02040503050406030204" pitchFamily="18" charset="0"/>
                                    </a:rPr>
                                  </m:ctrlPr>
                                </m:sSubPr>
                                <m:e>
                                  <m:r>
                                    <a:rPr lang="zh-CN" altLang="en-US" sz="1800" i="1" u="none" strike="noStrike" smtClean="0">
                                      <a:effectLst/>
                                      <a:latin typeface="Cambria Math" panose="02040503050406030204" pitchFamily="18" charset="0"/>
                                    </a:rPr>
                                    <m:t>𝜌</m:t>
                                  </m:r>
                                </m:e>
                                <m:sub>
                                  <m:r>
                                    <a:rPr lang="en-US" altLang="zh-CN" sz="1800" b="0" i="1" u="none" strike="noStrike" smtClean="0">
                                      <a:effectLst/>
                                      <a:latin typeface="Cambria Math" panose="02040503050406030204" pitchFamily="18" charset="0"/>
                                    </a:rPr>
                                    <m:t>𝑠𝑎𝑡</m:t>
                                  </m:r>
                                </m:sub>
                              </m:sSub>
                            </m:oMath>
                          </a14:m>
                          <a:r>
                            <a:rPr lang="en-US" sz="1800" u="none" strike="noStrike" dirty="0">
                              <a:effectLst/>
                            </a:rPr>
                            <a:t> [fm</a:t>
                          </a:r>
                          <a:r>
                            <a:rPr lang="en-US" sz="1800" u="none" strike="noStrike" baseline="30000" dirty="0">
                              <a:effectLst/>
                            </a:rPr>
                            <a:t>3</a:t>
                          </a:r>
                          <a:r>
                            <a:rPr lang="en-US" sz="1800" u="none" strike="noStrike" dirty="0">
                              <a:effectLst/>
                            </a:rPr>
                            <a:t>]</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0.156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0.154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0.152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25088984"/>
                      </a:ext>
                    </a:extLst>
                  </a:tr>
                  <a:tr h="324000">
                    <a:tc>
                      <a:txBody>
                        <a:bodyPr/>
                        <a:lstStyle/>
                        <a:p>
                          <a:pPr algn="ctr" fontAlgn="b"/>
                          <a14:m>
                            <m:oMath xmlns:m="http://schemas.openxmlformats.org/officeDocument/2006/math">
                              <m:sSub>
                                <m:sSubPr>
                                  <m:ctrlPr>
                                    <a:rPr lang="en-US" altLang="zh-CN" sz="1800" i="1" u="none" strike="noStrike" smtClean="0">
                                      <a:effectLst/>
                                      <a:latin typeface="Cambria Math" panose="02040503050406030204" pitchFamily="18" charset="0"/>
                                    </a:rPr>
                                  </m:ctrlPr>
                                </m:sSubPr>
                                <m:e>
                                  <m:r>
                                    <a:rPr lang="en-US" altLang="zh-CN" sz="1800" b="0" i="1" u="none" strike="noStrike" smtClean="0">
                                      <a:effectLst/>
                                      <a:latin typeface="Cambria Math" panose="02040503050406030204" pitchFamily="18" charset="0"/>
                                    </a:rPr>
                                    <m:t>𝑎</m:t>
                                  </m:r>
                                </m:e>
                                <m:sub>
                                  <m:r>
                                    <a:rPr lang="en-US" altLang="zh-CN" sz="1800" b="0" i="1" u="none" strike="noStrike" smtClean="0">
                                      <a:effectLst/>
                                      <a:latin typeface="Cambria Math" panose="02040503050406030204" pitchFamily="18" charset="0"/>
                                    </a:rPr>
                                    <m:t>𝑉</m:t>
                                  </m:r>
                                </m:sub>
                              </m:sSub>
                            </m:oMath>
                          </a14:m>
                          <a:r>
                            <a:rPr lang="en-US" sz="1800" u="none" strike="noStrike" dirty="0">
                              <a:effectLst/>
                            </a:rPr>
                            <a:t> [MeV]</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-16.10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-16.06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-16.04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3635588585"/>
                      </a:ext>
                    </a:extLst>
                  </a:tr>
                  <a:tr h="324000">
                    <a:tc>
                      <a:txBody>
                        <a:bodyPr/>
                        <a:lstStyle/>
                        <a:p>
                          <a:pPr algn="ctr" fontAlgn="b"/>
                          <a14:m>
                            <m:oMath xmlns:m="http://schemas.openxmlformats.org/officeDocument/2006/math">
                              <m:r>
                                <a:rPr lang="en-US" sz="1800" b="0" i="1" u="none" strike="noStrike" smtClean="0">
                                  <a:effectLst/>
                                  <a:latin typeface="Cambria Math" panose="02040503050406030204" pitchFamily="18" charset="0"/>
                                </a:rPr>
                                <m:t>𝑎</m:t>
                              </m:r>
                              <m:r>
                                <a:rPr lang="en-US" sz="1800" b="0" i="1" u="none" strike="noStrike" smtClean="0">
                                  <a:effectLst/>
                                  <a:latin typeface="Cambria Math" panose="02040503050406030204" pitchFamily="18" charset="0"/>
                                </a:rPr>
                                <m:t>4</m:t>
                              </m:r>
                            </m:oMath>
                          </a14:m>
                          <a:r>
                            <a:rPr lang="en-US" sz="1800" u="none" strike="noStrike" dirty="0">
                              <a:effectLst/>
                            </a:rPr>
                            <a:t> [MeV]</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33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33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33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3487138356"/>
                      </a:ext>
                    </a:extLst>
                  </a:tr>
                  <a:tr h="324000">
                    <a:tc>
                      <a:txBody>
                        <a:bodyPr/>
                        <a:lstStyle/>
                        <a:p>
                          <a:pPr algn="ctr" fontAlgn="b"/>
                          <a14:m>
                            <m:oMath xmlns:m="http://schemas.openxmlformats.org/officeDocument/2006/math">
                              <m:r>
                                <a:rPr lang="en-US" sz="1800" b="0" i="1" u="none" strike="noStrike" smtClean="0">
                                  <a:effectLst/>
                                  <a:latin typeface="Cambria Math" panose="02040503050406030204" pitchFamily="18" charset="0"/>
                                </a:rPr>
                                <m:t>𝐾</m:t>
                              </m:r>
                            </m:oMath>
                          </a14:m>
                          <a:r>
                            <a:rPr lang="en-US" sz="1800" u="none" strike="noStrike" dirty="0">
                              <a:effectLst/>
                            </a:rPr>
                            <a:t> [MeV]</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230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230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230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2530655893"/>
                      </a:ext>
                    </a:extLst>
                  </a:tr>
                  <a:tr h="324000">
                    <a:tc>
                      <a:txBody>
                        <a:bodyPr/>
                        <a:lstStyle/>
                        <a:p>
                          <a:pPr algn="ctr" fontAlgn="b"/>
                          <a14:m>
                            <m:oMathPara xmlns:m="http://schemas.openxmlformats.org/officeDocument/2006/math">
                              <m:oMathParaPr>
                                <m:jc m:val="centerGroup"/>
                              </m:oMathParaPr>
                              <m:oMath xmlns:m="http://schemas.openxmlformats.org/officeDocument/2006/math">
                                <m:sSub>
                                  <m:sSubPr>
                                    <m:ctrlPr>
                                      <a:rPr lang="en-US" altLang="zh-CN" sz="1800" b="0" i="1" u="none" strike="noStrike" smtClean="0">
                                        <a:solidFill>
                                          <a:srgbClr val="000000"/>
                                        </a:solidFill>
                                        <a:effectLst/>
                                        <a:latin typeface="Cambria Math" panose="02040503050406030204" pitchFamily="18" charset="0"/>
                                        <a:ea typeface="等线" panose="02010600030101010101" pitchFamily="2" charset="-122"/>
                                      </a:rPr>
                                    </m:ctrlPr>
                                  </m:sSubPr>
                                  <m:e>
                                    <m:r>
                                      <a:rPr lang="en-US" altLang="zh-CN" sz="1800" b="0" i="1" u="none" strike="noStrike" smtClean="0">
                                        <a:solidFill>
                                          <a:srgbClr val="000000"/>
                                        </a:solidFill>
                                        <a:effectLst/>
                                        <a:latin typeface="Cambria Math" panose="02040503050406030204" pitchFamily="18" charset="0"/>
                                        <a:ea typeface="等线" panose="02010600030101010101" pitchFamily="2" charset="-122"/>
                                      </a:rPr>
                                      <m:t>𝑀</m:t>
                                    </m:r>
                                  </m:e>
                                  <m:sub>
                                    <m:r>
                                      <a:rPr lang="en-US" altLang="zh-CN" sz="1800" b="0" i="1" u="none" strike="noStrike" smtClean="0">
                                        <a:solidFill>
                                          <a:srgbClr val="000000"/>
                                        </a:solidFill>
                                        <a:effectLst/>
                                        <a:latin typeface="Cambria Math" panose="02040503050406030204" pitchFamily="18" charset="0"/>
                                        <a:ea typeface="等线" panose="02010600030101010101" pitchFamily="2" charset="-122"/>
                                      </a:rPr>
                                      <m:t>𝐷</m:t>
                                    </m:r>
                                  </m:sub>
                                </m:sSub>
                                <m:r>
                                  <a:rPr lang="en-US" altLang="zh-CN" sz="1800" b="0" i="1" u="none" strike="noStrike" smtClean="0">
                                    <a:solidFill>
                                      <a:srgbClr val="000000"/>
                                    </a:solidFill>
                                    <a:effectLst/>
                                    <a:latin typeface="Cambria Math" panose="02040503050406030204" pitchFamily="18" charset="0"/>
                                    <a:ea typeface="等线" panose="02010600030101010101" pitchFamily="2" charset="-122"/>
                                  </a:rPr>
                                  <m:t>/</m:t>
                                </m:r>
                                <m:r>
                                  <a:rPr lang="en-US" altLang="zh-CN" sz="1800" b="0" i="1" u="none" strike="noStrike" smtClean="0">
                                    <a:solidFill>
                                      <a:srgbClr val="000000"/>
                                    </a:solidFill>
                                    <a:effectLst/>
                                    <a:latin typeface="Cambria Math" panose="02040503050406030204" pitchFamily="18" charset="0"/>
                                    <a:ea typeface="等线" panose="02010600030101010101" pitchFamily="2" charset="-122"/>
                                  </a:rPr>
                                  <m:t>𝑀</m:t>
                                </m:r>
                              </m:oMath>
                            </m:oMathPara>
                          </a14:m>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0.80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0.70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0.58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1154042428"/>
                      </a:ext>
                    </a:extLst>
                  </a:tr>
                  <a:tr h="324000">
                    <a:tc>
                      <a:txBody>
                        <a:bodyPr/>
                        <a:lstStyle/>
                        <a:p>
                          <a:pPr algn="ctr" fontAlgn="b"/>
                          <a14:m>
                            <m:oMathPara xmlns:m="http://schemas.openxmlformats.org/officeDocument/2006/math">
                              <m:oMathParaPr>
                                <m:jc m:val="centerGroup"/>
                              </m:oMathParaPr>
                              <m:oMath xmlns:m="http://schemas.openxmlformats.org/officeDocument/2006/math">
                                <m:sSub>
                                  <m:sSubPr>
                                    <m:ctrlPr>
                                      <a:rPr lang="en-US" altLang="zh-CN" sz="1800" b="0" i="1" u="none" strike="noStrike" smtClean="0">
                                        <a:solidFill>
                                          <a:srgbClr val="9A0000"/>
                                        </a:solidFill>
                                        <a:effectLst/>
                                        <a:latin typeface="Cambria Math" panose="02040503050406030204" pitchFamily="18" charset="0"/>
                                        <a:ea typeface="等线" panose="02010600030101010101" pitchFamily="2" charset="-122"/>
                                      </a:rPr>
                                    </m:ctrlPr>
                                  </m:sSubPr>
                                  <m:e>
                                    <m:r>
                                      <a:rPr lang="en-US" altLang="zh-CN" sz="1800" b="0" i="1" u="none" strike="noStrike" smtClean="0">
                                        <a:solidFill>
                                          <a:srgbClr val="9A0000"/>
                                        </a:solidFill>
                                        <a:effectLst/>
                                        <a:latin typeface="Cambria Math" panose="02040503050406030204" pitchFamily="18" charset="0"/>
                                        <a:ea typeface="等线" panose="02010600030101010101" pitchFamily="2" charset="-122"/>
                                      </a:rPr>
                                      <m:t>𝑀</m:t>
                                    </m:r>
                                  </m:e>
                                  <m:sub>
                                    <m:r>
                                      <a:rPr lang="en-US" altLang="zh-CN" sz="1800" b="0" i="1" u="none" strike="noStrike" smtClean="0">
                                        <a:solidFill>
                                          <a:srgbClr val="9A0000"/>
                                        </a:solidFill>
                                        <a:effectLst/>
                                        <a:latin typeface="Cambria Math" panose="02040503050406030204" pitchFamily="18" charset="0"/>
                                        <a:ea typeface="等线" panose="02010600030101010101" pitchFamily="2" charset="-122"/>
                                      </a:rPr>
                                      <m:t>𝐿</m:t>
                                    </m:r>
                                  </m:sub>
                                </m:sSub>
                                <m:r>
                                  <a:rPr lang="en-US" altLang="zh-CN" sz="1800" b="0" i="1" u="none" strike="noStrike" smtClean="0">
                                    <a:solidFill>
                                      <a:srgbClr val="9A0000"/>
                                    </a:solidFill>
                                    <a:effectLst/>
                                    <a:latin typeface="Cambria Math" panose="02040503050406030204" pitchFamily="18" charset="0"/>
                                    <a:ea typeface="等线" panose="02010600030101010101" pitchFamily="2" charset="-122"/>
                                  </a:rPr>
                                  <m:t>/</m:t>
                                </m:r>
                                <m:r>
                                  <a:rPr lang="en-US" altLang="zh-CN" sz="1800" b="0" i="1" u="none" strike="noStrike" smtClean="0">
                                    <a:solidFill>
                                      <a:srgbClr val="9A0000"/>
                                    </a:solidFill>
                                    <a:effectLst/>
                                    <a:latin typeface="Cambria Math" panose="02040503050406030204" pitchFamily="18" charset="0"/>
                                    <a:ea typeface="等线" panose="02010600030101010101" pitchFamily="2" charset="-122"/>
                                  </a:rPr>
                                  <m:t>𝑀</m:t>
                                </m:r>
                              </m:oMath>
                            </m:oMathPara>
                          </a14:m>
                          <a:endParaRPr lang="en-US"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solidFill>
                                <a:srgbClr val="9A0000"/>
                              </a:solidFill>
                              <a:effectLst/>
                            </a:rPr>
                            <a:t>0.85 </a:t>
                          </a:r>
                          <a:endParaRPr lang="en-US" altLang="zh-CN"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solidFill>
                                <a:srgbClr val="9A0000"/>
                              </a:solidFill>
                              <a:effectLst/>
                            </a:rPr>
                            <a:t>0.75 </a:t>
                          </a:r>
                          <a:endParaRPr lang="en-US" altLang="zh-CN"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solidFill>
                                <a:srgbClr val="9A0000"/>
                              </a:solidFill>
                              <a:effectLst/>
                            </a:rPr>
                            <a:t>0.64 </a:t>
                          </a:r>
                          <a:endParaRPr lang="en-US" altLang="zh-CN"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486160203"/>
                      </a:ext>
                    </a:extLst>
                  </a:tr>
                  <a:tr h="324000">
                    <a:tc>
                      <a:txBody>
                        <a:bodyPr/>
                        <a:lstStyle/>
                        <a:p>
                          <a:pPr marL="0" algn="ctr" defTabSz="914400" rtl="0" eaLnBrk="1" fontAlgn="b" latinLnBrk="0" hangingPunct="1"/>
                          <a14:m>
                            <m:oMathPara xmlns:m="http://schemas.openxmlformats.org/officeDocument/2006/math">
                              <m:oMathParaPr>
                                <m:jc m:val="centerGroup"/>
                              </m:oMathParaPr>
                              <m:oMath xmlns:m="http://schemas.openxmlformats.org/officeDocument/2006/math">
                                <m:sSub>
                                  <m:sSubPr>
                                    <m:ctrlPr>
                                      <a:rPr lang="en-US" altLang="zh-CN" sz="1800" i="1" u="none" strike="noStrike" kern="1200" smtClean="0">
                                        <a:solidFill>
                                          <a:srgbClr val="9A0000"/>
                                        </a:solidFill>
                                        <a:effectLst/>
                                        <a:latin typeface="Cambria Math" panose="02040503050406030204" pitchFamily="18" charset="0"/>
                                        <a:ea typeface="+mn-ea"/>
                                        <a:cs typeface="+mn-cs"/>
                                      </a:rPr>
                                    </m:ctrlPr>
                                  </m:sSubPr>
                                  <m:e>
                                    <m:r>
                                      <a:rPr lang="en-US" altLang="zh-CN" sz="1800" u="none" strike="noStrike" kern="1200" smtClean="0">
                                        <a:solidFill>
                                          <a:srgbClr val="9A0000"/>
                                        </a:solidFill>
                                        <a:effectLst/>
                                        <a:latin typeface="Cambria Math" panose="02040503050406030204" pitchFamily="18" charset="0"/>
                                        <a:ea typeface="+mn-ea"/>
                                        <a:cs typeface="+mn-cs"/>
                                      </a:rPr>
                                      <m:t>𝑔</m:t>
                                    </m:r>
                                  </m:e>
                                  <m:sub>
                                    <m:r>
                                      <a:rPr lang="en-US" altLang="zh-CN" sz="1800" u="none" strike="noStrike" kern="1200" smtClean="0">
                                        <a:solidFill>
                                          <a:srgbClr val="9A0000"/>
                                        </a:solidFill>
                                        <a:effectLst/>
                                        <a:latin typeface="Cambria Math" panose="02040503050406030204" pitchFamily="18" charset="0"/>
                                        <a:ea typeface="+mn-ea"/>
                                        <a:cs typeface="+mn-cs"/>
                                      </a:rPr>
                                      <m:t>𝑇</m:t>
                                    </m:r>
                                  </m:sub>
                                </m:sSub>
                              </m:oMath>
                            </m:oMathPara>
                          </a14:m>
                          <a:endParaRPr lang="en-US" sz="1800" u="none" strike="noStrike" kern="1200" dirty="0">
                            <a:solidFill>
                              <a:srgbClr val="9A0000"/>
                            </a:solidFill>
                            <a:effectLst/>
                            <a:latin typeface="+mn-lt"/>
                            <a:ea typeface="+mn-ea"/>
                            <a:cs typeface="+mn-cs"/>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800" u="none" strike="noStrike" kern="1200" dirty="0">
                              <a:solidFill>
                                <a:srgbClr val="9A0000"/>
                              </a:solidFill>
                              <a:effectLst/>
                              <a:latin typeface="+mn-lt"/>
                              <a:ea typeface="+mn-ea"/>
                              <a:cs typeface="+mn-cs"/>
                            </a:rPr>
                            <a:t>3.374</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800" u="none" strike="noStrike" kern="1200" dirty="0">
                              <a:solidFill>
                                <a:srgbClr val="9A0000"/>
                              </a:solidFill>
                              <a:effectLst/>
                              <a:latin typeface="+mn-lt"/>
                              <a:ea typeface="+mn-ea"/>
                              <a:cs typeface="+mn-cs"/>
                            </a:rPr>
                            <a:t>1.611</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800" u="none" strike="noStrike" kern="1200" dirty="0">
                              <a:solidFill>
                                <a:srgbClr val="9A0000"/>
                              </a:solidFill>
                              <a:effectLst/>
                              <a:latin typeface="+mn-lt"/>
                              <a:ea typeface="+mn-ea"/>
                              <a:cs typeface="+mn-cs"/>
                            </a:rPr>
                            <a:t>0.046</a:t>
                          </a: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7502696"/>
                      </a:ext>
                    </a:extLst>
                  </a:tr>
                </a:tbl>
              </a:graphicData>
            </a:graphic>
          </p:graphicFrame>
        </mc:Choice>
        <mc:Fallback xmlns="">
          <p:graphicFrame>
            <p:nvGraphicFramePr>
              <p:cNvPr id="12" name="表格 11">
                <a:extLst>
                  <a:ext uri="{FF2B5EF4-FFF2-40B4-BE49-F238E27FC236}">
                    <a16:creationId xmlns:a16="http://schemas.microsoft.com/office/drawing/2014/main" id="{CE6DEB9C-5DD0-D4C9-14C5-2424142F4B3B}"/>
                  </a:ext>
                </a:extLst>
              </p:cNvPr>
              <p:cNvGraphicFramePr>
                <a:graphicFrameLocks noGrp="1"/>
              </p:cNvGraphicFramePr>
              <p:nvPr>
                <p:extLst>
                  <p:ext uri="{D42A27DB-BD31-4B8C-83A1-F6EECF244321}">
                    <p14:modId xmlns:p14="http://schemas.microsoft.com/office/powerpoint/2010/main" val="1525622831"/>
                  </p:ext>
                </p:extLst>
              </p:nvPr>
            </p:nvGraphicFramePr>
            <p:xfrm>
              <a:off x="398966" y="1748219"/>
              <a:ext cx="4979141" cy="2664000"/>
            </p:xfrm>
            <a:graphic>
              <a:graphicData uri="http://schemas.openxmlformats.org/drawingml/2006/table">
                <a:tbl>
                  <a:tblPr>
                    <a:tableStyleId>{9D7B26C5-4107-4FEC-AEDC-1716B250A1EF}</a:tableStyleId>
                  </a:tblPr>
                  <a:tblGrid>
                    <a:gridCol w="1675225">
                      <a:extLst>
                        <a:ext uri="{9D8B030D-6E8A-4147-A177-3AD203B41FA5}">
                          <a16:colId xmlns:a16="http://schemas.microsoft.com/office/drawing/2014/main" val="1012982487"/>
                        </a:ext>
                      </a:extLst>
                    </a:gridCol>
                    <a:gridCol w="1209885">
                      <a:extLst>
                        <a:ext uri="{9D8B030D-6E8A-4147-A177-3AD203B41FA5}">
                          <a16:colId xmlns:a16="http://schemas.microsoft.com/office/drawing/2014/main" val="1126581086"/>
                        </a:ext>
                      </a:extLst>
                    </a:gridCol>
                    <a:gridCol w="1070283">
                      <a:extLst>
                        <a:ext uri="{9D8B030D-6E8A-4147-A177-3AD203B41FA5}">
                          <a16:colId xmlns:a16="http://schemas.microsoft.com/office/drawing/2014/main" val="2246001371"/>
                        </a:ext>
                      </a:extLst>
                    </a:gridCol>
                    <a:gridCol w="1023748">
                      <a:extLst>
                        <a:ext uri="{9D8B030D-6E8A-4147-A177-3AD203B41FA5}">
                          <a16:colId xmlns:a16="http://schemas.microsoft.com/office/drawing/2014/main" val="4233097953"/>
                        </a:ext>
                      </a:extLst>
                    </a:gridCol>
                  </a:tblGrid>
                  <a:tr h="396000">
                    <a:tc>
                      <a:txBody>
                        <a:bodyPr/>
                        <a:lstStyle/>
                        <a:p>
                          <a:pPr algn="ctr" fontAlgn="b"/>
                          <a:endParaRPr lang="zh-CN" alt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PCF-PK1</a:t>
                          </a:r>
                          <a:endParaRPr 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PC-G76</a:t>
                          </a:r>
                          <a:endParaRPr 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2000" u="none" strike="noStrike" dirty="0">
                              <a:effectLst/>
                            </a:rPr>
                            <a:t>PC-F46</a:t>
                          </a:r>
                          <a:endParaRPr lang="en-US" sz="20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4140692"/>
                      </a:ext>
                    </a:extLst>
                  </a:tr>
                  <a:tr h="324000">
                    <a:tc>
                      <a:txBody>
                        <a:bodyPr/>
                        <a:lstStyle/>
                        <a:p>
                          <a:endParaRPr lang="zh-CN"/>
                        </a:p>
                      </a:txBody>
                      <a:tcPr marL="7620" marR="7620" marT="7620" marB="0" anchor="ctr">
                        <a:lnT w="28575" cap="flat" cmpd="sng" algn="ctr">
                          <a:solidFill>
                            <a:schemeClr val="tx1"/>
                          </a:solidFill>
                          <a:prstDash val="solid"/>
                          <a:round/>
                          <a:headEnd type="none" w="med" len="med"/>
                          <a:tailEnd type="none" w="med" len="med"/>
                        </a:lnT>
                        <a:blipFill>
                          <a:blip r:embed="rId4"/>
                          <a:stretch>
                            <a:fillRect t="-132075" r="-198182" b="-641509"/>
                          </a:stretch>
                        </a:blipFill>
                      </a:tcPr>
                    </a:tc>
                    <a:tc>
                      <a:txBody>
                        <a:bodyPr/>
                        <a:lstStyle/>
                        <a:p>
                          <a:pPr algn="ctr" fontAlgn="b"/>
                          <a:r>
                            <a:rPr lang="en-US" altLang="zh-CN" sz="1800" u="none" strike="noStrike" dirty="0">
                              <a:effectLst/>
                            </a:rPr>
                            <a:t>0.156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0.154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0.152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25088984"/>
                      </a:ext>
                    </a:extLst>
                  </a:tr>
                  <a:tr h="324000">
                    <a:tc>
                      <a:txBody>
                        <a:bodyPr/>
                        <a:lstStyle/>
                        <a:p>
                          <a:endParaRPr lang="zh-CN"/>
                        </a:p>
                      </a:txBody>
                      <a:tcPr marL="7620" marR="7620" marT="7620" marB="0" anchor="ctr">
                        <a:blipFill>
                          <a:blip r:embed="rId4"/>
                          <a:stretch>
                            <a:fillRect t="-227778" r="-198182" b="-529630"/>
                          </a:stretch>
                        </a:blipFill>
                      </a:tcPr>
                    </a:tc>
                    <a:tc>
                      <a:txBody>
                        <a:bodyPr/>
                        <a:lstStyle/>
                        <a:p>
                          <a:pPr algn="ctr" fontAlgn="b"/>
                          <a:r>
                            <a:rPr lang="en-US" altLang="zh-CN" sz="1800" u="none" strike="noStrike" dirty="0">
                              <a:effectLst/>
                            </a:rPr>
                            <a:t>-16.10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-16.06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-16.04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3635588585"/>
                      </a:ext>
                    </a:extLst>
                  </a:tr>
                  <a:tr h="324000">
                    <a:tc>
                      <a:txBody>
                        <a:bodyPr/>
                        <a:lstStyle/>
                        <a:p>
                          <a:endParaRPr lang="zh-CN"/>
                        </a:p>
                      </a:txBody>
                      <a:tcPr marL="7620" marR="7620" marT="7620" marB="0" anchor="ctr">
                        <a:blipFill>
                          <a:blip r:embed="rId4"/>
                          <a:stretch>
                            <a:fillRect t="-333962" r="-198182" b="-439623"/>
                          </a:stretch>
                        </a:blipFill>
                      </a:tcPr>
                    </a:tc>
                    <a:tc>
                      <a:txBody>
                        <a:bodyPr/>
                        <a:lstStyle/>
                        <a:p>
                          <a:pPr algn="ctr" fontAlgn="b"/>
                          <a:r>
                            <a:rPr lang="en-US" altLang="zh-CN" sz="1800" u="none" strike="noStrike" dirty="0">
                              <a:effectLst/>
                            </a:rPr>
                            <a:t>33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33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33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3487138356"/>
                      </a:ext>
                    </a:extLst>
                  </a:tr>
                  <a:tr h="324000">
                    <a:tc>
                      <a:txBody>
                        <a:bodyPr/>
                        <a:lstStyle/>
                        <a:p>
                          <a:endParaRPr lang="zh-CN"/>
                        </a:p>
                      </a:txBody>
                      <a:tcPr marL="7620" marR="7620" marT="7620" marB="0" anchor="ctr">
                        <a:blipFill>
                          <a:blip r:embed="rId4"/>
                          <a:stretch>
                            <a:fillRect t="-433962" r="-198182" b="-339623"/>
                          </a:stretch>
                        </a:blipFill>
                      </a:tcPr>
                    </a:tc>
                    <a:tc>
                      <a:txBody>
                        <a:bodyPr/>
                        <a:lstStyle/>
                        <a:p>
                          <a:pPr algn="ctr" fontAlgn="b"/>
                          <a:r>
                            <a:rPr lang="en-US" altLang="zh-CN" sz="1800" u="none" strike="noStrike" dirty="0">
                              <a:effectLst/>
                            </a:rPr>
                            <a:t>230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230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230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2530655893"/>
                      </a:ext>
                    </a:extLst>
                  </a:tr>
                  <a:tr h="324000">
                    <a:tc>
                      <a:txBody>
                        <a:bodyPr/>
                        <a:lstStyle/>
                        <a:p>
                          <a:endParaRPr lang="zh-CN"/>
                        </a:p>
                      </a:txBody>
                      <a:tcPr marL="7620" marR="7620" marT="7620" marB="0" anchor="ctr">
                        <a:blipFill>
                          <a:blip r:embed="rId4"/>
                          <a:stretch>
                            <a:fillRect t="-533962" r="-198182" b="-239623"/>
                          </a:stretch>
                        </a:blipFill>
                      </a:tcPr>
                    </a:tc>
                    <a:tc>
                      <a:txBody>
                        <a:bodyPr/>
                        <a:lstStyle/>
                        <a:p>
                          <a:pPr algn="ctr" fontAlgn="b"/>
                          <a:r>
                            <a:rPr lang="en-US" altLang="zh-CN" sz="1800" u="none" strike="noStrike" dirty="0">
                              <a:effectLst/>
                            </a:rPr>
                            <a:t>0.80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0.70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0.58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1154042428"/>
                      </a:ext>
                    </a:extLst>
                  </a:tr>
                  <a:tr h="324000">
                    <a:tc>
                      <a:txBody>
                        <a:bodyPr/>
                        <a:lstStyle/>
                        <a:p>
                          <a:endParaRPr lang="zh-CN"/>
                        </a:p>
                      </a:txBody>
                      <a:tcPr marL="7620" marR="7620" marT="7620" marB="0" anchor="ctr">
                        <a:blipFill>
                          <a:blip r:embed="rId4"/>
                          <a:stretch>
                            <a:fillRect t="-622222" r="-198182" b="-135185"/>
                          </a:stretch>
                        </a:blipFill>
                      </a:tcPr>
                    </a:tc>
                    <a:tc>
                      <a:txBody>
                        <a:bodyPr/>
                        <a:lstStyle/>
                        <a:p>
                          <a:pPr algn="ctr" fontAlgn="b"/>
                          <a:r>
                            <a:rPr lang="en-US" altLang="zh-CN" sz="1800" u="none" strike="noStrike" dirty="0">
                              <a:solidFill>
                                <a:srgbClr val="9A0000"/>
                              </a:solidFill>
                              <a:effectLst/>
                            </a:rPr>
                            <a:t>0.85 </a:t>
                          </a:r>
                          <a:endParaRPr lang="en-US" altLang="zh-CN"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solidFill>
                                <a:srgbClr val="9A0000"/>
                              </a:solidFill>
                              <a:effectLst/>
                            </a:rPr>
                            <a:t>0.75 </a:t>
                          </a:r>
                          <a:endParaRPr lang="en-US" altLang="zh-CN"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solidFill>
                                <a:srgbClr val="9A0000"/>
                              </a:solidFill>
                              <a:effectLst/>
                            </a:rPr>
                            <a:t>0.64 </a:t>
                          </a:r>
                          <a:endParaRPr lang="en-US" altLang="zh-CN" sz="1800" b="0" i="0" u="none" strike="noStrike" dirty="0">
                            <a:solidFill>
                              <a:srgbClr val="9A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486160203"/>
                      </a:ext>
                    </a:extLst>
                  </a:tr>
                  <a:tr h="324000">
                    <a:tc>
                      <a:txBody>
                        <a:bodyPr/>
                        <a:lstStyle/>
                        <a:p>
                          <a:endParaRPr lang="zh-CN"/>
                        </a:p>
                      </a:txBody>
                      <a:tcPr marL="7620" marR="7620" marT="7620" marB="0" anchor="ctr">
                        <a:lnB w="28575" cap="flat" cmpd="sng" algn="ctr">
                          <a:solidFill>
                            <a:schemeClr val="tx1"/>
                          </a:solidFill>
                          <a:prstDash val="solid"/>
                          <a:round/>
                          <a:headEnd type="none" w="med" len="med"/>
                          <a:tailEnd type="none" w="med" len="med"/>
                        </a:lnB>
                        <a:blipFill>
                          <a:blip r:embed="rId4"/>
                          <a:stretch>
                            <a:fillRect t="-735849" r="-198182" b="-37736"/>
                          </a:stretch>
                        </a:blipFill>
                      </a:tcPr>
                    </a:tc>
                    <a:tc>
                      <a:txBody>
                        <a:bodyPr/>
                        <a:lstStyle/>
                        <a:p>
                          <a:pPr marL="0" algn="ctr" defTabSz="914400" rtl="0" eaLnBrk="1" fontAlgn="b" latinLnBrk="0" hangingPunct="1"/>
                          <a:r>
                            <a:rPr lang="en-US" altLang="zh-CN" sz="1800" u="none" strike="noStrike" kern="1200" dirty="0">
                              <a:solidFill>
                                <a:srgbClr val="9A0000"/>
                              </a:solidFill>
                              <a:effectLst/>
                              <a:latin typeface="+mn-lt"/>
                              <a:ea typeface="+mn-ea"/>
                              <a:cs typeface="+mn-cs"/>
                            </a:rPr>
                            <a:t>3.374</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800" u="none" strike="noStrike" kern="1200" dirty="0">
                              <a:solidFill>
                                <a:srgbClr val="9A0000"/>
                              </a:solidFill>
                              <a:effectLst/>
                              <a:latin typeface="+mn-lt"/>
                              <a:ea typeface="+mn-ea"/>
                              <a:cs typeface="+mn-cs"/>
                            </a:rPr>
                            <a:t>1.611</a:t>
                          </a:r>
                        </a:p>
                      </a:txBody>
                      <a:tcPr marL="7620" marR="7620" marT="7620" marB="0" anchor="ctr">
                        <a:lnB w="28575"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altLang="zh-CN" sz="1800" u="none" strike="noStrike" kern="1200" dirty="0">
                              <a:solidFill>
                                <a:srgbClr val="9A0000"/>
                              </a:solidFill>
                              <a:effectLst/>
                              <a:latin typeface="+mn-lt"/>
                              <a:ea typeface="+mn-ea"/>
                              <a:cs typeface="+mn-cs"/>
                            </a:rPr>
                            <a:t>0.046</a:t>
                          </a: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7502696"/>
                      </a:ext>
                    </a:extLst>
                  </a:tr>
                </a:tbl>
              </a:graphicData>
            </a:graphic>
          </p:graphicFrame>
        </mc:Fallback>
      </mc:AlternateContent>
      <p:sp>
        <p:nvSpPr>
          <p:cNvPr id="13" name="文本框 12">
            <a:extLst>
              <a:ext uri="{FF2B5EF4-FFF2-40B4-BE49-F238E27FC236}">
                <a16:creationId xmlns:a16="http://schemas.microsoft.com/office/drawing/2014/main" id="{7A0C8BCE-B3F4-D3CD-181B-0D48B85255D2}"/>
              </a:ext>
            </a:extLst>
          </p:cNvPr>
          <p:cNvSpPr txBox="1"/>
          <p:nvPr/>
        </p:nvSpPr>
        <p:spPr>
          <a:xfrm>
            <a:off x="219014" y="875093"/>
            <a:ext cx="4939145" cy="461665"/>
          </a:xfrm>
          <a:prstGeom prst="rect">
            <a:avLst/>
          </a:prstGeom>
          <a:noFill/>
        </p:spPr>
        <p:txBody>
          <a:bodyPr wrap="square">
            <a:spAutoFit/>
          </a:bodyPr>
          <a:lstStyle/>
          <a:p>
            <a:pPr marL="342900" indent="-342900">
              <a:buFont typeface="Wingdings" panose="05000000000000000000" pitchFamily="2" charset="2"/>
              <a:buChar char="p"/>
            </a:pPr>
            <a:r>
              <a:rPr lang="zh-CN" altLang="en-US" sz="2400" dirty="0"/>
              <a:t>对称核物质性质</a:t>
            </a:r>
          </a:p>
        </p:txBody>
      </p:sp>
      <p:sp>
        <p:nvSpPr>
          <p:cNvPr id="15" name="文本框 14">
            <a:extLst>
              <a:ext uri="{FF2B5EF4-FFF2-40B4-BE49-F238E27FC236}">
                <a16:creationId xmlns:a16="http://schemas.microsoft.com/office/drawing/2014/main" id="{41AFF48A-C1D2-806D-04F7-9A56AAAAF90E}"/>
              </a:ext>
            </a:extLst>
          </p:cNvPr>
          <p:cNvSpPr txBox="1"/>
          <p:nvPr/>
        </p:nvSpPr>
        <p:spPr>
          <a:xfrm>
            <a:off x="5865834" y="905870"/>
            <a:ext cx="4061937" cy="461665"/>
          </a:xfrm>
          <a:prstGeom prst="rect">
            <a:avLst/>
          </a:prstGeom>
          <a:noFill/>
        </p:spPr>
        <p:txBody>
          <a:bodyPr wrap="square">
            <a:spAutoFit/>
          </a:bodyPr>
          <a:lstStyle/>
          <a:p>
            <a:pPr marL="342900" indent="-342900">
              <a:buFont typeface="Wingdings" panose="05000000000000000000" pitchFamily="2" charset="2"/>
              <a:buChar char="p"/>
            </a:pPr>
            <a:r>
              <a:rPr lang="zh-CN" altLang="en-US" sz="2400" dirty="0"/>
              <a:t>费米面处单粒子能级</a:t>
            </a:r>
          </a:p>
        </p:txBody>
      </p:sp>
      <p:sp>
        <p:nvSpPr>
          <p:cNvPr id="19" name="文本框 18">
            <a:extLst>
              <a:ext uri="{FF2B5EF4-FFF2-40B4-BE49-F238E27FC236}">
                <a16:creationId xmlns:a16="http://schemas.microsoft.com/office/drawing/2014/main" id="{22BCE741-ECDC-4178-50F5-F69A04172E9B}"/>
              </a:ext>
            </a:extLst>
          </p:cNvPr>
          <p:cNvSpPr txBox="1"/>
          <p:nvPr/>
        </p:nvSpPr>
        <p:spPr>
          <a:xfrm>
            <a:off x="8027533" y="6083728"/>
            <a:ext cx="3198359" cy="307777"/>
          </a:xfrm>
          <a:prstGeom prst="rect">
            <a:avLst/>
          </a:prstGeom>
          <a:noFill/>
        </p:spPr>
        <p:txBody>
          <a:bodyPr wrap="square">
            <a:spAutoFit/>
          </a:bodyPr>
          <a:lstStyle/>
          <a:p>
            <a:r>
              <a:rPr lang="en-US" altLang="zh-CN" sz="1400" b="1" i="0" u="none" strike="noStrike" baseline="0" dirty="0">
                <a:solidFill>
                  <a:srgbClr val="C00000"/>
                </a:solidFill>
                <a:latin typeface="Arial" panose="020B0604020202020204" pitchFamily="34" charset="0"/>
              </a:rPr>
              <a:t>courtesy of </a:t>
            </a:r>
            <a:r>
              <a:rPr lang="en-US" altLang="zh-CN" sz="1400" b="1" i="0" u="none" strike="noStrike" baseline="0" dirty="0" err="1">
                <a:solidFill>
                  <a:srgbClr val="C00000"/>
                </a:solidFill>
                <a:latin typeface="Arial" panose="020B0604020202020204" pitchFamily="34" charset="0"/>
              </a:rPr>
              <a:t>Yanan</a:t>
            </a:r>
            <a:r>
              <a:rPr lang="en-US" altLang="zh-CN" sz="1400" b="1" i="0" u="none" strike="noStrike" baseline="0" dirty="0">
                <a:solidFill>
                  <a:srgbClr val="C00000"/>
                </a:solidFill>
                <a:latin typeface="Arial" panose="020B0604020202020204" pitchFamily="34" charset="0"/>
              </a:rPr>
              <a:t> Huang </a:t>
            </a:r>
            <a:endParaRPr lang="zh-CN" altLang="en-US" sz="1400" dirty="0"/>
          </a:p>
        </p:txBody>
      </p:sp>
      <p:sp>
        <p:nvSpPr>
          <p:cNvPr id="20" name="文本框 19">
            <a:extLst>
              <a:ext uri="{FF2B5EF4-FFF2-40B4-BE49-F238E27FC236}">
                <a16:creationId xmlns:a16="http://schemas.microsoft.com/office/drawing/2014/main" id="{8AC6EE07-3D8D-06CD-8212-87D995520F57}"/>
              </a:ext>
            </a:extLst>
          </p:cNvPr>
          <p:cNvSpPr txBox="1"/>
          <p:nvPr/>
        </p:nvSpPr>
        <p:spPr>
          <a:xfrm>
            <a:off x="1844477" y="4435964"/>
            <a:ext cx="3948944" cy="307777"/>
          </a:xfrm>
          <a:prstGeom prst="rect">
            <a:avLst/>
          </a:prstGeom>
          <a:noFill/>
        </p:spPr>
        <p:txBody>
          <a:bodyPr wrap="square">
            <a:spAutoFit/>
          </a:bodyPr>
          <a:lstStyle/>
          <a:p>
            <a:pPr>
              <a:defRPr/>
            </a:pPr>
            <a:r>
              <a:rPr lang="en-US" altLang="zh-CN" sz="1400" dirty="0">
                <a:solidFill>
                  <a:srgbClr val="0070C1"/>
                </a:solidFill>
                <a:latin typeface="Calibri-Italic"/>
                <a:ea typeface="黑体"/>
              </a:rPr>
              <a:t>Qiang Zhao</a:t>
            </a:r>
            <a:r>
              <a:rPr lang="da-DK" altLang="zh-CN" sz="1400" dirty="0">
                <a:solidFill>
                  <a:srgbClr val="0070C1"/>
                </a:solidFill>
                <a:latin typeface="Calibri-Italic"/>
                <a:ea typeface="黑体"/>
              </a:rPr>
              <a:t> et al., Phys. Rev. C 106, 034315(2022)</a:t>
            </a:r>
          </a:p>
        </p:txBody>
      </p:sp>
      <p:sp>
        <p:nvSpPr>
          <p:cNvPr id="3" name="文本框 2">
            <a:extLst>
              <a:ext uri="{FF2B5EF4-FFF2-40B4-BE49-F238E27FC236}">
                <a16:creationId xmlns:a16="http://schemas.microsoft.com/office/drawing/2014/main" id="{DFEB1372-4F41-8BBE-8A08-A95A69C41FA0}"/>
              </a:ext>
            </a:extLst>
          </p:cNvPr>
          <p:cNvSpPr txBox="1"/>
          <p:nvPr/>
        </p:nvSpPr>
        <p:spPr>
          <a:xfrm>
            <a:off x="2413714" y="4978071"/>
            <a:ext cx="1136850" cy="369332"/>
          </a:xfrm>
          <a:prstGeom prst="rect">
            <a:avLst/>
          </a:prstGeom>
          <a:noFill/>
        </p:spPr>
        <p:txBody>
          <a:bodyPr wrap="none" rtlCol="0">
            <a:spAutoFit/>
          </a:bodyPr>
          <a:lstStyle/>
          <a:p>
            <a:r>
              <a:rPr lang="zh-CN" altLang="en-US" b="1" dirty="0">
                <a:solidFill>
                  <a:srgbClr val="C00000"/>
                </a:solidFill>
              </a:rPr>
              <a:t>张量耦合</a:t>
            </a:r>
          </a:p>
        </p:txBody>
      </p:sp>
      <p:sp>
        <p:nvSpPr>
          <p:cNvPr id="4" name="箭头: 右 3">
            <a:extLst>
              <a:ext uri="{FF2B5EF4-FFF2-40B4-BE49-F238E27FC236}">
                <a16:creationId xmlns:a16="http://schemas.microsoft.com/office/drawing/2014/main" id="{F36027DC-55F1-3594-91CD-20774DCFD52C}"/>
              </a:ext>
            </a:extLst>
          </p:cNvPr>
          <p:cNvSpPr/>
          <p:nvPr/>
        </p:nvSpPr>
        <p:spPr>
          <a:xfrm rot="10800000">
            <a:off x="1281794" y="5347403"/>
            <a:ext cx="3320956"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9625E0EA-DA5A-4DFF-EE19-C3D0DFE7ECD5}"/>
              </a:ext>
            </a:extLst>
          </p:cNvPr>
          <p:cNvSpPr txBox="1"/>
          <p:nvPr/>
        </p:nvSpPr>
        <p:spPr>
          <a:xfrm>
            <a:off x="4324273" y="4987055"/>
            <a:ext cx="415498" cy="369332"/>
          </a:xfrm>
          <a:prstGeom prst="rect">
            <a:avLst/>
          </a:prstGeom>
          <a:noFill/>
        </p:spPr>
        <p:txBody>
          <a:bodyPr wrap="none" rtlCol="0">
            <a:spAutoFit/>
          </a:bodyPr>
          <a:lstStyle/>
          <a:p>
            <a:r>
              <a:rPr lang="zh-CN" altLang="en-US" dirty="0">
                <a:solidFill>
                  <a:schemeClr val="accent1"/>
                </a:solidFill>
              </a:rPr>
              <a:t>弱</a:t>
            </a:r>
          </a:p>
        </p:txBody>
      </p:sp>
      <p:sp>
        <p:nvSpPr>
          <p:cNvPr id="6" name="文本框 5">
            <a:extLst>
              <a:ext uri="{FF2B5EF4-FFF2-40B4-BE49-F238E27FC236}">
                <a16:creationId xmlns:a16="http://schemas.microsoft.com/office/drawing/2014/main" id="{0AD9572B-C08A-FFB8-CC2C-94941851FC67}"/>
              </a:ext>
            </a:extLst>
          </p:cNvPr>
          <p:cNvSpPr txBox="1"/>
          <p:nvPr/>
        </p:nvSpPr>
        <p:spPr>
          <a:xfrm>
            <a:off x="1224507" y="4964484"/>
            <a:ext cx="415498" cy="369332"/>
          </a:xfrm>
          <a:prstGeom prst="rect">
            <a:avLst/>
          </a:prstGeom>
          <a:noFill/>
        </p:spPr>
        <p:txBody>
          <a:bodyPr wrap="none" rtlCol="0">
            <a:spAutoFit/>
          </a:bodyPr>
          <a:lstStyle/>
          <a:p>
            <a:r>
              <a:rPr lang="zh-CN" altLang="en-US" dirty="0">
                <a:solidFill>
                  <a:schemeClr val="accent1"/>
                </a:solidFill>
              </a:rPr>
              <a:t>强</a:t>
            </a:r>
          </a:p>
        </p:txBody>
      </p:sp>
      <p:sp>
        <p:nvSpPr>
          <p:cNvPr id="8" name="文本框 7">
            <a:extLst>
              <a:ext uri="{FF2B5EF4-FFF2-40B4-BE49-F238E27FC236}">
                <a16:creationId xmlns:a16="http://schemas.microsoft.com/office/drawing/2014/main" id="{2B26F723-40B7-4314-8CB2-C6FEC7E785C1}"/>
              </a:ext>
            </a:extLst>
          </p:cNvPr>
          <p:cNvSpPr txBox="1"/>
          <p:nvPr/>
        </p:nvSpPr>
        <p:spPr>
          <a:xfrm>
            <a:off x="715895" y="5703148"/>
            <a:ext cx="1284843" cy="369332"/>
          </a:xfrm>
          <a:prstGeom prst="rect">
            <a:avLst/>
          </a:prstGeom>
          <a:noFill/>
        </p:spPr>
        <p:txBody>
          <a:bodyPr wrap="square">
            <a:spAutoFit/>
          </a:bodyPr>
          <a:lstStyle/>
          <a:p>
            <a:pPr algn="ctr" fontAlgn="b"/>
            <a:r>
              <a:rPr lang="en-US" altLang="zh-CN" sz="1800" u="none" strike="noStrike" dirty="0">
                <a:effectLst/>
              </a:rPr>
              <a:t>PCF-PK1</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p:txBody>
      </p:sp>
      <p:sp>
        <p:nvSpPr>
          <p:cNvPr id="11" name="文本框 10">
            <a:extLst>
              <a:ext uri="{FF2B5EF4-FFF2-40B4-BE49-F238E27FC236}">
                <a16:creationId xmlns:a16="http://schemas.microsoft.com/office/drawing/2014/main" id="{3CB149B3-C317-0D9A-A9B4-3356CB3671D2}"/>
              </a:ext>
            </a:extLst>
          </p:cNvPr>
          <p:cNvSpPr txBox="1"/>
          <p:nvPr/>
        </p:nvSpPr>
        <p:spPr>
          <a:xfrm>
            <a:off x="2242962" y="5714396"/>
            <a:ext cx="1404537" cy="369332"/>
          </a:xfrm>
          <a:prstGeom prst="rect">
            <a:avLst/>
          </a:prstGeom>
          <a:noFill/>
        </p:spPr>
        <p:txBody>
          <a:bodyPr wrap="square">
            <a:spAutoFit/>
          </a:bodyPr>
          <a:lstStyle/>
          <a:p>
            <a:pPr algn="ctr" fontAlgn="b"/>
            <a:r>
              <a:rPr lang="en-US" altLang="zh-CN" sz="1800" u="none" strike="noStrike" dirty="0">
                <a:effectLst/>
              </a:rPr>
              <a:t>PC-G76</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p:txBody>
      </p:sp>
      <p:sp>
        <p:nvSpPr>
          <p:cNvPr id="17" name="文本框 16">
            <a:extLst>
              <a:ext uri="{FF2B5EF4-FFF2-40B4-BE49-F238E27FC236}">
                <a16:creationId xmlns:a16="http://schemas.microsoft.com/office/drawing/2014/main" id="{833B8469-F0ED-78D1-3764-7806AB6049B0}"/>
              </a:ext>
            </a:extLst>
          </p:cNvPr>
          <p:cNvSpPr txBox="1"/>
          <p:nvPr/>
        </p:nvSpPr>
        <p:spPr>
          <a:xfrm>
            <a:off x="3928161" y="5694164"/>
            <a:ext cx="1207722" cy="369332"/>
          </a:xfrm>
          <a:prstGeom prst="rect">
            <a:avLst/>
          </a:prstGeom>
          <a:noFill/>
        </p:spPr>
        <p:txBody>
          <a:bodyPr wrap="square">
            <a:spAutoFit/>
          </a:bodyPr>
          <a:lstStyle/>
          <a:p>
            <a:pPr algn="ctr" fontAlgn="b"/>
            <a:r>
              <a:rPr lang="en-US" altLang="zh-CN" sz="1800" u="none" strike="noStrike" dirty="0">
                <a:effectLst/>
              </a:rPr>
              <a:t>PC-F46</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p:txBody>
      </p:sp>
      <p:sp>
        <p:nvSpPr>
          <p:cNvPr id="18" name="矩形 17">
            <a:extLst>
              <a:ext uri="{FF2B5EF4-FFF2-40B4-BE49-F238E27FC236}">
                <a16:creationId xmlns:a16="http://schemas.microsoft.com/office/drawing/2014/main" id="{6E49D53B-0D36-F119-B93D-360613EF33A0}"/>
              </a:ext>
            </a:extLst>
          </p:cNvPr>
          <p:cNvSpPr/>
          <p:nvPr/>
        </p:nvSpPr>
        <p:spPr>
          <a:xfrm>
            <a:off x="685800" y="4881088"/>
            <a:ext cx="4692307" cy="1336067"/>
          </a:xfrm>
          <a:prstGeom prst="rect">
            <a:avLst/>
          </a:prstGeom>
          <a:no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83E0A89E-562E-B292-8B21-3D76FE35BC08}"/>
              </a:ext>
            </a:extLst>
          </p:cNvPr>
          <p:cNvSpPr/>
          <p:nvPr/>
        </p:nvSpPr>
        <p:spPr>
          <a:xfrm>
            <a:off x="6417129" y="2522764"/>
            <a:ext cx="2000250" cy="8409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C0D50BA0-77F3-2E7D-C356-C4649D9C3290}"/>
              </a:ext>
            </a:extLst>
          </p:cNvPr>
          <p:cNvSpPr/>
          <p:nvPr/>
        </p:nvSpPr>
        <p:spPr>
          <a:xfrm>
            <a:off x="6417129" y="5143499"/>
            <a:ext cx="2000250" cy="494627"/>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AE87CB91-A753-BED4-6C88-50A86AF1BD75}"/>
              </a:ext>
            </a:extLst>
          </p:cNvPr>
          <p:cNvSpPr/>
          <p:nvPr/>
        </p:nvSpPr>
        <p:spPr>
          <a:xfrm>
            <a:off x="9312729" y="2585592"/>
            <a:ext cx="2000250" cy="8409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37CD9C3C-CC3F-CD2C-C27C-ADEC3E757474}"/>
              </a:ext>
            </a:extLst>
          </p:cNvPr>
          <p:cNvSpPr/>
          <p:nvPr/>
        </p:nvSpPr>
        <p:spPr>
          <a:xfrm>
            <a:off x="9312729" y="4964483"/>
            <a:ext cx="2000250" cy="67364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3428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3" y="97718"/>
            <a:ext cx="1865747" cy="646331"/>
          </a:xfrm>
          <a:prstGeom prst="rect">
            <a:avLst/>
          </a:prstGeom>
          <a:noFill/>
        </p:spPr>
        <p:txBody>
          <a:bodyPr wrap="square" rtlCol="0" anchor="ctr" anchorCtr="0">
            <a:spAutoFit/>
          </a:bodyPr>
          <a:lstStyle/>
          <a:p>
            <a:r>
              <a:rPr lang="zh-CN" altLang="en-US" sz="3600" dirty="0">
                <a:solidFill>
                  <a:srgbClr val="FFFFFF"/>
                </a:solidFill>
                <a:latin typeface="微软雅黑" panose="020B0503020204020204" pitchFamily="34" charset="-122"/>
                <a:ea typeface="微软雅黑" panose="020B0503020204020204" pitchFamily="34" charset="-122"/>
              </a:rPr>
              <a:t>附录</a:t>
            </a:r>
          </a:p>
        </p:txBody>
      </p:sp>
      <p:graphicFrame>
        <p:nvGraphicFramePr>
          <p:cNvPr id="2" name="表格 1">
            <a:extLst>
              <a:ext uri="{FF2B5EF4-FFF2-40B4-BE49-F238E27FC236}">
                <a16:creationId xmlns:a16="http://schemas.microsoft.com/office/drawing/2014/main" id="{395BBE88-EEA1-C620-449A-8EFCF675E6C4}"/>
              </a:ext>
            </a:extLst>
          </p:cNvPr>
          <p:cNvGraphicFramePr>
            <a:graphicFrameLocks noGrp="1"/>
          </p:cNvGraphicFramePr>
          <p:nvPr>
            <p:extLst>
              <p:ext uri="{D42A27DB-BD31-4B8C-83A1-F6EECF244321}">
                <p14:modId xmlns:p14="http://schemas.microsoft.com/office/powerpoint/2010/main" val="4294954175"/>
              </p:ext>
            </p:extLst>
          </p:nvPr>
        </p:nvGraphicFramePr>
        <p:xfrm>
          <a:off x="2826203" y="1938302"/>
          <a:ext cx="5934075" cy="2827680"/>
        </p:xfrm>
        <a:graphic>
          <a:graphicData uri="http://schemas.openxmlformats.org/drawingml/2006/table">
            <a:tbl>
              <a:tblPr>
                <a:tableStyleId>{5FD0F851-EC5A-4D38-B0AD-8093EC10F338}</a:tableStyleId>
              </a:tblPr>
              <a:tblGrid>
                <a:gridCol w="1186815">
                  <a:extLst>
                    <a:ext uri="{9D8B030D-6E8A-4147-A177-3AD203B41FA5}">
                      <a16:colId xmlns:a16="http://schemas.microsoft.com/office/drawing/2014/main" val="1327255476"/>
                    </a:ext>
                  </a:extLst>
                </a:gridCol>
                <a:gridCol w="1186815">
                  <a:extLst>
                    <a:ext uri="{9D8B030D-6E8A-4147-A177-3AD203B41FA5}">
                      <a16:colId xmlns:a16="http://schemas.microsoft.com/office/drawing/2014/main" val="2148827676"/>
                    </a:ext>
                  </a:extLst>
                </a:gridCol>
                <a:gridCol w="1186815">
                  <a:extLst>
                    <a:ext uri="{9D8B030D-6E8A-4147-A177-3AD203B41FA5}">
                      <a16:colId xmlns:a16="http://schemas.microsoft.com/office/drawing/2014/main" val="507762265"/>
                    </a:ext>
                  </a:extLst>
                </a:gridCol>
                <a:gridCol w="1186815">
                  <a:extLst>
                    <a:ext uri="{9D8B030D-6E8A-4147-A177-3AD203B41FA5}">
                      <a16:colId xmlns:a16="http://schemas.microsoft.com/office/drawing/2014/main" val="4263045029"/>
                    </a:ext>
                  </a:extLst>
                </a:gridCol>
                <a:gridCol w="1186815">
                  <a:extLst>
                    <a:ext uri="{9D8B030D-6E8A-4147-A177-3AD203B41FA5}">
                      <a16:colId xmlns:a16="http://schemas.microsoft.com/office/drawing/2014/main" val="3503265460"/>
                    </a:ext>
                  </a:extLst>
                </a:gridCol>
              </a:tblGrid>
              <a:tr h="353460">
                <a:tc>
                  <a:txBody>
                    <a:bodyPr/>
                    <a:lstStyle/>
                    <a:p>
                      <a:pPr algn="ctr" fontAlgn="b"/>
                      <a:r>
                        <a:rPr lang="en-US" sz="1800" b="0" i="0" u="none" strike="noStrike" dirty="0">
                          <a:solidFill>
                            <a:srgbClr val="000000"/>
                          </a:solidFill>
                          <a:effectLst/>
                          <a:latin typeface="+mn-ea"/>
                          <a:ea typeface="+mn-ea"/>
                        </a:rPr>
                        <a:t>hole</a:t>
                      </a: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latin typeface="+mn-ea"/>
                          <a:ea typeface="+mn-ea"/>
                        </a:rPr>
                        <a:t>particle</a:t>
                      </a:r>
                      <a:endParaRPr lang="en-US" sz="1800" b="0" i="0" u="none" strike="noStrike" dirty="0">
                        <a:solidFill>
                          <a:srgbClr val="000000"/>
                        </a:solidFill>
                        <a:effectLst/>
                        <a:latin typeface="+mn-ea"/>
                        <a:ea typeface="+mn-ea"/>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PCF-PK1</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PC-G76</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PC-F46</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6061896"/>
                  </a:ext>
                </a:extLst>
              </a:tr>
              <a:tr h="353460">
                <a:tc>
                  <a:txBody>
                    <a:bodyPr/>
                    <a:lstStyle/>
                    <a:p>
                      <a:pPr algn="ctr" fontAlgn="b"/>
                      <a:r>
                        <a:rPr lang="en-US" sz="1800" u="none" strike="noStrike" dirty="0">
                          <a:effectLst/>
                        </a:rPr>
                        <a:t> N2p1/2</a:t>
                      </a:r>
                      <a:endParaRPr lang="en-US"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sz="1800" u="none" strike="noStrike" dirty="0">
                          <a:effectLst/>
                        </a:rPr>
                        <a:t>P2p1/2</a:t>
                      </a:r>
                      <a:endParaRPr lang="en-US"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3.945 </a:t>
                      </a:r>
                      <a:endParaRPr lang="en-US" altLang="zh-CN"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dirty="0">
                          <a:effectLst/>
                        </a:rPr>
                        <a:t>2.810 </a:t>
                      </a:r>
                      <a:endParaRPr lang="en-US" altLang="zh-CN"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tc>
                  <a:txBody>
                    <a:bodyPr/>
                    <a:lstStyle/>
                    <a:p>
                      <a:pPr algn="ctr" fontAlgn="b"/>
                      <a:r>
                        <a:rPr lang="en-US" altLang="zh-CN" sz="1800" u="none" strike="noStrike">
                          <a:effectLst/>
                        </a:rPr>
                        <a:t>1.452 </a:t>
                      </a:r>
                      <a:endParaRPr lang="en-US" altLang="zh-CN" sz="1800" b="0" i="0" u="none" strike="noStrike">
                        <a:solidFill>
                          <a:srgbClr val="4472C4"/>
                        </a:solidFill>
                        <a:effectLst/>
                        <a:latin typeface="等线" panose="02010600030101010101" pitchFamily="2" charset="-122"/>
                        <a:ea typeface="等线" panose="02010600030101010101" pitchFamily="2" charset="-122"/>
                      </a:endParaRPr>
                    </a:p>
                  </a:txBody>
                  <a:tcPr marL="7620" marR="7620" marT="7620" marB="0"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228957554"/>
                  </a:ext>
                </a:extLst>
              </a:tr>
              <a:tr h="353460">
                <a:tc>
                  <a:txBody>
                    <a:bodyPr/>
                    <a:lstStyle/>
                    <a:p>
                      <a:pPr algn="ctr" fontAlgn="b"/>
                      <a:r>
                        <a:rPr lang="en-US" sz="1800" u="none" strike="noStrike" dirty="0">
                          <a:effectLst/>
                        </a:rPr>
                        <a:t> N2p1/2</a:t>
                      </a:r>
                      <a:endParaRPr lang="en-US"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sz="1800" u="none" strike="noStrike" dirty="0">
                          <a:effectLst/>
                        </a:rPr>
                        <a:t>P2p3/2</a:t>
                      </a:r>
                      <a:endParaRPr lang="en-US"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5.300 </a:t>
                      </a:r>
                      <a:endParaRPr lang="en-US" altLang="zh-CN"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4.099 </a:t>
                      </a:r>
                      <a:endParaRPr lang="en-US" altLang="zh-CN" sz="1800" b="0" i="0" u="none" strike="noStrike" dirty="0">
                        <a:solidFill>
                          <a:srgbClr val="4472C4"/>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a:effectLst/>
                        </a:rPr>
                        <a:t>2.757 </a:t>
                      </a:r>
                      <a:endParaRPr lang="en-US" altLang="zh-CN" sz="1800" b="0" i="0" u="none" strike="noStrike">
                        <a:solidFill>
                          <a:srgbClr val="4472C4"/>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1096822632"/>
                  </a:ext>
                </a:extLst>
              </a:tr>
              <a:tr h="353460">
                <a:tc>
                  <a:txBody>
                    <a:bodyPr/>
                    <a:lstStyle/>
                    <a:p>
                      <a:pPr algn="ctr" fontAlgn="b"/>
                      <a:r>
                        <a:rPr lang="en-US" sz="1800" u="none" strike="noStrike" dirty="0">
                          <a:effectLst/>
                        </a:rPr>
                        <a:t> N2p3/2</a:t>
                      </a:r>
                      <a:endParaRPr lang="en-US"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sz="1800" u="none" strike="noStrike" dirty="0">
                          <a:effectLst/>
                        </a:rPr>
                        <a:t>P2p3/2</a:t>
                      </a:r>
                      <a:endParaRPr lang="en-US"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3.907 </a:t>
                      </a:r>
                      <a:endParaRPr lang="en-US" altLang="zh-CN"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2.755 </a:t>
                      </a:r>
                      <a:endParaRPr lang="en-US" altLang="zh-CN"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a:effectLst/>
                        </a:rPr>
                        <a:t>1.364 </a:t>
                      </a:r>
                      <a:endParaRPr lang="en-US" altLang="zh-CN" sz="1800" b="0" i="0" u="none" strike="noStrike">
                        <a:solidFill>
                          <a:srgbClr val="70AD47"/>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782829621"/>
                  </a:ext>
                </a:extLst>
              </a:tr>
              <a:tr h="353460">
                <a:tc>
                  <a:txBody>
                    <a:bodyPr/>
                    <a:lstStyle/>
                    <a:p>
                      <a:pPr algn="ctr" fontAlgn="b"/>
                      <a:r>
                        <a:rPr lang="en-US" sz="1800" u="none" strike="noStrike" dirty="0">
                          <a:effectLst/>
                        </a:rPr>
                        <a:t> N2p3/2</a:t>
                      </a:r>
                      <a:endParaRPr lang="en-US"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sz="1800" u="none" strike="noStrike" dirty="0">
                          <a:effectLst/>
                        </a:rPr>
                        <a:t>P1f5/2</a:t>
                      </a:r>
                      <a:endParaRPr lang="en-US"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3.006 </a:t>
                      </a:r>
                      <a:endParaRPr lang="en-US" altLang="zh-CN"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2.604 </a:t>
                      </a:r>
                      <a:endParaRPr lang="en-US" altLang="zh-CN"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2.258 </a:t>
                      </a:r>
                      <a:endParaRPr lang="en-US" altLang="zh-CN" sz="1800" b="0" i="0" u="none" strike="noStrike" dirty="0">
                        <a:solidFill>
                          <a:srgbClr val="70AD47"/>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1820460978"/>
                  </a:ext>
                </a:extLst>
              </a:tr>
              <a:tr h="353460">
                <a:tc>
                  <a:txBody>
                    <a:bodyPr/>
                    <a:lstStyle/>
                    <a:p>
                      <a:pPr algn="ctr" fontAlgn="b"/>
                      <a:r>
                        <a:rPr lang="en-US" sz="1800" u="none" strike="noStrike" dirty="0">
                          <a:effectLst/>
                        </a:rPr>
                        <a:t> N1f5/2</a:t>
                      </a:r>
                      <a:endParaRPr lang="en-US"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sz="1800" u="none" strike="noStrike" dirty="0">
                          <a:effectLst/>
                        </a:rPr>
                        <a:t>P1f5/2</a:t>
                      </a:r>
                      <a:endParaRPr lang="en-US"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a:effectLst/>
                        </a:rPr>
                        <a:t>4.357 </a:t>
                      </a:r>
                      <a:endParaRPr lang="en-US" altLang="zh-CN" sz="1800" b="0" i="0" u="none" strike="noStrike">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3.244 </a:t>
                      </a:r>
                      <a:endParaRPr lang="en-US" altLang="zh-CN"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1.816 </a:t>
                      </a:r>
                      <a:endParaRPr lang="en-US" altLang="zh-CN"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3598687717"/>
                  </a:ext>
                </a:extLst>
              </a:tr>
              <a:tr h="353460">
                <a:tc>
                  <a:txBody>
                    <a:bodyPr/>
                    <a:lstStyle/>
                    <a:p>
                      <a:pPr algn="ctr" fontAlgn="b"/>
                      <a:r>
                        <a:rPr lang="en-US" sz="1800" u="none" strike="noStrike" dirty="0">
                          <a:effectLst/>
                        </a:rPr>
                        <a:t> N1f5/2</a:t>
                      </a:r>
                      <a:endParaRPr lang="en-US"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sz="1800" u="none" strike="noStrike" dirty="0">
                          <a:effectLst/>
                        </a:rPr>
                        <a:t>P2p3/2</a:t>
                      </a:r>
                      <a:endParaRPr lang="en-US"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a:effectLst/>
                        </a:rPr>
                        <a:t>5.394 </a:t>
                      </a:r>
                      <a:endParaRPr lang="en-US" altLang="zh-CN" sz="1800" b="0" i="0" u="none" strike="noStrike">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a:effectLst/>
                        </a:rPr>
                        <a:t>3.394 </a:t>
                      </a:r>
                      <a:endParaRPr lang="en-US" altLang="zh-CN" sz="1800" b="0" i="0" u="none" strike="noStrike">
                        <a:solidFill>
                          <a:srgbClr val="C00000"/>
                        </a:solidFill>
                        <a:effectLst/>
                        <a:latin typeface="等线" panose="02010600030101010101" pitchFamily="2" charset="-122"/>
                        <a:ea typeface="等线" panose="02010600030101010101" pitchFamily="2" charset="-122"/>
                      </a:endParaRPr>
                    </a:p>
                  </a:txBody>
                  <a:tcPr marL="7620" marR="7620" marT="7620" marB="0" anchor="ctr"/>
                </a:tc>
                <a:tc>
                  <a:txBody>
                    <a:bodyPr/>
                    <a:lstStyle/>
                    <a:p>
                      <a:pPr algn="ctr" fontAlgn="b"/>
                      <a:r>
                        <a:rPr lang="en-US" altLang="zh-CN" sz="1800" u="none" strike="noStrike" dirty="0">
                          <a:effectLst/>
                        </a:rPr>
                        <a:t>0.921 </a:t>
                      </a:r>
                      <a:endParaRPr lang="en-US" altLang="zh-CN" sz="1800" b="0" i="0" u="none" strike="noStrike" dirty="0">
                        <a:solidFill>
                          <a:srgbClr val="C00000"/>
                        </a:solidFill>
                        <a:effectLst/>
                        <a:latin typeface="等线" panose="02010600030101010101" pitchFamily="2" charset="-122"/>
                        <a:ea typeface="等线" panose="02010600030101010101" pitchFamily="2" charset="-122"/>
                      </a:endParaRPr>
                    </a:p>
                  </a:txBody>
                  <a:tcPr marL="7620" marR="7620" marT="7620" marB="0" anchor="ctr"/>
                </a:tc>
                <a:extLst>
                  <a:ext uri="{0D108BD9-81ED-4DB2-BD59-A6C34878D82A}">
                    <a16:rowId xmlns:a16="http://schemas.microsoft.com/office/drawing/2014/main" val="4177294410"/>
                  </a:ext>
                </a:extLst>
              </a:tr>
              <a:tr h="353460">
                <a:tc>
                  <a:txBody>
                    <a:bodyPr/>
                    <a:lstStyle/>
                    <a:p>
                      <a:pPr algn="ctr" fontAlgn="b"/>
                      <a:r>
                        <a:rPr lang="en-US" sz="1800" u="none" strike="noStrike" dirty="0">
                          <a:effectLst/>
                        </a:rPr>
                        <a:t>N1g9/2</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P1g9/2</a:t>
                      </a:r>
                      <a:endParaRPr lang="en-US"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ctr" fontAlgn="b"/>
                      <a:r>
                        <a:rPr lang="en-US" altLang="zh-CN" sz="1800" u="none" strike="noStrike" dirty="0">
                          <a:effectLst/>
                        </a:rPr>
                        <a:t>4.550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ctr" fontAlgn="b"/>
                      <a:r>
                        <a:rPr lang="en-US" altLang="zh-CN" sz="1800" u="none" strike="noStrike" dirty="0">
                          <a:effectLst/>
                        </a:rPr>
                        <a:t>3.445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B w="28575" cap="flat" cmpd="sng" algn="ctr">
                      <a:solidFill>
                        <a:schemeClr val="tx1"/>
                      </a:solidFill>
                      <a:prstDash val="solid"/>
                      <a:round/>
                      <a:headEnd type="none" w="med" len="med"/>
                      <a:tailEnd type="none" w="med" len="med"/>
                    </a:lnB>
                  </a:tcPr>
                </a:tc>
                <a:tc>
                  <a:txBody>
                    <a:bodyPr/>
                    <a:lstStyle/>
                    <a:p>
                      <a:pPr algn="ctr" fontAlgn="b"/>
                      <a:r>
                        <a:rPr lang="en-US" altLang="zh-CN" sz="1800" u="none" strike="noStrike" dirty="0">
                          <a:effectLst/>
                        </a:rPr>
                        <a:t>2.014 </a:t>
                      </a:r>
                      <a:endParaRPr lang="en-US" altLang="zh-CN" sz="1800" b="0" i="0" u="none" strike="noStrike" dirty="0">
                        <a:solidFill>
                          <a:srgbClr val="000000"/>
                        </a:solidFill>
                        <a:effectLst/>
                        <a:latin typeface="等线" panose="02010600030101010101" pitchFamily="2" charset="-122"/>
                        <a:ea typeface="等线" panose="02010600030101010101" pitchFamily="2" charset="-122"/>
                      </a:endParaRPr>
                    </a:p>
                  </a:txBody>
                  <a:tcPr marL="7620" marR="7620" marT="762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888725"/>
                  </a:ext>
                </a:extLst>
              </a:tr>
            </a:tbl>
          </a:graphicData>
        </a:graphic>
      </p:graphicFrame>
      <p:sp>
        <p:nvSpPr>
          <p:cNvPr id="7" name="文本框 6">
            <a:extLst>
              <a:ext uri="{FF2B5EF4-FFF2-40B4-BE49-F238E27FC236}">
                <a16:creationId xmlns:a16="http://schemas.microsoft.com/office/drawing/2014/main" id="{2C06C78E-2649-0BB7-CA5C-1E24EF5E5A2A}"/>
              </a:ext>
            </a:extLst>
          </p:cNvPr>
          <p:cNvSpPr txBox="1"/>
          <p:nvPr/>
        </p:nvSpPr>
        <p:spPr>
          <a:xfrm>
            <a:off x="702128" y="1110343"/>
            <a:ext cx="3243196" cy="461665"/>
          </a:xfrm>
          <a:prstGeom prst="rect">
            <a:avLst/>
          </a:prstGeom>
          <a:noFill/>
        </p:spPr>
        <p:txBody>
          <a:bodyPr wrap="none" rtlCol="0">
            <a:spAutoFit/>
          </a:bodyPr>
          <a:lstStyle/>
          <a:p>
            <a:pPr marL="285750" indent="-285750">
              <a:buFont typeface="Wingdings" panose="05000000000000000000" pitchFamily="2" charset="2"/>
              <a:buChar char="p"/>
            </a:pPr>
            <a:r>
              <a:rPr lang="zh-CN" altLang="en-US" sz="2400" dirty="0"/>
              <a:t>单粒子轨道跃迁能量</a:t>
            </a:r>
          </a:p>
        </p:txBody>
      </p:sp>
    </p:spTree>
    <p:extLst>
      <p:ext uri="{BB962C8B-B14F-4D97-AF65-F5344CB8AC3E}">
        <p14:creationId xmlns:p14="http://schemas.microsoft.com/office/powerpoint/2010/main" val="3060660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7" y="97718"/>
            <a:ext cx="2732813" cy="646331"/>
          </a:xfrm>
          <a:prstGeom prst="rect">
            <a:avLst/>
          </a:prstGeom>
          <a:noFill/>
        </p:spPr>
        <p:txBody>
          <a:bodyPr wrap="square" rtlCol="0" anchor="ctr" anchorCtr="0">
            <a:spAutoFit/>
          </a:bodyPr>
          <a:lstStyle/>
          <a:p>
            <a:r>
              <a:rPr lang="zh-CN" altLang="en-US" sz="3600" dirty="0">
                <a:solidFill>
                  <a:srgbClr val="FFFFFF"/>
                </a:solidFill>
                <a:latin typeface="微软雅黑" panose="020B0503020204020204" pitchFamily="34" charset="-122"/>
                <a:ea typeface="微软雅黑" panose="020B0503020204020204" pitchFamily="34" charset="-122"/>
              </a:rPr>
              <a:t>初步结果</a:t>
            </a:r>
          </a:p>
        </p:txBody>
      </p:sp>
      <p:sp>
        <p:nvSpPr>
          <p:cNvPr id="7" name="文本框 6">
            <a:extLst>
              <a:ext uri="{FF2B5EF4-FFF2-40B4-BE49-F238E27FC236}">
                <a16:creationId xmlns:a16="http://schemas.microsoft.com/office/drawing/2014/main" id="{3ECAE397-429F-E5BB-5E80-6E69DC4AB41D}"/>
              </a:ext>
            </a:extLst>
          </p:cNvPr>
          <p:cNvSpPr txBox="1"/>
          <p:nvPr/>
        </p:nvSpPr>
        <p:spPr>
          <a:xfrm>
            <a:off x="501592" y="996571"/>
            <a:ext cx="5527779" cy="461665"/>
          </a:xfrm>
          <a:prstGeom prst="rect">
            <a:avLst/>
          </a:prstGeom>
          <a:noFill/>
        </p:spPr>
        <p:txBody>
          <a:bodyPr wrap="square">
            <a:spAutoFit/>
          </a:bodyPr>
          <a:lstStyle/>
          <a:p>
            <a:pPr marL="342900" indent="-342900">
              <a:buFont typeface="Wingdings" panose="05000000000000000000" pitchFamily="2" charset="2"/>
              <a:buChar char="p"/>
            </a:pPr>
            <a:r>
              <a:rPr lang="zh-CN" altLang="en-US" sz="2400" dirty="0">
                <a:latin typeface="Times New Roman" panose="02020603050405020304" pitchFamily="18" charset="0"/>
                <a:cs typeface="Times New Roman" panose="02020603050405020304" pitchFamily="18" charset="0"/>
              </a:rPr>
              <a:t>电荷交换</a:t>
            </a:r>
            <a:r>
              <a:rPr lang="en-US" altLang="zh-CN" sz="2400" dirty="0">
                <a:latin typeface="Times New Roman" panose="02020603050405020304" pitchFamily="18" charset="0"/>
                <a:cs typeface="Times New Roman" panose="02020603050405020304" pitchFamily="18" charset="0"/>
              </a:rPr>
              <a:t>QRPA</a:t>
            </a:r>
            <a:r>
              <a:rPr lang="zh-CN" altLang="en-US" sz="2400" dirty="0">
                <a:latin typeface="Times New Roman" panose="02020603050405020304" pitchFamily="18" charset="0"/>
                <a:cs typeface="Times New Roman" panose="02020603050405020304" pitchFamily="18" charset="0"/>
              </a:rPr>
              <a:t>理论</a:t>
            </a:r>
            <a:endParaRPr lang="zh-CN" altLang="en-US" sz="2400" dirty="0">
              <a:latin typeface="+mn-ea"/>
            </a:endParaRPr>
          </a:p>
        </p:txBody>
      </p:sp>
      <p:pic>
        <p:nvPicPr>
          <p:cNvPr id="8" name="图片 7">
            <a:extLst>
              <a:ext uri="{FF2B5EF4-FFF2-40B4-BE49-F238E27FC236}">
                <a16:creationId xmlns:a16="http://schemas.microsoft.com/office/drawing/2014/main" id="{16C6D1FF-665A-3E2A-2D93-AB8EEE4DD1B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186597" y="1584852"/>
            <a:ext cx="6720639" cy="4414506"/>
          </a:xfrm>
          <a:prstGeom prst="rect">
            <a:avLst/>
          </a:prstGeom>
        </p:spPr>
      </p:pic>
    </p:spTree>
    <p:extLst>
      <p:ext uri="{BB962C8B-B14F-4D97-AF65-F5344CB8AC3E}">
        <p14:creationId xmlns:p14="http://schemas.microsoft.com/office/powerpoint/2010/main" val="28715352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7" y="97718"/>
            <a:ext cx="2732813" cy="646331"/>
          </a:xfrm>
          <a:prstGeom prst="rect">
            <a:avLst/>
          </a:prstGeom>
          <a:noFill/>
        </p:spPr>
        <p:txBody>
          <a:bodyPr wrap="square" rtlCol="0" anchor="ctr" anchorCtr="0">
            <a:spAutoFit/>
          </a:bodyPr>
          <a:lstStyle/>
          <a:p>
            <a:r>
              <a:rPr lang="zh-CN" altLang="en-US" sz="3600" dirty="0">
                <a:solidFill>
                  <a:srgbClr val="FFFFFF"/>
                </a:solidFill>
                <a:latin typeface="微软雅黑" panose="020B0503020204020204" pitchFamily="34" charset="-122"/>
                <a:ea typeface="微软雅黑" panose="020B0503020204020204" pitchFamily="34" charset="-122"/>
              </a:rPr>
              <a:t>结果与讨论</a:t>
            </a:r>
          </a:p>
        </p:txBody>
      </p:sp>
      <p:sp>
        <p:nvSpPr>
          <p:cNvPr id="2" name="文本框 1">
            <a:extLst>
              <a:ext uri="{FF2B5EF4-FFF2-40B4-BE49-F238E27FC236}">
                <a16:creationId xmlns:a16="http://schemas.microsoft.com/office/drawing/2014/main" id="{5192BE5A-5925-E435-5075-CB726D546D61}"/>
              </a:ext>
            </a:extLst>
          </p:cNvPr>
          <p:cNvSpPr txBox="1"/>
          <p:nvPr/>
        </p:nvSpPr>
        <p:spPr>
          <a:xfrm>
            <a:off x="130629" y="879271"/>
            <a:ext cx="6523264"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latin typeface="+mn-ea"/>
              </a:rPr>
              <a:t>PCF-PK1</a:t>
            </a:r>
            <a:r>
              <a:rPr lang="zh-CN" altLang="en-US" sz="2400" dirty="0">
                <a:latin typeface="+mn-ea"/>
              </a:rPr>
              <a:t>剩余相互作用中各耦合道的贡献</a:t>
            </a:r>
          </a:p>
        </p:txBody>
      </p:sp>
      <p:pic>
        <p:nvPicPr>
          <p:cNvPr id="6" name="图片 5">
            <a:extLst>
              <a:ext uri="{FF2B5EF4-FFF2-40B4-BE49-F238E27FC236}">
                <a16:creationId xmlns:a16="http://schemas.microsoft.com/office/drawing/2014/main" id="{D6D0FB6B-F7AA-F53C-EA28-F723EF7A6A8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316927" y="1398086"/>
            <a:ext cx="6851566" cy="5211174"/>
          </a:xfrm>
          <a:prstGeom prst="rect">
            <a:avLst/>
          </a:prstGeom>
        </p:spPr>
      </p:pic>
    </p:spTree>
    <p:extLst>
      <p:ext uri="{BB962C8B-B14F-4D97-AF65-F5344CB8AC3E}">
        <p14:creationId xmlns:p14="http://schemas.microsoft.com/office/powerpoint/2010/main" val="1833752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7" y="97718"/>
            <a:ext cx="2732813" cy="646331"/>
          </a:xfrm>
          <a:prstGeom prst="rect">
            <a:avLst/>
          </a:prstGeom>
          <a:noFill/>
        </p:spPr>
        <p:txBody>
          <a:bodyPr wrap="square" rtlCol="0" anchor="ctr" anchorCtr="0">
            <a:spAutoFit/>
          </a:bodyPr>
          <a:lstStyle/>
          <a:p>
            <a:r>
              <a:rPr lang="zh-CN" altLang="en-US" sz="3600" dirty="0">
                <a:solidFill>
                  <a:srgbClr val="FFFFFF"/>
                </a:solidFill>
                <a:latin typeface="微软雅黑" panose="020B0503020204020204" pitchFamily="34" charset="-122"/>
                <a:ea typeface="微软雅黑" panose="020B0503020204020204" pitchFamily="34" charset="-122"/>
              </a:rPr>
              <a:t>初步结果</a:t>
            </a:r>
          </a:p>
        </p:txBody>
      </p:sp>
      <p:sp>
        <p:nvSpPr>
          <p:cNvPr id="3" name="文本框 2">
            <a:extLst>
              <a:ext uri="{FF2B5EF4-FFF2-40B4-BE49-F238E27FC236}">
                <a16:creationId xmlns:a16="http://schemas.microsoft.com/office/drawing/2014/main" id="{09BAF223-DD8C-7CD1-F8D7-F947EAD775C5}"/>
              </a:ext>
            </a:extLst>
          </p:cNvPr>
          <p:cNvSpPr txBox="1"/>
          <p:nvPr/>
        </p:nvSpPr>
        <p:spPr>
          <a:xfrm>
            <a:off x="268940" y="939012"/>
            <a:ext cx="3173048" cy="523220"/>
          </a:xfrm>
          <a:prstGeom prst="rect">
            <a:avLst/>
          </a:prstGeom>
          <a:noFill/>
        </p:spPr>
        <p:txBody>
          <a:bodyPr wrap="none" rtlCol="0">
            <a:spAutoFit/>
          </a:bodyPr>
          <a:lstStyle/>
          <a:p>
            <a:pPr marL="457200" indent="-457200">
              <a:buFont typeface="Wingdings" panose="05000000000000000000" pitchFamily="2" charset="2"/>
              <a:buChar char="p"/>
            </a:pPr>
            <a:r>
              <a:rPr lang="en-US" altLang="zh-CN" sz="2800" b="1" dirty="0">
                <a:latin typeface="+mn-ea"/>
              </a:rPr>
              <a:t>RPA</a:t>
            </a:r>
            <a:r>
              <a:rPr lang="zh-CN" altLang="en-US" sz="2800" b="1" dirty="0">
                <a:latin typeface="+mn-ea"/>
              </a:rPr>
              <a:t>理论的提出</a:t>
            </a:r>
          </a:p>
        </p:txBody>
      </p:sp>
      <p:sp>
        <p:nvSpPr>
          <p:cNvPr id="4" name="文本框 3">
            <a:extLst>
              <a:ext uri="{FF2B5EF4-FFF2-40B4-BE49-F238E27FC236}">
                <a16:creationId xmlns:a16="http://schemas.microsoft.com/office/drawing/2014/main" id="{764E4BB9-1E3B-1CFA-4F95-9C196AF9FD03}"/>
              </a:ext>
            </a:extLst>
          </p:cNvPr>
          <p:cNvSpPr txBox="1"/>
          <p:nvPr/>
        </p:nvSpPr>
        <p:spPr>
          <a:xfrm>
            <a:off x="3798843" y="1056824"/>
            <a:ext cx="5747493" cy="400110"/>
          </a:xfrm>
          <a:prstGeom prst="rect">
            <a:avLst/>
          </a:prstGeom>
          <a:noFill/>
        </p:spPr>
        <p:txBody>
          <a:bodyPr wrap="square">
            <a:spAutoFit/>
          </a:bodyPr>
          <a:lstStyle/>
          <a:p>
            <a:r>
              <a:rPr lang="en-US" altLang="zh-CN" sz="2000" b="0" i="0" dirty="0">
                <a:solidFill>
                  <a:schemeClr val="accent1"/>
                </a:solidFill>
                <a:effectLst/>
                <a:ea typeface="Microsoft YaHei" panose="020B0503020204020204" pitchFamily="34" charset="-122"/>
              </a:rPr>
              <a:t>D</a:t>
            </a:r>
            <a:r>
              <a:rPr lang="en-US" altLang="zh-CN" sz="2000" dirty="0">
                <a:solidFill>
                  <a:schemeClr val="accent1"/>
                </a:solidFill>
                <a:ea typeface="Microsoft YaHei" panose="020B0503020204020204" pitchFamily="34" charset="-122"/>
              </a:rPr>
              <a:t>.</a:t>
            </a:r>
            <a:r>
              <a:rPr lang="zh-CN" altLang="en-US" sz="2000" dirty="0">
                <a:solidFill>
                  <a:schemeClr val="accent1"/>
                </a:solidFill>
                <a:ea typeface="Microsoft YaHei" panose="020B0503020204020204" pitchFamily="34" charset="-122"/>
              </a:rPr>
              <a:t> </a:t>
            </a:r>
            <a:r>
              <a:rPr lang="en-US" altLang="zh-CN" sz="2000" b="0" i="0" dirty="0">
                <a:solidFill>
                  <a:schemeClr val="accent1"/>
                </a:solidFill>
                <a:effectLst/>
                <a:ea typeface="Microsoft YaHei" panose="020B0503020204020204" pitchFamily="34" charset="-122"/>
              </a:rPr>
              <a:t>Bohm, D. Pines, </a:t>
            </a:r>
            <a:r>
              <a:rPr lang="en-US" altLang="zh-CN" sz="2000" b="0" i="0" dirty="0" err="1">
                <a:solidFill>
                  <a:schemeClr val="accent1"/>
                </a:solidFill>
                <a:effectLst/>
                <a:ea typeface="Microsoft YaHei" panose="020B0503020204020204" pitchFamily="34" charset="-122"/>
              </a:rPr>
              <a:t>Pysical</a:t>
            </a:r>
            <a:r>
              <a:rPr lang="en-US" altLang="zh-CN" sz="2000" b="0" i="0" dirty="0">
                <a:solidFill>
                  <a:schemeClr val="accent1"/>
                </a:solidFill>
                <a:effectLst/>
                <a:ea typeface="Microsoft YaHei" panose="020B0503020204020204" pitchFamily="34" charset="-122"/>
              </a:rPr>
              <a:t> Review, 82 625 (1951)</a:t>
            </a:r>
            <a:endParaRPr lang="zh-CN" altLang="en-US" sz="2000" dirty="0">
              <a:solidFill>
                <a:schemeClr val="accent1"/>
              </a:solidFill>
            </a:endParaRPr>
          </a:p>
        </p:txBody>
      </p:sp>
      <p:sp>
        <p:nvSpPr>
          <p:cNvPr id="6" name="文本框 5">
            <a:extLst>
              <a:ext uri="{FF2B5EF4-FFF2-40B4-BE49-F238E27FC236}">
                <a16:creationId xmlns:a16="http://schemas.microsoft.com/office/drawing/2014/main" id="{A4F41181-B2DB-412B-91DA-B2F64FB925E9}"/>
              </a:ext>
            </a:extLst>
          </p:cNvPr>
          <p:cNvSpPr txBox="1"/>
          <p:nvPr/>
        </p:nvSpPr>
        <p:spPr>
          <a:xfrm>
            <a:off x="962942" y="1910930"/>
            <a:ext cx="10045103" cy="2031325"/>
          </a:xfrm>
          <a:prstGeom prst="rect">
            <a:avLst/>
          </a:prstGeom>
          <a:noFill/>
        </p:spPr>
        <p:txBody>
          <a:bodyPr wrap="square">
            <a:spAutoFit/>
          </a:bodyPr>
          <a:lstStyle/>
          <a:p>
            <a:r>
              <a:rPr lang="en-US" altLang="zh-CN" dirty="0">
                <a:ea typeface="+mj-ea"/>
              </a:rPr>
              <a:t>We distinguish between </a:t>
            </a:r>
            <a:r>
              <a:rPr lang="en-US" altLang="zh-CN" dirty="0">
                <a:solidFill>
                  <a:srgbClr val="C00000"/>
                </a:solidFill>
                <a:ea typeface="+mj-ea"/>
              </a:rPr>
              <a:t>two kinds of response </a:t>
            </a:r>
            <a:r>
              <a:rPr lang="en-US" altLang="zh-CN" dirty="0">
                <a:ea typeface="+mj-ea"/>
              </a:rPr>
              <a:t>of the electrons to a wave. </a:t>
            </a:r>
            <a:r>
              <a:rPr lang="en-US" altLang="zh-CN" dirty="0">
                <a:solidFill>
                  <a:srgbClr val="A30000"/>
                </a:solidFill>
                <a:ea typeface="+mj-ea"/>
              </a:rPr>
              <a:t>One of these is in phase with the wave, so that the phase difference between the-particle response and the wave producing it is independent of the position of the particle</a:t>
            </a:r>
            <a:r>
              <a:rPr lang="en-US" altLang="zh-CN" dirty="0">
                <a:ea typeface="+mj-ea"/>
              </a:rPr>
              <a:t>. This is the response which contributes to the organized behavior of the system. The other response has a phase difference with the wave producing it which depends on the position of the particle. Because of the general random location of the particles</a:t>
            </a:r>
            <a:r>
              <a:rPr lang="en-US" altLang="zh-CN" dirty="0">
                <a:solidFill>
                  <a:srgbClr val="A30000"/>
                </a:solidFill>
                <a:ea typeface="+mj-ea"/>
              </a:rPr>
              <a:t>, this second response tends to average out to zero when we consider a large number of electrons</a:t>
            </a:r>
            <a:r>
              <a:rPr lang="en-US" altLang="zh-CN" dirty="0">
                <a:ea typeface="+mj-ea"/>
              </a:rPr>
              <a:t>, and we shall neglect the contributions arising from this. This procedure we call </a:t>
            </a:r>
            <a:r>
              <a:rPr lang="en-US" altLang="zh-CN" dirty="0">
                <a:solidFill>
                  <a:srgbClr val="C00000"/>
                </a:solidFill>
                <a:ea typeface="+mj-ea"/>
              </a:rPr>
              <a:t>the random phase approximation</a:t>
            </a:r>
            <a:r>
              <a:rPr lang="en-US" altLang="zh-CN" dirty="0">
                <a:ea typeface="+mj-ea"/>
              </a:rPr>
              <a:t>. "</a:t>
            </a:r>
            <a:endParaRPr lang="zh-CN" altLang="en-US" dirty="0">
              <a:ea typeface="+mj-ea"/>
            </a:endParaRPr>
          </a:p>
        </p:txBody>
      </p:sp>
      <p:pic>
        <p:nvPicPr>
          <p:cNvPr id="10" name="图片 9">
            <a:extLst>
              <a:ext uri="{FF2B5EF4-FFF2-40B4-BE49-F238E27FC236}">
                <a16:creationId xmlns:a16="http://schemas.microsoft.com/office/drawing/2014/main" id="{4226B65B-7A2F-DCA1-972F-CE8E31CD996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918915" y="6225916"/>
            <a:ext cx="2899199" cy="344602"/>
          </a:xfrm>
          <a:prstGeom prst="rect">
            <a:avLst/>
          </a:prstGeom>
        </p:spPr>
      </p:pic>
      <p:sp>
        <p:nvSpPr>
          <p:cNvPr id="11" name="箭头: 右 10">
            <a:extLst>
              <a:ext uri="{FF2B5EF4-FFF2-40B4-BE49-F238E27FC236}">
                <a16:creationId xmlns:a16="http://schemas.microsoft.com/office/drawing/2014/main" id="{94574520-3B6D-187B-F653-2721D1F0A6DE}"/>
              </a:ext>
            </a:extLst>
          </p:cNvPr>
          <p:cNvSpPr/>
          <p:nvPr/>
        </p:nvSpPr>
        <p:spPr>
          <a:xfrm>
            <a:off x="5935469" y="6275669"/>
            <a:ext cx="1348033" cy="245097"/>
          </a:xfrm>
          <a:prstGeom prst="rightArrow">
            <a:avLst/>
          </a:prstGeom>
          <a:noFill/>
          <a:ln w="3175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3" name="图片 12">
            <a:extLst>
              <a:ext uri="{FF2B5EF4-FFF2-40B4-BE49-F238E27FC236}">
                <a16:creationId xmlns:a16="http://schemas.microsoft.com/office/drawing/2014/main" id="{C9961D5F-DDDE-82EA-A2E6-0EC76A48BDB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7667048" y="6260391"/>
            <a:ext cx="851366" cy="222556"/>
          </a:xfrm>
          <a:prstGeom prst="rect">
            <a:avLst/>
          </a:prstGeom>
        </p:spPr>
      </p:pic>
      <p:sp>
        <p:nvSpPr>
          <p:cNvPr id="14" name="文本框 13">
            <a:extLst>
              <a:ext uri="{FF2B5EF4-FFF2-40B4-BE49-F238E27FC236}">
                <a16:creationId xmlns:a16="http://schemas.microsoft.com/office/drawing/2014/main" id="{80659070-7131-F7CE-D312-BC7B39279BD9}"/>
              </a:ext>
            </a:extLst>
          </p:cNvPr>
          <p:cNvSpPr txBox="1"/>
          <p:nvPr/>
        </p:nvSpPr>
        <p:spPr>
          <a:xfrm>
            <a:off x="6201660" y="5915346"/>
            <a:ext cx="694614" cy="400110"/>
          </a:xfrm>
          <a:prstGeom prst="rect">
            <a:avLst/>
          </a:prstGeom>
          <a:noFill/>
        </p:spPr>
        <p:txBody>
          <a:bodyPr wrap="none" rtlCol="0">
            <a:spAutoFit/>
          </a:bodyPr>
          <a:lstStyle/>
          <a:p>
            <a:r>
              <a:rPr lang="en-US" altLang="zh-CN" sz="2000" b="1" dirty="0">
                <a:solidFill>
                  <a:srgbClr val="C00000"/>
                </a:solidFill>
              </a:rPr>
              <a:t>RPA</a:t>
            </a:r>
            <a:endParaRPr lang="zh-CN" altLang="en-US" sz="2000" b="1" dirty="0">
              <a:solidFill>
                <a:srgbClr val="C00000"/>
              </a:solidFill>
            </a:endParaRPr>
          </a:p>
        </p:txBody>
      </p:sp>
      <p:sp>
        <p:nvSpPr>
          <p:cNvPr id="18" name="文本框 17">
            <a:extLst>
              <a:ext uri="{FF2B5EF4-FFF2-40B4-BE49-F238E27FC236}">
                <a16:creationId xmlns:a16="http://schemas.microsoft.com/office/drawing/2014/main" id="{1ECDAE67-D1E0-7C92-A054-77C61BBA05F5}"/>
              </a:ext>
            </a:extLst>
          </p:cNvPr>
          <p:cNvSpPr txBox="1"/>
          <p:nvPr/>
        </p:nvSpPr>
        <p:spPr>
          <a:xfrm>
            <a:off x="268940" y="4790593"/>
            <a:ext cx="1800493" cy="369332"/>
          </a:xfrm>
          <a:prstGeom prst="rect">
            <a:avLst/>
          </a:prstGeom>
          <a:noFill/>
        </p:spPr>
        <p:txBody>
          <a:bodyPr wrap="none" rtlCol="0">
            <a:spAutoFit/>
          </a:bodyPr>
          <a:lstStyle/>
          <a:p>
            <a:r>
              <a:rPr lang="zh-CN" altLang="en-US" dirty="0"/>
              <a:t>电子对波的响应</a:t>
            </a:r>
          </a:p>
        </p:txBody>
      </p:sp>
      <p:sp>
        <p:nvSpPr>
          <p:cNvPr id="19" name="左大括号 18">
            <a:extLst>
              <a:ext uri="{FF2B5EF4-FFF2-40B4-BE49-F238E27FC236}">
                <a16:creationId xmlns:a16="http://schemas.microsoft.com/office/drawing/2014/main" id="{68CF5B8A-8123-5C85-35DB-E8F78DE0F681}"/>
              </a:ext>
            </a:extLst>
          </p:cNvPr>
          <p:cNvSpPr/>
          <p:nvPr/>
        </p:nvSpPr>
        <p:spPr>
          <a:xfrm>
            <a:off x="2069433" y="4447721"/>
            <a:ext cx="254906" cy="1055077"/>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400"/>
          </a:p>
        </p:txBody>
      </p:sp>
      <p:sp>
        <p:nvSpPr>
          <p:cNvPr id="20" name="文本框 19">
            <a:extLst>
              <a:ext uri="{FF2B5EF4-FFF2-40B4-BE49-F238E27FC236}">
                <a16:creationId xmlns:a16="http://schemas.microsoft.com/office/drawing/2014/main" id="{C5FD2E22-921F-2BD7-BF74-02B23E2FBFCE}"/>
              </a:ext>
            </a:extLst>
          </p:cNvPr>
          <p:cNvSpPr txBox="1"/>
          <p:nvPr/>
        </p:nvSpPr>
        <p:spPr>
          <a:xfrm>
            <a:off x="2309118" y="4291083"/>
            <a:ext cx="1800493" cy="369332"/>
          </a:xfrm>
          <a:prstGeom prst="rect">
            <a:avLst/>
          </a:prstGeom>
          <a:noFill/>
        </p:spPr>
        <p:txBody>
          <a:bodyPr wrap="none" rtlCol="0">
            <a:spAutoFit/>
          </a:bodyPr>
          <a:lstStyle/>
          <a:p>
            <a:r>
              <a:rPr lang="zh-CN" altLang="en-US" dirty="0"/>
              <a:t>与波的相位相同</a:t>
            </a:r>
          </a:p>
        </p:txBody>
      </p:sp>
      <p:sp>
        <p:nvSpPr>
          <p:cNvPr id="21" name="箭头: 右 20">
            <a:extLst>
              <a:ext uri="{FF2B5EF4-FFF2-40B4-BE49-F238E27FC236}">
                <a16:creationId xmlns:a16="http://schemas.microsoft.com/office/drawing/2014/main" id="{C79FDF47-8E17-9A35-9D9A-25A492EA6517}"/>
              </a:ext>
            </a:extLst>
          </p:cNvPr>
          <p:cNvSpPr/>
          <p:nvPr/>
        </p:nvSpPr>
        <p:spPr>
          <a:xfrm>
            <a:off x="4288865" y="4374940"/>
            <a:ext cx="633046" cy="137612"/>
          </a:xfrm>
          <a:prstGeom prst="rightArrow">
            <a:avLst/>
          </a:prstGeom>
          <a:noFill/>
          <a:ln w="3175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3" name="文本框 22">
            <a:extLst>
              <a:ext uri="{FF2B5EF4-FFF2-40B4-BE49-F238E27FC236}">
                <a16:creationId xmlns:a16="http://schemas.microsoft.com/office/drawing/2014/main" id="{26BC4760-B2A5-55C7-0247-6A602F6F06CC}"/>
              </a:ext>
            </a:extLst>
          </p:cNvPr>
          <p:cNvSpPr txBox="1"/>
          <p:nvPr/>
        </p:nvSpPr>
        <p:spPr>
          <a:xfrm>
            <a:off x="4990568" y="4144339"/>
            <a:ext cx="2530694" cy="646331"/>
          </a:xfrm>
          <a:prstGeom prst="rect">
            <a:avLst/>
          </a:prstGeom>
          <a:noFill/>
        </p:spPr>
        <p:txBody>
          <a:bodyPr wrap="square" rtlCol="0">
            <a:spAutoFit/>
          </a:bodyPr>
          <a:lstStyle/>
          <a:p>
            <a:r>
              <a:rPr lang="zh-CN" altLang="en-US" dirty="0"/>
              <a:t>电子和波的相位差与电子位置无关</a:t>
            </a:r>
          </a:p>
        </p:txBody>
      </p:sp>
      <p:sp>
        <p:nvSpPr>
          <p:cNvPr id="24" name="文本框 23">
            <a:extLst>
              <a:ext uri="{FF2B5EF4-FFF2-40B4-BE49-F238E27FC236}">
                <a16:creationId xmlns:a16="http://schemas.microsoft.com/office/drawing/2014/main" id="{EB40C7C5-E55A-2C95-4295-B87F305CD99C}"/>
              </a:ext>
            </a:extLst>
          </p:cNvPr>
          <p:cNvSpPr txBox="1"/>
          <p:nvPr/>
        </p:nvSpPr>
        <p:spPr>
          <a:xfrm>
            <a:off x="2334047" y="5281135"/>
            <a:ext cx="1980029" cy="400110"/>
          </a:xfrm>
          <a:prstGeom prst="rect">
            <a:avLst/>
          </a:prstGeom>
          <a:noFill/>
        </p:spPr>
        <p:txBody>
          <a:bodyPr wrap="none" rtlCol="0">
            <a:spAutoFit/>
          </a:bodyPr>
          <a:lstStyle/>
          <a:p>
            <a:r>
              <a:rPr lang="zh-CN" altLang="en-US" sz="2000" dirty="0"/>
              <a:t>与波的相位不同</a:t>
            </a:r>
          </a:p>
        </p:txBody>
      </p:sp>
      <p:sp>
        <p:nvSpPr>
          <p:cNvPr id="25" name="箭头: 右 24">
            <a:extLst>
              <a:ext uri="{FF2B5EF4-FFF2-40B4-BE49-F238E27FC236}">
                <a16:creationId xmlns:a16="http://schemas.microsoft.com/office/drawing/2014/main" id="{0CDED8C5-EF91-08C7-F16B-668C340D1168}"/>
              </a:ext>
            </a:extLst>
          </p:cNvPr>
          <p:cNvSpPr/>
          <p:nvPr/>
        </p:nvSpPr>
        <p:spPr>
          <a:xfrm>
            <a:off x="4291330" y="5468784"/>
            <a:ext cx="633046" cy="137612"/>
          </a:xfrm>
          <a:prstGeom prst="rightArrow">
            <a:avLst/>
          </a:prstGeom>
          <a:noFill/>
          <a:ln w="3175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6" name="文本框 25">
            <a:extLst>
              <a:ext uri="{FF2B5EF4-FFF2-40B4-BE49-F238E27FC236}">
                <a16:creationId xmlns:a16="http://schemas.microsoft.com/office/drawing/2014/main" id="{C1DC376B-A7AC-3CFE-23CB-48BF370B0602}"/>
              </a:ext>
            </a:extLst>
          </p:cNvPr>
          <p:cNvSpPr txBox="1"/>
          <p:nvPr/>
        </p:nvSpPr>
        <p:spPr>
          <a:xfrm>
            <a:off x="4990569" y="5214425"/>
            <a:ext cx="2442506" cy="646331"/>
          </a:xfrm>
          <a:prstGeom prst="rect">
            <a:avLst/>
          </a:prstGeom>
          <a:noFill/>
        </p:spPr>
        <p:txBody>
          <a:bodyPr wrap="square" rtlCol="0">
            <a:spAutoFit/>
          </a:bodyPr>
          <a:lstStyle/>
          <a:p>
            <a:r>
              <a:rPr lang="zh-CN" altLang="en-US" dirty="0"/>
              <a:t>电子和波的相位差与电子位置有关</a:t>
            </a:r>
          </a:p>
        </p:txBody>
      </p:sp>
      <p:sp>
        <p:nvSpPr>
          <p:cNvPr id="27" name="箭头: 右 26">
            <a:extLst>
              <a:ext uri="{FF2B5EF4-FFF2-40B4-BE49-F238E27FC236}">
                <a16:creationId xmlns:a16="http://schemas.microsoft.com/office/drawing/2014/main" id="{044165FD-5127-FE3F-EF62-DE928E3625DE}"/>
              </a:ext>
            </a:extLst>
          </p:cNvPr>
          <p:cNvSpPr/>
          <p:nvPr/>
        </p:nvSpPr>
        <p:spPr>
          <a:xfrm>
            <a:off x="7988682" y="4320666"/>
            <a:ext cx="710419" cy="161086"/>
          </a:xfrm>
          <a:prstGeom prst="rightArrow">
            <a:avLst/>
          </a:prstGeom>
          <a:noFill/>
          <a:ln w="3175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E8B99236-C21C-4AAD-F07C-6D3CD7C1BC70}"/>
              </a:ext>
            </a:extLst>
          </p:cNvPr>
          <p:cNvSpPr txBox="1"/>
          <p:nvPr/>
        </p:nvSpPr>
        <p:spPr>
          <a:xfrm>
            <a:off x="8912773" y="4158609"/>
            <a:ext cx="2530694" cy="707886"/>
          </a:xfrm>
          <a:prstGeom prst="rect">
            <a:avLst/>
          </a:prstGeom>
          <a:noFill/>
        </p:spPr>
        <p:txBody>
          <a:bodyPr wrap="square" rtlCol="0">
            <a:spAutoFit/>
          </a:bodyPr>
          <a:lstStyle/>
          <a:p>
            <a:r>
              <a:rPr lang="zh-CN" altLang="en-US" sz="2000" dirty="0"/>
              <a:t>对系统的整体响应有贡献</a:t>
            </a:r>
          </a:p>
        </p:txBody>
      </p:sp>
      <p:sp>
        <p:nvSpPr>
          <p:cNvPr id="29" name="箭头: 右 28">
            <a:extLst>
              <a:ext uri="{FF2B5EF4-FFF2-40B4-BE49-F238E27FC236}">
                <a16:creationId xmlns:a16="http://schemas.microsoft.com/office/drawing/2014/main" id="{9557DD90-2D57-1FB3-85CE-F229B3DCB03D}"/>
              </a:ext>
            </a:extLst>
          </p:cNvPr>
          <p:cNvSpPr/>
          <p:nvPr/>
        </p:nvSpPr>
        <p:spPr>
          <a:xfrm>
            <a:off x="8069968" y="5351493"/>
            <a:ext cx="710419" cy="161086"/>
          </a:xfrm>
          <a:prstGeom prst="rightArrow">
            <a:avLst/>
          </a:prstGeom>
          <a:noFill/>
          <a:ln w="31750">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FA551FF4-4B36-5412-3C26-EC0E12DA235C}"/>
              </a:ext>
            </a:extLst>
          </p:cNvPr>
          <p:cNvSpPr txBox="1"/>
          <p:nvPr/>
        </p:nvSpPr>
        <p:spPr>
          <a:xfrm>
            <a:off x="8912773" y="5279832"/>
            <a:ext cx="3005951" cy="400110"/>
          </a:xfrm>
          <a:prstGeom prst="rect">
            <a:avLst/>
          </a:prstGeom>
          <a:noFill/>
        </p:spPr>
        <p:txBody>
          <a:bodyPr wrap="none" rtlCol="0">
            <a:spAutoFit/>
          </a:bodyPr>
          <a:lstStyle/>
          <a:p>
            <a:r>
              <a:rPr lang="zh-CN" altLang="en-US" sz="2000" dirty="0"/>
              <a:t>对系统的整体响应无贡献</a:t>
            </a:r>
          </a:p>
        </p:txBody>
      </p:sp>
    </p:spTree>
    <p:extLst>
      <p:ext uri="{BB962C8B-B14F-4D97-AF65-F5344CB8AC3E}">
        <p14:creationId xmlns:p14="http://schemas.microsoft.com/office/powerpoint/2010/main" val="2865133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741BFFE-588C-56DE-C2B1-F455BB47F419}"/>
              </a:ext>
            </a:extLst>
          </p:cNvPr>
          <p:cNvSpPr txBox="1"/>
          <p:nvPr/>
        </p:nvSpPr>
        <p:spPr>
          <a:xfrm>
            <a:off x="150855" y="866030"/>
            <a:ext cx="2439470" cy="492443"/>
          </a:xfrm>
          <a:prstGeom prst="rect">
            <a:avLst/>
          </a:prstGeom>
          <a:noFill/>
        </p:spPr>
        <p:txBody>
          <a:bodyPr wrap="square">
            <a:spAutoFit/>
          </a:bodyPr>
          <a:lstStyle/>
          <a:p>
            <a:pPr marL="342900" indent="-342900">
              <a:buFont typeface="Wingdings 2" panose="05020102010507070707" pitchFamily="18" charset="2"/>
              <a:buChar char="¤"/>
            </a:pPr>
            <a:r>
              <a:rPr lang="en-US" altLang="zh-CN" sz="2600" dirty="0">
                <a:latin typeface="+mn-ea"/>
              </a:rPr>
              <a:t>Summary</a:t>
            </a:r>
            <a:endParaRPr lang="zh-CN" altLang="en-US" sz="2600" dirty="0">
              <a:latin typeface="+mn-ea"/>
            </a:endParaRPr>
          </a:p>
        </p:txBody>
      </p:sp>
      <p:sp>
        <p:nvSpPr>
          <p:cNvPr id="4" name="文本框 3">
            <a:extLst>
              <a:ext uri="{FF2B5EF4-FFF2-40B4-BE49-F238E27FC236}">
                <a16:creationId xmlns:a16="http://schemas.microsoft.com/office/drawing/2014/main" id="{27C86718-F2F2-AB8D-9372-EC18C37E3345}"/>
              </a:ext>
            </a:extLst>
          </p:cNvPr>
          <p:cNvSpPr txBox="1"/>
          <p:nvPr/>
        </p:nvSpPr>
        <p:spPr>
          <a:xfrm>
            <a:off x="543123" y="1406586"/>
            <a:ext cx="11253169" cy="769441"/>
          </a:xfrm>
          <a:prstGeom prst="rect">
            <a:avLst/>
          </a:prstGeom>
          <a:noFill/>
        </p:spPr>
        <p:txBody>
          <a:bodyPr wrap="square">
            <a:spAutoFit/>
          </a:bodyPr>
          <a:lstStyle/>
          <a:p>
            <a:pPr marL="342900" indent="-34290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Based on CDFT, a fully self-consistent PNQRPA including </a:t>
            </a:r>
            <a:r>
              <a:rPr lang="en" altLang="zh-CN" sz="2200" dirty="0">
                <a:solidFill>
                  <a:srgbClr val="C00000"/>
                </a:solidFill>
                <a:latin typeface="Times New Roman" panose="02020603050405020304" pitchFamily="18" charset="0"/>
                <a:cs typeface="Times New Roman" panose="02020603050405020304" pitchFamily="18" charset="0"/>
              </a:rPr>
              <a:t>tensor coupling</a:t>
            </a:r>
            <a:r>
              <a:rPr lang="zh-CN" altLang="en-US" sz="2200" dirty="0">
                <a:solidFill>
                  <a:srgbClr val="C00000"/>
                </a:solidFill>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and </a:t>
            </a:r>
            <a:r>
              <a:rPr lang="en-US" altLang="zh-CN" sz="2200" dirty="0">
                <a:solidFill>
                  <a:srgbClr val="C00000"/>
                </a:solidFill>
                <a:latin typeface="Times New Roman" panose="02020603050405020304" pitchFamily="18" charset="0"/>
                <a:cs typeface="Times New Roman" panose="02020603050405020304" pitchFamily="18" charset="0"/>
              </a:rPr>
              <a:t>localized </a:t>
            </a:r>
            <a:r>
              <a:rPr lang="en" altLang="zh-CN" sz="2200" dirty="0">
                <a:solidFill>
                  <a:srgbClr val="C00000"/>
                </a:solidFill>
                <a:latin typeface="Times New Roman" panose="02020603050405020304" pitchFamily="18" charset="0"/>
                <a:cs typeface="Times New Roman" panose="02020603050405020304" pitchFamily="18" charset="0"/>
              </a:rPr>
              <a:t>exchange terms </a:t>
            </a:r>
            <a:r>
              <a:rPr lang="en" altLang="zh-CN" sz="2200" dirty="0">
                <a:latin typeface="Times New Roman" panose="02020603050405020304" pitchFamily="18" charset="0"/>
                <a:cs typeface="Times New Roman" panose="02020603050405020304" pitchFamily="18" charset="0"/>
              </a:rPr>
              <a:t>via </a:t>
            </a:r>
            <a:r>
              <a:rPr lang="en" altLang="zh-CN" sz="2200" dirty="0" err="1">
                <a:latin typeface="Times New Roman" panose="02020603050405020304" pitchFamily="18" charset="0"/>
                <a:cs typeface="Times New Roman" panose="02020603050405020304" pitchFamily="18" charset="0"/>
              </a:rPr>
              <a:t>Fierz</a:t>
            </a:r>
            <a:r>
              <a:rPr lang="en" altLang="zh-CN" sz="2200" dirty="0">
                <a:latin typeface="Times New Roman" panose="02020603050405020304" pitchFamily="18" charset="0"/>
                <a:cs typeface="Times New Roman" panose="02020603050405020304" pitchFamily="18" charset="0"/>
              </a:rPr>
              <a:t> transformation is developed to study </a:t>
            </a:r>
            <a:r>
              <a:rPr lang="el-GR" altLang="zh-CN" sz="2200" i="1" dirty="0"/>
              <a:t>β</a:t>
            </a:r>
            <a:r>
              <a:rPr lang="el-GR" altLang="zh-CN" sz="2200" dirty="0"/>
              <a:t>-</a:t>
            </a:r>
            <a:r>
              <a:rPr lang="en" altLang="zh-CN" sz="2200" dirty="0"/>
              <a:t>decay half-life</a:t>
            </a:r>
            <a:r>
              <a:rPr lang="en" altLang="zh-CN" sz="2200"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309DC969-4CDC-F2D1-50B4-74A7DC2BB386}"/>
              </a:ext>
            </a:extLst>
          </p:cNvPr>
          <p:cNvSpPr txBox="1"/>
          <p:nvPr/>
        </p:nvSpPr>
        <p:spPr>
          <a:xfrm>
            <a:off x="543124" y="2262840"/>
            <a:ext cx="11253169" cy="800219"/>
          </a:xfrm>
          <a:prstGeom prst="rect">
            <a:avLst/>
          </a:prstGeom>
          <a:noFill/>
        </p:spPr>
        <p:txBody>
          <a:bodyPr wrap="square">
            <a:spAutoFit/>
          </a:bodyPr>
          <a:lstStyle/>
          <a:p>
            <a:pPr marL="342900" indent="-34290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Due to the </a:t>
            </a:r>
            <a:r>
              <a:rPr lang="en" altLang="zh-CN" sz="2200" dirty="0">
                <a:solidFill>
                  <a:srgbClr val="C00000"/>
                </a:solidFill>
                <a:latin typeface="Times New Roman" panose="02020603050405020304" pitchFamily="18" charset="0"/>
                <a:cs typeface="Times New Roman" panose="02020603050405020304" pitchFamily="18" charset="0"/>
              </a:rPr>
              <a:t>higher Landau mass </a:t>
            </a:r>
            <a:r>
              <a:rPr lang="en" altLang="zh-CN" sz="2200" dirty="0">
                <a:latin typeface="Times New Roman" panose="02020603050405020304" pitchFamily="18" charset="0"/>
                <a:cs typeface="Times New Roman" panose="02020603050405020304" pitchFamily="18" charset="0"/>
              </a:rPr>
              <a:t>(0.85</a:t>
            </a:r>
            <a:r>
              <a:rPr lang="en" altLang="zh-CN" sz="2200" i="1" dirty="0">
                <a:latin typeface="Times New Roman" panose="02020603050405020304" pitchFamily="18" charset="0"/>
                <a:cs typeface="Times New Roman" panose="02020603050405020304" pitchFamily="18" charset="0"/>
              </a:rPr>
              <a:t>M</a:t>
            </a:r>
            <a:r>
              <a:rPr lang="en" altLang="zh-CN" sz="2200" dirty="0">
                <a:latin typeface="Times New Roman" panose="02020603050405020304" pitchFamily="18" charset="0"/>
                <a:cs typeface="Times New Roman" panose="02020603050405020304" pitchFamily="18" charset="0"/>
              </a:rPr>
              <a:t>) achieved by introducing </a:t>
            </a:r>
            <a:r>
              <a:rPr lang="en" altLang="zh-CN" sz="2200" dirty="0">
                <a:solidFill>
                  <a:srgbClr val="C00000"/>
                </a:solidFill>
                <a:latin typeface="Times New Roman" panose="02020603050405020304" pitchFamily="18" charset="0"/>
                <a:cs typeface="Times New Roman" panose="02020603050405020304" pitchFamily="18" charset="0"/>
              </a:rPr>
              <a:t>tensor coupling</a:t>
            </a:r>
            <a:r>
              <a:rPr lang="en" altLang="zh-CN" sz="2200" dirty="0">
                <a:latin typeface="Times New Roman" panose="02020603050405020304" pitchFamily="18" charset="0"/>
                <a:cs typeface="Times New Roman" panose="02020603050405020304" pitchFamily="18" charset="0"/>
              </a:rPr>
              <a:t> in PCF-PK1, it</a:t>
            </a:r>
            <a:r>
              <a:rPr lang="zh-CN" altLang="en-US" sz="2200" dirty="0">
                <a:latin typeface="Times New Roman" panose="02020603050405020304" pitchFamily="18" charset="0"/>
                <a:cs typeface="Times New Roman" panose="02020603050405020304" pitchFamily="18" charset="0"/>
              </a:rPr>
              <a:t> </a:t>
            </a:r>
            <a:r>
              <a:rPr lang="en" altLang="zh-CN" sz="2400" b="0" i="0" u="none" strike="noStrike" dirty="0">
                <a:effectLst/>
                <a:highlight>
                  <a:srgbClr val="F8F8F8"/>
                </a:highlight>
                <a:latin typeface="-apple-system"/>
              </a:rPr>
              <a:t> </a:t>
            </a:r>
            <a:r>
              <a:rPr lang="en" altLang="zh-CN" sz="2200" dirty="0">
                <a:latin typeface="Times New Roman" panose="02020603050405020304" pitchFamily="18" charset="0"/>
                <a:cs typeface="Times New Roman" panose="02020603050405020304" pitchFamily="18" charset="0"/>
              </a:rPr>
              <a:t>provides a </a:t>
            </a:r>
            <a:r>
              <a:rPr lang="en" altLang="zh-CN" sz="2200" dirty="0">
                <a:solidFill>
                  <a:srgbClr val="C00000"/>
                </a:solidFill>
                <a:latin typeface="Times New Roman" panose="02020603050405020304" pitchFamily="18" charset="0"/>
                <a:cs typeface="Times New Roman" panose="02020603050405020304" pitchFamily="18" charset="0"/>
              </a:rPr>
              <a:t>better description </a:t>
            </a:r>
            <a:r>
              <a:rPr lang="en" altLang="zh-CN" sz="2200" dirty="0">
                <a:latin typeface="Times New Roman" panose="02020603050405020304" pitchFamily="18" charset="0"/>
                <a:cs typeface="Times New Roman" panose="02020603050405020304" pitchFamily="18" charset="0"/>
              </a:rPr>
              <a:t>of </a:t>
            </a:r>
            <a:r>
              <a:rPr lang="el-GR" altLang="zh-CN" sz="2200" i="1" dirty="0">
                <a:latin typeface="Times New Roman" panose="02020603050405020304" pitchFamily="18" charset="0"/>
                <a:cs typeface="Times New Roman" panose="02020603050405020304" pitchFamily="18" charset="0"/>
              </a:rPr>
              <a:t>β</a:t>
            </a:r>
            <a:r>
              <a:rPr lang="el-GR" altLang="zh-CN" sz="2200" dirty="0">
                <a:latin typeface="Times New Roman" panose="02020603050405020304" pitchFamily="18" charset="0"/>
                <a:cs typeface="Times New Roman" panose="02020603050405020304" pitchFamily="18" charset="0"/>
              </a:rPr>
              <a:t>-</a:t>
            </a:r>
            <a:r>
              <a:rPr lang="en" altLang="zh-CN" sz="2200" dirty="0">
                <a:latin typeface="Times New Roman" panose="02020603050405020304" pitchFamily="18" charset="0"/>
                <a:cs typeface="Times New Roman" panose="02020603050405020304" pitchFamily="18" charset="0"/>
              </a:rPr>
              <a:t>decay half-lives compared to other</a:t>
            </a:r>
            <a:r>
              <a:rPr lang="zh-CN" altLang="en-US" sz="2200" dirty="0">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relativistic</a:t>
            </a:r>
            <a:r>
              <a:rPr lang="en" altLang="zh-CN" sz="2200" dirty="0">
                <a:latin typeface="Times New Roman" panose="02020603050405020304" pitchFamily="18" charset="0"/>
                <a:cs typeface="Times New Roman" panose="02020603050405020304" pitchFamily="18" charset="0"/>
              </a:rPr>
              <a:t> interactions.</a:t>
            </a:r>
            <a:endParaRPr lang="en-US" altLang="zh-CN" sz="2200" dirty="0">
              <a:solidFill>
                <a:srgbClr val="C00000"/>
              </a:solidFill>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0073154C-C52A-C302-A4DA-998C4F31C0DA}"/>
              </a:ext>
            </a:extLst>
          </p:cNvPr>
          <p:cNvSpPr txBox="1"/>
          <p:nvPr/>
        </p:nvSpPr>
        <p:spPr>
          <a:xfrm>
            <a:off x="255221" y="5103691"/>
            <a:ext cx="3701055" cy="492443"/>
          </a:xfrm>
          <a:prstGeom prst="rect">
            <a:avLst/>
          </a:prstGeom>
          <a:noFill/>
        </p:spPr>
        <p:txBody>
          <a:bodyPr wrap="square">
            <a:spAutoFit/>
          </a:bodyPr>
          <a:lstStyle/>
          <a:p>
            <a:pPr marL="342900" indent="-342900">
              <a:buFont typeface="Wingdings 2" panose="05020102010507070707" pitchFamily="18" charset="2"/>
              <a:buChar char="¤"/>
            </a:pPr>
            <a:r>
              <a:rPr lang="en-US" altLang="zh-CN" sz="2600" dirty="0">
                <a:latin typeface="+mn-ea"/>
              </a:rPr>
              <a:t>Perspective</a:t>
            </a:r>
            <a:endParaRPr lang="zh-CN" altLang="en-US" sz="2600" dirty="0">
              <a:latin typeface="+mn-ea"/>
            </a:endParaRPr>
          </a:p>
        </p:txBody>
      </p:sp>
      <p:sp>
        <p:nvSpPr>
          <p:cNvPr id="5" name="文本框 4">
            <a:extLst>
              <a:ext uri="{FF2B5EF4-FFF2-40B4-BE49-F238E27FC236}">
                <a16:creationId xmlns:a16="http://schemas.microsoft.com/office/drawing/2014/main" id="{619E2BC3-9976-8F8D-6888-B65946E3AFBE}"/>
              </a:ext>
            </a:extLst>
          </p:cNvPr>
          <p:cNvSpPr txBox="1"/>
          <p:nvPr/>
        </p:nvSpPr>
        <p:spPr>
          <a:xfrm>
            <a:off x="543124" y="3080394"/>
            <a:ext cx="11105751" cy="1107996"/>
          </a:xfrm>
          <a:prstGeom prst="rect">
            <a:avLst/>
          </a:prstGeom>
          <a:noFill/>
        </p:spPr>
        <p:txBody>
          <a:bodyPr wrap="square">
            <a:spAutoFit/>
          </a:bodyPr>
          <a:lstStyle/>
          <a:p>
            <a:pPr marL="342900" indent="-34290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For Cd and Sr isotopes, adjusting </a:t>
            </a:r>
            <a:r>
              <a:rPr lang="en" altLang="zh-CN" sz="2200" dirty="0" err="1">
                <a:latin typeface="Times New Roman" panose="02020603050405020304" pitchFamily="18" charset="0"/>
                <a:cs typeface="Times New Roman" panose="02020603050405020304" pitchFamily="18" charset="0"/>
              </a:rPr>
              <a:t>isoscalar</a:t>
            </a:r>
            <a:r>
              <a:rPr lang="en" altLang="zh-CN" sz="2200" dirty="0">
                <a:latin typeface="Times New Roman" panose="02020603050405020304" pitchFamily="18" charset="0"/>
                <a:cs typeface="Times New Roman" panose="02020603050405020304" pitchFamily="18" charset="0"/>
              </a:rPr>
              <a:t> pairing strength uniformly allows PCF-PK1 to </a:t>
            </a:r>
            <a:r>
              <a:rPr lang="en" altLang="zh-CN" sz="2200" dirty="0">
                <a:solidFill>
                  <a:srgbClr val="C00000"/>
                </a:solidFill>
                <a:latin typeface="Times New Roman" panose="02020603050405020304" pitchFamily="18" charset="0"/>
                <a:cs typeface="Times New Roman" panose="02020603050405020304" pitchFamily="18" charset="0"/>
              </a:rPr>
              <a:t>agree well with experiment</a:t>
            </a:r>
            <a:r>
              <a:rPr lang="en" altLang="zh-CN" sz="2200" dirty="0">
                <a:latin typeface="Times New Roman" panose="02020603050405020304" pitchFamily="18" charset="0"/>
                <a:cs typeface="Times New Roman" panose="02020603050405020304" pitchFamily="18" charset="0"/>
              </a:rPr>
              <a:t>. For Ni and Sn isotopes, PCF-PK1 can’t provide a good description</a:t>
            </a:r>
            <a:r>
              <a:rPr lang="en" altLang="zh-CN" sz="2200" dirty="0">
                <a:solidFill>
                  <a:srgbClr val="C00000"/>
                </a:solidFill>
                <a:latin typeface="Times New Roman" panose="02020603050405020304" pitchFamily="18" charset="0"/>
                <a:cs typeface="Times New Roman" panose="02020603050405020304" pitchFamily="18" charset="0"/>
              </a:rPr>
              <a:t> </a:t>
            </a:r>
            <a:r>
              <a:rPr lang="en" altLang="zh-CN" sz="2200" dirty="0">
                <a:latin typeface="Times New Roman" panose="02020603050405020304" pitchFamily="18" charset="0"/>
                <a:cs typeface="Times New Roman" panose="02020603050405020304" pitchFamily="18" charset="0"/>
              </a:rPr>
              <a:t>of </a:t>
            </a:r>
            <a:r>
              <a:rPr lang="el-GR" altLang="zh-CN" sz="2200" dirty="0">
                <a:latin typeface="Times New Roman" panose="02020603050405020304" pitchFamily="18" charset="0"/>
                <a:cs typeface="Times New Roman" panose="02020603050405020304" pitchFamily="18" charset="0"/>
              </a:rPr>
              <a:t>β-</a:t>
            </a:r>
            <a:r>
              <a:rPr lang="en" altLang="zh-CN" sz="2200" dirty="0">
                <a:latin typeface="Times New Roman" panose="02020603050405020304" pitchFamily="18" charset="0"/>
                <a:cs typeface="Times New Roman" panose="02020603050405020304" pitchFamily="18" charset="0"/>
              </a:rPr>
              <a:t>decay half-lives due to the </a:t>
            </a:r>
            <a:r>
              <a:rPr lang="en" altLang="zh-CN" sz="2200" dirty="0">
                <a:solidFill>
                  <a:srgbClr val="C00000"/>
                </a:solidFill>
                <a:latin typeface="Times New Roman" panose="02020603050405020304" pitchFamily="18" charset="0"/>
                <a:cs typeface="Times New Roman" panose="02020603050405020304" pitchFamily="18" charset="0"/>
              </a:rPr>
              <a:t>weak sensitivity to </a:t>
            </a:r>
            <a:r>
              <a:rPr lang="en" altLang="zh-CN" sz="2200" dirty="0" err="1">
                <a:solidFill>
                  <a:srgbClr val="C00000"/>
                </a:solidFill>
                <a:latin typeface="Times New Roman" panose="02020603050405020304" pitchFamily="18" charset="0"/>
                <a:cs typeface="Times New Roman" panose="02020603050405020304" pitchFamily="18" charset="0"/>
              </a:rPr>
              <a:t>isoscalar</a:t>
            </a:r>
            <a:r>
              <a:rPr lang="en" altLang="zh-CN" sz="2200" dirty="0">
                <a:solidFill>
                  <a:srgbClr val="C00000"/>
                </a:solidFill>
                <a:latin typeface="Times New Roman" panose="02020603050405020304" pitchFamily="18" charset="0"/>
                <a:cs typeface="Times New Roman" panose="02020603050405020304" pitchFamily="18" charset="0"/>
              </a:rPr>
              <a:t> pairing force</a:t>
            </a:r>
            <a:r>
              <a:rPr lang="en" altLang="zh-CN" sz="2200" dirty="0">
                <a:latin typeface="Times New Roman" panose="02020603050405020304" pitchFamily="18" charset="0"/>
                <a:cs typeface="Times New Roman" panose="02020603050405020304" pitchFamily="18" charset="0"/>
              </a:rPr>
              <a:t>.</a:t>
            </a:r>
            <a:endParaRPr lang="zh-CN" altLang="en-US" sz="2200" dirty="0">
              <a:solidFill>
                <a:srgbClr val="C0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5B62FB7-C4CE-538D-40B5-A907E359989C}"/>
              </a:ext>
            </a:extLst>
          </p:cNvPr>
          <p:cNvSpPr txBox="1"/>
          <p:nvPr/>
        </p:nvSpPr>
        <p:spPr>
          <a:xfrm>
            <a:off x="579960" y="5609015"/>
            <a:ext cx="11032077" cy="769441"/>
          </a:xfrm>
          <a:prstGeom prst="rect">
            <a:avLst/>
          </a:prstGeom>
          <a:noFill/>
        </p:spPr>
        <p:txBody>
          <a:bodyPr wrap="square">
            <a:spAutoFit/>
          </a:bodyPr>
          <a:lstStyle/>
          <a:p>
            <a:pPr marL="285750" indent="-285750" algn="just">
              <a:buFont typeface="Wingdings" panose="05000000000000000000" pitchFamily="2" charset="2"/>
              <a:buChar char="Ø"/>
            </a:pPr>
            <a:r>
              <a:rPr lang="en" altLang="zh-CN" sz="2200" dirty="0">
                <a:latin typeface="Times New Roman" panose="02020603050405020304" pitchFamily="18" charset="0"/>
                <a:cs typeface="Times New Roman" panose="02020603050405020304" pitchFamily="18" charset="0"/>
              </a:rPr>
              <a:t>Based on CDFT including exchange terms via </a:t>
            </a:r>
            <a:r>
              <a:rPr lang="en" altLang="zh-CN" sz="2200" dirty="0" err="1">
                <a:latin typeface="Times New Roman" panose="02020603050405020304" pitchFamily="18" charset="0"/>
                <a:cs typeface="Times New Roman" panose="02020603050405020304" pitchFamily="18" charset="0"/>
              </a:rPr>
              <a:t>Fierz</a:t>
            </a:r>
            <a:r>
              <a:rPr lang="en" altLang="zh-CN" sz="2200" dirty="0">
                <a:latin typeface="Times New Roman" panose="02020603050405020304" pitchFamily="18" charset="0"/>
                <a:cs typeface="Times New Roman" panose="02020603050405020304" pitchFamily="18" charset="0"/>
              </a:rPr>
              <a:t> transformation, developing </a:t>
            </a:r>
            <a:r>
              <a:rPr lang="en" altLang="zh-CN" sz="2200" dirty="0">
                <a:solidFill>
                  <a:srgbClr val="C00000"/>
                </a:solidFill>
                <a:latin typeface="Times New Roman" panose="02020603050405020304" pitchFamily="18" charset="0"/>
                <a:cs typeface="Times New Roman" panose="02020603050405020304" pitchFamily="18" charset="0"/>
              </a:rPr>
              <a:t>quasiparticle vibration coupling (QPVC) model with higher order correlation </a:t>
            </a:r>
            <a:r>
              <a:rPr lang="en" altLang="zh-CN" sz="2200" dirty="0">
                <a:latin typeface="Times New Roman" panose="02020603050405020304" pitchFamily="18" charset="0"/>
                <a:cs typeface="Times New Roman" panose="02020603050405020304" pitchFamily="18" charset="0"/>
              </a:rPr>
              <a:t>to study </a:t>
            </a:r>
            <a:r>
              <a:rPr lang="el-GR" altLang="zh-CN" sz="2200" i="1" dirty="0"/>
              <a:t>β</a:t>
            </a:r>
            <a:r>
              <a:rPr lang="el-GR" altLang="zh-CN" sz="2200" dirty="0"/>
              <a:t>-</a:t>
            </a:r>
            <a:r>
              <a:rPr lang="en" altLang="zh-CN" sz="2200" dirty="0"/>
              <a:t>decay half-lives.</a:t>
            </a:r>
            <a:endParaRPr lang="zh-CN" altLang="en-US" sz="22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59C0B3E2-CC93-02F8-0D56-2AB8C7E37A39}"/>
              </a:ext>
            </a:extLst>
          </p:cNvPr>
          <p:cNvSpPr txBox="1"/>
          <p:nvPr/>
        </p:nvSpPr>
        <p:spPr>
          <a:xfrm>
            <a:off x="543124" y="4224581"/>
            <a:ext cx="11067228" cy="830997"/>
          </a:xfrm>
          <a:prstGeom prst="rect">
            <a:avLst/>
          </a:prstGeom>
          <a:noFill/>
        </p:spPr>
        <p:txBody>
          <a:bodyPr wrap="square">
            <a:spAutoFit/>
          </a:bodyPr>
          <a:lstStyle/>
          <a:p>
            <a:pPr marL="342900" indent="-342900" algn="just">
              <a:buFont typeface="Wingdings" panose="05000000000000000000" pitchFamily="2" charset="2"/>
              <a:buChar char="Ø"/>
            </a:pPr>
            <a:r>
              <a:rPr lang="en" altLang="zh-CN" sz="2400" dirty="0" err="1"/>
              <a:t>tPV</a:t>
            </a:r>
            <a:r>
              <a:rPr lang="en" altLang="zh-CN" sz="2400" dirty="0"/>
              <a:t> and </a:t>
            </a:r>
            <a:r>
              <a:rPr lang="en" altLang="zh-CN" sz="2400" dirty="0" err="1"/>
              <a:t>tT</a:t>
            </a:r>
            <a:r>
              <a:rPr lang="en" altLang="zh-CN" sz="2400" dirty="0"/>
              <a:t> coupling channels will increase the excitation energy of GT transition, resulting in a </a:t>
            </a:r>
            <a:r>
              <a:rPr lang="en" altLang="zh-CN" sz="2400" dirty="0">
                <a:solidFill>
                  <a:srgbClr val="C00000"/>
                </a:solidFill>
              </a:rPr>
              <a:t>longer </a:t>
            </a:r>
            <a:r>
              <a:rPr lang="el-GR" altLang="zh-CN" sz="2400" i="1" dirty="0">
                <a:solidFill>
                  <a:srgbClr val="C00000"/>
                </a:solidFill>
              </a:rPr>
              <a:t>β</a:t>
            </a:r>
            <a:r>
              <a:rPr lang="el-GR" altLang="zh-CN" sz="2400" dirty="0">
                <a:solidFill>
                  <a:srgbClr val="C00000"/>
                </a:solidFill>
              </a:rPr>
              <a:t>-</a:t>
            </a:r>
            <a:r>
              <a:rPr lang="en" altLang="zh-CN" sz="2400" dirty="0">
                <a:solidFill>
                  <a:srgbClr val="C00000"/>
                </a:solidFill>
              </a:rPr>
              <a:t>decay half-life</a:t>
            </a:r>
            <a:r>
              <a:rPr lang="en" altLang="zh-CN" sz="2400" dirty="0"/>
              <a:t>.</a:t>
            </a:r>
            <a:endParaRPr lang="zh-CN" altLang="en-US" sz="2400" dirty="0"/>
          </a:p>
        </p:txBody>
      </p:sp>
      <p:sp>
        <p:nvSpPr>
          <p:cNvPr id="3" name="文本框 2">
            <a:extLst>
              <a:ext uri="{FF2B5EF4-FFF2-40B4-BE49-F238E27FC236}">
                <a16:creationId xmlns:a16="http://schemas.microsoft.com/office/drawing/2014/main" id="{D2FA142C-DDCD-F138-E045-850D7BBCC52E}"/>
              </a:ext>
            </a:extLst>
          </p:cNvPr>
          <p:cNvSpPr txBox="1"/>
          <p:nvPr/>
        </p:nvSpPr>
        <p:spPr>
          <a:xfrm flipH="1">
            <a:off x="150855" y="79728"/>
            <a:ext cx="6413208" cy="646331"/>
          </a:xfrm>
          <a:prstGeom prst="rect">
            <a:avLst/>
          </a:prstGeom>
          <a:noFill/>
        </p:spPr>
        <p:txBody>
          <a:bodyPr wrap="square" rtlCol="0" anchor="ctr" anchorCtr="0">
            <a:spAutoFit/>
          </a:bodyPr>
          <a:lstStyle/>
          <a:p>
            <a:r>
              <a:rPr lang="en-US" altLang="zh-CN" sz="3600" dirty="0">
                <a:solidFill>
                  <a:schemeClr val="bg1"/>
                </a:solidFill>
                <a:latin typeface="+mn-ea"/>
              </a:rPr>
              <a:t>Summary and Perspective</a:t>
            </a:r>
            <a:endParaRPr lang="zh-CN" altLang="en-US" sz="3600" dirty="0">
              <a:solidFill>
                <a:schemeClr val="bg1"/>
              </a:solidFill>
              <a:latin typeface="+mn-ea"/>
            </a:endParaRPr>
          </a:p>
        </p:txBody>
      </p:sp>
    </p:spTree>
    <p:extLst>
      <p:ext uri="{BB962C8B-B14F-4D97-AF65-F5344CB8AC3E}">
        <p14:creationId xmlns:p14="http://schemas.microsoft.com/office/powerpoint/2010/main" val="1231409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30358"/>
            <a:ext cx="6568373" cy="646331"/>
          </a:xfrm>
          <a:prstGeom prst="rect">
            <a:avLst/>
          </a:prstGeom>
          <a:noFill/>
        </p:spPr>
        <p:txBody>
          <a:bodyPr wrap="square" rtlCol="0" anchor="ctr" anchorCtr="0">
            <a:spAutoFit/>
          </a:bodyPr>
          <a:lstStyle/>
          <a:p>
            <a:r>
              <a:rPr lang="en-US" altLang="zh-CN" sz="3600" dirty="0">
                <a:solidFill>
                  <a:srgbClr val="FFFFFF"/>
                </a:solidFill>
                <a:latin typeface="+mj-lt"/>
                <a:ea typeface="+mj-ea"/>
              </a:rPr>
              <a:t>Relativistic point-coupling model </a:t>
            </a:r>
          </a:p>
        </p:txBody>
      </p:sp>
      <p:sp>
        <p:nvSpPr>
          <p:cNvPr id="2" name="文本框 1">
            <a:extLst>
              <a:ext uri="{FF2B5EF4-FFF2-40B4-BE49-F238E27FC236}">
                <a16:creationId xmlns:a16="http://schemas.microsoft.com/office/drawing/2014/main" id="{B2E48C63-D6D3-2B90-F0BD-104C077A3B0E}"/>
              </a:ext>
            </a:extLst>
          </p:cNvPr>
          <p:cNvSpPr txBox="1"/>
          <p:nvPr/>
        </p:nvSpPr>
        <p:spPr>
          <a:xfrm>
            <a:off x="146480" y="835119"/>
            <a:ext cx="4458177"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err="1"/>
              <a:t>Lagrangian</a:t>
            </a:r>
            <a:r>
              <a:rPr lang="en-US" altLang="zh-CN" sz="2400" dirty="0"/>
              <a:t> density</a:t>
            </a:r>
            <a:endParaRPr lang="zh-CN" altLang="en-US" sz="2400" dirty="0"/>
          </a:p>
        </p:txBody>
      </p:sp>
      <p:pic>
        <p:nvPicPr>
          <p:cNvPr id="3" name="图片 2">
            <a:extLst>
              <a:ext uri="{FF2B5EF4-FFF2-40B4-BE49-F238E27FC236}">
                <a16:creationId xmlns:a16="http://schemas.microsoft.com/office/drawing/2014/main" id="{88686E12-1578-9157-5B6C-DFCDDC8914CA}"/>
              </a:ext>
            </a:extLst>
          </p:cNvPr>
          <p:cNvPicPr>
            <a:picLocks noChangeAspect="1"/>
          </p:cNvPicPr>
          <p:nvPr/>
        </p:nvPicPr>
        <p:blipFill>
          <a:blip r:embed="rId3"/>
          <a:stretch>
            <a:fillRect/>
          </a:stretch>
        </p:blipFill>
        <p:spPr>
          <a:xfrm>
            <a:off x="3747966" y="1394889"/>
            <a:ext cx="4638675" cy="390525"/>
          </a:xfrm>
          <a:prstGeom prst="rect">
            <a:avLst/>
          </a:prstGeom>
        </p:spPr>
      </p:pic>
      <p:pic>
        <p:nvPicPr>
          <p:cNvPr id="4" name="图片 3">
            <a:extLst>
              <a:ext uri="{FF2B5EF4-FFF2-40B4-BE49-F238E27FC236}">
                <a16:creationId xmlns:a16="http://schemas.microsoft.com/office/drawing/2014/main" id="{0CF8E331-441C-A630-E5DD-D8714425C5F6}"/>
              </a:ext>
            </a:extLst>
          </p:cNvPr>
          <p:cNvPicPr>
            <a:picLocks noChangeAspect="1"/>
          </p:cNvPicPr>
          <p:nvPr/>
        </p:nvPicPr>
        <p:blipFill>
          <a:blip r:embed="rId4"/>
          <a:stretch>
            <a:fillRect/>
          </a:stretch>
        </p:blipFill>
        <p:spPr>
          <a:xfrm>
            <a:off x="1197211" y="2761238"/>
            <a:ext cx="3407446" cy="481586"/>
          </a:xfrm>
          <a:prstGeom prst="rect">
            <a:avLst/>
          </a:prstGeom>
        </p:spPr>
      </p:pic>
      <p:pic>
        <p:nvPicPr>
          <p:cNvPr id="5" name="图片 4">
            <a:extLst>
              <a:ext uri="{FF2B5EF4-FFF2-40B4-BE49-F238E27FC236}">
                <a16:creationId xmlns:a16="http://schemas.microsoft.com/office/drawing/2014/main" id="{D176A2A8-582B-6636-7622-6E7435E6BD2A}"/>
              </a:ext>
            </a:extLst>
          </p:cNvPr>
          <p:cNvPicPr>
            <a:picLocks noChangeAspect="1"/>
          </p:cNvPicPr>
          <p:nvPr/>
        </p:nvPicPr>
        <p:blipFill>
          <a:blip r:embed="rId5"/>
          <a:stretch>
            <a:fillRect/>
          </a:stretch>
        </p:blipFill>
        <p:spPr>
          <a:xfrm>
            <a:off x="6455229" y="2863415"/>
            <a:ext cx="5497286" cy="2424942"/>
          </a:xfrm>
          <a:prstGeom prst="rect">
            <a:avLst/>
          </a:prstGeom>
        </p:spPr>
      </p:pic>
      <p:sp>
        <p:nvSpPr>
          <p:cNvPr id="8" name="文本框 7">
            <a:extLst>
              <a:ext uri="{FF2B5EF4-FFF2-40B4-BE49-F238E27FC236}">
                <a16:creationId xmlns:a16="http://schemas.microsoft.com/office/drawing/2014/main" id="{EF654B49-2B97-A3C4-1583-8C5B4456293D}"/>
              </a:ext>
            </a:extLst>
          </p:cNvPr>
          <p:cNvSpPr txBox="1"/>
          <p:nvPr/>
        </p:nvSpPr>
        <p:spPr>
          <a:xfrm>
            <a:off x="806655" y="2023722"/>
            <a:ext cx="2299027" cy="400110"/>
          </a:xfrm>
          <a:prstGeom prst="rect">
            <a:avLst/>
          </a:prstGeom>
          <a:noFill/>
        </p:spPr>
        <p:txBody>
          <a:bodyPr wrap="none" rtlCol="0">
            <a:spAutoFit/>
          </a:bodyPr>
          <a:lstStyle/>
          <a:p>
            <a:pPr marL="285750" indent="-285750">
              <a:buFont typeface="Wingdings" panose="05000000000000000000" pitchFamily="2" charset="2"/>
              <a:buChar char="Ø"/>
            </a:pPr>
            <a:r>
              <a:rPr lang="en-US" altLang="zh-CN" sz="2000" dirty="0"/>
              <a:t>free-nucleon term</a:t>
            </a:r>
            <a:endParaRPr lang="zh-CN" altLang="en-US" sz="2000" dirty="0"/>
          </a:p>
        </p:txBody>
      </p:sp>
      <p:sp>
        <p:nvSpPr>
          <p:cNvPr id="9" name="文本框 8">
            <a:extLst>
              <a:ext uri="{FF2B5EF4-FFF2-40B4-BE49-F238E27FC236}">
                <a16:creationId xmlns:a16="http://schemas.microsoft.com/office/drawing/2014/main" id="{F722B05C-E865-23A2-5313-A0D96DDD00E3}"/>
              </a:ext>
            </a:extLst>
          </p:cNvPr>
          <p:cNvSpPr txBox="1"/>
          <p:nvPr/>
        </p:nvSpPr>
        <p:spPr>
          <a:xfrm>
            <a:off x="6806233" y="2023722"/>
            <a:ext cx="3892091" cy="400110"/>
          </a:xfrm>
          <a:prstGeom prst="rect">
            <a:avLst/>
          </a:prstGeom>
          <a:noFill/>
        </p:spPr>
        <p:txBody>
          <a:bodyPr wrap="none" rtlCol="0">
            <a:spAutoFit/>
          </a:bodyPr>
          <a:lstStyle/>
          <a:p>
            <a:pPr marL="285750" indent="-285750">
              <a:buFont typeface="Wingdings" panose="05000000000000000000" pitchFamily="2" charset="2"/>
              <a:buChar char="Ø"/>
            </a:pPr>
            <a:r>
              <a:rPr lang="en-US" altLang="zh-CN" sz="2000" dirty="0"/>
              <a:t>four-fermion point-coupling term</a:t>
            </a:r>
            <a:endParaRPr lang="zh-CN" altLang="en-US" sz="2000" dirty="0"/>
          </a:p>
        </p:txBody>
      </p:sp>
      <p:sp>
        <p:nvSpPr>
          <p:cNvPr id="10" name="文本框 9">
            <a:extLst>
              <a:ext uri="{FF2B5EF4-FFF2-40B4-BE49-F238E27FC236}">
                <a16:creationId xmlns:a16="http://schemas.microsoft.com/office/drawing/2014/main" id="{51F19CD1-DD39-7647-5342-4F00D3F0892F}"/>
              </a:ext>
            </a:extLst>
          </p:cNvPr>
          <p:cNvSpPr txBox="1"/>
          <p:nvPr/>
        </p:nvSpPr>
        <p:spPr>
          <a:xfrm>
            <a:off x="806655" y="3706554"/>
            <a:ext cx="4692310" cy="400110"/>
          </a:xfrm>
          <a:prstGeom prst="rect">
            <a:avLst/>
          </a:prstGeom>
          <a:noFill/>
        </p:spPr>
        <p:txBody>
          <a:bodyPr wrap="none" rtlCol="0">
            <a:spAutoFit/>
          </a:bodyPr>
          <a:lstStyle/>
          <a:p>
            <a:pPr marL="285750" indent="-285750">
              <a:buFont typeface="Wingdings" panose="05000000000000000000" pitchFamily="2" charset="2"/>
              <a:buChar char="Ø"/>
            </a:pPr>
            <a:r>
              <a:rPr lang="en-US" altLang="zh-CN" sz="2000" dirty="0"/>
              <a:t>derivative term and electromagnetic term</a:t>
            </a:r>
            <a:endParaRPr lang="zh-CN" altLang="en-US" sz="2000" dirty="0"/>
          </a:p>
        </p:txBody>
      </p:sp>
      <p:pic>
        <p:nvPicPr>
          <p:cNvPr id="14" name="图片 13">
            <a:extLst>
              <a:ext uri="{FF2B5EF4-FFF2-40B4-BE49-F238E27FC236}">
                <a16:creationId xmlns:a16="http://schemas.microsoft.com/office/drawing/2014/main" id="{074F00FE-44A9-1CBD-82E0-0BBE0619F483}"/>
              </a:ext>
            </a:extLst>
          </p:cNvPr>
          <p:cNvPicPr>
            <a:picLocks noChangeAspect="1"/>
          </p:cNvPicPr>
          <p:nvPr/>
        </p:nvPicPr>
        <p:blipFill>
          <a:blip r:embed="rId6"/>
          <a:stretch>
            <a:fillRect/>
          </a:stretch>
        </p:blipFill>
        <p:spPr>
          <a:xfrm>
            <a:off x="1197211" y="4343127"/>
            <a:ext cx="3655787" cy="498168"/>
          </a:xfrm>
          <a:prstGeom prst="rect">
            <a:avLst/>
          </a:prstGeom>
        </p:spPr>
      </p:pic>
      <p:pic>
        <p:nvPicPr>
          <p:cNvPr id="15" name="图片 14">
            <a:extLst>
              <a:ext uri="{FF2B5EF4-FFF2-40B4-BE49-F238E27FC236}">
                <a16:creationId xmlns:a16="http://schemas.microsoft.com/office/drawing/2014/main" id="{D260F051-85BE-1F9F-8899-023ECDA50EDF}"/>
              </a:ext>
            </a:extLst>
          </p:cNvPr>
          <p:cNvPicPr>
            <a:picLocks noChangeAspect="1"/>
          </p:cNvPicPr>
          <p:nvPr/>
        </p:nvPicPr>
        <p:blipFill>
          <a:blip r:embed="rId7"/>
          <a:stretch>
            <a:fillRect/>
          </a:stretch>
        </p:blipFill>
        <p:spPr>
          <a:xfrm>
            <a:off x="1197211" y="5163964"/>
            <a:ext cx="4846768" cy="522691"/>
          </a:xfrm>
          <a:prstGeom prst="rect">
            <a:avLst/>
          </a:prstGeom>
        </p:spPr>
      </p:pic>
    </p:spTree>
    <p:extLst>
      <p:ext uri="{BB962C8B-B14F-4D97-AF65-F5344CB8AC3E}">
        <p14:creationId xmlns:p14="http://schemas.microsoft.com/office/powerpoint/2010/main" val="2687013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8"/>
            <a:ext cx="8054273" cy="646331"/>
          </a:xfrm>
          <a:prstGeom prst="rect">
            <a:avLst/>
          </a:prstGeom>
          <a:noFill/>
        </p:spPr>
        <p:txBody>
          <a:bodyPr wrap="square" rtlCol="0" anchor="ctr" anchorCtr="0">
            <a:spAutoFit/>
          </a:bodyPr>
          <a:lstStyle/>
          <a:p>
            <a:r>
              <a:rPr lang="en-US" altLang="zh-CN" sz="3600" dirty="0">
                <a:solidFill>
                  <a:srgbClr val="FFFFFF"/>
                </a:solidFill>
                <a:latin typeface="+mj-lt"/>
                <a:ea typeface="+mj-ea"/>
              </a:rPr>
              <a:t>Relativistic Hartree-</a:t>
            </a:r>
            <a:r>
              <a:rPr lang="en-US" altLang="zh-CN" sz="3600" dirty="0" err="1">
                <a:solidFill>
                  <a:srgbClr val="FFFFFF"/>
                </a:solidFill>
                <a:latin typeface="+mj-lt"/>
                <a:ea typeface="+mj-ea"/>
              </a:rPr>
              <a:t>Bogoliubov</a:t>
            </a:r>
            <a:r>
              <a:rPr lang="en-US" altLang="zh-CN" sz="3600" dirty="0">
                <a:solidFill>
                  <a:srgbClr val="FFFFFF"/>
                </a:solidFill>
                <a:latin typeface="+mj-lt"/>
                <a:ea typeface="+mj-ea"/>
              </a:rPr>
              <a:t> equation</a:t>
            </a:r>
          </a:p>
        </p:txBody>
      </p:sp>
      <p:sp>
        <p:nvSpPr>
          <p:cNvPr id="3" name="文本框 2">
            <a:extLst>
              <a:ext uri="{FF2B5EF4-FFF2-40B4-BE49-F238E27FC236}">
                <a16:creationId xmlns:a16="http://schemas.microsoft.com/office/drawing/2014/main" id="{9AE16504-71C4-80DC-C3B7-9C22C3CA654B}"/>
              </a:ext>
            </a:extLst>
          </p:cNvPr>
          <p:cNvSpPr txBox="1"/>
          <p:nvPr/>
        </p:nvSpPr>
        <p:spPr>
          <a:xfrm>
            <a:off x="113371" y="796209"/>
            <a:ext cx="7055654" cy="461665"/>
          </a:xfrm>
          <a:prstGeom prst="rect">
            <a:avLst/>
          </a:prstGeom>
          <a:noFill/>
        </p:spPr>
        <p:txBody>
          <a:bodyPr wrap="square">
            <a:spAutoFit/>
          </a:bodyPr>
          <a:lstStyle/>
          <a:p>
            <a:pPr marL="285750" indent="-285750">
              <a:buFont typeface="Wingdings" panose="05000000000000000000" pitchFamily="2" charset="2"/>
              <a:buChar char="p"/>
            </a:pPr>
            <a:r>
              <a:rPr lang="en-US" altLang="zh-CN" sz="2400" dirty="0"/>
              <a:t> Relativistic Hartree-</a:t>
            </a:r>
            <a:r>
              <a:rPr lang="en-US" altLang="zh-CN" sz="2400" dirty="0" err="1"/>
              <a:t>Bogoliubov</a:t>
            </a:r>
            <a:r>
              <a:rPr lang="en-US" altLang="zh-CN" sz="2400" dirty="0"/>
              <a:t> (RHB) equation</a:t>
            </a:r>
          </a:p>
        </p:txBody>
      </p:sp>
      <p:pic>
        <p:nvPicPr>
          <p:cNvPr id="4" name="图片 3">
            <a:extLst>
              <a:ext uri="{FF2B5EF4-FFF2-40B4-BE49-F238E27FC236}">
                <a16:creationId xmlns:a16="http://schemas.microsoft.com/office/drawing/2014/main" id="{6A1D1866-0DE1-0113-338A-6A08116507C6}"/>
              </a:ext>
            </a:extLst>
          </p:cNvPr>
          <p:cNvPicPr>
            <a:picLocks noChangeAspect="1"/>
          </p:cNvPicPr>
          <p:nvPr/>
        </p:nvPicPr>
        <p:blipFill>
          <a:blip r:embed="rId3"/>
          <a:stretch>
            <a:fillRect/>
          </a:stretch>
        </p:blipFill>
        <p:spPr>
          <a:xfrm>
            <a:off x="3872369" y="1218791"/>
            <a:ext cx="4447262" cy="970312"/>
          </a:xfrm>
          <a:prstGeom prst="rect">
            <a:avLst/>
          </a:prstGeom>
        </p:spPr>
      </p:pic>
      <p:sp>
        <p:nvSpPr>
          <p:cNvPr id="6" name="文本框 5">
            <a:extLst>
              <a:ext uri="{FF2B5EF4-FFF2-40B4-BE49-F238E27FC236}">
                <a16:creationId xmlns:a16="http://schemas.microsoft.com/office/drawing/2014/main" id="{98E78D0A-BA4D-2B5C-9ADB-5F3D8EA417E6}"/>
              </a:ext>
            </a:extLst>
          </p:cNvPr>
          <p:cNvSpPr txBox="1"/>
          <p:nvPr/>
        </p:nvSpPr>
        <p:spPr>
          <a:xfrm>
            <a:off x="452366" y="2153721"/>
            <a:ext cx="3983783"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t>single-particle Dirac Hamiltonian</a:t>
            </a:r>
            <a:endParaRPr lang="zh-CN" altLang="en-US" dirty="0"/>
          </a:p>
        </p:txBody>
      </p:sp>
      <p:pic>
        <p:nvPicPr>
          <p:cNvPr id="7" name="图片 6">
            <a:extLst>
              <a:ext uri="{FF2B5EF4-FFF2-40B4-BE49-F238E27FC236}">
                <a16:creationId xmlns:a16="http://schemas.microsoft.com/office/drawing/2014/main" id="{70611113-32CE-6FB8-6848-61B7AD00253A}"/>
              </a:ext>
            </a:extLst>
          </p:cNvPr>
          <p:cNvPicPr>
            <a:picLocks noChangeAspect="1"/>
          </p:cNvPicPr>
          <p:nvPr/>
        </p:nvPicPr>
        <p:blipFill>
          <a:blip r:embed="rId4"/>
          <a:stretch>
            <a:fillRect/>
          </a:stretch>
        </p:blipFill>
        <p:spPr>
          <a:xfrm>
            <a:off x="3872369" y="2573003"/>
            <a:ext cx="4447262" cy="449295"/>
          </a:xfrm>
          <a:prstGeom prst="rect">
            <a:avLst/>
          </a:prstGeom>
        </p:spPr>
      </p:pic>
      <p:pic>
        <p:nvPicPr>
          <p:cNvPr id="9" name="图片 8">
            <a:extLst>
              <a:ext uri="{FF2B5EF4-FFF2-40B4-BE49-F238E27FC236}">
                <a16:creationId xmlns:a16="http://schemas.microsoft.com/office/drawing/2014/main" id="{B179DC52-68EF-12B3-6C5F-F3D1E667749B}"/>
              </a:ext>
            </a:extLst>
          </p:cNvPr>
          <p:cNvPicPr>
            <a:picLocks noChangeAspect="1"/>
          </p:cNvPicPr>
          <p:nvPr/>
        </p:nvPicPr>
        <p:blipFill>
          <a:blip r:embed="rId5"/>
          <a:stretch>
            <a:fillRect/>
          </a:stretch>
        </p:blipFill>
        <p:spPr>
          <a:xfrm>
            <a:off x="1355551" y="3499019"/>
            <a:ext cx="3364413" cy="1751069"/>
          </a:xfrm>
          <a:prstGeom prst="rect">
            <a:avLst/>
          </a:prstGeom>
        </p:spPr>
      </p:pic>
      <p:pic>
        <p:nvPicPr>
          <p:cNvPr id="10" name="图片 9">
            <a:extLst>
              <a:ext uri="{FF2B5EF4-FFF2-40B4-BE49-F238E27FC236}">
                <a16:creationId xmlns:a16="http://schemas.microsoft.com/office/drawing/2014/main" id="{B2D7F771-09A8-0CC0-5998-5FC7799FDE1D}"/>
              </a:ext>
            </a:extLst>
          </p:cNvPr>
          <p:cNvPicPr>
            <a:picLocks noChangeAspect="1"/>
          </p:cNvPicPr>
          <p:nvPr/>
        </p:nvPicPr>
        <p:blipFill>
          <a:blip r:embed="rId6"/>
          <a:stretch>
            <a:fillRect/>
          </a:stretch>
        </p:blipFill>
        <p:spPr>
          <a:xfrm>
            <a:off x="7928313" y="3406197"/>
            <a:ext cx="3535317" cy="2048005"/>
          </a:xfrm>
          <a:prstGeom prst="rect">
            <a:avLst/>
          </a:prstGeom>
        </p:spPr>
      </p:pic>
      <p:sp>
        <p:nvSpPr>
          <p:cNvPr id="11" name="文本框 10">
            <a:extLst>
              <a:ext uri="{FF2B5EF4-FFF2-40B4-BE49-F238E27FC236}">
                <a16:creationId xmlns:a16="http://schemas.microsoft.com/office/drawing/2014/main" id="{F2DF9E94-019D-521A-34A4-D915C1E77EE5}"/>
              </a:ext>
            </a:extLst>
          </p:cNvPr>
          <p:cNvSpPr txBox="1"/>
          <p:nvPr/>
        </p:nvSpPr>
        <p:spPr>
          <a:xfrm>
            <a:off x="698962" y="3056106"/>
            <a:ext cx="1540806" cy="369332"/>
          </a:xfrm>
          <a:prstGeom prst="rect">
            <a:avLst/>
          </a:prstGeom>
          <a:noFill/>
        </p:spPr>
        <p:txBody>
          <a:bodyPr wrap="none" rtlCol="0">
            <a:spAutoFit/>
          </a:bodyPr>
          <a:lstStyle/>
          <a:p>
            <a:pPr marL="285750" indent="-285750">
              <a:buFont typeface="Wingdings" panose="05000000000000000000" pitchFamily="2" charset="2"/>
              <a:buChar char="ü"/>
            </a:pPr>
            <a:r>
              <a:rPr lang="en-US" altLang="zh-CN" dirty="0"/>
              <a:t>potentials</a:t>
            </a:r>
            <a:endParaRPr lang="zh-CN" altLang="en-US" dirty="0"/>
          </a:p>
        </p:txBody>
      </p:sp>
      <p:sp>
        <p:nvSpPr>
          <p:cNvPr id="12" name="文本框 11">
            <a:extLst>
              <a:ext uri="{FF2B5EF4-FFF2-40B4-BE49-F238E27FC236}">
                <a16:creationId xmlns:a16="http://schemas.microsoft.com/office/drawing/2014/main" id="{C60BC62D-A059-9DA4-5460-D6DA6CC093B6}"/>
              </a:ext>
            </a:extLst>
          </p:cNvPr>
          <p:cNvSpPr txBox="1"/>
          <p:nvPr/>
        </p:nvSpPr>
        <p:spPr>
          <a:xfrm>
            <a:off x="6875005" y="3055081"/>
            <a:ext cx="1444626" cy="369332"/>
          </a:xfrm>
          <a:prstGeom prst="rect">
            <a:avLst/>
          </a:prstGeom>
          <a:noFill/>
        </p:spPr>
        <p:txBody>
          <a:bodyPr wrap="none" rtlCol="0">
            <a:spAutoFit/>
          </a:bodyPr>
          <a:lstStyle/>
          <a:p>
            <a:pPr marL="285750" indent="-285750">
              <a:buFont typeface="Wingdings" panose="05000000000000000000" pitchFamily="2" charset="2"/>
              <a:buChar char="ü"/>
            </a:pPr>
            <a:r>
              <a:rPr lang="en-US" altLang="zh-CN" dirty="0"/>
              <a:t>densities</a:t>
            </a:r>
            <a:endParaRPr lang="zh-CN" altLang="en-US" dirty="0"/>
          </a:p>
        </p:txBody>
      </p:sp>
      <p:sp>
        <p:nvSpPr>
          <p:cNvPr id="13" name="文本框 12">
            <a:extLst>
              <a:ext uri="{FF2B5EF4-FFF2-40B4-BE49-F238E27FC236}">
                <a16:creationId xmlns:a16="http://schemas.microsoft.com/office/drawing/2014/main" id="{447FA80A-EA2C-7B20-8C9D-9165B70653B4}"/>
              </a:ext>
            </a:extLst>
          </p:cNvPr>
          <p:cNvSpPr txBox="1"/>
          <p:nvPr/>
        </p:nvSpPr>
        <p:spPr>
          <a:xfrm>
            <a:off x="471335" y="5454202"/>
            <a:ext cx="1768433"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t>Pairing filed</a:t>
            </a:r>
            <a:endParaRPr lang="zh-CN" altLang="en-US" dirty="0"/>
          </a:p>
        </p:txBody>
      </p:sp>
      <p:pic>
        <p:nvPicPr>
          <p:cNvPr id="14" name="图片 13">
            <a:extLst>
              <a:ext uri="{FF2B5EF4-FFF2-40B4-BE49-F238E27FC236}">
                <a16:creationId xmlns:a16="http://schemas.microsoft.com/office/drawing/2014/main" id="{05A1BF29-864C-3223-805A-533CAAC4E54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444257" y="5473245"/>
            <a:ext cx="7546931" cy="1153718"/>
          </a:xfrm>
          <a:prstGeom prst="rect">
            <a:avLst/>
          </a:prstGeom>
        </p:spPr>
      </p:pic>
    </p:spTree>
    <p:extLst>
      <p:ext uri="{BB962C8B-B14F-4D97-AF65-F5344CB8AC3E}">
        <p14:creationId xmlns:p14="http://schemas.microsoft.com/office/powerpoint/2010/main" val="2651101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4E1E97-020B-4786-866F-CBE7EE95DD38}"/>
              </a:ext>
            </a:extLst>
          </p:cNvPr>
          <p:cNvSpPr/>
          <p:nvPr/>
        </p:nvSpPr>
        <p:spPr>
          <a:xfrm>
            <a:off x="2968238" y="1222681"/>
            <a:ext cx="6673554" cy="4328108"/>
          </a:xfrm>
          <a:prstGeom prst="rect">
            <a:avLst/>
          </a:prstGeom>
        </p:spPr>
        <p:txBody>
          <a:bodyPr wrap="square">
            <a:spAutoFit/>
          </a:bodyPr>
          <a:lstStyle/>
          <a:p>
            <a:pPr marL="457200" indent="-457200">
              <a:lnSpc>
                <a:spcPct val="150000"/>
              </a:lnSpc>
              <a:spcBef>
                <a:spcPts val="600"/>
              </a:spcBef>
              <a:spcAft>
                <a:spcPts val="1200"/>
              </a:spcAft>
              <a:buFont typeface="Wingdings" panose="05000000000000000000" pitchFamily="2" charset="2"/>
              <a:buChar char="p"/>
            </a:pPr>
            <a:r>
              <a:rPr lang="en-US" altLang="zh-CN" sz="3200" b="1" dirty="0">
                <a:latin typeface="+mn-ea"/>
              </a:rPr>
              <a:t>Introduction</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Theoretical framework</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Results and Discussions</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Summary and Perspective</a:t>
            </a:r>
          </a:p>
        </p:txBody>
      </p:sp>
    </p:spTree>
    <p:extLst>
      <p:ext uri="{BB962C8B-B14F-4D97-AF65-F5344CB8AC3E}">
        <p14:creationId xmlns:p14="http://schemas.microsoft.com/office/powerpoint/2010/main" val="1535740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30358"/>
            <a:ext cx="6568373" cy="646331"/>
          </a:xfrm>
          <a:prstGeom prst="rect">
            <a:avLst/>
          </a:prstGeom>
          <a:noFill/>
        </p:spPr>
        <p:txBody>
          <a:bodyPr wrap="square" rtlCol="0" anchor="ctr" anchorCtr="0">
            <a:spAutoFit/>
          </a:bodyPr>
          <a:lstStyle/>
          <a:p>
            <a:r>
              <a:rPr lang="en-US" altLang="zh-CN" sz="3600" dirty="0">
                <a:solidFill>
                  <a:srgbClr val="FFFFFF"/>
                </a:solidFill>
                <a:latin typeface="+mj-lt"/>
                <a:ea typeface="+mj-ea"/>
              </a:rPr>
              <a:t>Relativistic point-coupling model </a:t>
            </a:r>
          </a:p>
        </p:txBody>
      </p:sp>
      <p:sp>
        <p:nvSpPr>
          <p:cNvPr id="6" name="文本框 5">
            <a:extLst>
              <a:ext uri="{FF2B5EF4-FFF2-40B4-BE49-F238E27FC236}">
                <a16:creationId xmlns:a16="http://schemas.microsoft.com/office/drawing/2014/main" id="{E1C5CFAE-E3FD-3620-13E9-CB191B426484}"/>
              </a:ext>
            </a:extLst>
          </p:cNvPr>
          <p:cNvSpPr txBox="1"/>
          <p:nvPr/>
        </p:nvSpPr>
        <p:spPr>
          <a:xfrm>
            <a:off x="203179" y="716090"/>
            <a:ext cx="4939145" cy="461665"/>
          </a:xfrm>
          <a:prstGeom prst="rect">
            <a:avLst/>
          </a:prstGeom>
          <a:noFill/>
        </p:spPr>
        <p:txBody>
          <a:bodyPr wrap="square">
            <a:spAutoFit/>
          </a:bodyPr>
          <a:lstStyle/>
          <a:p>
            <a:pPr marL="285750" indent="-285750">
              <a:buFont typeface="Wingdings" panose="05000000000000000000" pitchFamily="2" charset="2"/>
              <a:buChar char="p"/>
            </a:pPr>
            <a:r>
              <a:rPr lang="en-US" altLang="zh-CN" sz="2400" dirty="0"/>
              <a:t> Energy density functional</a:t>
            </a:r>
            <a:endParaRPr lang="zh-CN" altLang="en-US" sz="2400" dirty="0"/>
          </a:p>
        </p:txBody>
      </p:sp>
      <p:pic>
        <p:nvPicPr>
          <p:cNvPr id="7" name="图片 6">
            <a:extLst>
              <a:ext uri="{FF2B5EF4-FFF2-40B4-BE49-F238E27FC236}">
                <a16:creationId xmlns:a16="http://schemas.microsoft.com/office/drawing/2014/main" id="{35568CCD-2F3E-42FB-E29C-CBAC34957F1F}"/>
              </a:ext>
            </a:extLst>
          </p:cNvPr>
          <p:cNvPicPr>
            <a:picLocks noChangeAspect="1"/>
          </p:cNvPicPr>
          <p:nvPr/>
        </p:nvPicPr>
        <p:blipFill>
          <a:blip r:embed="rId3"/>
          <a:stretch>
            <a:fillRect/>
          </a:stretch>
        </p:blipFill>
        <p:spPr>
          <a:xfrm>
            <a:off x="3769857" y="1219742"/>
            <a:ext cx="4886325" cy="485775"/>
          </a:xfrm>
          <a:prstGeom prst="rect">
            <a:avLst/>
          </a:prstGeom>
        </p:spPr>
      </p:pic>
      <p:grpSp>
        <p:nvGrpSpPr>
          <p:cNvPr id="29" name="组合 28">
            <a:extLst>
              <a:ext uri="{FF2B5EF4-FFF2-40B4-BE49-F238E27FC236}">
                <a16:creationId xmlns:a16="http://schemas.microsoft.com/office/drawing/2014/main" id="{1D16EC86-48D9-5B70-E404-3D74D8DFC0DD}"/>
              </a:ext>
            </a:extLst>
          </p:cNvPr>
          <p:cNvGrpSpPr/>
          <p:nvPr/>
        </p:nvGrpSpPr>
        <p:grpSpPr>
          <a:xfrm>
            <a:off x="9447980" y="2211397"/>
            <a:ext cx="1659429" cy="942568"/>
            <a:chOff x="6851737" y="2254685"/>
            <a:chExt cx="1659429" cy="942568"/>
          </a:xfrm>
        </p:grpSpPr>
        <p:sp>
          <p:nvSpPr>
            <p:cNvPr id="12" name="文本框 11">
              <a:extLst>
                <a:ext uri="{FF2B5EF4-FFF2-40B4-BE49-F238E27FC236}">
                  <a16:creationId xmlns:a16="http://schemas.microsoft.com/office/drawing/2014/main" id="{3715F214-6C0C-1A0B-37F3-A8AFDCEC61B7}"/>
                </a:ext>
              </a:extLst>
            </p:cNvPr>
            <p:cNvSpPr txBox="1"/>
            <p:nvPr/>
          </p:nvSpPr>
          <p:spPr>
            <a:xfrm>
              <a:off x="6851737" y="2254685"/>
              <a:ext cx="1659429" cy="369332"/>
            </a:xfrm>
            <a:prstGeom prst="rect">
              <a:avLst/>
            </a:prstGeom>
            <a:noFill/>
          </p:spPr>
          <p:txBody>
            <a:bodyPr wrap="none" rtlCol="0">
              <a:spAutoFit/>
            </a:bodyPr>
            <a:lstStyle/>
            <a:p>
              <a:r>
                <a:rPr lang="en-US" altLang="zh-CN" dirty="0">
                  <a:solidFill>
                    <a:schemeClr val="accent1"/>
                  </a:solidFill>
                </a:rPr>
                <a:t>Hartree term</a:t>
              </a:r>
              <a:endParaRPr lang="zh-CN" altLang="en-US" dirty="0">
                <a:solidFill>
                  <a:schemeClr val="accent1"/>
                </a:solidFill>
              </a:endParaRPr>
            </a:p>
          </p:txBody>
        </p:sp>
        <p:sp>
          <p:nvSpPr>
            <p:cNvPr id="13" name="文本框 12">
              <a:extLst>
                <a:ext uri="{FF2B5EF4-FFF2-40B4-BE49-F238E27FC236}">
                  <a16:creationId xmlns:a16="http://schemas.microsoft.com/office/drawing/2014/main" id="{DFC2CFF7-2F15-C02D-A0D5-DDC963BA095C}"/>
                </a:ext>
              </a:extLst>
            </p:cNvPr>
            <p:cNvSpPr txBox="1"/>
            <p:nvPr/>
          </p:nvSpPr>
          <p:spPr>
            <a:xfrm>
              <a:off x="7001845" y="2827921"/>
              <a:ext cx="1284326" cy="369332"/>
            </a:xfrm>
            <a:prstGeom prst="rect">
              <a:avLst/>
            </a:prstGeom>
            <a:noFill/>
          </p:spPr>
          <p:txBody>
            <a:bodyPr wrap="none" rtlCol="0">
              <a:spAutoFit/>
            </a:bodyPr>
            <a:lstStyle/>
            <a:p>
              <a:r>
                <a:rPr lang="en-US" altLang="zh-CN" dirty="0">
                  <a:solidFill>
                    <a:srgbClr val="C00000"/>
                  </a:solidFill>
                </a:rPr>
                <a:t>Fock term</a:t>
              </a:r>
              <a:endParaRPr lang="zh-CN" altLang="en-US" dirty="0">
                <a:solidFill>
                  <a:srgbClr val="C00000"/>
                </a:solidFill>
              </a:endParaRPr>
            </a:p>
          </p:txBody>
        </p:sp>
        <p:sp>
          <p:nvSpPr>
            <p:cNvPr id="17" name="矩形 16">
              <a:extLst>
                <a:ext uri="{FF2B5EF4-FFF2-40B4-BE49-F238E27FC236}">
                  <a16:creationId xmlns:a16="http://schemas.microsoft.com/office/drawing/2014/main" id="{B21D010A-8780-A62F-631C-220F070FCBF9}"/>
                </a:ext>
              </a:extLst>
            </p:cNvPr>
            <p:cNvSpPr/>
            <p:nvPr/>
          </p:nvSpPr>
          <p:spPr>
            <a:xfrm>
              <a:off x="6851737" y="2254685"/>
              <a:ext cx="1584542" cy="369332"/>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80769E5E-9D0D-F925-3C36-0AADB74FFE1C}"/>
                </a:ext>
              </a:extLst>
            </p:cNvPr>
            <p:cNvSpPr/>
            <p:nvPr/>
          </p:nvSpPr>
          <p:spPr>
            <a:xfrm>
              <a:off x="6851737" y="2827921"/>
              <a:ext cx="1584542" cy="369332"/>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a:extLst>
              <a:ext uri="{FF2B5EF4-FFF2-40B4-BE49-F238E27FC236}">
                <a16:creationId xmlns:a16="http://schemas.microsoft.com/office/drawing/2014/main" id="{EA28E7FD-BB47-21AA-8F39-0E2FAFCEA61C}"/>
              </a:ext>
            </a:extLst>
          </p:cNvPr>
          <p:cNvGrpSpPr/>
          <p:nvPr/>
        </p:nvGrpSpPr>
        <p:grpSpPr>
          <a:xfrm>
            <a:off x="3116470" y="1814533"/>
            <a:ext cx="5888810" cy="1535724"/>
            <a:chOff x="763097" y="1846306"/>
            <a:chExt cx="5888810" cy="1535724"/>
          </a:xfrm>
        </p:grpSpPr>
        <p:pic>
          <p:nvPicPr>
            <p:cNvPr id="11" name="图片 10">
              <a:extLst>
                <a:ext uri="{FF2B5EF4-FFF2-40B4-BE49-F238E27FC236}">
                  <a16:creationId xmlns:a16="http://schemas.microsoft.com/office/drawing/2014/main" id="{3791D61B-FE3E-C5D6-DF64-8C0E70389082}"/>
                </a:ext>
              </a:extLst>
            </p:cNvPr>
            <p:cNvPicPr>
              <a:picLocks noChangeAspect="1"/>
            </p:cNvPicPr>
            <p:nvPr/>
          </p:nvPicPr>
          <p:blipFill>
            <a:blip r:embed="rId4"/>
            <a:stretch>
              <a:fillRect/>
            </a:stretch>
          </p:blipFill>
          <p:spPr>
            <a:xfrm>
              <a:off x="763097" y="1846306"/>
              <a:ext cx="5888810" cy="1451171"/>
            </a:xfrm>
            <a:prstGeom prst="rect">
              <a:avLst/>
            </a:prstGeom>
          </p:spPr>
        </p:pic>
        <p:sp>
          <p:nvSpPr>
            <p:cNvPr id="19" name="左中括号 18">
              <a:extLst>
                <a:ext uri="{FF2B5EF4-FFF2-40B4-BE49-F238E27FC236}">
                  <a16:creationId xmlns:a16="http://schemas.microsoft.com/office/drawing/2014/main" id="{AED8828E-8420-1026-E57E-1A150E69389F}"/>
                </a:ext>
              </a:extLst>
            </p:cNvPr>
            <p:cNvSpPr/>
            <p:nvPr/>
          </p:nvSpPr>
          <p:spPr>
            <a:xfrm rot="5400000">
              <a:off x="3418650" y="1771478"/>
              <a:ext cx="213898" cy="840198"/>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左中括号 19">
              <a:extLst>
                <a:ext uri="{FF2B5EF4-FFF2-40B4-BE49-F238E27FC236}">
                  <a16:creationId xmlns:a16="http://schemas.microsoft.com/office/drawing/2014/main" id="{848E7967-E126-E5CD-BB5B-305F75B713EC}"/>
                </a:ext>
              </a:extLst>
            </p:cNvPr>
            <p:cNvSpPr/>
            <p:nvPr/>
          </p:nvSpPr>
          <p:spPr>
            <a:xfrm rot="5400000">
              <a:off x="4885149" y="1771478"/>
              <a:ext cx="213898" cy="840198"/>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左中括号 20">
              <a:extLst>
                <a:ext uri="{FF2B5EF4-FFF2-40B4-BE49-F238E27FC236}">
                  <a16:creationId xmlns:a16="http://schemas.microsoft.com/office/drawing/2014/main" id="{0C0762CE-8395-5130-D345-72AB19A96CE1}"/>
                </a:ext>
              </a:extLst>
            </p:cNvPr>
            <p:cNvSpPr/>
            <p:nvPr/>
          </p:nvSpPr>
          <p:spPr>
            <a:xfrm rot="16200000">
              <a:off x="4174677" y="2144509"/>
              <a:ext cx="291726" cy="2183315"/>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左中括号 21">
              <a:extLst>
                <a:ext uri="{FF2B5EF4-FFF2-40B4-BE49-F238E27FC236}">
                  <a16:creationId xmlns:a16="http://schemas.microsoft.com/office/drawing/2014/main" id="{CE8DA9DA-0099-64AE-0060-C7947611BE36}"/>
                </a:ext>
              </a:extLst>
            </p:cNvPr>
            <p:cNvSpPr/>
            <p:nvPr/>
          </p:nvSpPr>
          <p:spPr>
            <a:xfrm rot="16200000">
              <a:off x="4339874" y="2771288"/>
              <a:ext cx="153937" cy="791970"/>
            </a:xfrm>
            <a:prstGeom prst="leftBracket">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23" name="文本框 22">
            <a:extLst>
              <a:ext uri="{FF2B5EF4-FFF2-40B4-BE49-F238E27FC236}">
                <a16:creationId xmlns:a16="http://schemas.microsoft.com/office/drawing/2014/main" id="{F85FE568-FF79-37CC-8E1A-ABDFFC13A650}"/>
              </a:ext>
            </a:extLst>
          </p:cNvPr>
          <p:cNvSpPr txBox="1"/>
          <p:nvPr/>
        </p:nvSpPr>
        <p:spPr>
          <a:xfrm>
            <a:off x="376617" y="3438266"/>
            <a:ext cx="2739853"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t>Fierz transformation</a:t>
            </a:r>
            <a:endParaRPr lang="zh-CN" altLang="en-US" dirty="0"/>
          </a:p>
        </p:txBody>
      </p:sp>
      <p:pic>
        <p:nvPicPr>
          <p:cNvPr id="24" name="图片 23">
            <a:extLst>
              <a:ext uri="{FF2B5EF4-FFF2-40B4-BE49-F238E27FC236}">
                <a16:creationId xmlns:a16="http://schemas.microsoft.com/office/drawing/2014/main" id="{BD6C3A40-A01A-E415-C1BC-585077777759}"/>
              </a:ext>
            </a:extLst>
          </p:cNvPr>
          <p:cNvPicPr>
            <a:picLocks noChangeAspect="1"/>
          </p:cNvPicPr>
          <p:nvPr/>
        </p:nvPicPr>
        <p:blipFill>
          <a:blip r:embed="rId5"/>
          <a:stretch>
            <a:fillRect/>
          </a:stretch>
        </p:blipFill>
        <p:spPr>
          <a:xfrm>
            <a:off x="3590264" y="3710367"/>
            <a:ext cx="4577416" cy="987568"/>
          </a:xfrm>
          <a:prstGeom prst="rect">
            <a:avLst/>
          </a:prstGeom>
        </p:spPr>
      </p:pic>
      <p:sp>
        <p:nvSpPr>
          <p:cNvPr id="25" name="文本框 24">
            <a:extLst>
              <a:ext uri="{FF2B5EF4-FFF2-40B4-BE49-F238E27FC236}">
                <a16:creationId xmlns:a16="http://schemas.microsoft.com/office/drawing/2014/main" id="{7FC22AF7-FAEF-DCA4-8474-84A2AAB1D8F8}"/>
              </a:ext>
            </a:extLst>
          </p:cNvPr>
          <p:cNvSpPr txBox="1"/>
          <p:nvPr/>
        </p:nvSpPr>
        <p:spPr>
          <a:xfrm>
            <a:off x="380757" y="4705077"/>
            <a:ext cx="3930884"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t>E</a:t>
            </a:r>
            <a:r>
              <a:rPr lang="en-US" altLang="zh-CN" baseline="-25000" dirty="0"/>
              <a:t>4f </a:t>
            </a:r>
            <a:r>
              <a:rPr lang="en-US" altLang="zh-CN" dirty="0"/>
              <a:t>in energy density functional </a:t>
            </a:r>
            <a:r>
              <a:rPr lang="en-US" altLang="zh-CN" baseline="-25000" dirty="0"/>
              <a:t> </a:t>
            </a:r>
            <a:endParaRPr lang="zh-CN" altLang="en-US" baseline="-25000" dirty="0"/>
          </a:p>
        </p:txBody>
      </p:sp>
      <p:pic>
        <p:nvPicPr>
          <p:cNvPr id="26" name="图片 25">
            <a:extLst>
              <a:ext uri="{FF2B5EF4-FFF2-40B4-BE49-F238E27FC236}">
                <a16:creationId xmlns:a16="http://schemas.microsoft.com/office/drawing/2014/main" id="{542A561D-5FEE-9B7D-305D-9CAB1844B49C}"/>
              </a:ext>
            </a:extLst>
          </p:cNvPr>
          <p:cNvPicPr>
            <a:picLocks noChangeAspect="1"/>
          </p:cNvPicPr>
          <p:nvPr/>
        </p:nvPicPr>
        <p:blipFill>
          <a:blip r:embed="rId6"/>
          <a:stretch>
            <a:fillRect/>
          </a:stretch>
        </p:blipFill>
        <p:spPr>
          <a:xfrm>
            <a:off x="2809836" y="5200095"/>
            <a:ext cx="6374117" cy="545753"/>
          </a:xfrm>
          <a:prstGeom prst="rect">
            <a:avLst/>
          </a:prstGeom>
        </p:spPr>
      </p:pic>
      <p:sp>
        <p:nvSpPr>
          <p:cNvPr id="27" name="文本框 26">
            <a:extLst>
              <a:ext uri="{FF2B5EF4-FFF2-40B4-BE49-F238E27FC236}">
                <a16:creationId xmlns:a16="http://schemas.microsoft.com/office/drawing/2014/main" id="{76393EE4-1E45-75BD-283C-1D8432C27D6E}"/>
              </a:ext>
            </a:extLst>
          </p:cNvPr>
          <p:cNvSpPr txBox="1"/>
          <p:nvPr/>
        </p:nvSpPr>
        <p:spPr>
          <a:xfrm>
            <a:off x="1631200" y="5772578"/>
            <a:ext cx="840295" cy="369332"/>
          </a:xfrm>
          <a:prstGeom prst="rect">
            <a:avLst/>
          </a:prstGeom>
          <a:noFill/>
        </p:spPr>
        <p:txBody>
          <a:bodyPr wrap="none" rtlCol="0">
            <a:spAutoFit/>
          </a:bodyPr>
          <a:lstStyle/>
          <a:p>
            <a:r>
              <a:rPr lang="en-US" altLang="zh-CN" dirty="0"/>
              <a:t>where</a:t>
            </a:r>
            <a:endParaRPr lang="zh-CN" altLang="en-US" dirty="0"/>
          </a:p>
        </p:txBody>
      </p:sp>
      <p:pic>
        <p:nvPicPr>
          <p:cNvPr id="30" name="图片 29">
            <a:extLst>
              <a:ext uri="{FF2B5EF4-FFF2-40B4-BE49-F238E27FC236}">
                <a16:creationId xmlns:a16="http://schemas.microsoft.com/office/drawing/2014/main" id="{76B6BD59-4066-1F6B-B889-EADE5D117EEC}"/>
              </a:ext>
            </a:extLst>
          </p:cNvPr>
          <p:cNvPicPr>
            <a:picLocks noChangeAspect="1"/>
          </p:cNvPicPr>
          <p:nvPr/>
        </p:nvPicPr>
        <p:blipFill>
          <a:blip r:embed="rId7"/>
          <a:stretch>
            <a:fillRect/>
          </a:stretch>
        </p:blipFill>
        <p:spPr>
          <a:xfrm>
            <a:off x="3411978" y="5918752"/>
            <a:ext cx="5297793" cy="649656"/>
          </a:xfrm>
          <a:prstGeom prst="rect">
            <a:avLst/>
          </a:prstGeom>
        </p:spPr>
      </p:pic>
    </p:spTree>
    <p:extLst>
      <p:ext uri="{BB962C8B-B14F-4D97-AF65-F5344CB8AC3E}">
        <p14:creationId xmlns:p14="http://schemas.microsoft.com/office/powerpoint/2010/main" val="3813258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312937" y="90960"/>
            <a:ext cx="8901410" cy="646331"/>
          </a:xfrm>
          <a:prstGeom prst="rect">
            <a:avLst/>
          </a:prstGeom>
          <a:noFill/>
        </p:spPr>
        <p:txBody>
          <a:bodyPr wrap="square" rtlCol="0" anchor="ctr" anchorCtr="0">
            <a:spAutoFit/>
          </a:bodyPr>
          <a:lstStyle/>
          <a:p>
            <a:r>
              <a:rPr lang="zh-CN" altLang="en-US" sz="3600" dirty="0">
                <a:solidFill>
                  <a:srgbClr val="FFFFFF"/>
                </a:solidFill>
                <a:latin typeface="+mj-lt"/>
                <a:ea typeface="+mj-ea"/>
              </a:rPr>
              <a:t>附录</a:t>
            </a:r>
          </a:p>
        </p:txBody>
      </p:sp>
      <p:sp>
        <p:nvSpPr>
          <p:cNvPr id="10" name="文本框 9">
            <a:extLst>
              <a:ext uri="{FF2B5EF4-FFF2-40B4-BE49-F238E27FC236}">
                <a16:creationId xmlns:a16="http://schemas.microsoft.com/office/drawing/2014/main" id="{CC8D5FAE-D9D0-DCAD-3CC2-BCFDAAC49836}"/>
              </a:ext>
            </a:extLst>
          </p:cNvPr>
          <p:cNvSpPr txBox="1"/>
          <p:nvPr/>
        </p:nvSpPr>
        <p:spPr>
          <a:xfrm>
            <a:off x="127742" y="951234"/>
            <a:ext cx="7418952" cy="492443"/>
          </a:xfrm>
          <a:prstGeom prst="rect">
            <a:avLst/>
          </a:prstGeom>
          <a:noFill/>
        </p:spPr>
        <p:txBody>
          <a:bodyPr wrap="square">
            <a:spAutoFit/>
          </a:bodyPr>
          <a:lstStyle/>
          <a:p>
            <a:pPr marL="342900" indent="-342900">
              <a:buFont typeface="Wingdings 2" panose="05020102010507070707" pitchFamily="18" charset="2"/>
              <a:buChar char="¤"/>
            </a:pPr>
            <a:r>
              <a:rPr lang="en-US" altLang="zh-CN" sz="2600" dirty="0">
                <a:latin typeface="+mn-ea"/>
              </a:rPr>
              <a:t>Fierz</a:t>
            </a:r>
            <a:r>
              <a:rPr lang="zh-CN" altLang="en-US" sz="2600" dirty="0">
                <a:latin typeface="+mn-ea"/>
              </a:rPr>
              <a:t>重排</a:t>
            </a:r>
          </a:p>
        </p:txBody>
      </p:sp>
      <p:pic>
        <p:nvPicPr>
          <p:cNvPr id="23" name="图片 22">
            <a:extLst>
              <a:ext uri="{FF2B5EF4-FFF2-40B4-BE49-F238E27FC236}">
                <a16:creationId xmlns:a16="http://schemas.microsoft.com/office/drawing/2014/main" id="{A819DE2C-061A-7130-2A06-F90EAD898268}"/>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345109" y="1422241"/>
            <a:ext cx="7250173" cy="632486"/>
          </a:xfrm>
          <a:prstGeom prst="rect">
            <a:avLst/>
          </a:prstGeom>
        </p:spPr>
      </p:pic>
      <p:pic>
        <p:nvPicPr>
          <p:cNvPr id="27" name="图片 26">
            <a:extLst>
              <a:ext uri="{FF2B5EF4-FFF2-40B4-BE49-F238E27FC236}">
                <a16:creationId xmlns:a16="http://schemas.microsoft.com/office/drawing/2014/main" id="{70D3AF20-A0E5-2FD8-AA8D-51B0552B6262}"/>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386127" y="3226429"/>
            <a:ext cx="9952433" cy="2976316"/>
          </a:xfrm>
          <a:prstGeom prst="rect">
            <a:avLst/>
          </a:prstGeom>
        </p:spPr>
      </p:pic>
      <p:pic>
        <p:nvPicPr>
          <p:cNvPr id="29" name="图片 28">
            <a:extLst>
              <a:ext uri="{FF2B5EF4-FFF2-40B4-BE49-F238E27FC236}">
                <a16:creationId xmlns:a16="http://schemas.microsoft.com/office/drawing/2014/main" id="{9C3EADE7-5D7B-7627-391E-A507AAAF1866}"/>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3369055" y="2099485"/>
            <a:ext cx="5202280" cy="330814"/>
          </a:xfrm>
          <a:prstGeom prst="rect">
            <a:avLst/>
          </a:prstGeom>
        </p:spPr>
      </p:pic>
      <p:sp>
        <p:nvSpPr>
          <p:cNvPr id="30" name="文本框 29">
            <a:extLst>
              <a:ext uri="{FF2B5EF4-FFF2-40B4-BE49-F238E27FC236}">
                <a16:creationId xmlns:a16="http://schemas.microsoft.com/office/drawing/2014/main" id="{CD87149E-26DC-4748-ACEE-CB0D65FD1964}"/>
              </a:ext>
            </a:extLst>
          </p:cNvPr>
          <p:cNvSpPr txBox="1"/>
          <p:nvPr/>
        </p:nvSpPr>
        <p:spPr>
          <a:xfrm>
            <a:off x="244213" y="2597531"/>
            <a:ext cx="4201791" cy="461665"/>
          </a:xfrm>
          <a:prstGeom prst="rect">
            <a:avLst/>
          </a:prstGeom>
          <a:noFill/>
        </p:spPr>
        <p:txBody>
          <a:bodyPr wrap="none" rtlCol="0">
            <a:spAutoFit/>
          </a:bodyPr>
          <a:lstStyle/>
          <a:p>
            <a:pPr marL="285750" indent="-285750">
              <a:buFont typeface="Wingdings" panose="05000000000000000000" pitchFamily="2" charset="2"/>
              <a:buChar char="Ø"/>
            </a:pPr>
            <a:r>
              <a:rPr lang="en-US" altLang="zh-CN" sz="2400" dirty="0"/>
              <a:t>RMF</a:t>
            </a:r>
            <a:r>
              <a:rPr lang="zh-CN" altLang="en-US" sz="2400" dirty="0"/>
              <a:t>中各耦合道的变换关系</a:t>
            </a:r>
          </a:p>
        </p:txBody>
      </p:sp>
    </p:spTree>
    <p:extLst>
      <p:ext uri="{BB962C8B-B14F-4D97-AF65-F5344CB8AC3E}">
        <p14:creationId xmlns:p14="http://schemas.microsoft.com/office/powerpoint/2010/main" val="2472489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290784" y="31696"/>
            <a:ext cx="7613512" cy="646331"/>
          </a:xfrm>
          <a:prstGeom prst="rect">
            <a:avLst/>
          </a:prstGeom>
          <a:noFill/>
        </p:spPr>
        <p:txBody>
          <a:bodyPr wrap="square" rtlCol="0" anchor="ctr" anchorCtr="0">
            <a:spAutoFit/>
          </a:bodyPr>
          <a:lstStyle/>
          <a:p>
            <a:r>
              <a:rPr lang="en-US" altLang="zh-CN" sz="3600" dirty="0">
                <a:solidFill>
                  <a:srgbClr val="FFFFFF"/>
                </a:solidFill>
                <a:latin typeface="+mj-lt"/>
                <a:ea typeface="+mj-ea"/>
              </a:rPr>
              <a:t>Random Phase Approximation (RPA)</a:t>
            </a:r>
            <a:endParaRPr lang="zh-CN" altLang="en-US" sz="3600" dirty="0">
              <a:solidFill>
                <a:srgbClr val="FFFFFF"/>
              </a:solidFill>
              <a:latin typeface="+mj-lt"/>
              <a:ea typeface="+mj-ea"/>
            </a:endParaRPr>
          </a:p>
        </p:txBody>
      </p:sp>
      <p:sp>
        <p:nvSpPr>
          <p:cNvPr id="2" name="文本框 1">
            <a:extLst>
              <a:ext uri="{FF2B5EF4-FFF2-40B4-BE49-F238E27FC236}">
                <a16:creationId xmlns:a16="http://schemas.microsoft.com/office/drawing/2014/main" id="{EA83019A-459D-A900-9BCD-4F20595CFB0B}"/>
              </a:ext>
            </a:extLst>
          </p:cNvPr>
          <p:cNvSpPr txBox="1"/>
          <p:nvPr/>
        </p:nvSpPr>
        <p:spPr>
          <a:xfrm>
            <a:off x="177642" y="823102"/>
            <a:ext cx="7839797" cy="461665"/>
          </a:xfrm>
          <a:prstGeom prst="rect">
            <a:avLst/>
          </a:prstGeom>
          <a:noFill/>
        </p:spPr>
        <p:txBody>
          <a:bodyPr wrap="square">
            <a:spAutoFit/>
          </a:bodyPr>
          <a:lstStyle/>
          <a:p>
            <a:pPr marL="285750" indent="-285750">
              <a:buFont typeface="Wingdings" panose="05000000000000000000" pitchFamily="2" charset="2"/>
              <a:buChar char="p"/>
            </a:pPr>
            <a:r>
              <a:rPr lang="en-US" altLang="zh-CN" sz="2400" dirty="0"/>
              <a:t>Quasi-particle RPA based on relativistic density functional</a:t>
            </a:r>
            <a:endParaRPr lang="zh-CN" altLang="en-US" sz="2400" dirty="0"/>
          </a:p>
        </p:txBody>
      </p:sp>
      <p:sp>
        <p:nvSpPr>
          <p:cNvPr id="3" name="文本框 2">
            <a:extLst>
              <a:ext uri="{FF2B5EF4-FFF2-40B4-BE49-F238E27FC236}">
                <a16:creationId xmlns:a16="http://schemas.microsoft.com/office/drawing/2014/main" id="{035CAA4E-E5B6-E0F4-7803-73A7557DC925}"/>
              </a:ext>
            </a:extLst>
          </p:cNvPr>
          <p:cNvSpPr txBox="1"/>
          <p:nvPr/>
        </p:nvSpPr>
        <p:spPr>
          <a:xfrm>
            <a:off x="769978" y="1459681"/>
            <a:ext cx="4939145" cy="400110"/>
          </a:xfrm>
          <a:prstGeom prst="rect">
            <a:avLst/>
          </a:prstGeom>
          <a:noFill/>
        </p:spPr>
        <p:txBody>
          <a:bodyPr wrap="square">
            <a:spAutoFit/>
          </a:bodyPr>
          <a:lstStyle/>
          <a:p>
            <a:pPr marL="285750" indent="-285750">
              <a:buFont typeface="Wingdings" panose="05000000000000000000" pitchFamily="2" charset="2"/>
              <a:buChar char="Ø"/>
            </a:pPr>
            <a:r>
              <a:rPr lang="en-US" altLang="zh-CN" sz="2000" dirty="0"/>
              <a:t>QRPA equation</a:t>
            </a:r>
            <a:endParaRPr lang="zh-CN" altLang="en-US" sz="2000"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F808D9C-9BBD-A9D4-7BF0-51DE49FD76A2}"/>
                  </a:ext>
                </a:extLst>
              </p:cNvPr>
              <p:cNvSpPr txBox="1"/>
              <p:nvPr/>
            </p:nvSpPr>
            <p:spPr>
              <a:xfrm>
                <a:off x="769977" y="5075509"/>
                <a:ext cx="5888475" cy="400110"/>
              </a:xfrm>
              <a:prstGeom prst="rect">
                <a:avLst/>
              </a:prstGeom>
              <a:noFill/>
            </p:spPr>
            <p:txBody>
              <a:bodyPr wrap="square">
                <a:spAutoFit/>
              </a:bodyPr>
              <a:lstStyle/>
              <a:p>
                <a:pPr marL="285750" indent="-285750">
                  <a:buFont typeface="Wingdings" panose="05000000000000000000" pitchFamily="2" charset="2"/>
                  <a:buChar char="Ø"/>
                </a:pPr>
                <a:r>
                  <a:rPr lang="en-US" altLang="zh-CN" sz="2000" dirty="0"/>
                  <a:t>Transition strength for spin-isospin operator </a:t>
                </a:r>
                <a14:m>
                  <m:oMath xmlns:m="http://schemas.openxmlformats.org/officeDocument/2006/math">
                    <m:sSup>
                      <m:sSupPr>
                        <m:ctrlPr>
                          <a:rPr lang="en-US" altLang="zh-CN" sz="2000" i="1" smtClean="0">
                            <a:latin typeface="Cambria Math" panose="02040503050406030204" pitchFamily="18" charset="0"/>
                          </a:rPr>
                        </m:ctrlPr>
                      </m:sSupPr>
                      <m:e>
                        <m:r>
                          <a:rPr lang="en-US" altLang="zh-CN" sz="2000" b="0" i="1" smtClean="0">
                            <a:latin typeface="Cambria Math" panose="02040503050406030204" pitchFamily="18" charset="0"/>
                          </a:rPr>
                          <m:t>𝑇</m:t>
                        </m:r>
                      </m:e>
                      <m:sup>
                        <m:r>
                          <a:rPr lang="en-US" altLang="zh-CN" sz="2000" b="0" i="1" smtClean="0">
                            <a:latin typeface="Cambria Math" panose="02040503050406030204" pitchFamily="18" charset="0"/>
                          </a:rPr>
                          <m:t>𝐽</m:t>
                        </m:r>
                      </m:sup>
                    </m:sSup>
                  </m:oMath>
                </a14:m>
                <a:endParaRPr lang="zh-CN" altLang="en-US" sz="2000" baseline="30000" dirty="0"/>
              </a:p>
            </p:txBody>
          </p:sp>
        </mc:Choice>
        <mc:Fallback xmlns="">
          <p:sp>
            <p:nvSpPr>
              <p:cNvPr id="5" name="文本框 4">
                <a:extLst>
                  <a:ext uri="{FF2B5EF4-FFF2-40B4-BE49-F238E27FC236}">
                    <a16:creationId xmlns:a16="http://schemas.microsoft.com/office/drawing/2014/main" id="{9F808D9C-9BBD-A9D4-7BF0-51DE49FD76A2}"/>
                  </a:ext>
                </a:extLst>
              </p:cNvPr>
              <p:cNvSpPr txBox="1">
                <a:spLocks noRot="1" noChangeAspect="1" noMove="1" noResize="1" noEditPoints="1" noAdjustHandles="1" noChangeArrowheads="1" noChangeShapeType="1" noTextEdit="1"/>
              </p:cNvSpPr>
              <p:nvPr/>
            </p:nvSpPr>
            <p:spPr>
              <a:xfrm>
                <a:off x="769977" y="5075509"/>
                <a:ext cx="5888475" cy="400110"/>
              </a:xfrm>
              <a:prstGeom prst="rect">
                <a:avLst/>
              </a:prstGeom>
              <a:blipFill>
                <a:blip r:embed="rId3"/>
                <a:stretch>
                  <a:fillRect l="-932" t="-9231" b="-27692"/>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3C05698A-2085-044E-A47D-E1100C84E1F5}"/>
              </a:ext>
            </a:extLst>
          </p:cNvPr>
          <p:cNvSpPr txBox="1"/>
          <p:nvPr/>
        </p:nvSpPr>
        <p:spPr>
          <a:xfrm>
            <a:off x="1065733" y="2610667"/>
            <a:ext cx="2648482" cy="369332"/>
          </a:xfrm>
          <a:prstGeom prst="rect">
            <a:avLst/>
          </a:prstGeom>
          <a:noFill/>
        </p:spPr>
        <p:txBody>
          <a:bodyPr wrap="none" rtlCol="0">
            <a:spAutoFit/>
          </a:bodyPr>
          <a:lstStyle/>
          <a:p>
            <a:pPr marL="285750" indent="-285750">
              <a:buFont typeface="Wingdings" panose="05000000000000000000" pitchFamily="2" charset="2"/>
              <a:buChar char="ü"/>
            </a:pPr>
            <a:r>
              <a:rPr lang="en-US" altLang="zh-CN" dirty="0"/>
              <a:t>A and</a:t>
            </a:r>
            <a:r>
              <a:rPr lang="zh-CN" altLang="en-US" dirty="0"/>
              <a:t> </a:t>
            </a:r>
            <a:r>
              <a:rPr lang="en-US" altLang="zh-CN" dirty="0"/>
              <a:t>B matrix read</a:t>
            </a:r>
            <a:endParaRPr lang="zh-CN" altLang="en-US" dirty="0"/>
          </a:p>
        </p:txBody>
      </p:sp>
      <p:pic>
        <p:nvPicPr>
          <p:cNvPr id="7" name="图片 6">
            <a:extLst>
              <a:ext uri="{FF2B5EF4-FFF2-40B4-BE49-F238E27FC236}">
                <a16:creationId xmlns:a16="http://schemas.microsoft.com/office/drawing/2014/main" id="{D28A85B8-D960-14D5-52BE-59AEC35EC284}"/>
              </a:ext>
            </a:extLst>
          </p:cNvPr>
          <p:cNvPicPr>
            <a:picLocks noChangeAspect="1"/>
          </p:cNvPicPr>
          <p:nvPr/>
        </p:nvPicPr>
        <p:blipFill>
          <a:blip r:embed="rId4"/>
          <a:stretch>
            <a:fillRect/>
          </a:stretch>
        </p:blipFill>
        <p:spPr>
          <a:xfrm>
            <a:off x="3239550" y="1630211"/>
            <a:ext cx="5648325" cy="914400"/>
          </a:xfrm>
          <a:prstGeom prst="rect">
            <a:avLst/>
          </a:prstGeom>
        </p:spPr>
      </p:pic>
      <p:pic>
        <p:nvPicPr>
          <p:cNvPr id="8" name="图片 7">
            <a:extLst>
              <a:ext uri="{FF2B5EF4-FFF2-40B4-BE49-F238E27FC236}">
                <a16:creationId xmlns:a16="http://schemas.microsoft.com/office/drawing/2014/main" id="{819CAFD2-FE1C-F807-31EE-CA8EB91B905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527050" y="2913162"/>
            <a:ext cx="5176080" cy="2060573"/>
          </a:xfrm>
          <a:prstGeom prst="rect">
            <a:avLst/>
          </a:prstGeom>
        </p:spPr>
      </p:pic>
      <p:pic>
        <p:nvPicPr>
          <p:cNvPr id="9" name="图片 8">
            <a:extLst>
              <a:ext uri="{FF2B5EF4-FFF2-40B4-BE49-F238E27FC236}">
                <a16:creationId xmlns:a16="http://schemas.microsoft.com/office/drawing/2014/main" id="{1934ECB8-D02A-74BD-7097-1D1F5155C8A7}"/>
              </a:ext>
            </a:extLst>
          </p:cNvPr>
          <p:cNvPicPr>
            <a:picLocks noChangeAspect="1"/>
          </p:cNvPicPr>
          <p:nvPr/>
        </p:nvPicPr>
        <p:blipFill>
          <a:blip r:embed="rId6"/>
          <a:stretch>
            <a:fillRect/>
          </a:stretch>
        </p:blipFill>
        <p:spPr>
          <a:xfrm>
            <a:off x="3714214" y="5509755"/>
            <a:ext cx="5349639" cy="1316549"/>
          </a:xfrm>
          <a:prstGeom prst="rect">
            <a:avLst/>
          </a:prstGeom>
        </p:spPr>
      </p:pic>
    </p:spTree>
    <p:extLst>
      <p:ext uri="{BB962C8B-B14F-4D97-AF65-F5344CB8AC3E}">
        <p14:creationId xmlns:p14="http://schemas.microsoft.com/office/powerpoint/2010/main" val="2476086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0"/>
            <a:ext cx="6899081" cy="646331"/>
          </a:xfrm>
          <a:prstGeom prst="rect">
            <a:avLst/>
          </a:prstGeom>
          <a:noFill/>
        </p:spPr>
        <p:txBody>
          <a:bodyPr wrap="square" rtlCol="0" anchor="ctr" anchorCtr="0">
            <a:spAutoFit/>
          </a:bodyPr>
          <a:lstStyle/>
          <a:p>
            <a:r>
              <a:rPr lang="zh-CN" altLang="en-US" sz="3600" dirty="0">
                <a:solidFill>
                  <a:srgbClr val="FFFFFF"/>
                </a:solidFill>
                <a:latin typeface="微软雅黑" panose="020B0503020204020204" pitchFamily="34" charset="-122"/>
                <a:ea typeface="微软雅黑" panose="020B0503020204020204" pitchFamily="34" charset="-122"/>
              </a:rPr>
              <a:t>附录</a:t>
            </a:r>
          </a:p>
        </p:txBody>
      </p:sp>
      <p:pic>
        <p:nvPicPr>
          <p:cNvPr id="29" name="图片 28">
            <a:extLst>
              <a:ext uri="{FF2B5EF4-FFF2-40B4-BE49-F238E27FC236}">
                <a16:creationId xmlns:a16="http://schemas.microsoft.com/office/drawing/2014/main" id="{E50693D7-8B13-6559-71CE-7A90DFE160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13324" y="1309697"/>
            <a:ext cx="9279861" cy="4474367"/>
          </a:xfrm>
          <a:prstGeom prst="rect">
            <a:avLst/>
          </a:prstGeom>
        </p:spPr>
      </p:pic>
    </p:spTree>
    <p:extLst>
      <p:ext uri="{BB962C8B-B14F-4D97-AF65-F5344CB8AC3E}">
        <p14:creationId xmlns:p14="http://schemas.microsoft.com/office/powerpoint/2010/main" val="3569262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12782" y="95675"/>
            <a:ext cx="4270053" cy="646331"/>
          </a:xfrm>
          <a:prstGeom prst="rect">
            <a:avLst/>
          </a:prstGeom>
          <a:noFill/>
        </p:spPr>
        <p:txBody>
          <a:bodyPr wrap="square" rtlCol="0" anchor="ctr" anchorCtr="0">
            <a:spAutoFit/>
          </a:bodyPr>
          <a:lstStyle/>
          <a:p>
            <a:r>
              <a:rPr lang="en-US" altLang="zh-CN" sz="3600" i="1" dirty="0">
                <a:solidFill>
                  <a:srgbClr val="FFFFFF"/>
                </a:solidFill>
                <a:latin typeface="微软雅黑" panose="020B0503020204020204" pitchFamily="34" charset="-122"/>
                <a:ea typeface="微软雅黑" panose="020B0503020204020204" pitchFamily="34" charset="-122"/>
              </a:rPr>
              <a:t>β</a:t>
            </a:r>
            <a:r>
              <a:rPr lang="en-US" altLang="zh-CN" sz="3600" dirty="0">
                <a:solidFill>
                  <a:srgbClr val="FFFFFF"/>
                </a:solidFill>
                <a:latin typeface="微软雅黑" panose="020B0503020204020204" pitchFamily="34" charset="-122"/>
                <a:ea typeface="微软雅黑" panose="020B0503020204020204" pitchFamily="34" charset="-122"/>
              </a:rPr>
              <a:t>-decay half-lives</a:t>
            </a:r>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5" name="内容占位符 2 1">
            <a:extLst>
              <a:ext uri="{FF2B5EF4-FFF2-40B4-BE49-F238E27FC236}">
                <a16:creationId xmlns:a16="http://schemas.microsoft.com/office/drawing/2014/main" id="{978A880D-EA1A-4656-D097-812180A0A149}"/>
              </a:ext>
            </a:extLst>
          </p:cNvPr>
          <p:cNvSpPr txBox="1">
            <a:spLocks/>
          </p:cNvSpPr>
          <p:nvPr/>
        </p:nvSpPr>
        <p:spPr>
          <a:xfrm>
            <a:off x="287315" y="852982"/>
            <a:ext cx="6453759" cy="963405"/>
          </a:xfrm>
          <a:prstGeom prst="rect">
            <a:avLst/>
          </a:prstGeom>
          <a:solidFill>
            <a:schemeClr val="accent4">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 altLang="zh-CN" sz="3200" b="1" dirty="0">
                <a:solidFill>
                  <a:srgbClr val="C00000"/>
                </a:solidFill>
                <a:latin typeface="+mn-ea"/>
              </a:rPr>
              <a:t>How were the heavy elements from iron to uranium made</a:t>
            </a:r>
            <a:r>
              <a:rPr lang="zh-CN" altLang="en-US" sz="3200" b="1" dirty="0">
                <a:solidFill>
                  <a:srgbClr val="C00000"/>
                </a:solidFill>
                <a:latin typeface="+mn-ea"/>
              </a:rPr>
              <a:t> ？</a:t>
            </a:r>
            <a:endParaRPr lang="en-US" altLang="zh-CN" sz="2400" b="1" dirty="0">
              <a:solidFill>
                <a:srgbClr val="C00000"/>
              </a:solidFill>
              <a:latin typeface="+mn-ea"/>
            </a:endParaRPr>
          </a:p>
        </p:txBody>
      </p:sp>
      <p:pic>
        <p:nvPicPr>
          <p:cNvPr id="6" name="图片 5">
            <a:extLst>
              <a:ext uri="{FF2B5EF4-FFF2-40B4-BE49-F238E27FC236}">
                <a16:creationId xmlns:a16="http://schemas.microsoft.com/office/drawing/2014/main" id="{00987E35-3A76-E152-8204-411BC444BB6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59413" y="2965728"/>
            <a:ext cx="3949723" cy="345773"/>
          </a:xfrm>
          <a:prstGeom prst="rect">
            <a:avLst/>
          </a:prstGeom>
        </p:spPr>
      </p:pic>
      <p:sp>
        <p:nvSpPr>
          <p:cNvPr id="8" name="文本框 7">
            <a:extLst>
              <a:ext uri="{FF2B5EF4-FFF2-40B4-BE49-F238E27FC236}">
                <a16:creationId xmlns:a16="http://schemas.microsoft.com/office/drawing/2014/main" id="{DA71EE79-9596-1CAF-2939-78AAF416F42D}"/>
              </a:ext>
            </a:extLst>
          </p:cNvPr>
          <p:cNvSpPr txBox="1"/>
          <p:nvPr/>
        </p:nvSpPr>
        <p:spPr>
          <a:xfrm>
            <a:off x="713959" y="3335734"/>
            <a:ext cx="5415626" cy="461665"/>
          </a:xfrm>
          <a:prstGeom prst="rect">
            <a:avLst/>
          </a:prstGeom>
          <a:noFill/>
        </p:spPr>
        <p:txBody>
          <a:bodyPr wrap="square" rtlCol="0">
            <a:spAutoFit/>
          </a:bodyPr>
          <a:lstStyle/>
          <a:p>
            <a:pPr marL="540000" lvl="1" indent="-288029" defTabSz="685800">
              <a:spcBef>
                <a:spcPts val="500"/>
              </a:spcBef>
              <a:spcAft>
                <a:spcPts val="200"/>
              </a:spcAft>
              <a:buFont typeface="Wingdings" panose="05000000000000000000" pitchFamily="2" charset="2"/>
              <a:buChar char="ü"/>
              <a:defRPr/>
            </a:pPr>
            <a:r>
              <a:rPr lang="en-US" altLang="zh-CN" sz="2400" dirty="0">
                <a:solidFill>
                  <a:srgbClr val="191B0E"/>
                </a:solidFill>
                <a:ea typeface="微软雅黑"/>
                <a:cs typeface="Times New Roman" panose="02020603050405020304" pitchFamily="18" charset="0"/>
              </a:rPr>
              <a:t>set the time scale of r-process</a:t>
            </a:r>
            <a:endParaRPr lang="en-US" altLang="zh-CN" sz="2400" dirty="0">
              <a:solidFill>
                <a:srgbClr val="C00000"/>
              </a:solidFill>
              <a:ea typeface="微软雅黑"/>
            </a:endParaRPr>
          </a:p>
        </p:txBody>
      </p:sp>
      <p:grpSp>
        <p:nvGrpSpPr>
          <p:cNvPr id="9" name="组合 8">
            <a:extLst>
              <a:ext uri="{FF2B5EF4-FFF2-40B4-BE49-F238E27FC236}">
                <a16:creationId xmlns:a16="http://schemas.microsoft.com/office/drawing/2014/main" id="{32052C71-3F50-E6E4-AD37-9D9615CB7061}"/>
              </a:ext>
            </a:extLst>
          </p:cNvPr>
          <p:cNvGrpSpPr/>
          <p:nvPr/>
        </p:nvGrpSpPr>
        <p:grpSpPr>
          <a:xfrm>
            <a:off x="6556229" y="627069"/>
            <a:ext cx="5959156" cy="3067494"/>
            <a:chOff x="4447818" y="717735"/>
            <a:chExt cx="3806252" cy="1903126"/>
          </a:xfrm>
        </p:grpSpPr>
        <p:grpSp>
          <p:nvGrpSpPr>
            <p:cNvPr id="10" name="组合 9">
              <a:extLst>
                <a:ext uri="{FF2B5EF4-FFF2-40B4-BE49-F238E27FC236}">
                  <a16:creationId xmlns:a16="http://schemas.microsoft.com/office/drawing/2014/main" id="{439C6099-B0A3-CB33-4EA4-1BA17C2CB8A2}"/>
                </a:ext>
              </a:extLst>
            </p:cNvPr>
            <p:cNvGrpSpPr/>
            <p:nvPr/>
          </p:nvGrpSpPr>
          <p:grpSpPr>
            <a:xfrm>
              <a:off x="4447818" y="717735"/>
              <a:ext cx="3806252" cy="1903126"/>
              <a:chOff x="5666171" y="395888"/>
              <a:chExt cx="3806252" cy="1903126"/>
            </a:xfrm>
          </p:grpSpPr>
          <p:pic>
            <p:nvPicPr>
              <p:cNvPr id="14" name="图片 13">
                <a:extLst>
                  <a:ext uri="{FF2B5EF4-FFF2-40B4-BE49-F238E27FC236}">
                    <a16:creationId xmlns:a16="http://schemas.microsoft.com/office/drawing/2014/main" id="{2F316FF9-46A0-A957-1619-2B811935E3CB}"/>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666171" y="395888"/>
                <a:ext cx="3806252" cy="1903126"/>
              </a:xfrm>
              <a:prstGeom prst="rect">
                <a:avLst/>
              </a:prstGeom>
            </p:spPr>
          </p:pic>
          <p:grpSp>
            <p:nvGrpSpPr>
              <p:cNvPr id="15" name="组合 14">
                <a:extLst>
                  <a:ext uri="{FF2B5EF4-FFF2-40B4-BE49-F238E27FC236}">
                    <a16:creationId xmlns:a16="http://schemas.microsoft.com/office/drawing/2014/main" id="{911CFFE7-35F6-F514-0AC1-E2C8DC728D9D}"/>
                  </a:ext>
                </a:extLst>
              </p:cNvPr>
              <p:cNvGrpSpPr/>
              <p:nvPr/>
            </p:nvGrpSpPr>
            <p:grpSpPr>
              <a:xfrm>
                <a:off x="6498824" y="1695490"/>
                <a:ext cx="1041855" cy="231441"/>
                <a:chOff x="4960799" y="4662872"/>
                <a:chExt cx="1654520" cy="423716"/>
              </a:xfrm>
            </p:grpSpPr>
            <p:cxnSp>
              <p:nvCxnSpPr>
                <p:cNvPr id="23" name="直接箭头连接符 22">
                  <a:extLst>
                    <a:ext uri="{FF2B5EF4-FFF2-40B4-BE49-F238E27FC236}">
                      <a16:creationId xmlns:a16="http://schemas.microsoft.com/office/drawing/2014/main" id="{5D6E90B2-86EF-3950-BDE4-15CAFDA6CE62}"/>
                    </a:ext>
                  </a:extLst>
                </p:cNvPr>
                <p:cNvCxnSpPr>
                  <a:cxnSpLocks/>
                </p:cNvCxnSpPr>
                <p:nvPr/>
              </p:nvCxnSpPr>
              <p:spPr>
                <a:xfrm>
                  <a:off x="5145630" y="4662872"/>
                  <a:ext cx="823528" cy="0"/>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0EDC459F-6837-5587-D32E-CAA3B0F88979}"/>
                    </a:ext>
                  </a:extLst>
                </p:cNvPr>
                <p:cNvSpPr txBox="1"/>
                <p:nvPr/>
              </p:nvSpPr>
              <p:spPr>
                <a:xfrm>
                  <a:off x="4960799" y="4702044"/>
                  <a:ext cx="1654520" cy="384544"/>
                </a:xfrm>
                <a:prstGeom prst="rect">
                  <a:avLst/>
                </a:prstGeom>
                <a:noFill/>
              </p:spPr>
              <p:txBody>
                <a:bodyPr wrap="none" rtlCol="0">
                  <a:spAutoFit/>
                </a:bodyPr>
                <a:lstStyle/>
                <a:p>
                  <a:r>
                    <a:rPr lang="en-US" altLang="zh-CN" sz="1600" b="1" dirty="0">
                      <a:solidFill>
                        <a:srgbClr val="0000FF"/>
                      </a:solidFill>
                    </a:rPr>
                    <a:t>Neutron capture</a:t>
                  </a:r>
                  <a:endParaRPr lang="zh-CN" altLang="en-US" sz="1600" b="1" dirty="0">
                    <a:solidFill>
                      <a:srgbClr val="0000FF"/>
                    </a:solidFill>
                  </a:endParaRPr>
                </a:p>
              </p:txBody>
            </p:sp>
          </p:grpSp>
          <p:grpSp>
            <p:nvGrpSpPr>
              <p:cNvPr id="17" name="组合 16">
                <a:extLst>
                  <a:ext uri="{FF2B5EF4-FFF2-40B4-BE49-F238E27FC236}">
                    <a16:creationId xmlns:a16="http://schemas.microsoft.com/office/drawing/2014/main" id="{98865EC0-AB91-6101-B891-5DC7D23627F7}"/>
                  </a:ext>
                </a:extLst>
              </p:cNvPr>
              <p:cNvGrpSpPr/>
              <p:nvPr/>
            </p:nvGrpSpPr>
            <p:grpSpPr>
              <a:xfrm>
                <a:off x="7569295" y="1132574"/>
                <a:ext cx="356370" cy="541224"/>
                <a:chOff x="6186472" y="3963525"/>
                <a:chExt cx="359257" cy="529959"/>
              </a:xfrm>
            </p:grpSpPr>
            <p:cxnSp>
              <p:nvCxnSpPr>
                <p:cNvPr id="21" name="直接箭头连接符 20">
                  <a:extLst>
                    <a:ext uri="{FF2B5EF4-FFF2-40B4-BE49-F238E27FC236}">
                      <a16:creationId xmlns:a16="http://schemas.microsoft.com/office/drawing/2014/main" id="{FC112BEB-8040-4B44-FE95-071B456F98FC}"/>
                    </a:ext>
                  </a:extLst>
                </p:cNvPr>
                <p:cNvCxnSpPr>
                  <a:cxnSpLocks/>
                </p:cNvCxnSpPr>
                <p:nvPr/>
              </p:nvCxnSpPr>
              <p:spPr>
                <a:xfrm flipH="1" flipV="1">
                  <a:off x="6186472" y="4160736"/>
                  <a:ext cx="287133" cy="299871"/>
                </a:xfrm>
                <a:prstGeom prst="straightConnector1">
                  <a:avLst/>
                </a:prstGeom>
                <a:ln w="28575">
                  <a:solidFill>
                    <a:srgbClr val="00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8A5158A6-CCC7-261D-248B-0303F27DDF92}"/>
                    </a:ext>
                  </a:extLst>
                </p:cNvPr>
                <p:cNvSpPr txBox="1"/>
                <p:nvPr/>
              </p:nvSpPr>
              <p:spPr>
                <a:xfrm rot="2816380">
                  <a:off x="6171752" y="4119508"/>
                  <a:ext cx="529959" cy="217994"/>
                </a:xfrm>
                <a:prstGeom prst="rect">
                  <a:avLst/>
                </a:prstGeom>
                <a:noFill/>
              </p:spPr>
              <p:txBody>
                <a:bodyPr wrap="none" rtlCol="0">
                  <a:spAutoFit/>
                </a:bodyPr>
                <a:lstStyle/>
                <a:p>
                  <a:r>
                    <a:rPr lang="en-US" altLang="zh-CN" sz="1600" b="1" i="1" dirty="0">
                      <a:solidFill>
                        <a:srgbClr val="0000FF"/>
                      </a:solidFill>
                      <a:latin typeface="Symbol" panose="05050102010706020507" pitchFamily="18" charset="2"/>
                    </a:rPr>
                    <a:t>b</a:t>
                  </a:r>
                  <a:r>
                    <a:rPr lang="en-US" altLang="zh-CN" sz="1600" b="1" dirty="0">
                      <a:solidFill>
                        <a:srgbClr val="0000FF"/>
                      </a:solidFill>
                    </a:rPr>
                    <a:t>-decay</a:t>
                  </a:r>
                  <a:endParaRPr lang="zh-CN" altLang="en-US" sz="1600" b="1" dirty="0">
                    <a:solidFill>
                      <a:srgbClr val="0000FF"/>
                    </a:solidFill>
                  </a:endParaRPr>
                </a:p>
              </p:txBody>
            </p:sp>
          </p:grpSp>
        </p:grpSp>
        <p:sp>
          <p:nvSpPr>
            <p:cNvPr id="12" name="矩形 11">
              <a:extLst>
                <a:ext uri="{FF2B5EF4-FFF2-40B4-BE49-F238E27FC236}">
                  <a16:creationId xmlns:a16="http://schemas.microsoft.com/office/drawing/2014/main" id="{F54F29F9-FD2D-BA4A-4551-BAC49E9F19D3}"/>
                </a:ext>
              </a:extLst>
            </p:cNvPr>
            <p:cNvSpPr/>
            <p:nvPr/>
          </p:nvSpPr>
          <p:spPr>
            <a:xfrm>
              <a:off x="6827143" y="1613259"/>
              <a:ext cx="1028585" cy="286425"/>
            </a:xfrm>
            <a:prstGeom prst="rect">
              <a:avLst/>
            </a:prstGeom>
            <a:noFill/>
            <a:ln>
              <a:noFill/>
            </a:ln>
          </p:spPr>
          <p:txBody>
            <a:bodyPr wrap="none">
              <a:spAutoFit/>
            </a:bodyPr>
            <a:lstStyle/>
            <a:p>
              <a:pPr algn="ctr"/>
              <a:r>
                <a:rPr lang="en-US" altLang="zh-CN" sz="2400" b="1" dirty="0">
                  <a:solidFill>
                    <a:srgbClr val="C00000"/>
                  </a:solidFill>
                  <a:latin typeface="+mn-ea"/>
                </a:rPr>
                <a:t>r-process</a:t>
              </a:r>
              <a:endParaRPr lang="zh-CN" altLang="en-US" sz="2400" b="1" dirty="0">
                <a:solidFill>
                  <a:srgbClr val="C00000"/>
                </a:solidFill>
                <a:latin typeface="+mn-ea"/>
              </a:endParaRPr>
            </a:p>
          </p:txBody>
        </p:sp>
      </p:grpSp>
      <p:grpSp>
        <p:nvGrpSpPr>
          <p:cNvPr id="25" name="组合 24">
            <a:extLst>
              <a:ext uri="{FF2B5EF4-FFF2-40B4-BE49-F238E27FC236}">
                <a16:creationId xmlns:a16="http://schemas.microsoft.com/office/drawing/2014/main" id="{3560045D-937A-80C4-928C-7E1D8BEA8BF2}"/>
              </a:ext>
            </a:extLst>
          </p:cNvPr>
          <p:cNvGrpSpPr/>
          <p:nvPr/>
        </p:nvGrpSpPr>
        <p:grpSpPr>
          <a:xfrm>
            <a:off x="7194768" y="3245715"/>
            <a:ext cx="4961554" cy="2679153"/>
            <a:chOff x="4439281" y="2829871"/>
            <a:chExt cx="4656712" cy="2679153"/>
          </a:xfrm>
        </p:grpSpPr>
        <p:pic>
          <p:nvPicPr>
            <p:cNvPr id="26" name="图片 25">
              <a:extLst>
                <a:ext uri="{FF2B5EF4-FFF2-40B4-BE49-F238E27FC236}">
                  <a16:creationId xmlns:a16="http://schemas.microsoft.com/office/drawing/2014/main" id="{F1EC4201-A195-FAA4-F7EE-A130021A7AC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39281" y="2919890"/>
              <a:ext cx="3787581" cy="2589134"/>
            </a:xfrm>
            <a:prstGeom prst="rect">
              <a:avLst/>
            </a:prstGeom>
          </p:spPr>
        </p:pic>
        <p:grpSp>
          <p:nvGrpSpPr>
            <p:cNvPr id="27" name="组合 26">
              <a:extLst>
                <a:ext uri="{FF2B5EF4-FFF2-40B4-BE49-F238E27FC236}">
                  <a16:creationId xmlns:a16="http://schemas.microsoft.com/office/drawing/2014/main" id="{970B7F5C-0B9A-D9A5-8346-162B2FC6C9F0}"/>
                </a:ext>
              </a:extLst>
            </p:cNvPr>
            <p:cNvGrpSpPr/>
            <p:nvPr/>
          </p:nvGrpSpPr>
          <p:grpSpPr>
            <a:xfrm>
              <a:off x="7001425" y="2829871"/>
              <a:ext cx="2094568" cy="1671973"/>
              <a:chOff x="7139696" y="2147900"/>
              <a:chExt cx="2094568" cy="1671973"/>
            </a:xfrm>
          </p:grpSpPr>
          <p:sp>
            <p:nvSpPr>
              <p:cNvPr id="28" name="箭头: 上下 27">
                <a:extLst>
                  <a:ext uri="{FF2B5EF4-FFF2-40B4-BE49-F238E27FC236}">
                    <a16:creationId xmlns:a16="http://schemas.microsoft.com/office/drawing/2014/main" id="{F7FE8042-8040-1FFD-2CD1-36C518584CF8}"/>
                  </a:ext>
                </a:extLst>
              </p:cNvPr>
              <p:cNvSpPr/>
              <p:nvPr/>
            </p:nvSpPr>
            <p:spPr>
              <a:xfrm>
                <a:off x="7139696" y="3206885"/>
                <a:ext cx="206562" cy="612988"/>
              </a:xfrm>
              <a:prstGeom prst="upDownArrow">
                <a:avLst/>
              </a:prstGeom>
              <a:solidFill>
                <a:srgbClr val="C00000"/>
              </a:solidFill>
              <a:ln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a:extLst>
                  <a:ext uri="{FF2B5EF4-FFF2-40B4-BE49-F238E27FC236}">
                    <a16:creationId xmlns:a16="http://schemas.microsoft.com/office/drawing/2014/main" id="{62B2AFD7-0397-4507-4923-484C7A6637A2}"/>
                  </a:ext>
                </a:extLst>
              </p:cNvPr>
              <p:cNvGrpSpPr/>
              <p:nvPr/>
            </p:nvGrpSpPr>
            <p:grpSpPr>
              <a:xfrm rot="19797876">
                <a:off x="7431342" y="2147900"/>
                <a:ext cx="1802922" cy="698322"/>
                <a:chOff x="5140582" y="3116467"/>
                <a:chExt cx="3448261" cy="1142120"/>
              </a:xfrm>
            </p:grpSpPr>
            <p:sp>
              <p:nvSpPr>
                <p:cNvPr id="30" name="思想气泡: 云 29">
                  <a:extLst>
                    <a:ext uri="{FF2B5EF4-FFF2-40B4-BE49-F238E27FC236}">
                      <a16:creationId xmlns:a16="http://schemas.microsoft.com/office/drawing/2014/main" id="{AF74A303-B904-6AEF-3C32-305A2B4B8546}"/>
                    </a:ext>
                  </a:extLst>
                </p:cNvPr>
                <p:cNvSpPr/>
                <p:nvPr/>
              </p:nvSpPr>
              <p:spPr>
                <a:xfrm rot="21173893">
                  <a:off x="5140582" y="3116467"/>
                  <a:ext cx="3448261" cy="1142120"/>
                </a:xfrm>
                <a:prstGeom prst="cloudCallout">
                  <a:avLst>
                    <a:gd name="adj1" fmla="val -84092"/>
                    <a:gd name="adj2" fmla="val 2349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32" name="矩形 31">
                  <a:extLst>
                    <a:ext uri="{FF2B5EF4-FFF2-40B4-BE49-F238E27FC236}">
                      <a16:creationId xmlns:a16="http://schemas.microsoft.com/office/drawing/2014/main" id="{56B44A22-12A0-35B6-0ABE-58284ED920CD}"/>
                    </a:ext>
                  </a:extLst>
                </p:cNvPr>
                <p:cNvSpPr/>
                <p:nvPr/>
              </p:nvSpPr>
              <p:spPr>
                <a:xfrm rot="20819452">
                  <a:off x="5810024" y="3151517"/>
                  <a:ext cx="2081026" cy="1057088"/>
                </a:xfrm>
                <a:prstGeom prst="rect">
                  <a:avLst/>
                </a:prstGeom>
              </p:spPr>
              <p:txBody>
                <a:bodyPr wrap="none">
                  <a:spAutoFit/>
                </a:bodyPr>
                <a:lstStyle/>
                <a:p>
                  <a:pPr algn="ctr"/>
                  <a:r>
                    <a:rPr lang="en" altLang="zh-CN" dirty="0">
                      <a:solidFill>
                        <a:schemeClr val="bg1"/>
                      </a:solidFill>
                      <a:ea typeface="微软雅黑"/>
                    </a:rPr>
                    <a:t>1 order of </a:t>
                  </a:r>
                </a:p>
                <a:p>
                  <a:pPr algn="ctr"/>
                  <a:r>
                    <a:rPr lang="en" altLang="zh-CN" dirty="0">
                      <a:solidFill>
                        <a:schemeClr val="bg1"/>
                      </a:solidFill>
                      <a:ea typeface="微软雅黑"/>
                    </a:rPr>
                    <a:t>magnitude</a:t>
                  </a:r>
                  <a:endParaRPr lang="zh-CN" altLang="en-US" b="1" dirty="0">
                    <a:solidFill>
                      <a:schemeClr val="bg1"/>
                    </a:solidFill>
                    <a:ea typeface="微软雅黑" panose="020B0503020204020204" pitchFamily="34" charset="-122"/>
                  </a:endParaRPr>
                </a:p>
              </p:txBody>
            </p:sp>
          </p:grpSp>
        </p:grpSp>
      </p:grpSp>
      <p:sp>
        <p:nvSpPr>
          <p:cNvPr id="35" name="文本框 34">
            <a:extLst>
              <a:ext uri="{FF2B5EF4-FFF2-40B4-BE49-F238E27FC236}">
                <a16:creationId xmlns:a16="http://schemas.microsoft.com/office/drawing/2014/main" id="{5B7FB4FF-ADF6-975A-32C6-C4C09A3D54D4}"/>
              </a:ext>
            </a:extLst>
          </p:cNvPr>
          <p:cNvSpPr txBox="1"/>
          <p:nvPr/>
        </p:nvSpPr>
        <p:spPr>
          <a:xfrm>
            <a:off x="53002" y="5158382"/>
            <a:ext cx="6616965" cy="892552"/>
          </a:xfrm>
          <a:prstGeom prst="rect">
            <a:avLst/>
          </a:prstGeom>
          <a:noFill/>
        </p:spPr>
        <p:txBody>
          <a:bodyPr wrap="square">
            <a:spAutoFit/>
          </a:bodyPr>
          <a:lstStyle/>
          <a:p>
            <a:pPr marL="685783" lvl="1" indent="-288029" defTabSz="685800">
              <a:spcBef>
                <a:spcPts val="500"/>
              </a:spcBef>
              <a:spcAft>
                <a:spcPts val="200"/>
              </a:spcAft>
              <a:buFont typeface="Wingdings" panose="05000000000000000000" pitchFamily="2" charset="2"/>
              <a:buChar char="Ø"/>
              <a:defRPr/>
            </a:pPr>
            <a:r>
              <a:rPr lang="en" altLang="zh-CN" sz="2600" dirty="0">
                <a:solidFill>
                  <a:srgbClr val="191B0E"/>
                </a:solidFill>
                <a:ea typeface="微软雅黑"/>
              </a:rPr>
              <a:t>Large deviation between theory and experiment: up to </a:t>
            </a:r>
            <a:r>
              <a:rPr lang="en" altLang="zh-CN" sz="2600" dirty="0">
                <a:solidFill>
                  <a:srgbClr val="C00000"/>
                </a:solidFill>
                <a:ea typeface="微软雅黑"/>
              </a:rPr>
              <a:t>1 order of magnitude</a:t>
            </a:r>
            <a:endParaRPr lang="en-US" altLang="zh-CN" sz="2600" dirty="0">
              <a:solidFill>
                <a:srgbClr val="C00000"/>
              </a:solidFill>
              <a:ea typeface="微软雅黑"/>
            </a:endParaRPr>
          </a:p>
        </p:txBody>
      </p:sp>
      <p:sp>
        <p:nvSpPr>
          <p:cNvPr id="36" name="文本框 35">
            <a:extLst>
              <a:ext uri="{FF2B5EF4-FFF2-40B4-BE49-F238E27FC236}">
                <a16:creationId xmlns:a16="http://schemas.microsoft.com/office/drawing/2014/main" id="{A21FFB5E-03AC-509B-EC66-60F9646A82D7}"/>
              </a:ext>
            </a:extLst>
          </p:cNvPr>
          <p:cNvSpPr txBox="1"/>
          <p:nvPr/>
        </p:nvSpPr>
        <p:spPr>
          <a:xfrm>
            <a:off x="287314" y="1900173"/>
            <a:ext cx="6453759" cy="492443"/>
          </a:xfrm>
          <a:prstGeom prst="rect">
            <a:avLst/>
          </a:prstGeom>
          <a:noFill/>
        </p:spPr>
        <p:txBody>
          <a:bodyPr wrap="square">
            <a:spAutoFit/>
          </a:bodyPr>
          <a:lstStyle/>
          <a:p>
            <a:pPr marL="342900" indent="-342900">
              <a:buFont typeface="Wingdings" panose="05000000000000000000" pitchFamily="2" charset="2"/>
              <a:buChar char="Ø"/>
            </a:pPr>
            <a:r>
              <a:rPr lang="en" altLang="zh-CN" sz="2600" dirty="0">
                <a:solidFill>
                  <a:srgbClr val="191B0E"/>
                </a:solidFill>
                <a:ea typeface="微软雅黑"/>
              </a:rPr>
              <a:t>Rapid neutron-capture process (r-process)</a:t>
            </a:r>
            <a:endParaRPr lang="zh-CN" altLang="en-US" sz="2600" dirty="0">
              <a:solidFill>
                <a:srgbClr val="191B0E"/>
              </a:solidFill>
              <a:ea typeface="微软雅黑"/>
            </a:endParaRPr>
          </a:p>
        </p:txBody>
      </p:sp>
      <p:sp>
        <p:nvSpPr>
          <p:cNvPr id="37" name="内容占位符 2 2">
            <a:extLst>
              <a:ext uri="{FF2B5EF4-FFF2-40B4-BE49-F238E27FC236}">
                <a16:creationId xmlns:a16="http://schemas.microsoft.com/office/drawing/2014/main" id="{C8A46618-167E-0F6D-D3AB-F54450A87E15}"/>
              </a:ext>
            </a:extLst>
          </p:cNvPr>
          <p:cNvSpPr txBox="1">
            <a:spLocks/>
          </p:cNvSpPr>
          <p:nvPr/>
        </p:nvSpPr>
        <p:spPr>
          <a:xfrm>
            <a:off x="312319" y="2440439"/>
            <a:ext cx="7183347" cy="561096"/>
          </a:xfrm>
          <a:prstGeom prst="rect">
            <a:avLst/>
          </a:prstGeom>
        </p:spPr>
        <p:txBody>
          <a:bodyPr vert="horz" lIns="91440" tIns="45720" rIns="91440" bIns="45720" rtlCol="0">
            <a:noAutofit/>
          </a:bodyPr>
          <a:lstStyle>
            <a:lvl1pPr marL="288029" indent="-288029" algn="l" defTabSz="685800" rtl="0" eaLnBrk="1" latinLnBrk="0" hangingPunct="1">
              <a:lnSpc>
                <a:spcPct val="100000"/>
              </a:lnSpc>
              <a:spcBef>
                <a:spcPts val="1000"/>
              </a:spcBef>
              <a:spcAft>
                <a:spcPts val="200"/>
              </a:spcAft>
              <a:buFont typeface="Wingdings 2" panose="05020102010507070707" pitchFamily="18" charset="2"/>
              <a:buChar char="¤"/>
              <a:defRPr sz="2000" b="1" kern="1200" baseline="0">
                <a:solidFill>
                  <a:schemeClr val="tx2"/>
                </a:solidFill>
                <a:latin typeface="+mj-ea"/>
                <a:ea typeface="+mj-ea"/>
                <a:cs typeface="+mn-cs"/>
              </a:defRPr>
            </a:lvl1pPr>
            <a:lvl2pPr marL="540000" indent="-288029" algn="l" defTabSz="685800" rtl="0" eaLnBrk="1" latinLnBrk="0" hangingPunct="1">
              <a:lnSpc>
                <a:spcPct val="100000"/>
              </a:lnSpc>
              <a:spcBef>
                <a:spcPts val="500"/>
              </a:spcBef>
              <a:spcAft>
                <a:spcPts val="200"/>
              </a:spcAft>
              <a:buFont typeface="Wingdings" panose="05000000000000000000" pitchFamily="2" charset="2"/>
              <a:buChar char="Ø"/>
              <a:defRPr sz="1800" b="1" i="0" kern="1200" baseline="0">
                <a:solidFill>
                  <a:schemeClr val="tx2"/>
                </a:solidFill>
                <a:latin typeface="+mj-ea"/>
                <a:ea typeface="+mj-ea"/>
                <a:cs typeface="+mn-cs"/>
              </a:defRPr>
            </a:lvl2pPr>
            <a:lvl3pPr marL="1080000" indent="-285750" algn="l" defTabSz="685800" rtl="0" eaLnBrk="1" latinLnBrk="0" hangingPunct="1">
              <a:lnSpc>
                <a:spcPct val="94000"/>
              </a:lnSpc>
              <a:spcBef>
                <a:spcPts val="500"/>
              </a:spcBef>
              <a:spcAft>
                <a:spcPts val="200"/>
              </a:spcAft>
              <a:buFont typeface="Wingdings" panose="05000000000000000000" pitchFamily="2" charset="2"/>
              <a:buChar char="ü"/>
              <a:defRPr sz="16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buFont typeface="Wingdings" panose="05000000000000000000" pitchFamily="2" charset="2"/>
              <a:buChar char="Ø"/>
            </a:pPr>
            <a:r>
              <a:rPr lang="en" altLang="zh-CN" sz="2400" b="0" dirty="0">
                <a:solidFill>
                  <a:srgbClr val="191B0E"/>
                </a:solidFill>
                <a:latin typeface="+mn-lt"/>
                <a:ea typeface="微软雅黑"/>
              </a:rPr>
              <a:t>Key nuclear physics input: </a:t>
            </a:r>
            <a:r>
              <a:rPr lang="en-US" altLang="zh-CN" sz="2400" i="1" dirty="0">
                <a:solidFill>
                  <a:srgbClr val="C00000"/>
                </a:solidFill>
                <a:latin typeface="+mn-lt"/>
                <a:ea typeface="+mn-ea"/>
                <a:cs typeface="Times New Roman" panose="02020603050405020304" pitchFamily="18" charset="0"/>
              </a:rPr>
              <a:t>β</a:t>
            </a:r>
            <a:r>
              <a:rPr lang="en-US" altLang="zh-CN" sz="2400" dirty="0">
                <a:solidFill>
                  <a:srgbClr val="C00000"/>
                </a:solidFill>
                <a:latin typeface="+mn-lt"/>
                <a:ea typeface="+mn-ea"/>
              </a:rPr>
              <a:t>-decay half-lives</a:t>
            </a:r>
          </a:p>
        </p:txBody>
      </p:sp>
      <p:sp>
        <p:nvSpPr>
          <p:cNvPr id="38" name="Text Box 90 1 1 2">
            <a:extLst>
              <a:ext uri="{FF2B5EF4-FFF2-40B4-BE49-F238E27FC236}">
                <a16:creationId xmlns:a16="http://schemas.microsoft.com/office/drawing/2014/main" id="{F453EE2D-18C2-CA01-2CC4-FBF1E7D33FD2}"/>
              </a:ext>
            </a:extLst>
          </p:cNvPr>
          <p:cNvSpPr txBox="1">
            <a:spLocks noChangeArrowheads="1"/>
          </p:cNvSpPr>
          <p:nvPr/>
        </p:nvSpPr>
        <p:spPr bwMode="auto">
          <a:xfrm>
            <a:off x="7917905" y="5901068"/>
            <a:ext cx="383719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spcBef>
                <a:spcPct val="50000"/>
              </a:spcBef>
            </a:pPr>
            <a:r>
              <a:rPr lang="en-US" altLang="zh-CN" sz="1200" dirty="0">
                <a:solidFill>
                  <a:srgbClr val="0070C1"/>
                </a:solidFill>
                <a:latin typeface="Calibri-Italic"/>
              </a:rPr>
              <a:t>P. </a:t>
            </a:r>
            <a:r>
              <a:rPr lang="en-US" altLang="zh-CN" sz="1200" dirty="0" err="1">
                <a:solidFill>
                  <a:srgbClr val="0070C1"/>
                </a:solidFill>
                <a:latin typeface="Calibri-Italic"/>
              </a:rPr>
              <a:t>Möller</a:t>
            </a:r>
            <a:r>
              <a:rPr lang="en-US" altLang="zh-CN" sz="1200" dirty="0">
                <a:solidFill>
                  <a:srgbClr val="0070C1"/>
                </a:solidFill>
                <a:latin typeface="Calibri-Italic"/>
              </a:rPr>
              <a:t> et al., At. Data </a:t>
            </a:r>
            <a:r>
              <a:rPr lang="en-US" altLang="zh-CN" sz="1200" dirty="0" err="1">
                <a:solidFill>
                  <a:srgbClr val="0070C1"/>
                </a:solidFill>
                <a:latin typeface="Calibri-Italic"/>
              </a:rPr>
              <a:t>Nucl</a:t>
            </a:r>
            <a:r>
              <a:rPr lang="en-US" altLang="zh-CN" sz="1200" dirty="0">
                <a:solidFill>
                  <a:srgbClr val="0070C1"/>
                </a:solidFill>
                <a:latin typeface="Calibri-Italic"/>
              </a:rPr>
              <a:t>. Data Tables , 125, 1 (2019) </a:t>
            </a:r>
          </a:p>
        </p:txBody>
      </p:sp>
      <p:sp>
        <p:nvSpPr>
          <p:cNvPr id="39" name="文本框 38">
            <a:extLst>
              <a:ext uri="{FF2B5EF4-FFF2-40B4-BE49-F238E27FC236}">
                <a16:creationId xmlns:a16="http://schemas.microsoft.com/office/drawing/2014/main" id="{1CA98EDB-9F93-C299-EE55-F01B262C8DB8}"/>
              </a:ext>
            </a:extLst>
          </p:cNvPr>
          <p:cNvSpPr txBox="1"/>
          <p:nvPr/>
        </p:nvSpPr>
        <p:spPr>
          <a:xfrm>
            <a:off x="79902" y="4341904"/>
            <a:ext cx="6476327" cy="892552"/>
          </a:xfrm>
          <a:prstGeom prst="rect">
            <a:avLst/>
          </a:prstGeom>
          <a:noFill/>
        </p:spPr>
        <p:txBody>
          <a:bodyPr wrap="square">
            <a:spAutoFit/>
          </a:bodyPr>
          <a:lstStyle/>
          <a:p>
            <a:pPr marL="685783" lvl="1" indent="-288029" defTabSz="685800">
              <a:spcBef>
                <a:spcPts val="500"/>
              </a:spcBef>
              <a:spcAft>
                <a:spcPts val="200"/>
              </a:spcAft>
              <a:buFont typeface="Wingdings" panose="05000000000000000000" pitchFamily="2" charset="2"/>
              <a:buChar char="Ø"/>
              <a:defRPr/>
            </a:pPr>
            <a:r>
              <a:rPr lang="en-US" altLang="zh-CN" sz="2600" dirty="0">
                <a:ea typeface="微软雅黑"/>
              </a:rPr>
              <a:t>Involving </a:t>
            </a:r>
            <a:r>
              <a:rPr lang="en-US" altLang="zh-CN" sz="2600" dirty="0">
                <a:solidFill>
                  <a:srgbClr val="C00000"/>
                </a:solidFill>
                <a:ea typeface="微软雅黑"/>
              </a:rPr>
              <a:t>over</a:t>
            </a:r>
            <a:r>
              <a:rPr lang="en-US" altLang="zh-CN" sz="2600" dirty="0">
                <a:ea typeface="微软雅黑"/>
              </a:rPr>
              <a:t> </a:t>
            </a:r>
            <a:r>
              <a:rPr lang="en-US" altLang="zh-CN" sz="2600" dirty="0">
                <a:solidFill>
                  <a:srgbClr val="C00000"/>
                </a:solidFill>
                <a:ea typeface="微软雅黑"/>
              </a:rPr>
              <a:t>6000</a:t>
            </a:r>
            <a:r>
              <a:rPr lang="en-US" altLang="zh-CN" sz="2600" dirty="0">
                <a:ea typeface="微软雅黑"/>
              </a:rPr>
              <a:t> nuclei: only </a:t>
            </a:r>
            <a:r>
              <a:rPr lang="en" altLang="zh-CN" sz="2600" b="0" i="0" u="none" strike="noStrike" dirty="0">
                <a:solidFill>
                  <a:srgbClr val="C00000"/>
                </a:solidFill>
                <a:effectLst/>
                <a:highlight>
                  <a:srgbClr val="F8F8F8"/>
                </a:highlight>
              </a:rPr>
              <a:t>1000+</a:t>
            </a:r>
            <a:r>
              <a:rPr lang="en" altLang="zh-CN" sz="2600" b="0" i="0" u="none" strike="noStrike" dirty="0">
                <a:effectLst/>
                <a:highlight>
                  <a:srgbClr val="F8F8F8"/>
                </a:highlight>
              </a:rPr>
              <a:t> measured experimentally</a:t>
            </a:r>
            <a:r>
              <a:rPr lang="en-US" altLang="zh-CN" sz="2600" dirty="0">
                <a:ea typeface="微软雅黑"/>
              </a:rPr>
              <a:t> </a:t>
            </a:r>
          </a:p>
        </p:txBody>
      </p:sp>
      <p:sp>
        <p:nvSpPr>
          <p:cNvPr id="41" name="文本框 40">
            <a:extLst>
              <a:ext uri="{FF2B5EF4-FFF2-40B4-BE49-F238E27FC236}">
                <a16:creationId xmlns:a16="http://schemas.microsoft.com/office/drawing/2014/main" id="{313E49FE-457A-B1F2-08B2-01F2885E19AF}"/>
              </a:ext>
            </a:extLst>
          </p:cNvPr>
          <p:cNvSpPr txBox="1"/>
          <p:nvPr/>
        </p:nvSpPr>
        <p:spPr>
          <a:xfrm>
            <a:off x="124109" y="3829673"/>
            <a:ext cx="4090916" cy="523220"/>
          </a:xfrm>
          <a:prstGeom prst="rect">
            <a:avLst/>
          </a:prstGeom>
          <a:noFill/>
        </p:spPr>
        <p:txBody>
          <a:bodyPr wrap="square">
            <a:spAutoFit/>
          </a:bodyPr>
          <a:lstStyle/>
          <a:p>
            <a:pPr marL="342900" indent="-342900">
              <a:buFont typeface="Wingdings" panose="05000000000000000000" pitchFamily="2" charset="2"/>
              <a:buChar char="p"/>
            </a:pPr>
            <a:r>
              <a:rPr lang="en-US" altLang="zh-CN" sz="2800" b="1" dirty="0">
                <a:latin typeface="+mj-lt"/>
              </a:rPr>
              <a:t> Motivation</a:t>
            </a:r>
            <a:endParaRPr lang="zh-CN" altLang="en-US" sz="2800" b="1" dirty="0">
              <a:latin typeface="+mj-lt"/>
            </a:endParaRPr>
          </a:p>
        </p:txBody>
      </p:sp>
      <p:sp>
        <p:nvSpPr>
          <p:cNvPr id="3" name="矩形 2">
            <a:extLst>
              <a:ext uri="{FF2B5EF4-FFF2-40B4-BE49-F238E27FC236}">
                <a16:creationId xmlns:a16="http://schemas.microsoft.com/office/drawing/2014/main" id="{B461337F-A6D6-CA97-CA0B-5703ED1AB70C}"/>
              </a:ext>
            </a:extLst>
          </p:cNvPr>
          <p:cNvSpPr/>
          <p:nvPr/>
        </p:nvSpPr>
        <p:spPr>
          <a:xfrm>
            <a:off x="1435279" y="6177000"/>
            <a:ext cx="9347950" cy="532244"/>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altLang="zh-CN" sz="3200" b="1" dirty="0">
                <a:solidFill>
                  <a:schemeClr val="tx1"/>
                </a:solidFill>
              </a:rPr>
              <a:t>β-</a:t>
            </a:r>
            <a:r>
              <a:rPr lang="en" altLang="zh-CN" sz="3200" b="1" dirty="0">
                <a:solidFill>
                  <a:schemeClr val="tx1"/>
                </a:solidFill>
              </a:rPr>
              <a:t>decay half-lives: </a:t>
            </a:r>
            <a:r>
              <a:rPr lang="en" altLang="zh-CN" sz="3200" b="1" dirty="0">
                <a:solidFill>
                  <a:srgbClr val="C00000"/>
                </a:solidFill>
              </a:rPr>
              <a:t>reliable nuclear theoretical model</a:t>
            </a:r>
            <a:endParaRPr lang="zh-CN" altLang="en-US" sz="3200" b="1" dirty="0">
              <a:solidFill>
                <a:srgbClr val="C00000"/>
              </a:solidFill>
            </a:endParaRPr>
          </a:p>
        </p:txBody>
      </p:sp>
    </p:spTree>
    <p:extLst>
      <p:ext uri="{BB962C8B-B14F-4D97-AF65-F5344CB8AC3E}">
        <p14:creationId xmlns:p14="http://schemas.microsoft.com/office/powerpoint/2010/main" val="1343210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8"/>
            <a:ext cx="5692073" cy="646331"/>
          </a:xfrm>
          <a:prstGeom prst="rect">
            <a:avLst/>
          </a:prstGeom>
          <a:noFill/>
        </p:spPr>
        <p:txBody>
          <a:bodyPr wrap="square" rtlCol="0" anchor="ctr" anchorCtr="0">
            <a:spAutoFit/>
          </a:bodyPr>
          <a:lstStyle/>
          <a:p>
            <a:r>
              <a:rPr lang="en-US" altLang="zh-CN" sz="3600" dirty="0">
                <a:solidFill>
                  <a:schemeClr val="bg1"/>
                </a:solidFill>
                <a:latin typeface="+mn-ea"/>
              </a:rPr>
              <a:t>Theoretical methods</a:t>
            </a:r>
          </a:p>
        </p:txBody>
      </p:sp>
      <p:sp>
        <p:nvSpPr>
          <p:cNvPr id="37" name="文本框 36">
            <a:extLst>
              <a:ext uri="{FF2B5EF4-FFF2-40B4-BE49-F238E27FC236}">
                <a16:creationId xmlns:a16="http://schemas.microsoft.com/office/drawing/2014/main" id="{C48F87BE-E878-BE99-B860-D493D7F776D8}"/>
              </a:ext>
            </a:extLst>
          </p:cNvPr>
          <p:cNvSpPr txBox="1"/>
          <p:nvPr/>
        </p:nvSpPr>
        <p:spPr>
          <a:xfrm>
            <a:off x="399105" y="1144803"/>
            <a:ext cx="11158311" cy="861774"/>
          </a:xfrm>
          <a:prstGeom prst="rect">
            <a:avLst/>
          </a:prstGeom>
          <a:noFill/>
        </p:spPr>
        <p:txBody>
          <a:bodyPr wrap="square" rtlCol="0">
            <a:spAutoFit/>
          </a:bodyPr>
          <a:lstStyle/>
          <a:p>
            <a:pPr marL="342900" indent="-342900">
              <a:buFont typeface="Wingdings" panose="05000000000000000000" pitchFamily="2" charset="2"/>
              <a:buChar char="p"/>
            </a:pPr>
            <a:r>
              <a:rPr lang="en-US" altLang="zh-CN" sz="2600" b="1" dirty="0">
                <a:ea typeface="微软雅黑" panose="020B0503020204020204" pitchFamily="34" charset="-122"/>
              </a:rPr>
              <a:t>Shell Model</a:t>
            </a:r>
            <a:r>
              <a:rPr lang="zh-CN" altLang="en-US" sz="2600" b="1" dirty="0">
                <a:ea typeface="微软雅黑" panose="020B0503020204020204" pitchFamily="34" charset="-122"/>
              </a:rPr>
              <a:t>：</a:t>
            </a:r>
            <a:r>
              <a:rPr lang="en-US" altLang="zh-CN" sz="2400" dirty="0">
                <a:ea typeface="微软雅黑" panose="020B0503020204020204" pitchFamily="34" charset="-122"/>
              </a:rPr>
              <a:t>including N-particle N-hole correlations</a:t>
            </a:r>
            <a:r>
              <a:rPr lang="en-US" altLang="zh-CN" sz="2400" dirty="0">
                <a:solidFill>
                  <a:srgbClr val="191B0E"/>
                </a:solidFill>
                <a:ea typeface="微软雅黑" panose="020B0503020204020204" pitchFamily="34" charset="-122"/>
              </a:rPr>
              <a:t>; but d</a:t>
            </a:r>
            <a:r>
              <a:rPr lang="en-US" altLang="zh-CN" sz="2400" dirty="0">
                <a:ea typeface="微软雅黑" panose="020B0503020204020204" pitchFamily="34" charset="-122"/>
              </a:rPr>
              <a:t>ifficult to extend to heavy nuclei far away from magical number</a:t>
            </a:r>
            <a:endParaRPr lang="zh-CN" altLang="en-US" sz="2400" dirty="0">
              <a:ea typeface="微软雅黑" panose="020B0503020204020204" pitchFamily="34" charset="-122"/>
            </a:endParaRPr>
          </a:p>
        </p:txBody>
      </p:sp>
      <p:sp>
        <p:nvSpPr>
          <p:cNvPr id="39" name="文本框 38">
            <a:extLst>
              <a:ext uri="{FF2B5EF4-FFF2-40B4-BE49-F238E27FC236}">
                <a16:creationId xmlns:a16="http://schemas.microsoft.com/office/drawing/2014/main" id="{CBF668DF-F169-1776-D4A9-3B89BE6ACC56}"/>
              </a:ext>
            </a:extLst>
          </p:cNvPr>
          <p:cNvSpPr txBox="1"/>
          <p:nvPr/>
        </p:nvSpPr>
        <p:spPr>
          <a:xfrm>
            <a:off x="6580264" y="1571940"/>
            <a:ext cx="4791989" cy="523220"/>
          </a:xfrm>
          <a:prstGeom prst="rect">
            <a:avLst/>
          </a:prstGeom>
          <a:noFill/>
        </p:spPr>
        <p:txBody>
          <a:bodyPr wrap="square">
            <a:spAutoFit/>
          </a:bodyPr>
          <a:lstStyle/>
          <a:p>
            <a:pPr>
              <a:defRPr/>
            </a:pPr>
            <a:r>
              <a:rPr lang="en-US" altLang="zh-CN" sz="1400" dirty="0">
                <a:solidFill>
                  <a:srgbClr val="0070C1"/>
                </a:solidFill>
                <a:latin typeface="Calibri-Italic"/>
                <a:ea typeface="黑体"/>
              </a:rPr>
              <a:t>E. </a:t>
            </a:r>
            <a:r>
              <a:rPr lang="en-US" altLang="zh-CN" sz="1400" dirty="0" err="1">
                <a:solidFill>
                  <a:srgbClr val="0070C1"/>
                </a:solidFill>
                <a:latin typeface="Calibri-Italic"/>
                <a:ea typeface="黑体"/>
              </a:rPr>
              <a:t>Caurier</a:t>
            </a:r>
            <a:r>
              <a:rPr lang="en-US" altLang="zh-CN" sz="1400" dirty="0">
                <a:solidFill>
                  <a:srgbClr val="0070C1"/>
                </a:solidFill>
                <a:latin typeface="Calibri-Italic"/>
                <a:ea typeface="黑体"/>
              </a:rPr>
              <a:t> </a:t>
            </a:r>
            <a:r>
              <a:rPr lang="da-DK" altLang="zh-CN" sz="1400" dirty="0">
                <a:solidFill>
                  <a:srgbClr val="0070C1"/>
                </a:solidFill>
                <a:latin typeface="Calibri-Italic"/>
                <a:ea typeface="黑体"/>
              </a:rPr>
              <a:t>et al., Rev. Mod. Phys. 77, 427 (2005); </a:t>
            </a:r>
          </a:p>
          <a:p>
            <a:pPr>
              <a:defRPr/>
            </a:pPr>
            <a:r>
              <a:rPr lang="en-US" altLang="zh-CN" sz="1400" dirty="0">
                <a:solidFill>
                  <a:srgbClr val="0070C1"/>
                </a:solidFill>
                <a:latin typeface="Calibri-Italic"/>
                <a:ea typeface="黑体"/>
              </a:rPr>
              <a:t>B. R. Barrett </a:t>
            </a:r>
            <a:r>
              <a:rPr lang="da-DK" altLang="zh-CN" sz="1400" dirty="0">
                <a:solidFill>
                  <a:srgbClr val="0070C1"/>
                </a:solidFill>
                <a:latin typeface="Calibri-Italic"/>
                <a:ea typeface="黑体"/>
              </a:rPr>
              <a:t>et al., </a:t>
            </a:r>
            <a:r>
              <a:rPr lang="en-US" altLang="zh-CN" sz="1400" dirty="0">
                <a:solidFill>
                  <a:srgbClr val="0070C1"/>
                </a:solidFill>
                <a:latin typeface="Calibri-Italic"/>
                <a:ea typeface="黑体"/>
              </a:rPr>
              <a:t>Prog. Part. </a:t>
            </a:r>
            <a:r>
              <a:rPr lang="en-US" altLang="zh-CN" sz="1400" dirty="0" err="1">
                <a:solidFill>
                  <a:srgbClr val="0070C1"/>
                </a:solidFill>
                <a:latin typeface="Calibri-Italic"/>
                <a:ea typeface="黑体"/>
              </a:rPr>
              <a:t>Nucl</a:t>
            </a:r>
            <a:r>
              <a:rPr lang="en-US" altLang="zh-CN" sz="1400" dirty="0">
                <a:solidFill>
                  <a:srgbClr val="0070C1"/>
                </a:solidFill>
                <a:latin typeface="Calibri-Italic"/>
                <a:ea typeface="黑体"/>
              </a:rPr>
              <a:t>. Phys. 69, 131 (2013)</a:t>
            </a:r>
            <a:endParaRPr lang="zh-CN" altLang="en-US" sz="1400" dirty="0">
              <a:solidFill>
                <a:srgbClr val="0070C1"/>
              </a:solidFill>
              <a:latin typeface="Calibri-Italic"/>
              <a:ea typeface="黑体"/>
            </a:endParaRPr>
          </a:p>
        </p:txBody>
      </p:sp>
      <p:sp>
        <p:nvSpPr>
          <p:cNvPr id="55" name="文本框 54">
            <a:extLst>
              <a:ext uri="{FF2B5EF4-FFF2-40B4-BE49-F238E27FC236}">
                <a16:creationId xmlns:a16="http://schemas.microsoft.com/office/drawing/2014/main" id="{A1192E90-0D9E-8BF9-62ED-5481CD284299}"/>
              </a:ext>
            </a:extLst>
          </p:cNvPr>
          <p:cNvSpPr txBox="1"/>
          <p:nvPr/>
        </p:nvSpPr>
        <p:spPr>
          <a:xfrm>
            <a:off x="399105" y="2246258"/>
            <a:ext cx="10405434" cy="1231106"/>
          </a:xfrm>
          <a:prstGeom prst="rect">
            <a:avLst/>
          </a:prstGeom>
          <a:noFill/>
        </p:spPr>
        <p:txBody>
          <a:bodyPr wrap="square" rtlCol="0">
            <a:spAutoFit/>
          </a:bodyPr>
          <a:lstStyle/>
          <a:p>
            <a:pPr marL="342900" indent="-342900">
              <a:buFont typeface="Wingdings" panose="05000000000000000000" pitchFamily="2" charset="2"/>
              <a:buChar char="p"/>
            </a:pPr>
            <a:r>
              <a:rPr lang="en-US" altLang="zh-CN" sz="2600" b="1" dirty="0">
                <a:ea typeface="微软雅黑" panose="020B0503020204020204" pitchFamily="34" charset="-122"/>
              </a:rPr>
              <a:t>Quasiparticle Random Phase Approximation(QRPA)</a:t>
            </a:r>
            <a:r>
              <a:rPr lang="zh-CN" altLang="en-US" sz="2600" b="1" dirty="0">
                <a:ea typeface="微软雅黑" panose="020B0503020204020204" pitchFamily="34" charset="-122"/>
              </a:rPr>
              <a:t>：</a:t>
            </a:r>
            <a:r>
              <a:rPr lang="en-US" altLang="zh-CN" sz="2600" dirty="0">
                <a:ea typeface="微软雅黑" panose="020B0503020204020204" pitchFamily="34" charset="-122"/>
              </a:rPr>
              <a:t>p</a:t>
            </a:r>
            <a:r>
              <a:rPr lang="en-US" altLang="zh-CN" sz="2600" dirty="0"/>
              <a:t>roviding a unified description of all nuclei except for a few light nuclei</a:t>
            </a:r>
            <a:endParaRPr lang="zh-CN" altLang="en-US" sz="2600" dirty="0"/>
          </a:p>
          <a:p>
            <a:pPr marL="342900" indent="-342900">
              <a:buFont typeface="Wingdings" panose="05000000000000000000" pitchFamily="2" charset="2"/>
              <a:buChar char="p"/>
            </a:pPr>
            <a:endParaRPr lang="zh-CN" altLang="en-US" sz="2200" dirty="0">
              <a:solidFill>
                <a:srgbClr val="191B0E"/>
              </a:solidFill>
              <a:latin typeface="Times New Roman" panose="02020603050405020304" pitchFamily="18" charset="0"/>
              <a:ea typeface="微软雅黑" panose="020B0503020204020204" pitchFamily="34" charset="-122"/>
            </a:endParaRPr>
          </a:p>
        </p:txBody>
      </p:sp>
      <p:sp>
        <p:nvSpPr>
          <p:cNvPr id="10" name="文本框 9">
            <a:extLst>
              <a:ext uri="{FF2B5EF4-FFF2-40B4-BE49-F238E27FC236}">
                <a16:creationId xmlns:a16="http://schemas.microsoft.com/office/drawing/2014/main" id="{A5955A68-FD4E-5F66-628B-4769A4948A91}"/>
              </a:ext>
            </a:extLst>
          </p:cNvPr>
          <p:cNvSpPr txBox="1"/>
          <p:nvPr/>
        </p:nvSpPr>
        <p:spPr>
          <a:xfrm>
            <a:off x="435550" y="3141549"/>
            <a:ext cx="9108045" cy="430887"/>
          </a:xfrm>
          <a:prstGeom prst="rect">
            <a:avLst/>
          </a:prstGeom>
          <a:noFill/>
        </p:spPr>
        <p:txBody>
          <a:bodyPr wrap="square">
            <a:spAutoFit/>
          </a:bodyPr>
          <a:lstStyle/>
          <a:p>
            <a:pPr marL="342900" indent="-342900">
              <a:buFont typeface="Wingdings" panose="05000000000000000000" pitchFamily="2" charset="2"/>
              <a:buChar char="Ø"/>
            </a:pPr>
            <a:r>
              <a:rPr lang="en" altLang="zh-CN" sz="2200" dirty="0"/>
              <a:t>Non-self-consistent QRPA: applied to calculate the </a:t>
            </a:r>
            <a:r>
              <a:rPr lang="el-GR" altLang="zh-CN" sz="2200" i="1" dirty="0"/>
              <a:t>β</a:t>
            </a:r>
            <a:r>
              <a:rPr lang="el-GR" altLang="zh-CN" sz="2200" dirty="0"/>
              <a:t>-</a:t>
            </a:r>
            <a:r>
              <a:rPr lang="en" altLang="zh-CN" sz="2200" dirty="0"/>
              <a:t>decay half-lives</a:t>
            </a:r>
            <a:endParaRPr lang="zh-CN" altLang="en-US" sz="2200" dirty="0"/>
          </a:p>
        </p:txBody>
      </p:sp>
      <p:sp>
        <p:nvSpPr>
          <p:cNvPr id="12" name="文本框 11">
            <a:extLst>
              <a:ext uri="{FF2B5EF4-FFF2-40B4-BE49-F238E27FC236}">
                <a16:creationId xmlns:a16="http://schemas.microsoft.com/office/drawing/2014/main" id="{624D6AFB-2D1B-F1D5-F107-110688817157}"/>
              </a:ext>
            </a:extLst>
          </p:cNvPr>
          <p:cNvSpPr txBox="1"/>
          <p:nvPr/>
        </p:nvSpPr>
        <p:spPr>
          <a:xfrm>
            <a:off x="1805132" y="3544656"/>
            <a:ext cx="7947658" cy="307777"/>
          </a:xfrm>
          <a:prstGeom prst="rect">
            <a:avLst/>
          </a:prstGeom>
          <a:noFill/>
        </p:spPr>
        <p:txBody>
          <a:bodyPr wrap="square">
            <a:spAutoFit/>
          </a:bodyPr>
          <a:lstStyle/>
          <a:p>
            <a:pPr>
              <a:defRPr/>
            </a:pPr>
            <a:r>
              <a:rPr lang="da-DK" altLang="zh-CN" sz="1400" dirty="0">
                <a:solidFill>
                  <a:srgbClr val="0070C1"/>
                </a:solidFill>
                <a:latin typeface="Calibri-Italic"/>
                <a:ea typeface="黑体"/>
              </a:rPr>
              <a:t>P. Möller et al., At. Data Nucl. Data Tables 66, 131 (1997)</a:t>
            </a:r>
            <a:r>
              <a:rPr lang="en-US" altLang="zh-CN" sz="1400" dirty="0">
                <a:solidFill>
                  <a:srgbClr val="0070C1"/>
                </a:solidFill>
                <a:latin typeface="Calibri-Italic"/>
                <a:ea typeface="黑体"/>
              </a:rPr>
              <a:t>;</a:t>
            </a:r>
            <a:r>
              <a:rPr lang="da-DK" altLang="zh-CN" sz="1400" dirty="0">
                <a:solidFill>
                  <a:srgbClr val="0070C1"/>
                </a:solidFill>
                <a:latin typeface="Calibri-Italic"/>
                <a:ea typeface="黑体"/>
              </a:rPr>
              <a:t> 125, 1 (2019); Phys. Rev. C 67, 055802 (2003)</a:t>
            </a:r>
          </a:p>
        </p:txBody>
      </p:sp>
      <p:sp>
        <p:nvSpPr>
          <p:cNvPr id="14" name="文本框 13">
            <a:extLst>
              <a:ext uri="{FF2B5EF4-FFF2-40B4-BE49-F238E27FC236}">
                <a16:creationId xmlns:a16="http://schemas.microsoft.com/office/drawing/2014/main" id="{B892B790-3110-590E-7FC1-12A3457EB803}"/>
              </a:ext>
            </a:extLst>
          </p:cNvPr>
          <p:cNvSpPr txBox="1"/>
          <p:nvPr/>
        </p:nvSpPr>
        <p:spPr>
          <a:xfrm>
            <a:off x="620509" y="5169656"/>
            <a:ext cx="5446626" cy="646331"/>
          </a:xfrm>
          <a:prstGeom prst="rect">
            <a:avLst/>
          </a:prstGeom>
          <a:noFill/>
        </p:spPr>
        <p:txBody>
          <a:bodyPr wrap="square">
            <a:spAutoFit/>
          </a:bodyPr>
          <a:lstStyle/>
          <a:p>
            <a:pPr marL="285750" indent="-285750">
              <a:buFont typeface="Wingdings" panose="05000000000000000000" pitchFamily="2" charset="2"/>
              <a:buChar char="u"/>
            </a:pPr>
            <a:r>
              <a:rPr lang="en-US" altLang="zh-CN" dirty="0"/>
              <a:t>Non-relativistic</a:t>
            </a:r>
            <a:r>
              <a:rPr lang="zh-CN" altLang="en-US" dirty="0"/>
              <a:t>：</a:t>
            </a:r>
            <a:r>
              <a:rPr lang="en-US" altLang="zh-CN" dirty="0"/>
              <a:t>proton-neutron QRPA (PNQRPA) based on  Hartree-</a:t>
            </a:r>
            <a:r>
              <a:rPr lang="en-US" altLang="zh-CN" dirty="0" err="1"/>
              <a:t>Fock</a:t>
            </a:r>
            <a:r>
              <a:rPr lang="en-US" altLang="zh-CN" dirty="0"/>
              <a:t>-</a:t>
            </a:r>
            <a:r>
              <a:rPr lang="en-US" altLang="zh-CN" dirty="0" err="1"/>
              <a:t>Bogoliubov</a:t>
            </a:r>
            <a:r>
              <a:rPr lang="en-US" altLang="zh-CN" dirty="0"/>
              <a:t>(HFB) theory</a:t>
            </a:r>
            <a:endParaRPr lang="zh-CN" altLang="en-US" dirty="0"/>
          </a:p>
        </p:txBody>
      </p:sp>
      <p:sp>
        <p:nvSpPr>
          <p:cNvPr id="17" name="文本框 16">
            <a:extLst>
              <a:ext uri="{FF2B5EF4-FFF2-40B4-BE49-F238E27FC236}">
                <a16:creationId xmlns:a16="http://schemas.microsoft.com/office/drawing/2014/main" id="{D85C85ED-ED31-5A80-346F-72086CB85D79}"/>
              </a:ext>
            </a:extLst>
          </p:cNvPr>
          <p:cNvSpPr txBox="1"/>
          <p:nvPr/>
        </p:nvSpPr>
        <p:spPr>
          <a:xfrm>
            <a:off x="1773108" y="5875153"/>
            <a:ext cx="4117016" cy="523220"/>
          </a:xfrm>
          <a:prstGeom prst="rect">
            <a:avLst/>
          </a:prstGeom>
          <a:noFill/>
        </p:spPr>
        <p:txBody>
          <a:bodyPr wrap="square">
            <a:spAutoFit/>
          </a:bodyPr>
          <a:lstStyle/>
          <a:p>
            <a:pPr>
              <a:defRPr/>
            </a:pPr>
            <a:r>
              <a:rPr lang="da-DK" altLang="zh-CN" sz="1400" dirty="0">
                <a:solidFill>
                  <a:srgbClr val="0070C1"/>
                </a:solidFill>
                <a:latin typeface="Calibri-Italic"/>
                <a:ea typeface="黑体"/>
              </a:rPr>
              <a:t>J. Engel et al., Phys. Rev. C 60, 014302(1999)</a:t>
            </a:r>
          </a:p>
          <a:p>
            <a:pPr>
              <a:defRPr/>
            </a:pPr>
            <a:r>
              <a:rPr lang="en-US" altLang="zh-CN" sz="1400" dirty="0">
                <a:solidFill>
                  <a:srgbClr val="0070C1"/>
                </a:solidFill>
                <a:latin typeface="Calibri-Italic"/>
                <a:ea typeface="黑体"/>
              </a:rPr>
              <a:t>F.</a:t>
            </a:r>
            <a:r>
              <a:rPr lang="zh-CN" altLang="en-US" sz="1400" dirty="0">
                <a:solidFill>
                  <a:srgbClr val="0070C1"/>
                </a:solidFill>
                <a:latin typeface="Calibri-Italic"/>
                <a:ea typeface="黑体"/>
              </a:rPr>
              <a:t> </a:t>
            </a:r>
            <a:r>
              <a:rPr lang="en-US" altLang="zh-CN" sz="1400" dirty="0">
                <a:solidFill>
                  <a:srgbClr val="0070C1"/>
                </a:solidFill>
                <a:latin typeface="Calibri-Italic"/>
                <a:ea typeface="黑体"/>
              </a:rPr>
              <a:t>Minato</a:t>
            </a:r>
            <a:r>
              <a:rPr lang="da-DK" altLang="zh-CN" sz="1400" dirty="0">
                <a:solidFill>
                  <a:srgbClr val="0070C1"/>
                </a:solidFill>
                <a:latin typeface="Calibri-Italic"/>
                <a:ea typeface="黑体"/>
              </a:rPr>
              <a:t> et al., </a:t>
            </a:r>
            <a:r>
              <a:rPr lang="da-DK" altLang="zh-CN" sz="1400" dirty="0" err="1">
                <a:solidFill>
                  <a:srgbClr val="0070C1"/>
                </a:solidFill>
                <a:latin typeface="Calibri-Italic"/>
                <a:ea typeface="黑体"/>
              </a:rPr>
              <a:t>Phys</a:t>
            </a:r>
            <a:r>
              <a:rPr lang="da-DK" altLang="zh-CN" sz="1400" dirty="0">
                <a:solidFill>
                  <a:srgbClr val="0070C1"/>
                </a:solidFill>
                <a:latin typeface="Calibri-Italic"/>
                <a:ea typeface="黑体"/>
              </a:rPr>
              <a:t>. Rev. C 106, 024306(2022)</a:t>
            </a:r>
          </a:p>
        </p:txBody>
      </p:sp>
      <p:sp>
        <p:nvSpPr>
          <p:cNvPr id="18" name="文本框 17">
            <a:extLst>
              <a:ext uri="{FF2B5EF4-FFF2-40B4-BE49-F238E27FC236}">
                <a16:creationId xmlns:a16="http://schemas.microsoft.com/office/drawing/2014/main" id="{E307563A-C0C0-F1FA-E7E0-27BC3E258FF4}"/>
              </a:ext>
            </a:extLst>
          </p:cNvPr>
          <p:cNvSpPr txBox="1"/>
          <p:nvPr/>
        </p:nvSpPr>
        <p:spPr>
          <a:xfrm>
            <a:off x="6287704" y="5165192"/>
            <a:ext cx="5719924" cy="646331"/>
          </a:xfrm>
          <a:prstGeom prst="rect">
            <a:avLst/>
          </a:prstGeom>
          <a:noFill/>
        </p:spPr>
        <p:txBody>
          <a:bodyPr wrap="square">
            <a:spAutoFit/>
          </a:bodyPr>
          <a:lstStyle/>
          <a:p>
            <a:pPr marL="285750" indent="-285750">
              <a:buFont typeface="Wingdings" panose="05000000000000000000" pitchFamily="2" charset="2"/>
              <a:buChar char="u"/>
            </a:pPr>
            <a:r>
              <a:rPr lang="en-US" altLang="zh-CN" dirty="0"/>
              <a:t>Relativistic: PNQRPA based on Relativistic-Hartree-</a:t>
            </a:r>
            <a:r>
              <a:rPr lang="en-US" altLang="zh-CN" dirty="0" err="1"/>
              <a:t>Bogoliubov</a:t>
            </a:r>
            <a:r>
              <a:rPr lang="en-US" altLang="zh-CN" dirty="0"/>
              <a:t>(RHB) and Relativistic HFB (RHFB) theory </a:t>
            </a:r>
            <a:endParaRPr lang="zh-CN" altLang="en-US" dirty="0"/>
          </a:p>
        </p:txBody>
      </p:sp>
      <p:sp>
        <p:nvSpPr>
          <p:cNvPr id="19" name="文本框 18">
            <a:extLst>
              <a:ext uri="{FF2B5EF4-FFF2-40B4-BE49-F238E27FC236}">
                <a16:creationId xmlns:a16="http://schemas.microsoft.com/office/drawing/2014/main" id="{1296071D-2EE1-544A-8BF9-7717120B170B}"/>
              </a:ext>
            </a:extLst>
          </p:cNvPr>
          <p:cNvSpPr txBox="1"/>
          <p:nvPr/>
        </p:nvSpPr>
        <p:spPr>
          <a:xfrm>
            <a:off x="7328640" y="5767431"/>
            <a:ext cx="4848299" cy="738664"/>
          </a:xfrm>
          <a:prstGeom prst="rect">
            <a:avLst/>
          </a:prstGeom>
          <a:noFill/>
        </p:spPr>
        <p:txBody>
          <a:bodyPr wrap="square">
            <a:spAutoFit/>
          </a:bodyPr>
          <a:lstStyle/>
          <a:p>
            <a:pPr>
              <a:defRPr/>
            </a:pPr>
            <a:r>
              <a:rPr lang="da-DK" altLang="zh-CN" sz="1400" dirty="0">
                <a:solidFill>
                  <a:srgbClr val="0070C1"/>
                </a:solidFill>
                <a:latin typeface="Calibri-Italic"/>
                <a:ea typeface="黑体"/>
              </a:rPr>
              <a:t>T. Niksic et al., Phys. Rev. C 71, 014308(2005)</a:t>
            </a:r>
          </a:p>
          <a:p>
            <a:pPr>
              <a:defRPr/>
            </a:pPr>
            <a:r>
              <a:rPr lang="da-DK" altLang="zh-CN" sz="1400" dirty="0">
                <a:solidFill>
                  <a:srgbClr val="0070C1"/>
                </a:solidFill>
                <a:latin typeface="Calibri-Italic"/>
                <a:ea typeface="黑体"/>
              </a:rPr>
              <a:t>T. Marketin et al., Phys. Rev. C 75, 024304(2007)</a:t>
            </a:r>
          </a:p>
          <a:p>
            <a:pPr>
              <a:defRPr/>
            </a:pPr>
            <a:r>
              <a:rPr lang="da-DK" altLang="zh-CN" sz="1400" dirty="0">
                <a:solidFill>
                  <a:srgbClr val="0070C1"/>
                </a:solidFill>
                <a:latin typeface="Calibri-Italic"/>
                <a:ea typeface="黑体"/>
              </a:rPr>
              <a:t>Z. M. Niu et al., Phys. Lett. B 723, 172 (2013)</a:t>
            </a:r>
          </a:p>
        </p:txBody>
      </p:sp>
      <p:sp>
        <p:nvSpPr>
          <p:cNvPr id="13" name="文本框 12">
            <a:extLst>
              <a:ext uri="{FF2B5EF4-FFF2-40B4-BE49-F238E27FC236}">
                <a16:creationId xmlns:a16="http://schemas.microsoft.com/office/drawing/2014/main" id="{0DAD933A-049E-6838-7065-97797418D9C9}"/>
              </a:ext>
            </a:extLst>
          </p:cNvPr>
          <p:cNvSpPr txBox="1"/>
          <p:nvPr/>
        </p:nvSpPr>
        <p:spPr>
          <a:xfrm>
            <a:off x="435550" y="3757814"/>
            <a:ext cx="8418518" cy="769441"/>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t>Self-consistent QRPA</a:t>
            </a:r>
            <a:r>
              <a:rPr lang="zh-CN" altLang="en-US" sz="2200" dirty="0"/>
              <a:t>：</a:t>
            </a:r>
            <a:r>
              <a:rPr lang="en-US" altLang="zh-CN" sz="2200" dirty="0">
                <a:solidFill>
                  <a:srgbClr val="C00000"/>
                </a:solidFill>
              </a:rPr>
              <a:t>single-particle basis </a:t>
            </a:r>
            <a:r>
              <a:rPr lang="en-US" altLang="zh-CN" sz="2200" dirty="0"/>
              <a:t>and </a:t>
            </a:r>
            <a:r>
              <a:rPr lang="en-US" altLang="zh-CN" sz="2200" dirty="0">
                <a:solidFill>
                  <a:srgbClr val="C00000"/>
                </a:solidFill>
              </a:rPr>
              <a:t>residual interaction </a:t>
            </a:r>
            <a:r>
              <a:rPr lang="en-US" altLang="zh-CN" sz="2200" dirty="0"/>
              <a:t>are given by the </a:t>
            </a:r>
            <a:r>
              <a:rPr lang="en-US" altLang="zh-CN" sz="2200" dirty="0">
                <a:solidFill>
                  <a:srgbClr val="C00000"/>
                </a:solidFill>
              </a:rPr>
              <a:t>same Hamiltonian</a:t>
            </a:r>
            <a:endParaRPr lang="zh-CN" altLang="en-US" sz="2200" dirty="0">
              <a:solidFill>
                <a:srgbClr val="C00000"/>
              </a:solidFill>
            </a:endParaRPr>
          </a:p>
        </p:txBody>
      </p:sp>
      <p:grpSp>
        <p:nvGrpSpPr>
          <p:cNvPr id="15" name="组合 14">
            <a:extLst>
              <a:ext uri="{FF2B5EF4-FFF2-40B4-BE49-F238E27FC236}">
                <a16:creationId xmlns:a16="http://schemas.microsoft.com/office/drawing/2014/main" id="{A03FB3F0-E28A-258B-30E8-442E25CBDDC0}"/>
              </a:ext>
            </a:extLst>
          </p:cNvPr>
          <p:cNvGrpSpPr/>
          <p:nvPr/>
        </p:nvGrpSpPr>
        <p:grpSpPr>
          <a:xfrm>
            <a:off x="9571871" y="2627581"/>
            <a:ext cx="2465336" cy="2004651"/>
            <a:chOff x="9618113" y="2575140"/>
            <a:chExt cx="2465336" cy="2004651"/>
          </a:xfrm>
        </p:grpSpPr>
        <p:grpSp>
          <p:nvGrpSpPr>
            <p:cNvPr id="3" name="组合 2">
              <a:extLst>
                <a:ext uri="{FF2B5EF4-FFF2-40B4-BE49-F238E27FC236}">
                  <a16:creationId xmlns:a16="http://schemas.microsoft.com/office/drawing/2014/main" id="{E61C4625-06DA-3474-886D-3AFEB4241073}"/>
                </a:ext>
              </a:extLst>
            </p:cNvPr>
            <p:cNvGrpSpPr/>
            <p:nvPr/>
          </p:nvGrpSpPr>
          <p:grpSpPr>
            <a:xfrm>
              <a:off x="9747030" y="2575140"/>
              <a:ext cx="2306840" cy="2004651"/>
              <a:chOff x="5831033" y="4281616"/>
              <a:chExt cx="2603254" cy="2311557"/>
            </a:xfrm>
          </p:grpSpPr>
          <p:grpSp>
            <p:nvGrpSpPr>
              <p:cNvPr id="4" name="组合 3">
                <a:extLst>
                  <a:ext uri="{FF2B5EF4-FFF2-40B4-BE49-F238E27FC236}">
                    <a16:creationId xmlns:a16="http://schemas.microsoft.com/office/drawing/2014/main" id="{82E92AFD-BBD7-5051-2A10-DC433696CFA3}"/>
                  </a:ext>
                </a:extLst>
              </p:cNvPr>
              <p:cNvGrpSpPr/>
              <p:nvPr/>
            </p:nvGrpSpPr>
            <p:grpSpPr>
              <a:xfrm>
                <a:off x="5831033" y="4281616"/>
                <a:ext cx="2603254" cy="2311557"/>
                <a:chOff x="5831033" y="4281616"/>
                <a:chExt cx="2603254" cy="2311557"/>
              </a:xfrm>
            </p:grpSpPr>
            <p:pic>
              <p:nvPicPr>
                <p:cNvPr id="8" name="图片 7">
                  <a:extLst>
                    <a:ext uri="{FF2B5EF4-FFF2-40B4-BE49-F238E27FC236}">
                      <a16:creationId xmlns:a16="http://schemas.microsoft.com/office/drawing/2014/main" id="{39DE918C-A69D-4BCA-C173-BA96749B7C1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31033" y="4281616"/>
                  <a:ext cx="2603254" cy="2311557"/>
                </a:xfrm>
                <a:prstGeom prst="rect">
                  <a:avLst/>
                </a:prstGeom>
              </p:spPr>
            </p:pic>
            <p:sp>
              <p:nvSpPr>
                <p:cNvPr id="9" name="矩形 8">
                  <a:extLst>
                    <a:ext uri="{FF2B5EF4-FFF2-40B4-BE49-F238E27FC236}">
                      <a16:creationId xmlns:a16="http://schemas.microsoft.com/office/drawing/2014/main" id="{49E64F7E-0EDD-AB75-99D1-28E801F5A3A1}"/>
                    </a:ext>
                  </a:extLst>
                </p:cNvPr>
                <p:cNvSpPr/>
                <p:nvPr/>
              </p:nvSpPr>
              <p:spPr>
                <a:xfrm>
                  <a:off x="6708972" y="6261895"/>
                  <a:ext cx="661859" cy="292389"/>
                </a:xfrm>
                <a:prstGeom prst="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7F07D3B8-4B06-64E5-C3F8-E2D9FFF7495B}"/>
                  </a:ext>
                </a:extLst>
              </p:cNvPr>
              <p:cNvSpPr txBox="1"/>
              <p:nvPr/>
            </p:nvSpPr>
            <p:spPr>
              <a:xfrm>
                <a:off x="7717270" y="5804654"/>
                <a:ext cx="574138" cy="338958"/>
              </a:xfrm>
              <a:prstGeom prst="rect">
                <a:avLst/>
              </a:prstGeom>
              <a:noFill/>
            </p:spPr>
            <p:txBody>
              <a:bodyPr wrap="none" rtlCol="0">
                <a:spAutoFit/>
              </a:bodyPr>
              <a:lstStyle/>
              <a:p>
                <a:r>
                  <a:rPr lang="en-US" altLang="zh-CN" sz="1200" b="1" dirty="0"/>
                  <a:t>RPA</a:t>
                </a:r>
                <a:endParaRPr lang="zh-CN" altLang="en-US" sz="1200" b="1" dirty="0"/>
              </a:p>
            </p:txBody>
          </p:sp>
        </p:grpSp>
        <p:sp>
          <p:nvSpPr>
            <p:cNvPr id="11" name="文本框 10">
              <a:extLst>
                <a:ext uri="{FF2B5EF4-FFF2-40B4-BE49-F238E27FC236}">
                  <a16:creationId xmlns:a16="http://schemas.microsoft.com/office/drawing/2014/main" id="{C5BD64A0-5408-E1FA-346A-B60DD5163C9E}"/>
                </a:ext>
              </a:extLst>
            </p:cNvPr>
            <p:cNvSpPr txBox="1"/>
            <p:nvPr/>
          </p:nvSpPr>
          <p:spPr>
            <a:xfrm>
              <a:off x="9618113" y="4258700"/>
              <a:ext cx="2465336" cy="276999"/>
            </a:xfrm>
            <a:prstGeom prst="rect">
              <a:avLst/>
            </a:prstGeom>
            <a:noFill/>
          </p:spPr>
          <p:txBody>
            <a:bodyPr wrap="square">
              <a:spAutoFit/>
            </a:bodyPr>
            <a:lstStyle/>
            <a:p>
              <a:r>
                <a:rPr lang="en-US" altLang="zh-CN" sz="1200" dirty="0">
                  <a:solidFill>
                    <a:srgbClr val="0078F0"/>
                  </a:solidFill>
                </a:rPr>
                <a:t>Langanke et al., RMP 75, 819 (2003)</a:t>
              </a:r>
              <a:endParaRPr lang="zh-CN" altLang="en-US" sz="1200" dirty="0">
                <a:solidFill>
                  <a:srgbClr val="0078F0"/>
                </a:solidFill>
              </a:endParaRPr>
            </a:p>
          </p:txBody>
        </p:sp>
      </p:grpSp>
      <p:sp>
        <p:nvSpPr>
          <p:cNvPr id="20" name="矩形 19">
            <a:extLst>
              <a:ext uri="{FF2B5EF4-FFF2-40B4-BE49-F238E27FC236}">
                <a16:creationId xmlns:a16="http://schemas.microsoft.com/office/drawing/2014/main" id="{61BDCFF1-450B-40E1-DB07-E2B8CCB64269}"/>
              </a:ext>
            </a:extLst>
          </p:cNvPr>
          <p:cNvSpPr/>
          <p:nvPr/>
        </p:nvSpPr>
        <p:spPr>
          <a:xfrm>
            <a:off x="399105" y="1026471"/>
            <a:ext cx="11667086" cy="1101097"/>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EC03C5D5-8652-5E33-3F85-D0134E85B28E}"/>
              </a:ext>
            </a:extLst>
          </p:cNvPr>
          <p:cNvSpPr/>
          <p:nvPr/>
        </p:nvSpPr>
        <p:spPr>
          <a:xfrm>
            <a:off x="399105" y="2206847"/>
            <a:ext cx="11667086" cy="4327768"/>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a:extLst>
              <a:ext uri="{FF2B5EF4-FFF2-40B4-BE49-F238E27FC236}">
                <a16:creationId xmlns:a16="http://schemas.microsoft.com/office/drawing/2014/main" id="{56D629F6-BB39-CAF2-5A74-CEC3CB9E47AB}"/>
              </a:ext>
            </a:extLst>
          </p:cNvPr>
          <p:cNvGrpSpPr/>
          <p:nvPr/>
        </p:nvGrpSpPr>
        <p:grpSpPr>
          <a:xfrm>
            <a:off x="2145605" y="4431296"/>
            <a:ext cx="7593369" cy="654618"/>
            <a:chOff x="2491322" y="4004960"/>
            <a:chExt cx="7593369" cy="578458"/>
          </a:xfrm>
        </p:grpSpPr>
        <p:sp>
          <p:nvSpPr>
            <p:cNvPr id="22" name="文本框 21">
              <a:extLst>
                <a:ext uri="{FF2B5EF4-FFF2-40B4-BE49-F238E27FC236}">
                  <a16:creationId xmlns:a16="http://schemas.microsoft.com/office/drawing/2014/main" id="{07A8A88E-910E-4627-E289-A54F08027E08}"/>
                </a:ext>
              </a:extLst>
            </p:cNvPr>
            <p:cNvSpPr txBox="1"/>
            <p:nvPr/>
          </p:nvSpPr>
          <p:spPr>
            <a:xfrm>
              <a:off x="7919287" y="4182518"/>
              <a:ext cx="2165404" cy="369332"/>
            </a:xfrm>
            <a:prstGeom prst="rect">
              <a:avLst/>
            </a:prstGeom>
            <a:noFill/>
          </p:spPr>
          <p:txBody>
            <a:bodyPr wrap="square">
              <a:spAutoFit/>
            </a:bodyPr>
            <a:lstStyle/>
            <a:p>
              <a:r>
                <a:rPr lang="el-GR" altLang="zh-CN" sz="1800" b="1" i="1" dirty="0"/>
                <a:t>β</a:t>
              </a:r>
              <a:r>
                <a:rPr lang="el-GR" altLang="zh-CN" sz="1800" b="1" dirty="0"/>
                <a:t>-</a:t>
              </a:r>
              <a:r>
                <a:rPr lang="en" altLang="zh-CN" sz="1800" b="1" dirty="0"/>
                <a:t>decay half-lives</a:t>
              </a:r>
              <a:endParaRPr lang="zh-CN" altLang="en-US" b="1" dirty="0"/>
            </a:p>
          </p:txBody>
        </p:sp>
        <p:sp>
          <p:nvSpPr>
            <p:cNvPr id="23" name="箭头: 左 22">
              <a:extLst>
                <a:ext uri="{FF2B5EF4-FFF2-40B4-BE49-F238E27FC236}">
                  <a16:creationId xmlns:a16="http://schemas.microsoft.com/office/drawing/2014/main" id="{94F620C4-74AB-3C07-9921-C9E214970F56}"/>
                </a:ext>
              </a:extLst>
            </p:cNvPr>
            <p:cNvSpPr/>
            <p:nvPr/>
          </p:nvSpPr>
          <p:spPr>
            <a:xfrm>
              <a:off x="6916469" y="4256767"/>
              <a:ext cx="808264" cy="244433"/>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矩形 23">
              <a:extLst>
                <a:ext uri="{FF2B5EF4-FFF2-40B4-BE49-F238E27FC236}">
                  <a16:creationId xmlns:a16="http://schemas.microsoft.com/office/drawing/2014/main" id="{5335B3DF-3AC7-46D8-C6BB-5A4770681243}"/>
                </a:ext>
              </a:extLst>
            </p:cNvPr>
            <p:cNvSpPr/>
            <p:nvPr/>
          </p:nvSpPr>
          <p:spPr>
            <a:xfrm>
              <a:off x="2491322" y="4138175"/>
              <a:ext cx="4108569" cy="439789"/>
            </a:xfrm>
            <a:prstGeom prst="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24">
              <a:extLst>
                <a:ext uri="{FF2B5EF4-FFF2-40B4-BE49-F238E27FC236}">
                  <a16:creationId xmlns:a16="http://schemas.microsoft.com/office/drawing/2014/main" id="{2BA024C0-D87E-CFCA-5A51-0D42F587E8A2}"/>
                </a:ext>
              </a:extLst>
            </p:cNvPr>
            <p:cNvSpPr/>
            <p:nvPr/>
          </p:nvSpPr>
          <p:spPr>
            <a:xfrm>
              <a:off x="7924546" y="4138175"/>
              <a:ext cx="1846585" cy="420118"/>
            </a:xfrm>
            <a:prstGeom prst="rect">
              <a:avLst/>
            </a:prstGeom>
            <a:noFill/>
            <a:ln>
              <a:solidFill>
                <a:srgbClr val="C0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文本框 25">
              <a:extLst>
                <a:ext uri="{FF2B5EF4-FFF2-40B4-BE49-F238E27FC236}">
                  <a16:creationId xmlns:a16="http://schemas.microsoft.com/office/drawing/2014/main" id="{D776DBD0-E353-26E2-0A82-385D42423582}"/>
                </a:ext>
              </a:extLst>
            </p:cNvPr>
            <p:cNvSpPr txBox="1"/>
            <p:nvPr/>
          </p:nvSpPr>
          <p:spPr>
            <a:xfrm>
              <a:off x="6893551" y="4004960"/>
              <a:ext cx="928459" cy="338554"/>
            </a:xfrm>
            <a:prstGeom prst="rect">
              <a:avLst/>
            </a:prstGeom>
            <a:noFill/>
          </p:spPr>
          <p:txBody>
            <a:bodyPr wrap="none" rtlCol="0">
              <a:spAutoFit/>
            </a:bodyPr>
            <a:lstStyle/>
            <a:p>
              <a:r>
                <a:rPr lang="en" altLang="zh-CN" sz="1600" b="1" dirty="0">
                  <a:solidFill>
                    <a:srgbClr val="C00000"/>
                  </a:solidFill>
                </a:rPr>
                <a:t>sensitive</a:t>
              </a:r>
              <a:endParaRPr lang="zh-CN" altLang="en-US" sz="1600" b="1" dirty="0">
                <a:solidFill>
                  <a:srgbClr val="C00000"/>
                </a:solidFill>
              </a:endParaRPr>
            </a:p>
          </p:txBody>
        </p:sp>
        <p:sp>
          <p:nvSpPr>
            <p:cNvPr id="28" name="文本框 27">
              <a:extLst>
                <a:ext uri="{FF2B5EF4-FFF2-40B4-BE49-F238E27FC236}">
                  <a16:creationId xmlns:a16="http://schemas.microsoft.com/office/drawing/2014/main" id="{FCA37E97-7EC5-5B5D-7E47-41CBBDFD899D}"/>
                </a:ext>
              </a:extLst>
            </p:cNvPr>
            <p:cNvSpPr txBox="1"/>
            <p:nvPr/>
          </p:nvSpPr>
          <p:spPr>
            <a:xfrm>
              <a:off x="2512833" y="4214086"/>
              <a:ext cx="4148811" cy="369332"/>
            </a:xfrm>
            <a:prstGeom prst="rect">
              <a:avLst/>
            </a:prstGeom>
            <a:noFill/>
          </p:spPr>
          <p:txBody>
            <a:bodyPr wrap="square">
              <a:spAutoFit/>
            </a:bodyPr>
            <a:lstStyle/>
            <a:p>
              <a:r>
                <a:rPr lang="en-US" altLang="zh-CN" b="1" dirty="0"/>
                <a:t>introducing</a:t>
              </a:r>
              <a:r>
                <a:rPr lang="zh-CN" altLang="en-US" b="1" dirty="0"/>
                <a:t> </a:t>
              </a:r>
              <a:r>
                <a:rPr lang="en-US" altLang="zh-CN" b="1" dirty="0" err="1"/>
                <a:t>isoscalar</a:t>
              </a:r>
              <a:r>
                <a:rPr lang="en-US" altLang="zh-CN" b="1" dirty="0"/>
                <a:t>(T=0) pairing force</a:t>
              </a:r>
              <a:endParaRPr lang="zh-CN" altLang="en-US" b="1" dirty="0"/>
            </a:p>
          </p:txBody>
        </p:sp>
      </p:grpSp>
    </p:spTree>
    <p:extLst>
      <p:ext uri="{BB962C8B-B14F-4D97-AF65-F5344CB8AC3E}">
        <p14:creationId xmlns:p14="http://schemas.microsoft.com/office/powerpoint/2010/main" val="656878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97718"/>
            <a:ext cx="6728393" cy="646331"/>
          </a:xfrm>
          <a:prstGeom prst="rect">
            <a:avLst/>
          </a:prstGeom>
          <a:noFill/>
        </p:spPr>
        <p:txBody>
          <a:bodyPr wrap="square" rtlCol="0" anchor="ctr" anchorCtr="0">
            <a:spAutoFit/>
          </a:bodyPr>
          <a:lstStyle/>
          <a:p>
            <a:r>
              <a:rPr lang="en-US" altLang="zh-CN" sz="3600" dirty="0">
                <a:solidFill>
                  <a:srgbClr val="FFFFFF"/>
                </a:solidFill>
                <a:latin typeface="微软雅黑" panose="020B0503020204020204" pitchFamily="34" charset="-122"/>
                <a:ea typeface="微软雅黑" panose="020B0503020204020204" pitchFamily="34" charset="-122"/>
              </a:rPr>
              <a:t>QRPA based on CDFT</a:t>
            </a:r>
          </a:p>
        </p:txBody>
      </p:sp>
      <p:sp>
        <p:nvSpPr>
          <p:cNvPr id="53" name="文本框 52">
            <a:extLst>
              <a:ext uri="{FF2B5EF4-FFF2-40B4-BE49-F238E27FC236}">
                <a16:creationId xmlns:a16="http://schemas.microsoft.com/office/drawing/2014/main" id="{85C22A65-3ABF-C9A3-A147-FBFF34C1C408}"/>
              </a:ext>
            </a:extLst>
          </p:cNvPr>
          <p:cNvSpPr txBox="1"/>
          <p:nvPr/>
        </p:nvSpPr>
        <p:spPr>
          <a:xfrm>
            <a:off x="-176455" y="899781"/>
            <a:ext cx="7023304" cy="492443"/>
          </a:xfrm>
          <a:prstGeom prst="rect">
            <a:avLst/>
          </a:prstGeom>
          <a:noFill/>
        </p:spPr>
        <p:txBody>
          <a:bodyPr wrap="square">
            <a:spAutoFit/>
          </a:bodyPr>
          <a:lstStyle/>
          <a:p>
            <a:pPr marL="740654" lvl="1" indent="-342900" defTabSz="685800">
              <a:spcBef>
                <a:spcPts val="500"/>
              </a:spcBef>
              <a:spcAft>
                <a:spcPts val="200"/>
              </a:spcAft>
              <a:buFont typeface="Wingdings" panose="05000000000000000000" pitchFamily="2" charset="2"/>
              <a:buChar char="p"/>
              <a:defRPr/>
            </a:pPr>
            <a:r>
              <a:rPr lang="en-US" altLang="zh-CN" sz="2600" b="1" dirty="0">
                <a:latin typeface="Times New Roman" panose="02020603050405020304" pitchFamily="18" charset="0"/>
                <a:ea typeface="微软雅黑" panose="020B0503020204020204" pitchFamily="34" charset="-122"/>
              </a:rPr>
              <a:t>Covariant density function theory (CDFT)</a:t>
            </a:r>
          </a:p>
        </p:txBody>
      </p:sp>
      <p:sp>
        <p:nvSpPr>
          <p:cNvPr id="61" name="文本框 60">
            <a:extLst>
              <a:ext uri="{FF2B5EF4-FFF2-40B4-BE49-F238E27FC236}">
                <a16:creationId xmlns:a16="http://schemas.microsoft.com/office/drawing/2014/main" id="{FCACCDF0-75F1-6E0D-F85F-2320D899CB0C}"/>
              </a:ext>
            </a:extLst>
          </p:cNvPr>
          <p:cNvSpPr txBox="1"/>
          <p:nvPr/>
        </p:nvSpPr>
        <p:spPr>
          <a:xfrm>
            <a:off x="403926" y="1413011"/>
            <a:ext cx="7294690" cy="830997"/>
          </a:xfrm>
          <a:prstGeom prst="rect">
            <a:avLst/>
          </a:prstGeom>
          <a:noFill/>
        </p:spPr>
        <p:txBody>
          <a:bodyPr wrap="square">
            <a:spAutoFit/>
          </a:bodyPr>
          <a:lstStyle/>
          <a:p>
            <a:pPr marL="285750" indent="-285750">
              <a:buFont typeface="Wingdings" panose="05000000000000000000" pitchFamily="2" charset="2"/>
              <a:buChar char="Ø"/>
            </a:pPr>
            <a:r>
              <a:rPr lang="en" altLang="zh-CN" sz="2400" dirty="0">
                <a:solidFill>
                  <a:srgbClr val="191B0E"/>
                </a:solidFill>
                <a:ea typeface="微软雅黑"/>
              </a:rPr>
              <a:t>Covariance: </a:t>
            </a:r>
            <a:r>
              <a:rPr lang="en" altLang="zh-CN" sz="2400" dirty="0">
                <a:ea typeface="微软雅黑"/>
              </a:rPr>
              <a:t>natural explanation of </a:t>
            </a:r>
            <a:r>
              <a:rPr lang="en" altLang="zh-CN" sz="2400" dirty="0">
                <a:solidFill>
                  <a:srgbClr val="C00000"/>
                </a:solidFill>
                <a:ea typeface="微软雅黑"/>
              </a:rPr>
              <a:t>spin-orbit splitting </a:t>
            </a:r>
            <a:r>
              <a:rPr lang="en" altLang="zh-CN" sz="2400" dirty="0">
                <a:ea typeface="微软雅黑"/>
              </a:rPr>
              <a:t>and</a:t>
            </a:r>
            <a:r>
              <a:rPr lang="en" altLang="zh-CN" sz="2400" dirty="0">
                <a:solidFill>
                  <a:srgbClr val="C00000"/>
                </a:solidFill>
                <a:ea typeface="微软雅黑"/>
              </a:rPr>
              <a:t> pseudospin symmetry</a:t>
            </a:r>
            <a:endParaRPr lang="zh-CN" altLang="en-US" sz="2400" dirty="0">
              <a:solidFill>
                <a:srgbClr val="C00000"/>
              </a:solidFill>
            </a:endParaRPr>
          </a:p>
        </p:txBody>
      </p:sp>
      <p:sp>
        <p:nvSpPr>
          <p:cNvPr id="62" name="文本框 61">
            <a:extLst>
              <a:ext uri="{FF2B5EF4-FFF2-40B4-BE49-F238E27FC236}">
                <a16:creationId xmlns:a16="http://schemas.microsoft.com/office/drawing/2014/main" id="{0B6E28FD-539D-BEA2-DE22-790F4EF416F8}"/>
              </a:ext>
            </a:extLst>
          </p:cNvPr>
          <p:cNvSpPr txBox="1"/>
          <p:nvPr/>
        </p:nvSpPr>
        <p:spPr>
          <a:xfrm>
            <a:off x="3594950" y="2604269"/>
            <a:ext cx="4593665" cy="523220"/>
          </a:xfrm>
          <a:prstGeom prst="rect">
            <a:avLst/>
          </a:prstGeom>
          <a:noFill/>
        </p:spPr>
        <p:txBody>
          <a:bodyPr wrap="square">
            <a:spAutoFit/>
          </a:bodyPr>
          <a:lstStyle/>
          <a:p>
            <a:r>
              <a:rPr lang="en-US" altLang="zh-CN" sz="1400" dirty="0">
                <a:solidFill>
                  <a:srgbClr val="0070C1"/>
                </a:solidFill>
                <a:latin typeface="Calibri-Italic"/>
                <a:ea typeface="黑体"/>
              </a:rPr>
              <a:t>P. Ring, </a:t>
            </a:r>
            <a:r>
              <a:rPr lang="da-DK" altLang="zh-CN" sz="1400" dirty="0">
                <a:solidFill>
                  <a:srgbClr val="0070C1"/>
                </a:solidFill>
                <a:latin typeface="Calibri-Italic"/>
                <a:ea typeface="黑体"/>
              </a:rPr>
              <a:t>Prog. Part. Nucl. Phys. 37, 193(1996)</a:t>
            </a:r>
            <a:r>
              <a:rPr lang="en-US" altLang="zh-CN" sz="1400" dirty="0">
                <a:solidFill>
                  <a:srgbClr val="0070C1"/>
                </a:solidFill>
                <a:latin typeface="Calibri-Italic"/>
                <a:ea typeface="黑体"/>
              </a:rPr>
              <a:t>;</a:t>
            </a:r>
            <a:r>
              <a:rPr lang="zh-CN" altLang="en-US" sz="1400" dirty="0">
                <a:solidFill>
                  <a:srgbClr val="0070C1"/>
                </a:solidFill>
                <a:latin typeface="Calibri-Italic"/>
                <a:ea typeface="黑体"/>
              </a:rPr>
              <a:t> </a:t>
            </a:r>
            <a:endParaRPr lang="en-US" altLang="zh-CN" sz="1400" dirty="0">
              <a:solidFill>
                <a:srgbClr val="0070C1"/>
              </a:solidFill>
              <a:latin typeface="Calibri-Italic"/>
              <a:ea typeface="黑体"/>
            </a:endParaRPr>
          </a:p>
          <a:p>
            <a:r>
              <a:rPr lang="en-US" altLang="zh-CN" sz="1400" dirty="0">
                <a:solidFill>
                  <a:srgbClr val="0070C1"/>
                </a:solidFill>
                <a:latin typeface="Calibri-Italic"/>
                <a:ea typeface="黑体"/>
              </a:rPr>
              <a:t>J. Meng et al., Prog. Part. </a:t>
            </a:r>
            <a:r>
              <a:rPr lang="en-US" altLang="zh-CN" sz="1400" dirty="0" err="1">
                <a:solidFill>
                  <a:srgbClr val="0070C1"/>
                </a:solidFill>
                <a:latin typeface="Calibri-Italic"/>
                <a:ea typeface="黑体"/>
              </a:rPr>
              <a:t>Nucl</a:t>
            </a:r>
            <a:r>
              <a:rPr lang="en-US" altLang="zh-CN" sz="1400" dirty="0">
                <a:solidFill>
                  <a:srgbClr val="0070C1"/>
                </a:solidFill>
                <a:latin typeface="Calibri-Italic"/>
                <a:ea typeface="黑体"/>
              </a:rPr>
              <a:t>. Phys. 57, 470 (2006)</a:t>
            </a:r>
            <a:endParaRPr lang="zh-CN" altLang="en-US" sz="1400" dirty="0">
              <a:solidFill>
                <a:srgbClr val="0070C1"/>
              </a:solidFill>
              <a:latin typeface="Calibri-Italic"/>
              <a:ea typeface="黑体"/>
            </a:endParaRPr>
          </a:p>
        </p:txBody>
      </p:sp>
      <p:pic>
        <p:nvPicPr>
          <p:cNvPr id="4" name="图片 3">
            <a:extLst>
              <a:ext uri="{FF2B5EF4-FFF2-40B4-BE49-F238E27FC236}">
                <a16:creationId xmlns:a16="http://schemas.microsoft.com/office/drawing/2014/main" id="{81350EBB-9539-57E5-703C-326FDD60FCDA}"/>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7152604" y="925081"/>
            <a:ext cx="4364190" cy="466286"/>
          </a:xfrm>
          <a:prstGeom prst="rect">
            <a:avLst/>
          </a:prstGeom>
        </p:spPr>
      </p:pic>
      <p:sp>
        <p:nvSpPr>
          <p:cNvPr id="5" name="文本框 4">
            <a:extLst>
              <a:ext uri="{FF2B5EF4-FFF2-40B4-BE49-F238E27FC236}">
                <a16:creationId xmlns:a16="http://schemas.microsoft.com/office/drawing/2014/main" id="{DCA07F15-9B44-B281-0D02-F0BAB2898856}"/>
              </a:ext>
            </a:extLst>
          </p:cNvPr>
          <p:cNvSpPr txBox="1"/>
          <p:nvPr/>
        </p:nvSpPr>
        <p:spPr>
          <a:xfrm>
            <a:off x="403926" y="3702009"/>
            <a:ext cx="8231696" cy="461665"/>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400" dirty="0"/>
              <a:t>PNQRPA based on RHB: </a:t>
            </a:r>
            <a:r>
              <a:rPr lang="en" altLang="zh-CN" sz="2400" dirty="0"/>
              <a:t>without exchange term</a:t>
            </a:r>
            <a:endParaRPr lang="zh-CN" altLang="en-US" sz="2400" dirty="0">
              <a:solidFill>
                <a:srgbClr val="C00000"/>
              </a:solidFill>
            </a:endParaRPr>
          </a:p>
        </p:txBody>
      </p:sp>
      <p:sp>
        <p:nvSpPr>
          <p:cNvPr id="6" name="文本框 5">
            <a:extLst>
              <a:ext uri="{FF2B5EF4-FFF2-40B4-BE49-F238E27FC236}">
                <a16:creationId xmlns:a16="http://schemas.microsoft.com/office/drawing/2014/main" id="{87069306-9228-F8F3-5BC1-79F9005A2204}"/>
              </a:ext>
            </a:extLst>
          </p:cNvPr>
          <p:cNvSpPr txBox="1"/>
          <p:nvPr/>
        </p:nvSpPr>
        <p:spPr>
          <a:xfrm>
            <a:off x="403926" y="5346166"/>
            <a:ext cx="10281472" cy="830997"/>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400" dirty="0"/>
              <a:t>PNQRPA based on RHFB: self-consistent introduction of pion through exchange terms, without additional parameters</a:t>
            </a:r>
            <a:endParaRPr lang="zh-CN" altLang="en-US" sz="2400" dirty="0"/>
          </a:p>
        </p:txBody>
      </p:sp>
      <p:sp>
        <p:nvSpPr>
          <p:cNvPr id="7" name="文本框 6">
            <a:extLst>
              <a:ext uri="{FF2B5EF4-FFF2-40B4-BE49-F238E27FC236}">
                <a16:creationId xmlns:a16="http://schemas.microsoft.com/office/drawing/2014/main" id="{316E07A6-B8C7-059D-8165-A9833C3E23A8}"/>
              </a:ext>
            </a:extLst>
          </p:cNvPr>
          <p:cNvSpPr txBox="1"/>
          <p:nvPr/>
        </p:nvSpPr>
        <p:spPr>
          <a:xfrm>
            <a:off x="-176454" y="3104671"/>
            <a:ext cx="7115243" cy="492443"/>
          </a:xfrm>
          <a:prstGeom prst="rect">
            <a:avLst/>
          </a:prstGeom>
          <a:noFill/>
        </p:spPr>
        <p:txBody>
          <a:bodyPr wrap="square">
            <a:spAutoFit/>
          </a:bodyPr>
          <a:lstStyle/>
          <a:p>
            <a:pPr marL="740654" lvl="1" indent="-342900" defTabSz="685800">
              <a:spcBef>
                <a:spcPts val="500"/>
              </a:spcBef>
              <a:spcAft>
                <a:spcPts val="200"/>
              </a:spcAft>
              <a:buFont typeface="Wingdings" panose="05000000000000000000" pitchFamily="2" charset="2"/>
              <a:buChar char="p"/>
              <a:defRPr/>
            </a:pPr>
            <a:r>
              <a:rPr lang="en-US" altLang="zh-CN" sz="2600" b="1" dirty="0">
                <a:latin typeface="Times New Roman" panose="02020603050405020304" pitchFamily="18" charset="0"/>
                <a:ea typeface="微软雅黑" panose="020B0503020204020204" pitchFamily="34" charset="-122"/>
              </a:rPr>
              <a:t>PNQRPA based on CDFT</a:t>
            </a:r>
          </a:p>
        </p:txBody>
      </p:sp>
      <p:sp>
        <p:nvSpPr>
          <p:cNvPr id="9" name="文本框 8">
            <a:extLst>
              <a:ext uri="{FF2B5EF4-FFF2-40B4-BE49-F238E27FC236}">
                <a16:creationId xmlns:a16="http://schemas.microsoft.com/office/drawing/2014/main" id="{A04D3186-9A46-7ADC-F43B-AF6636AFE13D}"/>
              </a:ext>
            </a:extLst>
          </p:cNvPr>
          <p:cNvSpPr txBox="1"/>
          <p:nvPr/>
        </p:nvSpPr>
        <p:spPr>
          <a:xfrm>
            <a:off x="1112272" y="5065594"/>
            <a:ext cx="7983952" cy="307777"/>
          </a:xfrm>
          <a:prstGeom prst="rect">
            <a:avLst/>
          </a:prstGeom>
          <a:noFill/>
        </p:spPr>
        <p:txBody>
          <a:bodyPr wrap="square">
            <a:spAutoFit/>
          </a:bodyPr>
          <a:lstStyle/>
          <a:p>
            <a:pPr>
              <a:defRPr/>
            </a:pPr>
            <a:r>
              <a:rPr lang="da-DK" altLang="zh-CN" sz="1400" dirty="0">
                <a:solidFill>
                  <a:srgbClr val="0070C1"/>
                </a:solidFill>
                <a:latin typeface="Calibri-Italic"/>
                <a:ea typeface="黑体"/>
              </a:rPr>
              <a:t>N. Paar </a:t>
            </a:r>
            <a:r>
              <a:rPr lang="en-US" altLang="zh-CN" sz="1400" dirty="0">
                <a:solidFill>
                  <a:srgbClr val="0070C1"/>
                </a:solidFill>
                <a:latin typeface="Calibri-Italic"/>
                <a:ea typeface="黑体"/>
              </a:rPr>
              <a:t>et al., </a:t>
            </a:r>
            <a:r>
              <a:rPr lang="da-DK" altLang="zh-CN" sz="1400" dirty="0">
                <a:solidFill>
                  <a:srgbClr val="0070C1"/>
                </a:solidFill>
                <a:latin typeface="Calibri-Italic"/>
                <a:ea typeface="黑体"/>
              </a:rPr>
              <a:t>Phys. Rev. C 69, 054303(2004); T. Niksic et al., Phys. Rev. C 71, 014308(2005)</a:t>
            </a:r>
          </a:p>
        </p:txBody>
      </p:sp>
      <p:sp>
        <p:nvSpPr>
          <p:cNvPr id="12" name="文本框 11">
            <a:extLst>
              <a:ext uri="{FF2B5EF4-FFF2-40B4-BE49-F238E27FC236}">
                <a16:creationId xmlns:a16="http://schemas.microsoft.com/office/drawing/2014/main" id="{F570B888-9BD6-9E8A-DA61-925E5781DD22}"/>
              </a:ext>
            </a:extLst>
          </p:cNvPr>
          <p:cNvSpPr txBox="1"/>
          <p:nvPr/>
        </p:nvSpPr>
        <p:spPr>
          <a:xfrm>
            <a:off x="6096000" y="6282264"/>
            <a:ext cx="5844059" cy="307777"/>
          </a:xfrm>
          <a:prstGeom prst="rect">
            <a:avLst/>
          </a:prstGeom>
          <a:noFill/>
        </p:spPr>
        <p:txBody>
          <a:bodyPr wrap="square">
            <a:spAutoFit/>
          </a:bodyPr>
          <a:lstStyle/>
          <a:p>
            <a:pPr>
              <a:defRPr/>
            </a:pPr>
            <a:r>
              <a:rPr lang="da-DK" altLang="zh-CN" sz="1400" dirty="0">
                <a:solidFill>
                  <a:srgbClr val="0070C1"/>
                </a:solidFill>
                <a:latin typeface="Calibri-Italic"/>
                <a:ea typeface="黑体"/>
              </a:rPr>
              <a:t>Z. M. Niu </a:t>
            </a:r>
            <a:r>
              <a:rPr lang="en-US" altLang="zh-CN" sz="1400" dirty="0">
                <a:solidFill>
                  <a:srgbClr val="0070C1"/>
                </a:solidFill>
                <a:latin typeface="Calibri-Italic"/>
                <a:ea typeface="黑体"/>
              </a:rPr>
              <a:t>et al., Phys. Lett. B 723, 172 (2013); </a:t>
            </a:r>
            <a:r>
              <a:rPr lang="da-DK" altLang="zh-CN" sz="1400" dirty="0">
                <a:solidFill>
                  <a:srgbClr val="0070C1"/>
                </a:solidFill>
                <a:latin typeface="Calibri-Italic"/>
                <a:ea typeface="黑体"/>
              </a:rPr>
              <a:t>Phys. Rev. C 95, 044301 (2017)</a:t>
            </a:r>
          </a:p>
        </p:txBody>
      </p:sp>
      <p:grpSp>
        <p:nvGrpSpPr>
          <p:cNvPr id="2" name="组合 1">
            <a:extLst>
              <a:ext uri="{FF2B5EF4-FFF2-40B4-BE49-F238E27FC236}">
                <a16:creationId xmlns:a16="http://schemas.microsoft.com/office/drawing/2014/main" id="{326ABAA5-8B48-3921-7DE3-8682D5834373}"/>
              </a:ext>
            </a:extLst>
          </p:cNvPr>
          <p:cNvGrpSpPr/>
          <p:nvPr/>
        </p:nvGrpSpPr>
        <p:grpSpPr>
          <a:xfrm>
            <a:off x="8468634" y="1336865"/>
            <a:ext cx="3541948" cy="1898776"/>
            <a:chOff x="8326866" y="1189015"/>
            <a:chExt cx="3541948" cy="1898776"/>
          </a:xfrm>
        </p:grpSpPr>
        <p:pic>
          <p:nvPicPr>
            <p:cNvPr id="8" name="图片 7">
              <a:extLst>
                <a:ext uri="{FF2B5EF4-FFF2-40B4-BE49-F238E27FC236}">
                  <a16:creationId xmlns:a16="http://schemas.microsoft.com/office/drawing/2014/main" id="{CF51CAEC-5C30-E4E5-9A8F-79AD80199C6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326866" y="1189015"/>
              <a:ext cx="3541948" cy="1898776"/>
            </a:xfrm>
            <a:prstGeom prst="rect">
              <a:avLst/>
            </a:prstGeom>
          </p:spPr>
        </p:pic>
        <p:sp>
          <p:nvSpPr>
            <p:cNvPr id="10" name="矩形 9">
              <a:extLst>
                <a:ext uri="{FF2B5EF4-FFF2-40B4-BE49-F238E27FC236}">
                  <a16:creationId xmlns:a16="http://schemas.microsoft.com/office/drawing/2014/main" id="{C6C5DC28-007F-6838-A9E4-34AD8A4EF1D0}"/>
                </a:ext>
              </a:extLst>
            </p:cNvPr>
            <p:cNvSpPr/>
            <p:nvPr/>
          </p:nvSpPr>
          <p:spPr>
            <a:xfrm>
              <a:off x="8368136" y="1278246"/>
              <a:ext cx="3220659" cy="1742442"/>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a:extLst>
              <a:ext uri="{FF2B5EF4-FFF2-40B4-BE49-F238E27FC236}">
                <a16:creationId xmlns:a16="http://schemas.microsoft.com/office/drawing/2014/main" id="{63C50C27-D327-A6DF-D33F-31E5BB96C4BF}"/>
              </a:ext>
            </a:extLst>
          </p:cNvPr>
          <p:cNvSpPr txBox="1"/>
          <p:nvPr/>
        </p:nvSpPr>
        <p:spPr>
          <a:xfrm>
            <a:off x="386422" y="2188876"/>
            <a:ext cx="7294690" cy="830997"/>
          </a:xfrm>
          <a:prstGeom prst="rect">
            <a:avLst/>
          </a:prstGeom>
          <a:noFill/>
        </p:spPr>
        <p:txBody>
          <a:bodyPr wrap="square">
            <a:spAutoFit/>
          </a:bodyPr>
          <a:lstStyle/>
          <a:p>
            <a:pPr marL="285750" indent="-285750">
              <a:buFont typeface="Wingdings" panose="05000000000000000000" pitchFamily="2" charset="2"/>
              <a:buChar char="Ø"/>
            </a:pPr>
            <a:r>
              <a:rPr lang="en-US" altLang="zh-CN" sz="2400" dirty="0">
                <a:ea typeface="微软雅黑" panose="020B0503020204020204" pitchFamily="34" charset="-122"/>
              </a:rPr>
              <a:t>P</a:t>
            </a:r>
            <a:r>
              <a:rPr lang="en-US" altLang="zh-CN" sz="2400" dirty="0"/>
              <a:t>roviding a </a:t>
            </a:r>
            <a:r>
              <a:rPr lang="en-US" altLang="zh-CN" sz="2400" dirty="0">
                <a:solidFill>
                  <a:srgbClr val="C00000"/>
                </a:solidFill>
              </a:rPr>
              <a:t>good description </a:t>
            </a:r>
            <a:r>
              <a:rPr lang="en-US" altLang="zh-CN" sz="2400" dirty="0"/>
              <a:t>of the ground and excited state of nuclei</a:t>
            </a:r>
            <a:endParaRPr lang="zh-CN" altLang="en-US" sz="2400" dirty="0"/>
          </a:p>
        </p:txBody>
      </p:sp>
      <p:sp>
        <p:nvSpPr>
          <p:cNvPr id="15" name="文本框 14">
            <a:extLst>
              <a:ext uri="{FF2B5EF4-FFF2-40B4-BE49-F238E27FC236}">
                <a16:creationId xmlns:a16="http://schemas.microsoft.com/office/drawing/2014/main" id="{C4836294-608B-A187-AFCF-72F95E2F237C}"/>
              </a:ext>
            </a:extLst>
          </p:cNvPr>
          <p:cNvSpPr txBox="1"/>
          <p:nvPr/>
        </p:nvSpPr>
        <p:spPr>
          <a:xfrm>
            <a:off x="4157792" y="1917274"/>
            <a:ext cx="4062791" cy="307777"/>
          </a:xfrm>
          <a:prstGeom prst="rect">
            <a:avLst/>
          </a:prstGeom>
          <a:noFill/>
        </p:spPr>
        <p:txBody>
          <a:bodyPr wrap="square">
            <a:spAutoFit/>
          </a:bodyPr>
          <a:lstStyle/>
          <a:p>
            <a:r>
              <a:rPr lang="en-US" altLang="zh-CN" sz="1400" dirty="0">
                <a:solidFill>
                  <a:srgbClr val="0070C1"/>
                </a:solidFill>
                <a:latin typeface="Calibri-Italic"/>
                <a:ea typeface="黑体"/>
              </a:rPr>
              <a:t>Jing </a:t>
            </a:r>
            <a:r>
              <a:rPr lang="en-US" altLang="zh-CN" sz="1400" dirty="0" err="1">
                <a:solidFill>
                  <a:srgbClr val="0070C1"/>
                </a:solidFill>
                <a:latin typeface="Calibri-Italic"/>
                <a:ea typeface="黑体"/>
              </a:rPr>
              <a:t>Geng</a:t>
            </a:r>
            <a:r>
              <a:rPr lang="en-US" altLang="zh-CN" sz="1400" dirty="0">
                <a:solidFill>
                  <a:srgbClr val="0070C1"/>
                </a:solidFill>
                <a:latin typeface="Calibri-Italic"/>
                <a:ea typeface="黑体"/>
              </a:rPr>
              <a:t> et al., Phys. Rev. C 100, 051301(R)(2019)</a:t>
            </a:r>
            <a:endParaRPr lang="zh-CN" altLang="en-US" sz="1400" dirty="0">
              <a:solidFill>
                <a:srgbClr val="0070C1"/>
              </a:solidFill>
              <a:latin typeface="Calibri-Italic"/>
              <a:ea typeface="黑体"/>
            </a:endParaRPr>
          </a:p>
        </p:txBody>
      </p:sp>
      <p:sp>
        <p:nvSpPr>
          <p:cNvPr id="31" name="文本框 30">
            <a:extLst>
              <a:ext uri="{FF2B5EF4-FFF2-40B4-BE49-F238E27FC236}">
                <a16:creationId xmlns:a16="http://schemas.microsoft.com/office/drawing/2014/main" id="{47BBAF55-2F74-CEFC-90F0-AB53A1B5FFE5}"/>
              </a:ext>
            </a:extLst>
          </p:cNvPr>
          <p:cNvSpPr txBox="1"/>
          <p:nvPr/>
        </p:nvSpPr>
        <p:spPr>
          <a:xfrm>
            <a:off x="614656" y="4187429"/>
            <a:ext cx="7258810" cy="400110"/>
          </a:xfrm>
          <a:prstGeom prst="rect">
            <a:avLst/>
          </a:prstGeom>
          <a:noFill/>
        </p:spPr>
        <p:txBody>
          <a:bodyPr wrap="square">
            <a:spAutoFit/>
          </a:bodyPr>
          <a:lstStyle/>
          <a:p>
            <a:pPr marL="285750" indent="-285750">
              <a:buClr>
                <a:srgbClr val="C00000"/>
              </a:buClr>
              <a:buFont typeface="Wingdings" panose="05000000000000000000" pitchFamily="2" charset="2"/>
              <a:buChar char="u"/>
            </a:pPr>
            <a:r>
              <a:rPr lang="en" altLang="zh-CN" sz="2000" dirty="0"/>
              <a:t>Contribution from pion is important: </a:t>
            </a:r>
            <a:r>
              <a:rPr lang="en" altLang="zh-CN" sz="2000" dirty="0">
                <a:solidFill>
                  <a:srgbClr val="C00000"/>
                </a:solidFill>
              </a:rPr>
              <a:t>additional parameters</a:t>
            </a:r>
            <a:endParaRPr lang="zh-CN" altLang="en-US" sz="2000" dirty="0">
              <a:solidFill>
                <a:srgbClr val="C00000"/>
              </a:solidFill>
            </a:endParaRPr>
          </a:p>
        </p:txBody>
      </p:sp>
      <p:sp>
        <p:nvSpPr>
          <p:cNvPr id="32" name="文本框 31">
            <a:extLst>
              <a:ext uri="{FF2B5EF4-FFF2-40B4-BE49-F238E27FC236}">
                <a16:creationId xmlns:a16="http://schemas.microsoft.com/office/drawing/2014/main" id="{37C28214-6F6A-B1AE-0C97-228600212CAB}"/>
              </a:ext>
            </a:extLst>
          </p:cNvPr>
          <p:cNvSpPr txBox="1"/>
          <p:nvPr/>
        </p:nvSpPr>
        <p:spPr>
          <a:xfrm>
            <a:off x="626385" y="4635739"/>
            <a:ext cx="5082783" cy="400110"/>
          </a:xfrm>
          <a:prstGeom prst="rect">
            <a:avLst/>
          </a:prstGeom>
          <a:noFill/>
        </p:spPr>
        <p:txBody>
          <a:bodyPr wrap="square">
            <a:spAutoFit/>
          </a:bodyPr>
          <a:lstStyle/>
          <a:p>
            <a:pPr marL="285750" indent="-285750">
              <a:buClr>
                <a:srgbClr val="C00000"/>
              </a:buClr>
              <a:buFont typeface="Wingdings" panose="05000000000000000000" pitchFamily="2" charset="2"/>
              <a:buChar char="u"/>
            </a:pPr>
            <a:r>
              <a:rPr lang="en-US" altLang="zh-CN" sz="2000" dirty="0">
                <a:solidFill>
                  <a:srgbClr val="C00000"/>
                </a:solidFill>
              </a:rPr>
              <a:t>Low Landau mass </a:t>
            </a:r>
            <a:r>
              <a:rPr lang="en-US" altLang="zh-CN" sz="2000" dirty="0"/>
              <a:t>in most RHB models:</a:t>
            </a:r>
            <a:endParaRPr lang="zh-CN" altLang="en-US" sz="2000" dirty="0"/>
          </a:p>
        </p:txBody>
      </p:sp>
      <p:sp>
        <p:nvSpPr>
          <p:cNvPr id="38" name="文本框 37">
            <a:extLst>
              <a:ext uri="{FF2B5EF4-FFF2-40B4-BE49-F238E27FC236}">
                <a16:creationId xmlns:a16="http://schemas.microsoft.com/office/drawing/2014/main" id="{F2CCB824-074D-F630-7E3E-5E13CE502C44}"/>
              </a:ext>
            </a:extLst>
          </p:cNvPr>
          <p:cNvSpPr txBox="1"/>
          <p:nvPr/>
        </p:nvSpPr>
        <p:spPr>
          <a:xfrm>
            <a:off x="626385" y="6217096"/>
            <a:ext cx="7391920" cy="400110"/>
          </a:xfrm>
          <a:prstGeom prst="rect">
            <a:avLst/>
          </a:prstGeom>
          <a:noFill/>
        </p:spPr>
        <p:txBody>
          <a:bodyPr wrap="square">
            <a:spAutoFit/>
          </a:bodyPr>
          <a:lstStyle/>
          <a:p>
            <a:pPr marL="285750" indent="-285750">
              <a:buClr>
                <a:srgbClr val="C00000"/>
              </a:buClr>
              <a:buFont typeface="Wingdings" panose="05000000000000000000" pitchFamily="2" charset="2"/>
              <a:buChar char="u"/>
            </a:pPr>
            <a:r>
              <a:rPr lang="en-US" altLang="zh-CN" sz="2000" dirty="0"/>
              <a:t>Time cost of calculation is high: exchange terms</a:t>
            </a:r>
            <a:endParaRPr lang="zh-CN" altLang="en-US" sz="2000" dirty="0">
              <a:solidFill>
                <a:srgbClr val="C00000"/>
              </a:solidFill>
            </a:endParaRPr>
          </a:p>
        </p:txBody>
      </p:sp>
      <p:pic>
        <p:nvPicPr>
          <p:cNvPr id="40" name="图片 39">
            <a:extLst>
              <a:ext uri="{FF2B5EF4-FFF2-40B4-BE49-F238E27FC236}">
                <a16:creationId xmlns:a16="http://schemas.microsoft.com/office/drawing/2014/main" id="{164D33DB-A0B8-CDE6-2C14-8D2362D76149}"/>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5164837" y="4769886"/>
            <a:ext cx="2249143" cy="189257"/>
          </a:xfrm>
          <a:prstGeom prst="rect">
            <a:avLst/>
          </a:prstGeom>
        </p:spPr>
      </p:pic>
      <p:sp>
        <p:nvSpPr>
          <p:cNvPr id="42" name="箭头: 右 41">
            <a:extLst>
              <a:ext uri="{FF2B5EF4-FFF2-40B4-BE49-F238E27FC236}">
                <a16:creationId xmlns:a16="http://schemas.microsoft.com/office/drawing/2014/main" id="{1A5F34D1-9453-4F47-8643-81AE20754DF0}"/>
              </a:ext>
            </a:extLst>
          </p:cNvPr>
          <p:cNvSpPr/>
          <p:nvPr/>
        </p:nvSpPr>
        <p:spPr>
          <a:xfrm>
            <a:off x="7486969" y="4725491"/>
            <a:ext cx="690269" cy="30777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a:extLst>
              <a:ext uri="{FF2B5EF4-FFF2-40B4-BE49-F238E27FC236}">
                <a16:creationId xmlns:a16="http://schemas.microsoft.com/office/drawing/2014/main" id="{641F0D8F-18C7-1F22-5A0D-B4ED02B91A4C}"/>
              </a:ext>
            </a:extLst>
          </p:cNvPr>
          <p:cNvSpPr/>
          <p:nvPr/>
        </p:nvSpPr>
        <p:spPr>
          <a:xfrm>
            <a:off x="8285261" y="4494774"/>
            <a:ext cx="3339556" cy="663586"/>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5" name="文本框 44">
            <a:extLst>
              <a:ext uri="{FF2B5EF4-FFF2-40B4-BE49-F238E27FC236}">
                <a16:creationId xmlns:a16="http://schemas.microsoft.com/office/drawing/2014/main" id="{9E119135-D8A0-FB01-573B-10A1F446A4F8}"/>
              </a:ext>
            </a:extLst>
          </p:cNvPr>
          <p:cNvSpPr txBox="1"/>
          <p:nvPr/>
        </p:nvSpPr>
        <p:spPr>
          <a:xfrm>
            <a:off x="8595285" y="4616026"/>
            <a:ext cx="3304669" cy="369332"/>
          </a:xfrm>
          <a:prstGeom prst="rect">
            <a:avLst/>
          </a:prstGeom>
          <a:noFill/>
        </p:spPr>
        <p:txBody>
          <a:bodyPr wrap="square">
            <a:spAutoFit/>
          </a:bodyPr>
          <a:lstStyle/>
          <a:p>
            <a:r>
              <a:rPr lang="en-US" altLang="zh-CN" dirty="0">
                <a:solidFill>
                  <a:schemeClr val="bg1"/>
                </a:solidFill>
              </a:rPr>
              <a:t>longer </a:t>
            </a:r>
            <a:r>
              <a:rPr lang="el-GR" altLang="zh-CN" sz="1800" i="1" dirty="0">
                <a:solidFill>
                  <a:schemeClr val="bg1"/>
                </a:solidFill>
              </a:rPr>
              <a:t>β</a:t>
            </a:r>
            <a:r>
              <a:rPr lang="el-GR" altLang="zh-CN" sz="1800" dirty="0">
                <a:solidFill>
                  <a:schemeClr val="bg1"/>
                </a:solidFill>
              </a:rPr>
              <a:t>-</a:t>
            </a:r>
            <a:r>
              <a:rPr lang="en" altLang="zh-CN" sz="1800" dirty="0">
                <a:solidFill>
                  <a:schemeClr val="bg1"/>
                </a:solidFill>
              </a:rPr>
              <a:t>decay half-lives</a:t>
            </a:r>
            <a:endParaRPr lang="zh-CN" altLang="en-US" dirty="0">
              <a:solidFill>
                <a:schemeClr val="bg1"/>
              </a:solidFill>
            </a:endParaRPr>
          </a:p>
        </p:txBody>
      </p:sp>
    </p:spTree>
    <p:extLst>
      <p:ext uri="{BB962C8B-B14F-4D97-AF65-F5344CB8AC3E}">
        <p14:creationId xmlns:p14="http://schemas.microsoft.com/office/powerpoint/2010/main" val="385397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5" y="97718"/>
            <a:ext cx="9810592" cy="646331"/>
          </a:xfrm>
          <a:prstGeom prst="rect">
            <a:avLst/>
          </a:prstGeom>
          <a:noFill/>
        </p:spPr>
        <p:txBody>
          <a:bodyPr wrap="square" rtlCol="0" anchor="ctr" anchorCtr="0">
            <a:spAutoFit/>
          </a:bodyPr>
          <a:lstStyle/>
          <a:p>
            <a:r>
              <a:rPr lang="en-US" altLang="zh-CN" sz="3600" dirty="0" err="1">
                <a:solidFill>
                  <a:srgbClr val="FFFFFF"/>
                </a:solidFill>
                <a:latin typeface="微软雅黑" panose="020B0503020204020204" pitchFamily="34" charset="-122"/>
                <a:ea typeface="微软雅黑" panose="020B0503020204020204" pitchFamily="34" charset="-122"/>
              </a:rPr>
              <a:t>Fierz</a:t>
            </a:r>
            <a:r>
              <a:rPr lang="en-US" altLang="zh-CN" sz="3600" dirty="0">
                <a:solidFill>
                  <a:srgbClr val="FFFFFF"/>
                </a:solidFill>
                <a:latin typeface="微软雅黑" panose="020B0503020204020204" pitchFamily="34" charset="-122"/>
                <a:ea typeface="微软雅黑" panose="020B0503020204020204" pitchFamily="34" charset="-122"/>
              </a:rPr>
              <a:t> transformation and tensor coupling</a:t>
            </a:r>
            <a:endParaRPr lang="zh-CN" altLang="en-US" sz="3600" dirty="0">
              <a:solidFill>
                <a:srgbClr val="FFFFFF"/>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52C156CF-4B1D-4776-D0C4-9D0F9C7C1106}"/>
              </a:ext>
            </a:extLst>
          </p:cNvPr>
          <p:cNvSpPr txBox="1"/>
          <p:nvPr/>
        </p:nvSpPr>
        <p:spPr>
          <a:xfrm>
            <a:off x="243877" y="890739"/>
            <a:ext cx="4514998"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latin typeface="+mj-lt"/>
              </a:rPr>
              <a:t>Including exchange terms</a:t>
            </a:r>
            <a:endParaRPr lang="zh-CN" altLang="en-US" sz="2400" dirty="0">
              <a:latin typeface="+mj-lt"/>
            </a:endParaRPr>
          </a:p>
        </p:txBody>
      </p:sp>
      <p:sp>
        <p:nvSpPr>
          <p:cNvPr id="38" name="矩形 37">
            <a:extLst>
              <a:ext uri="{FF2B5EF4-FFF2-40B4-BE49-F238E27FC236}">
                <a16:creationId xmlns:a16="http://schemas.microsoft.com/office/drawing/2014/main" id="{6A1E27B3-295E-07EC-E862-1DBEA1A071D2}"/>
              </a:ext>
            </a:extLst>
          </p:cNvPr>
          <p:cNvSpPr/>
          <p:nvPr/>
        </p:nvSpPr>
        <p:spPr>
          <a:xfrm>
            <a:off x="280026" y="5820399"/>
            <a:ext cx="11631948" cy="758985"/>
          </a:xfrm>
          <a:prstGeom prst="rect">
            <a:avLst/>
          </a:prstGeom>
          <a:solidFill>
            <a:schemeClr val="accent6">
              <a:lumMod val="40000"/>
              <a:lumOff val="60000"/>
            </a:schemeClr>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342900" indent="-342900" algn="just">
              <a:buFont typeface="Wingdings" panose="05000000000000000000" pitchFamily="2" charset="2"/>
              <a:buChar char="Ø"/>
            </a:pPr>
            <a:r>
              <a:rPr lang="en-US" altLang="zh-CN" sz="2000" dirty="0">
                <a:solidFill>
                  <a:srgbClr val="191B0E"/>
                </a:solidFill>
                <a:latin typeface="Times New Roman" panose="02020603050405020304" pitchFamily="18" charset="0"/>
                <a:ea typeface="微软雅黑" panose="020B0503020204020204" pitchFamily="34" charset="-122"/>
              </a:rPr>
              <a:t>Based on CDFT including </a:t>
            </a:r>
            <a:r>
              <a:rPr lang="en-US" altLang="zh-CN" sz="2000" dirty="0">
                <a:solidFill>
                  <a:srgbClr val="C00000"/>
                </a:solidFill>
                <a:latin typeface="Times New Roman" panose="02020603050405020304" pitchFamily="18" charset="0"/>
                <a:ea typeface="微软雅黑" panose="020B0503020204020204" pitchFamily="34" charset="-122"/>
              </a:rPr>
              <a:t>exchange terms </a:t>
            </a:r>
            <a:r>
              <a:rPr lang="en-US" altLang="zh-CN" sz="2000" dirty="0">
                <a:solidFill>
                  <a:srgbClr val="191B0E"/>
                </a:solidFill>
                <a:latin typeface="Times New Roman" panose="02020603050405020304" pitchFamily="18" charset="0"/>
                <a:ea typeface="微软雅黑" panose="020B0503020204020204" pitchFamily="34" charset="-122"/>
              </a:rPr>
              <a:t>via </a:t>
            </a:r>
            <a:r>
              <a:rPr lang="en-US" altLang="zh-CN" sz="2000" dirty="0" err="1">
                <a:solidFill>
                  <a:srgbClr val="191B0E"/>
                </a:solidFill>
                <a:latin typeface="Times New Roman" panose="02020603050405020304" pitchFamily="18" charset="0"/>
                <a:ea typeface="微软雅黑" panose="020B0503020204020204" pitchFamily="34" charset="-122"/>
              </a:rPr>
              <a:t>Fierz</a:t>
            </a:r>
            <a:r>
              <a:rPr lang="en-US" altLang="zh-CN" sz="2000" dirty="0">
                <a:solidFill>
                  <a:srgbClr val="191B0E"/>
                </a:solidFill>
                <a:latin typeface="Times New Roman" panose="02020603050405020304" pitchFamily="18" charset="0"/>
                <a:ea typeface="微软雅黑" panose="020B0503020204020204" pitchFamily="34" charset="-122"/>
              </a:rPr>
              <a:t> transformation and </a:t>
            </a:r>
            <a:r>
              <a:rPr lang="en-US" altLang="zh-CN" sz="2000" dirty="0">
                <a:solidFill>
                  <a:srgbClr val="C00000"/>
                </a:solidFill>
                <a:latin typeface="Times New Roman" panose="02020603050405020304" pitchFamily="18" charset="0"/>
                <a:ea typeface="微软雅黑" panose="020B0503020204020204" pitchFamily="34" charset="-122"/>
              </a:rPr>
              <a:t>tensor coupling</a:t>
            </a:r>
            <a:r>
              <a:rPr lang="en-US" altLang="zh-CN" sz="2000" dirty="0">
                <a:solidFill>
                  <a:srgbClr val="191B0E"/>
                </a:solidFill>
                <a:latin typeface="Times New Roman" panose="02020603050405020304" pitchFamily="18" charset="0"/>
                <a:ea typeface="微软雅黑" panose="020B0503020204020204" pitchFamily="34" charset="-122"/>
              </a:rPr>
              <a:t>, we will develop a </a:t>
            </a:r>
            <a:r>
              <a:rPr lang="en-US" altLang="zh-CN" sz="2000" dirty="0">
                <a:solidFill>
                  <a:srgbClr val="C00000"/>
                </a:solidFill>
                <a:latin typeface="Times New Roman" panose="02020603050405020304" pitchFamily="18" charset="0"/>
                <a:ea typeface="微软雅黑" panose="020B0503020204020204" pitchFamily="34" charset="-122"/>
              </a:rPr>
              <a:t>fully self-consistent PNQRPA </a:t>
            </a:r>
            <a:r>
              <a:rPr lang="en-US" altLang="zh-CN" sz="2000" dirty="0">
                <a:solidFill>
                  <a:srgbClr val="191B0E"/>
                </a:solidFill>
                <a:latin typeface="Times New Roman" panose="02020603050405020304" pitchFamily="18" charset="0"/>
                <a:ea typeface="微软雅黑" panose="020B0503020204020204" pitchFamily="34" charset="-122"/>
              </a:rPr>
              <a:t>theory to improve the description of </a:t>
            </a:r>
            <a:r>
              <a:rPr lang="el-GR" altLang="zh-CN" sz="2000" i="1" dirty="0">
                <a:solidFill>
                  <a:schemeClr val="tx1"/>
                </a:solidFill>
              </a:rPr>
              <a:t>β</a:t>
            </a:r>
            <a:r>
              <a:rPr lang="el-GR" altLang="zh-CN" sz="2000" dirty="0">
                <a:solidFill>
                  <a:schemeClr val="tx1"/>
                </a:solidFill>
              </a:rPr>
              <a:t>-</a:t>
            </a:r>
            <a:r>
              <a:rPr lang="en" altLang="zh-CN" sz="2000" dirty="0">
                <a:solidFill>
                  <a:schemeClr val="tx1"/>
                </a:solidFill>
              </a:rPr>
              <a:t>decay half-lives.</a:t>
            </a:r>
            <a:endParaRPr lang="zh-CN" altLang="en-US" sz="2000" dirty="0">
              <a:solidFill>
                <a:schemeClr val="tx1"/>
              </a:solidFill>
              <a:latin typeface="Times New Roman" panose="02020603050405020304" pitchFamily="18" charset="0"/>
              <a:ea typeface="微软雅黑" panose="020B0503020204020204" pitchFamily="34" charset="-122"/>
            </a:endParaRPr>
          </a:p>
        </p:txBody>
      </p:sp>
      <p:sp>
        <p:nvSpPr>
          <p:cNvPr id="39" name="内容占位符 2">
            <a:extLst>
              <a:ext uri="{FF2B5EF4-FFF2-40B4-BE49-F238E27FC236}">
                <a16:creationId xmlns:a16="http://schemas.microsoft.com/office/drawing/2014/main" id="{543D0930-C65E-9C47-8976-551993AA2356}"/>
              </a:ext>
            </a:extLst>
          </p:cNvPr>
          <p:cNvSpPr txBox="1">
            <a:spLocks/>
          </p:cNvSpPr>
          <p:nvPr/>
        </p:nvSpPr>
        <p:spPr>
          <a:xfrm>
            <a:off x="202788" y="5337403"/>
            <a:ext cx="3092743" cy="596893"/>
          </a:xfrm>
          <a:prstGeom prst="rect">
            <a:avLst/>
          </a:prstGeom>
        </p:spPr>
        <p:txBody>
          <a:bodyPr vert="horz" lIns="91440" tIns="45720" rIns="91440" bIns="45720" rtlCol="0">
            <a:normAutofit/>
          </a:bodyPr>
          <a:lstStyle>
            <a:lvl1pPr marL="288029" indent="-288029" algn="l" defTabSz="685800" rtl="0" eaLnBrk="1" latinLnBrk="0" hangingPunct="1">
              <a:lnSpc>
                <a:spcPct val="100000"/>
              </a:lnSpc>
              <a:spcBef>
                <a:spcPts val="1000"/>
              </a:spcBef>
              <a:spcAft>
                <a:spcPts val="200"/>
              </a:spcAft>
              <a:buFont typeface="Wingdings 2" panose="05020102010507070707" pitchFamily="18" charset="2"/>
              <a:buChar char="¤"/>
              <a:defRPr sz="2000" b="1" kern="1200" baseline="0">
                <a:solidFill>
                  <a:schemeClr val="tx2"/>
                </a:solidFill>
                <a:latin typeface="+mj-ea"/>
                <a:ea typeface="+mj-ea"/>
                <a:cs typeface="+mn-cs"/>
              </a:defRPr>
            </a:lvl1pPr>
            <a:lvl2pPr marL="540000" indent="-288029" algn="l" defTabSz="685800" rtl="0" eaLnBrk="1" latinLnBrk="0" hangingPunct="1">
              <a:lnSpc>
                <a:spcPct val="100000"/>
              </a:lnSpc>
              <a:spcBef>
                <a:spcPts val="500"/>
              </a:spcBef>
              <a:spcAft>
                <a:spcPts val="200"/>
              </a:spcAft>
              <a:buFont typeface="Wingdings" panose="05000000000000000000" pitchFamily="2" charset="2"/>
              <a:buChar char="Ø"/>
              <a:defRPr sz="1800" b="1" i="0" kern="1200" baseline="0">
                <a:solidFill>
                  <a:schemeClr val="tx2"/>
                </a:solidFill>
                <a:latin typeface="+mj-ea"/>
                <a:ea typeface="+mj-ea"/>
                <a:cs typeface="+mn-cs"/>
              </a:defRPr>
            </a:lvl2pPr>
            <a:lvl3pPr marL="1080000" indent="-285750" algn="l" defTabSz="685800" rtl="0" eaLnBrk="1" latinLnBrk="0" hangingPunct="1">
              <a:lnSpc>
                <a:spcPct val="94000"/>
              </a:lnSpc>
              <a:spcBef>
                <a:spcPts val="500"/>
              </a:spcBef>
              <a:spcAft>
                <a:spcPts val="200"/>
              </a:spcAft>
              <a:buFont typeface="Wingdings" panose="05000000000000000000" pitchFamily="2" charset="2"/>
              <a:buChar char="ü"/>
              <a:defRPr sz="16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42900" indent="-342900" defTabSz="457200"/>
            <a:r>
              <a:rPr lang="en-US" altLang="zh-CN" sz="2400" b="0" dirty="0">
                <a:solidFill>
                  <a:schemeClr val="tx1"/>
                </a:solidFill>
                <a:latin typeface="+mn-ea"/>
                <a:ea typeface="+mn-ea"/>
              </a:rPr>
              <a:t> </a:t>
            </a:r>
            <a:r>
              <a:rPr lang="en-US" altLang="zh-CN" sz="2400" dirty="0">
                <a:solidFill>
                  <a:schemeClr val="tx1"/>
                </a:solidFill>
                <a:latin typeface="+mj-lt"/>
                <a:ea typeface="+mn-ea"/>
              </a:rPr>
              <a:t>In this work</a:t>
            </a:r>
            <a:endParaRPr lang="zh-CN" altLang="en-US" sz="2400" b="0" dirty="0">
              <a:solidFill>
                <a:schemeClr val="tx1"/>
              </a:solidFill>
              <a:latin typeface="+mj-lt"/>
              <a:ea typeface="+mn-ea"/>
            </a:endParaRPr>
          </a:p>
        </p:txBody>
      </p:sp>
      <p:sp>
        <p:nvSpPr>
          <p:cNvPr id="26" name="文本框 25">
            <a:extLst>
              <a:ext uri="{FF2B5EF4-FFF2-40B4-BE49-F238E27FC236}">
                <a16:creationId xmlns:a16="http://schemas.microsoft.com/office/drawing/2014/main" id="{2EDBB90A-BCB3-0A2C-CB6B-83E658C5CF8A}"/>
              </a:ext>
            </a:extLst>
          </p:cNvPr>
          <p:cNvSpPr txBox="1"/>
          <p:nvPr/>
        </p:nvSpPr>
        <p:spPr>
          <a:xfrm>
            <a:off x="5737588" y="1317994"/>
            <a:ext cx="3666388" cy="646331"/>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t>Momentum dependent self-energy term</a:t>
            </a:r>
            <a:endParaRPr lang="zh-CN" altLang="en-US" dirty="0"/>
          </a:p>
        </p:txBody>
      </p:sp>
      <p:sp>
        <p:nvSpPr>
          <p:cNvPr id="29" name="文本框 28">
            <a:extLst>
              <a:ext uri="{FF2B5EF4-FFF2-40B4-BE49-F238E27FC236}">
                <a16:creationId xmlns:a16="http://schemas.microsoft.com/office/drawing/2014/main" id="{B4DFB9BA-73A4-C2BA-9634-A7A7F8F0E122}"/>
              </a:ext>
            </a:extLst>
          </p:cNvPr>
          <p:cNvSpPr txBox="1"/>
          <p:nvPr/>
        </p:nvSpPr>
        <p:spPr>
          <a:xfrm>
            <a:off x="5754508" y="931837"/>
            <a:ext cx="5184838" cy="430887"/>
          </a:xfrm>
          <a:prstGeom prst="rect">
            <a:avLst/>
          </a:prstGeom>
          <a:noFill/>
        </p:spPr>
        <p:txBody>
          <a:bodyPr wrap="square">
            <a:spAutoFit/>
          </a:bodyPr>
          <a:lstStyle/>
          <a:p>
            <a:pPr marL="342900" indent="-342900">
              <a:buFont typeface="Wingdings 2" panose="05020102010507070707" pitchFamily="18" charset="2"/>
              <a:buChar char="¤"/>
            </a:pPr>
            <a:r>
              <a:rPr lang="en-US" altLang="zh-CN" sz="2200" dirty="0">
                <a:latin typeface="+mn-ea"/>
              </a:rPr>
              <a:t>Increasing Landau mass in RHB</a:t>
            </a:r>
            <a:endParaRPr lang="zh-CN" altLang="en-US" sz="2200" dirty="0">
              <a:latin typeface="+mn-ea"/>
            </a:endParaRPr>
          </a:p>
        </p:txBody>
      </p:sp>
      <p:sp>
        <p:nvSpPr>
          <p:cNvPr id="34" name="文本框 33">
            <a:extLst>
              <a:ext uri="{FF2B5EF4-FFF2-40B4-BE49-F238E27FC236}">
                <a16:creationId xmlns:a16="http://schemas.microsoft.com/office/drawing/2014/main" id="{11E4D3E1-2FDB-D2BA-1BFF-4A2B9F56C256}"/>
              </a:ext>
            </a:extLst>
          </p:cNvPr>
          <p:cNvSpPr txBox="1"/>
          <p:nvPr/>
        </p:nvSpPr>
        <p:spPr>
          <a:xfrm>
            <a:off x="9322354" y="1346547"/>
            <a:ext cx="1963936" cy="369332"/>
          </a:xfrm>
          <a:prstGeom prst="rect">
            <a:avLst/>
          </a:prstGeom>
          <a:noFill/>
        </p:spPr>
        <p:txBody>
          <a:bodyPr wrap="none" rtlCol="0">
            <a:spAutoFit/>
          </a:bodyPr>
          <a:lstStyle/>
          <a:p>
            <a:pPr marL="285750" indent="-285750">
              <a:buFont typeface="Wingdings" panose="05000000000000000000" pitchFamily="2" charset="2"/>
              <a:buChar char="Ø"/>
            </a:pPr>
            <a:r>
              <a:rPr lang="en-US" altLang="zh-CN" dirty="0">
                <a:solidFill>
                  <a:srgbClr val="C00000"/>
                </a:solidFill>
              </a:rPr>
              <a:t>Tensor coupling</a:t>
            </a:r>
            <a:endParaRPr lang="zh-CN" altLang="en-US" dirty="0">
              <a:solidFill>
                <a:srgbClr val="C00000"/>
              </a:solidFill>
            </a:endParaRPr>
          </a:p>
        </p:txBody>
      </p:sp>
      <p:sp>
        <p:nvSpPr>
          <p:cNvPr id="35" name="文本框 34">
            <a:extLst>
              <a:ext uri="{FF2B5EF4-FFF2-40B4-BE49-F238E27FC236}">
                <a16:creationId xmlns:a16="http://schemas.microsoft.com/office/drawing/2014/main" id="{9DA0EF65-D976-3F76-8FC0-A84275CA70FE}"/>
              </a:ext>
            </a:extLst>
          </p:cNvPr>
          <p:cNvSpPr txBox="1"/>
          <p:nvPr/>
        </p:nvSpPr>
        <p:spPr>
          <a:xfrm>
            <a:off x="6529572" y="1786398"/>
            <a:ext cx="3150001" cy="523220"/>
          </a:xfrm>
          <a:prstGeom prst="rect">
            <a:avLst/>
          </a:prstGeom>
          <a:noFill/>
        </p:spPr>
        <p:txBody>
          <a:bodyPr wrap="square">
            <a:spAutoFit/>
          </a:bodyPr>
          <a:lstStyle/>
          <a:p>
            <a:pPr>
              <a:defRPr/>
            </a:pPr>
            <a:r>
              <a:rPr lang="da-DK" altLang="zh-CN" sz="1400" dirty="0">
                <a:solidFill>
                  <a:srgbClr val="0070C1"/>
                </a:solidFill>
                <a:latin typeface="Calibri-Italic"/>
                <a:ea typeface="黑体"/>
              </a:rPr>
              <a:t>T. Marketin et al., Phys. Rev. C 75, 024304(2007)</a:t>
            </a:r>
          </a:p>
        </p:txBody>
      </p:sp>
      <p:sp>
        <p:nvSpPr>
          <p:cNvPr id="37" name="文本框 36">
            <a:extLst>
              <a:ext uri="{FF2B5EF4-FFF2-40B4-BE49-F238E27FC236}">
                <a16:creationId xmlns:a16="http://schemas.microsoft.com/office/drawing/2014/main" id="{14BC401F-417D-F22C-B6FD-DDD7503BE282}"/>
              </a:ext>
            </a:extLst>
          </p:cNvPr>
          <p:cNvSpPr txBox="1"/>
          <p:nvPr/>
        </p:nvSpPr>
        <p:spPr>
          <a:xfrm>
            <a:off x="9495370" y="1768396"/>
            <a:ext cx="2418943" cy="523220"/>
          </a:xfrm>
          <a:prstGeom prst="rect">
            <a:avLst/>
          </a:prstGeom>
          <a:noFill/>
        </p:spPr>
        <p:txBody>
          <a:bodyPr wrap="square">
            <a:spAutoFit/>
          </a:bodyPr>
          <a:lstStyle/>
          <a:p>
            <a:pPr>
              <a:defRPr/>
            </a:pPr>
            <a:r>
              <a:rPr lang="da-DK" altLang="zh-CN" sz="1400" dirty="0">
                <a:solidFill>
                  <a:srgbClr val="0070C1"/>
                </a:solidFill>
                <a:latin typeface="Calibri-Italic"/>
                <a:ea typeface="黑体"/>
              </a:rPr>
              <a:t>T. Niksic et al., Phys. Rev. C 71, 014308(2005)</a:t>
            </a:r>
          </a:p>
        </p:txBody>
      </p:sp>
      <p:sp>
        <p:nvSpPr>
          <p:cNvPr id="6" name="文本框 5">
            <a:extLst>
              <a:ext uri="{FF2B5EF4-FFF2-40B4-BE49-F238E27FC236}">
                <a16:creationId xmlns:a16="http://schemas.microsoft.com/office/drawing/2014/main" id="{717D871B-4F60-09B4-704E-7F3805CE266C}"/>
              </a:ext>
            </a:extLst>
          </p:cNvPr>
          <p:cNvSpPr txBox="1"/>
          <p:nvPr/>
        </p:nvSpPr>
        <p:spPr>
          <a:xfrm>
            <a:off x="448930" y="1326663"/>
            <a:ext cx="5454958" cy="923330"/>
          </a:xfrm>
          <a:prstGeom prst="rect">
            <a:avLst/>
          </a:prstGeom>
          <a:noFill/>
        </p:spPr>
        <p:txBody>
          <a:bodyPr wrap="square">
            <a:spAutoFit/>
          </a:bodyPr>
          <a:lstStyle/>
          <a:p>
            <a:pPr marL="285750" indent="-285750">
              <a:buFont typeface="Wingdings" panose="05000000000000000000" pitchFamily="2" charset="2"/>
              <a:buChar char="Ø"/>
            </a:pPr>
            <a:r>
              <a:rPr lang="en" altLang="zh-CN" dirty="0" err="1"/>
              <a:t>Fierz</a:t>
            </a:r>
            <a:r>
              <a:rPr lang="en" altLang="zh-CN" dirty="0"/>
              <a:t> transformation: </a:t>
            </a:r>
            <a:r>
              <a:rPr lang="en" altLang="zh-CN" dirty="0">
                <a:solidFill>
                  <a:srgbClr val="C00000"/>
                </a:solidFill>
              </a:rPr>
              <a:t>exchange terms </a:t>
            </a:r>
            <a:r>
              <a:rPr lang="en" altLang="zh-CN" dirty="0"/>
              <a:t>can be expressed as </a:t>
            </a:r>
            <a:r>
              <a:rPr lang="en" altLang="zh-CN" dirty="0">
                <a:solidFill>
                  <a:srgbClr val="C00000"/>
                </a:solidFill>
              </a:rPr>
              <a:t>direct terms </a:t>
            </a:r>
            <a:r>
              <a:rPr lang="en" altLang="zh-CN" dirty="0"/>
              <a:t>for point-coupling interaction</a:t>
            </a:r>
            <a:endParaRPr lang="zh-CN" altLang="en-US" dirty="0">
              <a:solidFill>
                <a:srgbClr val="C00000"/>
              </a:solidFill>
            </a:endParaRPr>
          </a:p>
        </p:txBody>
      </p:sp>
      <p:sp>
        <p:nvSpPr>
          <p:cNvPr id="8" name="文本框 7">
            <a:extLst>
              <a:ext uri="{FF2B5EF4-FFF2-40B4-BE49-F238E27FC236}">
                <a16:creationId xmlns:a16="http://schemas.microsoft.com/office/drawing/2014/main" id="{3E5AAE2E-635A-C525-03E5-91BF0C94BC7A}"/>
              </a:ext>
            </a:extLst>
          </p:cNvPr>
          <p:cNvSpPr txBox="1"/>
          <p:nvPr/>
        </p:nvSpPr>
        <p:spPr>
          <a:xfrm>
            <a:off x="225341" y="2367360"/>
            <a:ext cx="8386067" cy="461665"/>
          </a:xfrm>
          <a:prstGeom prst="rect">
            <a:avLst/>
          </a:prstGeom>
          <a:noFill/>
        </p:spPr>
        <p:txBody>
          <a:bodyPr wrap="square">
            <a:spAutoFit/>
          </a:bodyPr>
          <a:lstStyle/>
          <a:p>
            <a:pPr marL="342900" indent="-342900">
              <a:buFont typeface="Wingdings 2" panose="05020102010507070707" pitchFamily="18" charset="2"/>
              <a:buChar char="¤"/>
            </a:pPr>
            <a:r>
              <a:rPr lang="en" altLang="zh-CN" sz="2400" dirty="0" err="1">
                <a:latin typeface="+mj-lt"/>
              </a:rPr>
              <a:t>Fierz</a:t>
            </a:r>
            <a:r>
              <a:rPr lang="en" altLang="zh-CN" sz="2400" dirty="0">
                <a:latin typeface="+mj-lt"/>
              </a:rPr>
              <a:t> transformation</a:t>
            </a:r>
            <a:endParaRPr lang="zh-CN" altLang="en-US" sz="2400" dirty="0">
              <a:latin typeface="+mj-lt"/>
            </a:endParaRPr>
          </a:p>
        </p:txBody>
      </p:sp>
      <p:sp>
        <p:nvSpPr>
          <p:cNvPr id="13" name="矩形 12">
            <a:extLst>
              <a:ext uri="{FF2B5EF4-FFF2-40B4-BE49-F238E27FC236}">
                <a16:creationId xmlns:a16="http://schemas.microsoft.com/office/drawing/2014/main" id="{714CC3BB-21B4-0549-DDC4-7B4633E07B4A}"/>
              </a:ext>
            </a:extLst>
          </p:cNvPr>
          <p:cNvSpPr/>
          <p:nvPr/>
        </p:nvSpPr>
        <p:spPr>
          <a:xfrm>
            <a:off x="225341" y="872133"/>
            <a:ext cx="11686633" cy="1459223"/>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6898EB12-46BB-D649-529E-DBD6A163BDE4}"/>
              </a:ext>
            </a:extLst>
          </p:cNvPr>
          <p:cNvSpPr txBox="1"/>
          <p:nvPr/>
        </p:nvSpPr>
        <p:spPr>
          <a:xfrm>
            <a:off x="538040" y="2904392"/>
            <a:ext cx="5216468" cy="430887"/>
          </a:xfrm>
          <a:prstGeom prst="rect">
            <a:avLst/>
          </a:prstGeom>
          <a:noFill/>
        </p:spPr>
        <p:txBody>
          <a:bodyPr wrap="square">
            <a:spAutoFit/>
          </a:bodyPr>
          <a:lstStyle/>
          <a:p>
            <a:pPr marL="285750" indent="-285750">
              <a:buFont typeface="Wingdings" panose="05000000000000000000" pitchFamily="2" charset="2"/>
              <a:buChar char="Ø"/>
            </a:pPr>
            <a:r>
              <a:rPr lang="en-US" altLang="zh-CN" sz="2200" dirty="0"/>
              <a:t>RHB model</a:t>
            </a:r>
            <a:r>
              <a:rPr lang="zh-CN" altLang="en-US" sz="2200" dirty="0"/>
              <a:t>：</a:t>
            </a:r>
            <a:r>
              <a:rPr lang="en-US" altLang="zh-CN" sz="2200" dirty="0">
                <a:solidFill>
                  <a:srgbClr val="C00000"/>
                </a:solidFill>
              </a:rPr>
              <a:t>PCF-PK1 interaction</a:t>
            </a:r>
            <a:endParaRPr lang="zh-CN" altLang="en-US" sz="2200" dirty="0">
              <a:solidFill>
                <a:srgbClr val="C00000"/>
              </a:solidFill>
            </a:endParaRPr>
          </a:p>
        </p:txBody>
      </p:sp>
      <p:sp>
        <p:nvSpPr>
          <p:cNvPr id="27" name="文本框 26">
            <a:extLst>
              <a:ext uri="{FF2B5EF4-FFF2-40B4-BE49-F238E27FC236}">
                <a16:creationId xmlns:a16="http://schemas.microsoft.com/office/drawing/2014/main" id="{59EE6242-C455-314E-013E-2B9DBAA6EC90}"/>
              </a:ext>
            </a:extLst>
          </p:cNvPr>
          <p:cNvSpPr txBox="1"/>
          <p:nvPr/>
        </p:nvSpPr>
        <p:spPr>
          <a:xfrm>
            <a:off x="681363" y="3371813"/>
            <a:ext cx="3640026" cy="707886"/>
          </a:xfrm>
          <a:prstGeom prst="rect">
            <a:avLst/>
          </a:prstGeom>
          <a:noFill/>
        </p:spPr>
        <p:txBody>
          <a:bodyPr wrap="square" rtlCol="0">
            <a:spAutoFit/>
          </a:bodyPr>
          <a:lstStyle/>
          <a:p>
            <a:pPr marL="285750" indent="-285750">
              <a:buFont typeface="Wingdings" panose="05000000000000000000" pitchFamily="2" charset="2"/>
              <a:buChar char="u"/>
            </a:pPr>
            <a:r>
              <a:rPr lang="en-US" altLang="zh-CN" sz="2000" dirty="0"/>
              <a:t>Large Landau mass induced by tensor coupling</a:t>
            </a:r>
            <a:r>
              <a:rPr lang="zh-CN" altLang="en-US" sz="2000" dirty="0"/>
              <a:t>：</a:t>
            </a:r>
          </a:p>
        </p:txBody>
      </p:sp>
      <p:pic>
        <p:nvPicPr>
          <p:cNvPr id="3" name="图片 2">
            <a:extLst>
              <a:ext uri="{FF2B5EF4-FFF2-40B4-BE49-F238E27FC236}">
                <a16:creationId xmlns:a16="http://schemas.microsoft.com/office/drawing/2014/main" id="{6A760512-2E6C-3284-71E7-9B522F07391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868922" y="3818082"/>
            <a:ext cx="1259099" cy="184064"/>
          </a:xfrm>
          <a:prstGeom prst="rect">
            <a:avLst/>
          </a:prstGeom>
        </p:spPr>
      </p:pic>
      <p:sp>
        <p:nvSpPr>
          <p:cNvPr id="32" name="文本框 31">
            <a:extLst>
              <a:ext uri="{FF2B5EF4-FFF2-40B4-BE49-F238E27FC236}">
                <a16:creationId xmlns:a16="http://schemas.microsoft.com/office/drawing/2014/main" id="{34008A09-CA7C-FB3F-C2FA-036916C0C462}"/>
              </a:ext>
            </a:extLst>
          </p:cNvPr>
          <p:cNvSpPr txBox="1"/>
          <p:nvPr/>
        </p:nvSpPr>
        <p:spPr>
          <a:xfrm>
            <a:off x="681363" y="4162966"/>
            <a:ext cx="3420570" cy="369332"/>
          </a:xfrm>
          <a:prstGeom prst="rect">
            <a:avLst/>
          </a:prstGeom>
          <a:noFill/>
        </p:spPr>
        <p:txBody>
          <a:bodyPr wrap="square" rtlCol="0">
            <a:spAutoFit/>
          </a:bodyPr>
          <a:lstStyle/>
          <a:p>
            <a:pPr marL="285750" indent="-285750">
              <a:buFont typeface="Wingdings" panose="05000000000000000000" pitchFamily="2" charset="2"/>
              <a:buChar char="u"/>
            </a:pPr>
            <a:r>
              <a:rPr lang="en" altLang="zh-CN" dirty="0"/>
              <a:t>High computational efficiency </a:t>
            </a:r>
            <a:endParaRPr lang="zh-CN" altLang="en-US" dirty="0"/>
          </a:p>
        </p:txBody>
      </p:sp>
      <p:sp>
        <p:nvSpPr>
          <p:cNvPr id="33" name="文本框 32">
            <a:extLst>
              <a:ext uri="{FF2B5EF4-FFF2-40B4-BE49-F238E27FC236}">
                <a16:creationId xmlns:a16="http://schemas.microsoft.com/office/drawing/2014/main" id="{F36694A6-277F-AE6D-D98F-37DDB264ACF0}"/>
              </a:ext>
            </a:extLst>
          </p:cNvPr>
          <p:cNvSpPr txBox="1"/>
          <p:nvPr/>
        </p:nvSpPr>
        <p:spPr>
          <a:xfrm>
            <a:off x="5150537" y="2896815"/>
            <a:ext cx="1740372" cy="461665"/>
          </a:xfrm>
          <a:prstGeom prst="rect">
            <a:avLst/>
          </a:prstGeom>
          <a:noFill/>
        </p:spPr>
        <p:txBody>
          <a:bodyPr wrap="square">
            <a:spAutoFit/>
          </a:bodyPr>
          <a:lstStyle/>
          <a:p>
            <a:pPr marL="285750" indent="-285750">
              <a:buFont typeface="Wingdings" panose="05000000000000000000" pitchFamily="2" charset="2"/>
              <a:buChar char="Ø"/>
            </a:pPr>
            <a:r>
              <a:rPr lang="en-US" altLang="zh-CN" sz="2400" dirty="0"/>
              <a:t>RPA</a:t>
            </a:r>
            <a:endParaRPr lang="zh-CN" altLang="en-US" sz="2400" dirty="0"/>
          </a:p>
        </p:txBody>
      </p:sp>
      <p:pic>
        <p:nvPicPr>
          <p:cNvPr id="42" name="图片 41">
            <a:extLst>
              <a:ext uri="{FF2B5EF4-FFF2-40B4-BE49-F238E27FC236}">
                <a16:creationId xmlns:a16="http://schemas.microsoft.com/office/drawing/2014/main" id="{0613D8F7-EA91-396F-5743-1363070760D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885098" y="2961330"/>
            <a:ext cx="3419960" cy="2376266"/>
          </a:xfrm>
          <a:prstGeom prst="rect">
            <a:avLst/>
          </a:prstGeom>
        </p:spPr>
      </p:pic>
      <p:sp>
        <p:nvSpPr>
          <p:cNvPr id="45" name="文本框 44">
            <a:extLst>
              <a:ext uri="{FF2B5EF4-FFF2-40B4-BE49-F238E27FC236}">
                <a16:creationId xmlns:a16="http://schemas.microsoft.com/office/drawing/2014/main" id="{112DC761-48D6-CA5B-2B8A-71E723CFEE47}"/>
              </a:ext>
            </a:extLst>
          </p:cNvPr>
          <p:cNvSpPr txBox="1"/>
          <p:nvPr/>
        </p:nvSpPr>
        <p:spPr>
          <a:xfrm>
            <a:off x="1306844" y="4604344"/>
            <a:ext cx="3977373" cy="307777"/>
          </a:xfrm>
          <a:prstGeom prst="rect">
            <a:avLst/>
          </a:prstGeom>
          <a:noFill/>
        </p:spPr>
        <p:txBody>
          <a:bodyPr wrap="square">
            <a:spAutoFit/>
          </a:bodyPr>
          <a:lstStyle/>
          <a:p>
            <a:pPr>
              <a:defRPr/>
            </a:pPr>
            <a:r>
              <a:rPr lang="en-US" altLang="zh-CN" sz="1400" dirty="0" err="1">
                <a:solidFill>
                  <a:srgbClr val="0070C1"/>
                </a:solidFill>
                <a:latin typeface="Calibri-Italic"/>
                <a:ea typeface="黑体"/>
              </a:rPr>
              <a:t>Qiang</a:t>
            </a:r>
            <a:r>
              <a:rPr lang="en-US" altLang="zh-CN" sz="1400" dirty="0">
                <a:solidFill>
                  <a:srgbClr val="0070C1"/>
                </a:solidFill>
                <a:latin typeface="Calibri-Italic"/>
                <a:ea typeface="黑体"/>
              </a:rPr>
              <a:t> Zhao</a:t>
            </a:r>
            <a:r>
              <a:rPr lang="da-DK" altLang="zh-CN" sz="1400" dirty="0">
                <a:solidFill>
                  <a:srgbClr val="0070C1"/>
                </a:solidFill>
                <a:latin typeface="Calibri-Italic"/>
                <a:ea typeface="黑体"/>
              </a:rPr>
              <a:t> et al., Phys. Rev. C 106, 034315(2022)</a:t>
            </a:r>
          </a:p>
        </p:txBody>
      </p:sp>
      <p:sp>
        <p:nvSpPr>
          <p:cNvPr id="48" name="文本框 47">
            <a:extLst>
              <a:ext uri="{FF2B5EF4-FFF2-40B4-BE49-F238E27FC236}">
                <a16:creationId xmlns:a16="http://schemas.microsoft.com/office/drawing/2014/main" id="{F5B50950-0A86-5288-3411-4257B1130B25}"/>
              </a:ext>
            </a:extLst>
          </p:cNvPr>
          <p:cNvSpPr txBox="1"/>
          <p:nvPr/>
        </p:nvSpPr>
        <p:spPr>
          <a:xfrm>
            <a:off x="9109893" y="2906135"/>
            <a:ext cx="2575281" cy="2031325"/>
          </a:xfrm>
          <a:prstGeom prst="rect">
            <a:avLst/>
          </a:prstGeom>
          <a:noFill/>
        </p:spPr>
        <p:txBody>
          <a:bodyPr wrap="square">
            <a:spAutoFit/>
          </a:bodyPr>
          <a:lstStyle/>
          <a:p>
            <a:pPr marL="285750" indent="-285750" algn="just">
              <a:buFont typeface="Wingdings" panose="05000000000000000000" pitchFamily="2" charset="2"/>
              <a:buChar char="u"/>
            </a:pPr>
            <a:r>
              <a:rPr lang="en" altLang="zh-CN" dirty="0"/>
              <a:t>Without additional parameters, RPA with the </a:t>
            </a:r>
            <a:r>
              <a:rPr lang="en" altLang="zh-CN" dirty="0">
                <a:solidFill>
                  <a:srgbClr val="C00000"/>
                </a:solidFill>
              </a:rPr>
              <a:t>localized exchange terms </a:t>
            </a:r>
            <a:r>
              <a:rPr lang="en" altLang="zh-CN" dirty="0"/>
              <a:t>provides a </a:t>
            </a:r>
            <a:r>
              <a:rPr lang="en" altLang="zh-CN" dirty="0">
                <a:solidFill>
                  <a:srgbClr val="C00000"/>
                </a:solidFill>
              </a:rPr>
              <a:t>fully self</a:t>
            </a:r>
            <a:r>
              <a:rPr lang="en-US" altLang="zh-CN" dirty="0">
                <a:solidFill>
                  <a:srgbClr val="C00000"/>
                </a:solidFill>
              </a:rPr>
              <a:t>-consistent</a:t>
            </a:r>
            <a:r>
              <a:rPr lang="en" altLang="zh-CN" dirty="0">
                <a:solidFill>
                  <a:srgbClr val="C00000"/>
                </a:solidFill>
              </a:rPr>
              <a:t> description of </a:t>
            </a:r>
            <a:r>
              <a:rPr lang="en" altLang="zh-CN" dirty="0"/>
              <a:t>the GTR energy of </a:t>
            </a:r>
            <a:r>
              <a:rPr lang="en" altLang="zh-CN" baseline="30000" dirty="0"/>
              <a:t>208</a:t>
            </a:r>
            <a:r>
              <a:rPr lang="en" altLang="zh-CN" dirty="0"/>
              <a:t>Pb.</a:t>
            </a:r>
            <a:endParaRPr lang="zh-CN" altLang="en-US" dirty="0"/>
          </a:p>
        </p:txBody>
      </p:sp>
      <p:sp>
        <p:nvSpPr>
          <p:cNvPr id="49" name="文本框 48">
            <a:extLst>
              <a:ext uri="{FF2B5EF4-FFF2-40B4-BE49-F238E27FC236}">
                <a16:creationId xmlns:a16="http://schemas.microsoft.com/office/drawing/2014/main" id="{3729D54E-15EA-28FA-4239-D2ADE6A1E427}"/>
              </a:ext>
            </a:extLst>
          </p:cNvPr>
          <p:cNvSpPr txBox="1"/>
          <p:nvPr/>
        </p:nvSpPr>
        <p:spPr>
          <a:xfrm>
            <a:off x="7294462" y="2665450"/>
            <a:ext cx="4401816" cy="307777"/>
          </a:xfrm>
          <a:prstGeom prst="rect">
            <a:avLst/>
          </a:prstGeom>
          <a:noFill/>
        </p:spPr>
        <p:txBody>
          <a:bodyPr wrap="square">
            <a:spAutoFit/>
          </a:bodyPr>
          <a:lstStyle/>
          <a:p>
            <a:pPr>
              <a:defRPr/>
            </a:pPr>
            <a:r>
              <a:rPr lang="en-US" altLang="zh-CN" sz="1400" dirty="0" err="1">
                <a:solidFill>
                  <a:srgbClr val="0070C1"/>
                </a:solidFill>
                <a:latin typeface="Calibri-Italic"/>
                <a:ea typeface="黑体"/>
              </a:rPr>
              <a:t>Haozhao</a:t>
            </a:r>
            <a:r>
              <a:rPr lang="en-US" altLang="zh-CN" sz="1400" dirty="0">
                <a:solidFill>
                  <a:srgbClr val="0070C1"/>
                </a:solidFill>
                <a:latin typeface="Calibri-Italic"/>
                <a:ea typeface="黑体"/>
              </a:rPr>
              <a:t> Liang</a:t>
            </a:r>
            <a:r>
              <a:rPr lang="da-DK" altLang="zh-CN" sz="1400" dirty="0">
                <a:solidFill>
                  <a:srgbClr val="0070C1"/>
                </a:solidFill>
                <a:latin typeface="Calibri-Italic"/>
                <a:ea typeface="黑体"/>
              </a:rPr>
              <a:t> et al., Phys. Rev. C 86, 021302(R) (2012)</a:t>
            </a:r>
          </a:p>
        </p:txBody>
      </p:sp>
      <p:sp>
        <p:nvSpPr>
          <p:cNvPr id="50" name="矩形 49">
            <a:extLst>
              <a:ext uri="{FF2B5EF4-FFF2-40B4-BE49-F238E27FC236}">
                <a16:creationId xmlns:a16="http://schemas.microsoft.com/office/drawing/2014/main" id="{CDE9DBC8-25FB-25EE-1D6B-222A0DD37A98}"/>
              </a:ext>
            </a:extLst>
          </p:cNvPr>
          <p:cNvSpPr/>
          <p:nvPr/>
        </p:nvSpPr>
        <p:spPr>
          <a:xfrm>
            <a:off x="202789" y="2391149"/>
            <a:ext cx="11691835" cy="2946254"/>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箭头: 右 41">
            <a:extLst>
              <a:ext uri="{FF2B5EF4-FFF2-40B4-BE49-F238E27FC236}">
                <a16:creationId xmlns:a16="http://schemas.microsoft.com/office/drawing/2014/main" id="{1B5927DD-4EA8-3699-4FF0-E536C11474A4}"/>
              </a:ext>
            </a:extLst>
          </p:cNvPr>
          <p:cNvSpPr/>
          <p:nvPr/>
        </p:nvSpPr>
        <p:spPr>
          <a:xfrm rot="10295399">
            <a:off x="8242153" y="3480283"/>
            <a:ext cx="949803" cy="285258"/>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文本框 4">
            <a:extLst>
              <a:ext uri="{FF2B5EF4-FFF2-40B4-BE49-F238E27FC236}">
                <a16:creationId xmlns:a16="http://schemas.microsoft.com/office/drawing/2014/main" id="{9143B43F-F995-AE02-3042-90095DA0AD48}"/>
              </a:ext>
            </a:extLst>
          </p:cNvPr>
          <p:cNvSpPr txBox="1"/>
          <p:nvPr/>
        </p:nvSpPr>
        <p:spPr>
          <a:xfrm>
            <a:off x="1884249" y="1968718"/>
            <a:ext cx="4000849" cy="306861"/>
          </a:xfrm>
          <a:prstGeom prst="rect">
            <a:avLst/>
          </a:prstGeom>
          <a:noFill/>
        </p:spPr>
        <p:txBody>
          <a:bodyPr wrap="square">
            <a:spAutoFit/>
          </a:bodyPr>
          <a:lstStyle/>
          <a:p>
            <a:pPr>
              <a:defRPr/>
            </a:pPr>
            <a:r>
              <a:rPr lang="zh-CN" altLang="en-US" sz="1400" dirty="0">
                <a:solidFill>
                  <a:srgbClr val="0070C1"/>
                </a:solidFill>
                <a:latin typeface="Calibri-Italic"/>
                <a:ea typeface="黑体"/>
              </a:rPr>
              <a:t>A. Sulaksono</a:t>
            </a:r>
            <a:r>
              <a:rPr lang="en-US" altLang="zh-CN" sz="1400" dirty="0">
                <a:solidFill>
                  <a:srgbClr val="0070C1"/>
                </a:solidFill>
                <a:latin typeface="Calibri-Italic"/>
                <a:ea typeface="黑体"/>
              </a:rPr>
              <a:t> et al., </a:t>
            </a:r>
            <a:r>
              <a:rPr lang="zh-CN" altLang="en-US" sz="1400" dirty="0">
                <a:solidFill>
                  <a:srgbClr val="0070C1"/>
                </a:solidFill>
                <a:latin typeface="Calibri-Italic"/>
                <a:ea typeface="黑体"/>
              </a:rPr>
              <a:t>Ann. Phys. (NY) 306, 36 (2003).</a:t>
            </a:r>
          </a:p>
        </p:txBody>
      </p:sp>
    </p:spTree>
    <p:extLst>
      <p:ext uri="{BB962C8B-B14F-4D97-AF65-F5344CB8AC3E}">
        <p14:creationId xmlns:p14="http://schemas.microsoft.com/office/powerpoint/2010/main" val="49349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D4E1E97-020B-4786-866F-CBE7EE95DD38}"/>
              </a:ext>
            </a:extLst>
          </p:cNvPr>
          <p:cNvSpPr/>
          <p:nvPr/>
        </p:nvSpPr>
        <p:spPr>
          <a:xfrm>
            <a:off x="2968238" y="1222681"/>
            <a:ext cx="6673554" cy="4328108"/>
          </a:xfrm>
          <a:prstGeom prst="rect">
            <a:avLst/>
          </a:prstGeom>
        </p:spPr>
        <p:txBody>
          <a:bodyPr wrap="square">
            <a:spAutoFit/>
          </a:bodyPr>
          <a:lstStyle/>
          <a:p>
            <a:pPr marL="457200" indent="-457200">
              <a:lnSpc>
                <a:spcPct val="15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Introduction</a:t>
            </a:r>
          </a:p>
          <a:p>
            <a:pPr marL="457200" indent="-457200">
              <a:lnSpc>
                <a:spcPct val="200000"/>
              </a:lnSpc>
              <a:spcBef>
                <a:spcPts val="600"/>
              </a:spcBef>
              <a:spcAft>
                <a:spcPts val="1200"/>
              </a:spcAft>
              <a:buFont typeface="Wingdings" panose="05000000000000000000" pitchFamily="2" charset="2"/>
              <a:buChar char="p"/>
            </a:pPr>
            <a:r>
              <a:rPr lang="en-US" altLang="zh-CN" sz="3200" b="1" dirty="0">
                <a:latin typeface="+mn-ea"/>
              </a:rPr>
              <a:t>Theoretical framework</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Results and Discussions</a:t>
            </a:r>
          </a:p>
          <a:p>
            <a:pPr marL="457200" indent="-457200">
              <a:lnSpc>
                <a:spcPct val="200000"/>
              </a:lnSpc>
              <a:spcBef>
                <a:spcPts val="600"/>
              </a:spcBef>
              <a:spcAft>
                <a:spcPts val="1200"/>
              </a:spcAft>
              <a:buFont typeface="Wingdings" panose="05000000000000000000" pitchFamily="2" charset="2"/>
              <a:buChar char="p"/>
            </a:pPr>
            <a:r>
              <a:rPr lang="en-US" altLang="zh-CN" sz="3200" b="1" dirty="0">
                <a:solidFill>
                  <a:schemeClr val="bg2"/>
                </a:solidFill>
                <a:latin typeface="+mn-ea"/>
              </a:rPr>
              <a:t>Summary and Perspective</a:t>
            </a:r>
          </a:p>
        </p:txBody>
      </p:sp>
    </p:spTree>
    <p:extLst>
      <p:ext uri="{BB962C8B-B14F-4D97-AF65-F5344CB8AC3E}">
        <p14:creationId xmlns:p14="http://schemas.microsoft.com/office/powerpoint/2010/main" val="822056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pct25">
          <a:fgClr>
            <a:schemeClr val="bg2"/>
          </a:fgClr>
          <a:bgClr>
            <a:schemeClr val="bg1"/>
          </a:bgClr>
        </a:pattFill>
        <a:effectLst/>
      </p:bgPr>
    </p:bg>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DD1CB28B-6B90-C58F-7F9B-989209D2E2F7}"/>
              </a:ext>
            </a:extLst>
          </p:cNvPr>
          <p:cNvSpPr txBox="1"/>
          <p:nvPr/>
        </p:nvSpPr>
        <p:spPr>
          <a:xfrm flipH="1">
            <a:off x="403926" y="30358"/>
            <a:ext cx="6568373" cy="646331"/>
          </a:xfrm>
          <a:prstGeom prst="rect">
            <a:avLst/>
          </a:prstGeom>
          <a:noFill/>
        </p:spPr>
        <p:txBody>
          <a:bodyPr wrap="square" rtlCol="0" anchor="ctr" anchorCtr="0">
            <a:spAutoFit/>
          </a:bodyPr>
          <a:lstStyle/>
          <a:p>
            <a:r>
              <a:rPr lang="en-US" altLang="zh-CN" sz="3600" dirty="0">
                <a:solidFill>
                  <a:srgbClr val="FFFFFF"/>
                </a:solidFill>
                <a:latin typeface="+mj-lt"/>
                <a:ea typeface="+mj-ea"/>
              </a:rPr>
              <a:t>QRPA</a:t>
            </a:r>
            <a:r>
              <a:rPr lang="zh-CN" altLang="en-US" sz="3600" dirty="0">
                <a:solidFill>
                  <a:srgbClr val="FFFFFF"/>
                </a:solidFill>
                <a:latin typeface="+mj-lt"/>
                <a:ea typeface="+mj-ea"/>
              </a:rPr>
              <a:t> </a:t>
            </a:r>
            <a:r>
              <a:rPr lang="en-US" altLang="zh-CN" sz="3600" dirty="0">
                <a:solidFill>
                  <a:srgbClr val="FFFFFF"/>
                </a:solidFill>
                <a:latin typeface="+mj-lt"/>
                <a:ea typeface="+mj-ea"/>
              </a:rPr>
              <a:t>based on RHB</a:t>
            </a:r>
          </a:p>
        </p:txBody>
      </p:sp>
      <p:sp>
        <p:nvSpPr>
          <p:cNvPr id="2" name="文本框 1">
            <a:extLst>
              <a:ext uri="{FF2B5EF4-FFF2-40B4-BE49-F238E27FC236}">
                <a16:creationId xmlns:a16="http://schemas.microsoft.com/office/drawing/2014/main" id="{36120483-55D7-4796-AB3D-7B89DB351FC7}"/>
              </a:ext>
            </a:extLst>
          </p:cNvPr>
          <p:cNvSpPr txBox="1"/>
          <p:nvPr/>
        </p:nvSpPr>
        <p:spPr>
          <a:xfrm>
            <a:off x="134182" y="986845"/>
            <a:ext cx="4047525" cy="492443"/>
          </a:xfrm>
          <a:prstGeom prst="rect">
            <a:avLst/>
          </a:prstGeom>
          <a:noFill/>
        </p:spPr>
        <p:txBody>
          <a:bodyPr wrap="square">
            <a:spAutoFit/>
          </a:bodyPr>
          <a:lstStyle/>
          <a:p>
            <a:pPr marL="342900" indent="-342900">
              <a:buFont typeface="Wingdings 2" panose="05020102010507070707" pitchFamily="18" charset="2"/>
              <a:buChar char="¤"/>
            </a:pPr>
            <a:r>
              <a:rPr lang="en-US" altLang="zh-CN" sz="2600" dirty="0">
                <a:latin typeface="+mj-lt"/>
              </a:rPr>
              <a:t>Eigenvalue equation</a:t>
            </a:r>
            <a:endParaRPr lang="zh-CN" altLang="en-US" sz="2600" dirty="0">
              <a:latin typeface="+mj-lt"/>
            </a:endParaRPr>
          </a:p>
        </p:txBody>
      </p:sp>
      <p:sp>
        <p:nvSpPr>
          <p:cNvPr id="31" name="矩形 30">
            <a:extLst>
              <a:ext uri="{FF2B5EF4-FFF2-40B4-BE49-F238E27FC236}">
                <a16:creationId xmlns:a16="http://schemas.microsoft.com/office/drawing/2014/main" id="{1BCC2032-2571-3345-A8B4-DB7E5DF6656B}"/>
              </a:ext>
            </a:extLst>
          </p:cNvPr>
          <p:cNvSpPr/>
          <p:nvPr/>
        </p:nvSpPr>
        <p:spPr>
          <a:xfrm>
            <a:off x="4590296" y="1062593"/>
            <a:ext cx="2500280" cy="631011"/>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0" name="组合 69">
            <a:extLst>
              <a:ext uri="{FF2B5EF4-FFF2-40B4-BE49-F238E27FC236}">
                <a16:creationId xmlns:a16="http://schemas.microsoft.com/office/drawing/2014/main" id="{DECBB4A0-DCC5-20DB-C4C2-85333AF471E7}"/>
              </a:ext>
            </a:extLst>
          </p:cNvPr>
          <p:cNvGrpSpPr/>
          <p:nvPr/>
        </p:nvGrpSpPr>
        <p:grpSpPr>
          <a:xfrm>
            <a:off x="926244" y="2598444"/>
            <a:ext cx="10571647" cy="438223"/>
            <a:chOff x="940761" y="2714797"/>
            <a:chExt cx="10571647" cy="438223"/>
          </a:xfrm>
        </p:grpSpPr>
        <mc:AlternateContent xmlns:mc="http://schemas.openxmlformats.org/markup-compatibility/2006">
          <mc:Choice xmlns:a14="http://schemas.microsoft.com/office/drawing/2010/main" Requires="a14">
            <p:sp>
              <p:nvSpPr>
                <p:cNvPr id="14" name="文本框 13">
                  <a:extLst>
                    <a:ext uri="{FF2B5EF4-FFF2-40B4-BE49-F238E27FC236}">
                      <a16:creationId xmlns:a16="http://schemas.microsoft.com/office/drawing/2014/main" id="{A2CAB225-5124-6260-B0C6-564CC47BD700}"/>
                    </a:ext>
                  </a:extLst>
                </p:cNvPr>
                <p:cNvSpPr txBox="1"/>
                <p:nvPr/>
              </p:nvSpPr>
              <p:spPr>
                <a:xfrm>
                  <a:off x="940761" y="2722133"/>
                  <a:ext cx="5346625" cy="430887"/>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cs typeface="Times New Roman" panose="02020603050405020304" pitchFamily="18" charset="0"/>
                    </a:rPr>
                    <a:t>Vibrational excited state </a:t>
                  </a:r>
                  <a14:m>
                    <m:oMath xmlns:m="http://schemas.openxmlformats.org/officeDocument/2006/math">
                      <m:r>
                        <a:rPr lang="en-US" altLang="zh-CN" sz="2200" b="0" i="1" smtClean="0">
                          <a:latin typeface="Cambria Math" panose="02040503050406030204" pitchFamily="18" charset="0"/>
                          <a:cs typeface="Times New Roman" panose="02020603050405020304" pitchFamily="18" charset="0"/>
                        </a:rPr>
                        <m:t>|</m:t>
                      </m:r>
                      <m:d>
                        <m:dPr>
                          <m:begChr m:val=""/>
                          <m:endChr m:val="⟩"/>
                          <m:ctrlPr>
                            <a:rPr lang="el-GR" altLang="zh-CN" sz="22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l-GR" altLang="zh-CN" sz="2200" i="1">
                              <a:latin typeface="Cambria Math" panose="02040503050406030204" pitchFamily="18" charset="0"/>
                              <a:ea typeface="Cambria Math" panose="02040503050406030204" pitchFamily="18" charset="0"/>
                              <a:cs typeface="Times New Roman" panose="02020603050405020304" pitchFamily="18" charset="0"/>
                            </a:rPr>
                            <m:t>𝜈</m:t>
                          </m:r>
                        </m:e>
                      </m:d>
                    </m:oMath>
                  </a14:m>
                  <a:r>
                    <a:rPr lang="en-US" altLang="zh-CN" sz="2200" dirty="0">
                      <a:latin typeface="Times New Roman" panose="02020603050405020304" pitchFamily="18" charset="0"/>
                      <a:cs typeface="Times New Roman" panose="02020603050405020304" pitchFamily="18" charset="0"/>
                    </a:rPr>
                    <a:t> and energy </a:t>
                  </a:r>
                  <a:r>
                    <a:rPr lang="en-US" altLang="zh-CN" sz="2200" i="1" dirty="0">
                      <a:latin typeface="Times New Roman" panose="02020603050405020304" pitchFamily="18" charset="0"/>
                      <a:cs typeface="Times New Roman" panose="02020603050405020304" pitchFamily="18" charset="0"/>
                    </a:rPr>
                    <a:t>E</a:t>
                  </a:r>
                </a:p>
              </p:txBody>
            </p:sp>
          </mc:Choice>
          <mc:Fallback>
            <p:sp>
              <p:nvSpPr>
                <p:cNvPr id="14" name="文本框 13">
                  <a:extLst>
                    <a:ext uri="{FF2B5EF4-FFF2-40B4-BE49-F238E27FC236}">
                      <a16:creationId xmlns:a16="http://schemas.microsoft.com/office/drawing/2014/main" id="{A2CAB225-5124-6260-B0C6-564CC47BD700}"/>
                    </a:ext>
                  </a:extLst>
                </p:cNvPr>
                <p:cNvSpPr txBox="1">
                  <a:spLocks noRot="1" noChangeAspect="1" noMove="1" noResize="1" noEditPoints="1" noAdjustHandles="1" noChangeArrowheads="1" noChangeShapeType="1" noTextEdit="1"/>
                </p:cNvSpPr>
                <p:nvPr/>
              </p:nvSpPr>
              <p:spPr>
                <a:xfrm>
                  <a:off x="940761" y="2722133"/>
                  <a:ext cx="5346625" cy="430887"/>
                </a:xfrm>
                <a:prstGeom prst="rect">
                  <a:avLst/>
                </a:prstGeom>
                <a:blipFill>
                  <a:blip r:embed="rId7"/>
                  <a:stretch>
                    <a:fillRect l="-1185" t="-113889" b="-180556"/>
                  </a:stretch>
                </a:blipFill>
              </p:spPr>
              <p:txBody>
                <a:bodyPr/>
                <a:lstStyle/>
                <a:p>
                  <a:r>
                    <a:rPr lang="zh-CN" altLang="en-US">
                      <a:noFill/>
                    </a:rPr>
                    <a:t> </a:t>
                  </a:r>
                </a:p>
              </p:txBody>
            </p:sp>
          </mc:Fallback>
        </mc:AlternateContent>
        <p:grpSp>
          <p:nvGrpSpPr>
            <p:cNvPr id="33" name="组合 32">
              <a:extLst>
                <a:ext uri="{FF2B5EF4-FFF2-40B4-BE49-F238E27FC236}">
                  <a16:creationId xmlns:a16="http://schemas.microsoft.com/office/drawing/2014/main" id="{E713D7C8-39D9-8877-FAC1-B419FFCC8B43}"/>
                </a:ext>
              </a:extLst>
            </p:cNvPr>
            <p:cNvGrpSpPr/>
            <p:nvPr/>
          </p:nvGrpSpPr>
          <p:grpSpPr>
            <a:xfrm>
              <a:off x="7334862" y="2714797"/>
              <a:ext cx="4177546" cy="430887"/>
              <a:chOff x="7467599" y="2909048"/>
              <a:chExt cx="2722396" cy="430887"/>
            </a:xfrm>
          </p:grpSpPr>
          <p:sp>
            <p:nvSpPr>
              <p:cNvPr id="34" name="矩形 33">
                <a:extLst>
                  <a:ext uri="{FF2B5EF4-FFF2-40B4-BE49-F238E27FC236}">
                    <a16:creationId xmlns:a16="http://schemas.microsoft.com/office/drawing/2014/main" id="{4CFD1D0A-9225-1003-3208-2B2CE13C5383}"/>
                  </a:ext>
                </a:extLst>
              </p:cNvPr>
              <p:cNvSpPr/>
              <p:nvPr/>
            </p:nvSpPr>
            <p:spPr>
              <a:xfrm>
                <a:off x="7467599" y="2909048"/>
                <a:ext cx="2722395" cy="430887"/>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35" name="文本框 34">
                    <a:extLst>
                      <a:ext uri="{FF2B5EF4-FFF2-40B4-BE49-F238E27FC236}">
                        <a16:creationId xmlns:a16="http://schemas.microsoft.com/office/drawing/2014/main" id="{F8E17277-11A7-21AC-8C66-D6D5A3F24A22}"/>
                      </a:ext>
                    </a:extLst>
                  </p:cNvPr>
                  <p:cNvSpPr txBox="1"/>
                  <p:nvPr/>
                </p:nvSpPr>
                <p:spPr>
                  <a:xfrm>
                    <a:off x="7597815" y="2953594"/>
                    <a:ext cx="2592180" cy="369332"/>
                  </a:xfrm>
                  <a:prstGeom prst="rect">
                    <a:avLst/>
                  </a:prstGeom>
                  <a:noFill/>
                </p:spPr>
                <p:txBody>
                  <a:bodyPr wrap="square" rtlCol="0">
                    <a:spAutoFit/>
                  </a:bodyPr>
                  <a:lstStyle/>
                  <a:p>
                    <a:r>
                      <a:rPr lang="en-US" altLang="zh-CN" dirty="0"/>
                      <a:t>Expansion with basis</a:t>
                    </a:r>
                    <a:r>
                      <a:rPr lang="zh-CN" altLang="en-US" dirty="0"/>
                      <a:t>：</a:t>
                    </a:r>
                    <a14:m>
                      <m:oMath xmlns:m="http://schemas.openxmlformats.org/officeDocument/2006/math">
                        <m:r>
                          <a:rPr lang="en-US" altLang="zh-CN" i="1">
                            <a:latin typeface="Cambria Math" panose="02040503050406030204" pitchFamily="18" charset="0"/>
                            <a:cs typeface="Times New Roman" panose="02020603050405020304" pitchFamily="18" charset="0"/>
                          </a:rPr>
                          <m:t>|</m:t>
                        </m:r>
                        <m:d>
                          <m:dPr>
                            <m:begChr m:val=""/>
                            <m:endChr m:val="⟩"/>
                            <m:ctrlPr>
                              <a:rPr lang="el-GR"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l-GR" altLang="zh-CN" i="1">
                                <a:latin typeface="Cambria Math" panose="02040503050406030204" pitchFamily="18" charset="0"/>
                                <a:ea typeface="Cambria Math" panose="02040503050406030204" pitchFamily="18" charset="0"/>
                                <a:cs typeface="Times New Roman" panose="02020603050405020304" pitchFamily="18" charset="0"/>
                              </a:rPr>
                              <m:t>𝜈</m:t>
                            </m:r>
                          </m:e>
                        </m:d>
                        <m:r>
                          <a:rPr lang="en-US" altLang="zh-CN" b="0" i="0" smtClean="0">
                            <a:latin typeface="Cambria Math" panose="02040503050406030204" pitchFamily="18" charset="0"/>
                            <a:ea typeface="Cambria Math" panose="02040503050406030204" pitchFamily="18" charset="0"/>
                            <a:cs typeface="Times New Roman" panose="02020603050405020304" pitchFamily="18" charset="0"/>
                          </a:rPr>
                          <m:t>=</m:t>
                        </m:r>
                        <m:nary>
                          <m:naryPr>
                            <m:chr m:val="∑"/>
                            <m:supHide m:val="on"/>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naryPr>
                          <m:sub>
                            <m:r>
                              <m:rPr>
                                <m:sty m:val="p"/>
                                <m:brk m:alnAt="7"/>
                              </m:rPr>
                              <a:rPr lang="en-US" altLang="zh-CN" i="1">
                                <a:latin typeface="Cambria Math" panose="02040503050406030204" pitchFamily="18" charset="0"/>
                                <a:ea typeface="Cambria Math" panose="02040503050406030204" pitchFamily="18" charset="0"/>
                                <a:cs typeface="Times New Roman" panose="02020603050405020304" pitchFamily="18" charset="0"/>
                              </a:rPr>
                              <m:t>α</m:t>
                            </m:r>
                          </m:sub>
                          <m:sup/>
                          <m:e>
                            <m:sSub>
                              <m:sSubPr>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𝐶</m:t>
                                </m:r>
                              </m:e>
                              <m:sub>
                                <m:r>
                                  <a:rPr lang="zh-CN" altLang="en-US" b="0" i="1" smtClean="0">
                                    <a:latin typeface="Cambria Math" panose="02040503050406030204" pitchFamily="18" charset="0"/>
                                    <a:ea typeface="Cambria Math" panose="02040503050406030204" pitchFamily="18" charset="0"/>
                                    <a:cs typeface="Times New Roman" panose="02020603050405020304" pitchFamily="18" charset="0"/>
                                  </a:rPr>
                                  <m:t>𝛼</m:t>
                                </m:r>
                              </m:sub>
                            </m:sSub>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zh-CN" altLang="en-US" b="0" i="1" smtClean="0">
                                    <a:latin typeface="Cambria Math" panose="02040503050406030204" pitchFamily="18" charset="0"/>
                                    <a:ea typeface="Cambria Math" panose="02040503050406030204" pitchFamily="18" charset="0"/>
                                    <a:cs typeface="Times New Roman" panose="02020603050405020304" pitchFamily="18" charset="0"/>
                                  </a:rPr>
                                  <m:t>𝛼</m:t>
                                </m:r>
                              </m:e>
                            </m:d>
                          </m:e>
                        </m:nary>
                      </m:oMath>
                    </a14:m>
                    <a:endParaRPr lang="zh-CN" altLang="en-US" dirty="0"/>
                  </a:p>
                </p:txBody>
              </p:sp>
            </mc:Choice>
            <mc:Fallback>
              <p:sp>
                <p:nvSpPr>
                  <p:cNvPr id="35" name="文本框 34">
                    <a:extLst>
                      <a:ext uri="{FF2B5EF4-FFF2-40B4-BE49-F238E27FC236}">
                        <a16:creationId xmlns:a16="http://schemas.microsoft.com/office/drawing/2014/main" id="{F8E17277-11A7-21AC-8C66-D6D5A3F24A22}"/>
                      </a:ext>
                    </a:extLst>
                  </p:cNvPr>
                  <p:cNvSpPr txBox="1">
                    <a:spLocks noRot="1" noChangeAspect="1" noMove="1" noResize="1" noEditPoints="1" noAdjustHandles="1" noChangeArrowheads="1" noChangeShapeType="1" noTextEdit="1"/>
                  </p:cNvSpPr>
                  <p:nvPr/>
                </p:nvSpPr>
                <p:spPr>
                  <a:xfrm>
                    <a:off x="7597815" y="2953594"/>
                    <a:ext cx="2592180" cy="369332"/>
                  </a:xfrm>
                  <a:prstGeom prst="rect">
                    <a:avLst/>
                  </a:prstGeom>
                  <a:blipFill>
                    <a:blip r:embed="rId8"/>
                    <a:stretch>
                      <a:fillRect l="-1274" t="-113333" r="-1274" b="-166667"/>
                    </a:stretch>
                  </a:blipFill>
                </p:spPr>
                <p:txBody>
                  <a:bodyPr/>
                  <a:lstStyle/>
                  <a:p>
                    <a:r>
                      <a:rPr lang="zh-CN" altLang="en-US">
                        <a:noFill/>
                      </a:rPr>
                      <a:t> </a:t>
                    </a:r>
                  </a:p>
                </p:txBody>
              </p:sp>
            </mc:Fallback>
          </mc:AlternateContent>
        </p:grpSp>
        <p:sp>
          <p:nvSpPr>
            <p:cNvPr id="36" name="箭头: 左 35">
              <a:extLst>
                <a:ext uri="{FF2B5EF4-FFF2-40B4-BE49-F238E27FC236}">
                  <a16:creationId xmlns:a16="http://schemas.microsoft.com/office/drawing/2014/main" id="{5D330C03-3C63-237B-3FE4-F45C5C502D6A}"/>
                </a:ext>
              </a:extLst>
            </p:cNvPr>
            <p:cNvSpPr/>
            <p:nvPr/>
          </p:nvSpPr>
          <p:spPr>
            <a:xfrm>
              <a:off x="6544663" y="2842706"/>
              <a:ext cx="702905" cy="234531"/>
            </a:xfrm>
            <a:prstGeom prst="lef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文本框 36">
            <a:extLst>
              <a:ext uri="{FF2B5EF4-FFF2-40B4-BE49-F238E27FC236}">
                <a16:creationId xmlns:a16="http://schemas.microsoft.com/office/drawing/2014/main" id="{ADFD7F39-B4FC-9DB8-5F4F-67679B8D26E2}"/>
              </a:ext>
            </a:extLst>
          </p:cNvPr>
          <p:cNvSpPr txBox="1"/>
          <p:nvPr/>
        </p:nvSpPr>
        <p:spPr>
          <a:xfrm>
            <a:off x="198374" y="3240442"/>
            <a:ext cx="8187343"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latin typeface="+mj-lt"/>
              </a:rPr>
              <a:t>Configuration space: </a:t>
            </a:r>
            <a:r>
              <a:rPr lang="en-US" altLang="zh-CN" sz="2400" dirty="0">
                <a:latin typeface="+mj-lt"/>
                <a:cs typeface="Times New Roman" panose="02020603050405020304" pitchFamily="18" charset="0"/>
              </a:rPr>
              <a:t>all 2-quasiparticle</a:t>
            </a:r>
            <a:r>
              <a:rPr lang="zh-CN" altLang="en-US" sz="2400" dirty="0">
                <a:latin typeface="+mj-lt"/>
                <a:cs typeface="Times New Roman" panose="02020603050405020304" pitchFamily="18" charset="0"/>
              </a:rPr>
              <a:t> </a:t>
            </a:r>
            <a:r>
              <a:rPr lang="en-US" altLang="zh-CN" sz="2400" dirty="0">
                <a:latin typeface="+mj-lt"/>
                <a:cs typeface="Times New Roman" panose="02020603050405020304" pitchFamily="18" charset="0"/>
              </a:rPr>
              <a:t>(2-qp) excitation</a:t>
            </a:r>
            <a:endParaRPr lang="zh-CN" altLang="en-US" sz="2400" dirty="0">
              <a:latin typeface="+mj-lt"/>
            </a:endParaRPr>
          </a:p>
        </p:txBody>
      </p:sp>
      <p:grpSp>
        <p:nvGrpSpPr>
          <p:cNvPr id="41" name="组合 40">
            <a:extLst>
              <a:ext uri="{FF2B5EF4-FFF2-40B4-BE49-F238E27FC236}">
                <a16:creationId xmlns:a16="http://schemas.microsoft.com/office/drawing/2014/main" id="{5DCD46D6-C605-889B-E2FB-8BB553D4AC17}"/>
              </a:ext>
            </a:extLst>
          </p:cNvPr>
          <p:cNvGrpSpPr/>
          <p:nvPr/>
        </p:nvGrpSpPr>
        <p:grpSpPr>
          <a:xfrm>
            <a:off x="4118274" y="4002570"/>
            <a:ext cx="7121971" cy="430887"/>
            <a:chOff x="8304817" y="2179051"/>
            <a:chExt cx="6590625" cy="430887"/>
          </a:xfrm>
        </p:grpSpPr>
        <p:sp>
          <p:nvSpPr>
            <p:cNvPr id="42" name="矩形 41">
              <a:extLst>
                <a:ext uri="{FF2B5EF4-FFF2-40B4-BE49-F238E27FC236}">
                  <a16:creationId xmlns:a16="http://schemas.microsoft.com/office/drawing/2014/main" id="{9A7F016F-0CFF-974B-DA8D-91B8BFF4809D}"/>
                </a:ext>
              </a:extLst>
            </p:cNvPr>
            <p:cNvSpPr/>
            <p:nvPr/>
          </p:nvSpPr>
          <p:spPr>
            <a:xfrm>
              <a:off x="8304817" y="2179051"/>
              <a:ext cx="6254989" cy="430887"/>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3AAFC8FC-3111-3211-9BD4-86B5B07A515B}"/>
                </a:ext>
              </a:extLst>
            </p:cNvPr>
            <p:cNvSpPr txBox="1"/>
            <p:nvPr/>
          </p:nvSpPr>
          <p:spPr>
            <a:xfrm>
              <a:off x="8417280" y="2209828"/>
              <a:ext cx="6478162" cy="369332"/>
            </a:xfrm>
            <a:prstGeom prst="rect">
              <a:avLst/>
            </a:prstGeom>
            <a:noFill/>
          </p:spPr>
          <p:txBody>
            <a:bodyPr wrap="square" rtlCol="0">
              <a:spAutoFit/>
            </a:bodyPr>
            <a:lstStyle/>
            <a:p>
              <a:r>
                <a:rPr lang="en-US" altLang="zh-CN" dirty="0"/>
                <a:t>Spherical RHB equation: </a:t>
              </a:r>
              <a:r>
                <a:rPr lang="en-US" altLang="zh-CN" dirty="0">
                  <a:solidFill>
                    <a:srgbClr val="C00000"/>
                  </a:solidFill>
                </a:rPr>
                <a:t>localized exchange term </a:t>
              </a:r>
              <a:r>
                <a:rPr lang="en-US" altLang="zh-CN" dirty="0"/>
                <a:t>and </a:t>
              </a:r>
              <a:r>
                <a:rPr lang="en-US" altLang="zh-CN" dirty="0">
                  <a:solidFill>
                    <a:srgbClr val="C00000"/>
                  </a:solidFill>
                </a:rPr>
                <a:t>tensor coupling</a:t>
              </a:r>
              <a:endParaRPr lang="zh-CN" altLang="en-US" dirty="0">
                <a:solidFill>
                  <a:srgbClr val="C00000"/>
                </a:solidFill>
              </a:endParaRPr>
            </a:p>
          </p:txBody>
        </p:sp>
      </p:grpSp>
      <p:grpSp>
        <p:nvGrpSpPr>
          <p:cNvPr id="3" name="组合 2">
            <a:extLst>
              <a:ext uri="{FF2B5EF4-FFF2-40B4-BE49-F238E27FC236}">
                <a16:creationId xmlns:a16="http://schemas.microsoft.com/office/drawing/2014/main" id="{51489CA6-5F91-496D-F45B-B1C4310586C3}"/>
              </a:ext>
            </a:extLst>
          </p:cNvPr>
          <p:cNvGrpSpPr/>
          <p:nvPr/>
        </p:nvGrpSpPr>
        <p:grpSpPr>
          <a:xfrm>
            <a:off x="926669" y="1918164"/>
            <a:ext cx="5478363" cy="505650"/>
            <a:chOff x="1003375" y="2179051"/>
            <a:chExt cx="5478363" cy="505650"/>
          </a:xfrm>
        </p:grpSpPr>
        <p:sp>
          <p:nvSpPr>
            <p:cNvPr id="4" name="文本框 3">
              <a:extLst>
                <a:ext uri="{FF2B5EF4-FFF2-40B4-BE49-F238E27FC236}">
                  <a16:creationId xmlns:a16="http://schemas.microsoft.com/office/drawing/2014/main" id="{456B6F59-8BDA-FF14-1A9E-E99CB10CF34E}"/>
                </a:ext>
              </a:extLst>
            </p:cNvPr>
            <p:cNvSpPr txBox="1"/>
            <p:nvPr/>
          </p:nvSpPr>
          <p:spPr>
            <a:xfrm>
              <a:off x="1003375" y="2179051"/>
              <a:ext cx="2133365" cy="430887"/>
            </a:xfrm>
            <a:prstGeom prst="rect">
              <a:avLst/>
            </a:prstGeom>
            <a:noFill/>
          </p:spPr>
          <p:txBody>
            <a:bodyPr wrap="square">
              <a:spAutoFit/>
            </a:bodyPr>
            <a:lstStyle/>
            <a:p>
              <a:pPr marL="342900" indent="-342900">
                <a:buFont typeface="Wingdings" panose="05000000000000000000" pitchFamily="2" charset="2"/>
                <a:buChar char="Ø"/>
              </a:pPr>
              <a:r>
                <a:rPr lang="en-US" altLang="zh-CN" sz="2200" dirty="0">
                  <a:latin typeface="Times New Roman" panose="02020603050405020304" pitchFamily="18" charset="0"/>
                  <a:cs typeface="Times New Roman" panose="02020603050405020304" pitchFamily="18" charset="0"/>
                </a:rPr>
                <a:t>Hamiltonian</a:t>
              </a:r>
              <a:r>
                <a:rPr lang="zh-CN" altLang="en-US" sz="2200" dirty="0">
                  <a:latin typeface="Times New Roman" panose="02020603050405020304" pitchFamily="18" charset="0"/>
                  <a:cs typeface="Times New Roman" panose="02020603050405020304" pitchFamily="18" charset="0"/>
                </a:rPr>
                <a:t>：</a:t>
              </a:r>
            </a:p>
          </p:txBody>
        </p:sp>
        <p:sp>
          <p:nvSpPr>
            <p:cNvPr id="5" name="矩形 4">
              <a:extLst>
                <a:ext uri="{FF2B5EF4-FFF2-40B4-BE49-F238E27FC236}">
                  <a16:creationId xmlns:a16="http://schemas.microsoft.com/office/drawing/2014/main" id="{9CEB8880-0B6E-D1BD-F7EE-3FB07C14F69A}"/>
                </a:ext>
              </a:extLst>
            </p:cNvPr>
            <p:cNvSpPr/>
            <p:nvPr/>
          </p:nvSpPr>
          <p:spPr>
            <a:xfrm>
              <a:off x="5829346" y="2181175"/>
              <a:ext cx="652392" cy="503526"/>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3F87D6EA-3397-7067-248E-E432C1678E1E}"/>
              </a:ext>
            </a:extLst>
          </p:cNvPr>
          <p:cNvGrpSpPr/>
          <p:nvPr/>
        </p:nvGrpSpPr>
        <p:grpSpPr>
          <a:xfrm>
            <a:off x="7678264" y="1899639"/>
            <a:ext cx="3642025" cy="430887"/>
            <a:chOff x="7919035" y="2176393"/>
            <a:chExt cx="3642025" cy="430887"/>
          </a:xfrm>
        </p:grpSpPr>
        <p:sp>
          <p:nvSpPr>
            <p:cNvPr id="9" name="矩形 8">
              <a:extLst>
                <a:ext uri="{FF2B5EF4-FFF2-40B4-BE49-F238E27FC236}">
                  <a16:creationId xmlns:a16="http://schemas.microsoft.com/office/drawing/2014/main" id="{893C14EF-CB4B-354D-71DA-56AEE40C0B5C}"/>
                </a:ext>
              </a:extLst>
            </p:cNvPr>
            <p:cNvSpPr/>
            <p:nvPr/>
          </p:nvSpPr>
          <p:spPr>
            <a:xfrm>
              <a:off x="7919035" y="2176393"/>
              <a:ext cx="3548283" cy="430887"/>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728D3D08-D690-94E7-D72E-1417D0CE66DD}"/>
                </a:ext>
              </a:extLst>
            </p:cNvPr>
            <p:cNvSpPr txBox="1"/>
            <p:nvPr/>
          </p:nvSpPr>
          <p:spPr>
            <a:xfrm>
              <a:off x="7925151" y="2210893"/>
              <a:ext cx="3635909" cy="369332"/>
            </a:xfrm>
            <a:prstGeom prst="rect">
              <a:avLst/>
            </a:prstGeom>
            <a:noFill/>
          </p:spPr>
          <p:txBody>
            <a:bodyPr wrap="square" rtlCol="0">
              <a:spAutoFit/>
            </a:bodyPr>
            <a:lstStyle/>
            <a:p>
              <a:r>
                <a:rPr lang="en-US" altLang="zh-CN" dirty="0"/>
                <a:t>Point-coupling relativistic interaction</a:t>
              </a:r>
              <a:endParaRPr lang="zh-CN" altLang="en-US" dirty="0"/>
            </a:p>
          </p:txBody>
        </p:sp>
      </p:grpSp>
      <p:pic>
        <p:nvPicPr>
          <p:cNvPr id="46" name="图片 45">
            <a:extLst>
              <a:ext uri="{FF2B5EF4-FFF2-40B4-BE49-F238E27FC236}">
                <a16:creationId xmlns:a16="http://schemas.microsoft.com/office/drawing/2014/main" id="{5BD7A24E-7A5B-A2F9-9032-049F0ABD94A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492830" y="1772688"/>
            <a:ext cx="5161013" cy="823566"/>
          </a:xfrm>
          <a:prstGeom prst="rect">
            <a:avLst/>
          </a:prstGeom>
        </p:spPr>
      </p:pic>
      <p:pic>
        <p:nvPicPr>
          <p:cNvPr id="65" name="图片 64">
            <a:extLst>
              <a:ext uri="{FF2B5EF4-FFF2-40B4-BE49-F238E27FC236}">
                <a16:creationId xmlns:a16="http://schemas.microsoft.com/office/drawing/2014/main" id="{2757363E-3CB8-9080-46DD-6A90C8D88A11}"/>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547089" y="4454981"/>
            <a:ext cx="5773256" cy="360096"/>
          </a:xfrm>
          <a:prstGeom prst="rect">
            <a:avLst/>
          </a:prstGeom>
        </p:spPr>
      </p:pic>
      <p:sp>
        <p:nvSpPr>
          <p:cNvPr id="51" name="文本框 50">
            <a:extLst>
              <a:ext uri="{FF2B5EF4-FFF2-40B4-BE49-F238E27FC236}">
                <a16:creationId xmlns:a16="http://schemas.microsoft.com/office/drawing/2014/main" id="{E642513E-896C-4DB1-66F5-CA34CB36FF15}"/>
              </a:ext>
            </a:extLst>
          </p:cNvPr>
          <p:cNvSpPr txBox="1"/>
          <p:nvPr/>
        </p:nvSpPr>
        <p:spPr>
          <a:xfrm>
            <a:off x="7952898" y="4474431"/>
            <a:ext cx="3226604" cy="276999"/>
          </a:xfrm>
          <a:prstGeom prst="rect">
            <a:avLst/>
          </a:prstGeom>
          <a:noFill/>
        </p:spPr>
        <p:txBody>
          <a:bodyPr wrap="square">
            <a:spAutoFit/>
          </a:bodyPr>
          <a:lstStyle/>
          <a:p>
            <a:r>
              <a:rPr lang="en-US" altLang="zh-CN" sz="1200" dirty="0" err="1">
                <a:solidFill>
                  <a:srgbClr val="0070C1"/>
                </a:solidFill>
                <a:latin typeface="Calibri-Italic"/>
                <a:ea typeface="黑体"/>
              </a:rPr>
              <a:t>Qiang</a:t>
            </a:r>
            <a:r>
              <a:rPr lang="en-US" altLang="zh-CN" sz="1200" dirty="0">
                <a:solidFill>
                  <a:srgbClr val="0070C1"/>
                </a:solidFill>
                <a:latin typeface="Calibri-Italic"/>
                <a:ea typeface="黑体"/>
              </a:rPr>
              <a:t> Zhao et al., Phys. Rev. C 106, 034315(2022)</a:t>
            </a:r>
            <a:endParaRPr lang="zh-CN" altLang="en-US" sz="1200" dirty="0"/>
          </a:p>
        </p:txBody>
      </p:sp>
      <p:sp>
        <p:nvSpPr>
          <p:cNvPr id="55" name="文本框 54">
            <a:extLst>
              <a:ext uri="{FF2B5EF4-FFF2-40B4-BE49-F238E27FC236}">
                <a16:creationId xmlns:a16="http://schemas.microsoft.com/office/drawing/2014/main" id="{CF971B1D-0F6C-2065-0749-11A82783C131}"/>
              </a:ext>
            </a:extLst>
          </p:cNvPr>
          <p:cNvSpPr txBox="1"/>
          <p:nvPr/>
        </p:nvSpPr>
        <p:spPr>
          <a:xfrm>
            <a:off x="596818" y="3806976"/>
            <a:ext cx="3393878" cy="430887"/>
          </a:xfrm>
          <a:prstGeom prst="rect">
            <a:avLst/>
          </a:prstGeom>
          <a:noFill/>
        </p:spPr>
        <p:txBody>
          <a:bodyPr wrap="none" rtlCol="0">
            <a:spAutoFit/>
          </a:bodyPr>
          <a:lstStyle/>
          <a:p>
            <a:pPr marL="285750" indent="-285750">
              <a:buFont typeface="Wingdings" panose="05000000000000000000" pitchFamily="2" charset="2"/>
              <a:buChar char="Ø"/>
            </a:pPr>
            <a:r>
              <a:rPr lang="en-US" altLang="zh-CN" sz="2200" dirty="0"/>
              <a:t>2-qp excitation state basis</a:t>
            </a:r>
            <a:endParaRPr lang="zh-CN" altLang="en-US" sz="2200" dirty="0"/>
          </a:p>
        </p:txBody>
      </p:sp>
      <p:sp>
        <p:nvSpPr>
          <p:cNvPr id="57" name="文本框 56">
            <a:extLst>
              <a:ext uri="{FF2B5EF4-FFF2-40B4-BE49-F238E27FC236}">
                <a16:creationId xmlns:a16="http://schemas.microsoft.com/office/drawing/2014/main" id="{BF4CBBFB-69FE-9E53-FA01-A42E7152E30E}"/>
              </a:ext>
            </a:extLst>
          </p:cNvPr>
          <p:cNvSpPr txBox="1"/>
          <p:nvPr/>
        </p:nvSpPr>
        <p:spPr>
          <a:xfrm>
            <a:off x="177837" y="4964175"/>
            <a:ext cx="3875311" cy="461665"/>
          </a:xfrm>
          <a:prstGeom prst="rect">
            <a:avLst/>
          </a:prstGeom>
          <a:noFill/>
        </p:spPr>
        <p:txBody>
          <a:bodyPr wrap="square">
            <a:spAutoFit/>
          </a:bodyPr>
          <a:lstStyle/>
          <a:p>
            <a:pPr marL="342900" indent="-342900">
              <a:buFont typeface="Wingdings 2" panose="05020102010507070707" pitchFamily="18" charset="2"/>
              <a:buChar char="¤"/>
            </a:pPr>
            <a:r>
              <a:rPr lang="en-US" altLang="zh-CN" sz="2400" dirty="0"/>
              <a:t>Spherical QRPA equation</a:t>
            </a:r>
            <a:endParaRPr lang="zh-CN" altLang="en-US" sz="2400" dirty="0"/>
          </a:p>
        </p:txBody>
      </p:sp>
      <p:pic>
        <p:nvPicPr>
          <p:cNvPr id="11" name="图片 10" descr="\documentclass{article}&#10;\usepackage{amsmath}&#10;\pagestyle{empty}&#10;\usepackage{bm}&#10;\usepackage{color}&#10;\begin{document}&#10;&#10;\begin{align*}&#10;|\nu\rangle&amp;=\sum_{pn}\left[X_{pn}^{\nu}|pn\rangle-Y_{pn}^{\nu}|p^{-1}n^{-1}\rangle\right]&#10;\end{align*}&#10;&#10;&#10;\end{document}" title="IguanaTex Bitmap Display">
            <a:extLst>
              <a:ext uri="{FF2B5EF4-FFF2-40B4-BE49-F238E27FC236}">
                <a16:creationId xmlns:a16="http://schemas.microsoft.com/office/drawing/2014/main" id="{66B80208-BF5B-E828-0A0D-BA0EDF354F29}"/>
              </a:ext>
            </a:extLst>
          </p:cNvPr>
          <p:cNvPicPr>
            <a:picLocks noChangeAspect="1"/>
          </p:cNvPicPr>
          <p:nvPr>
            <p:custDataLst>
              <p:tags r:id="rId2"/>
            </p:custDataLst>
          </p:nvPr>
        </p:nvPicPr>
        <p:blipFill>
          <a:blip r:embed="rId11"/>
          <a:stretch>
            <a:fillRect/>
          </a:stretch>
        </p:blipFill>
        <p:spPr>
          <a:xfrm>
            <a:off x="3929651" y="5090153"/>
            <a:ext cx="3562747" cy="549955"/>
          </a:xfrm>
          <a:prstGeom prst="rect">
            <a:avLst/>
          </a:prstGeom>
        </p:spPr>
      </p:pic>
      <p:sp>
        <p:nvSpPr>
          <p:cNvPr id="71" name="矩形 70">
            <a:extLst>
              <a:ext uri="{FF2B5EF4-FFF2-40B4-BE49-F238E27FC236}">
                <a16:creationId xmlns:a16="http://schemas.microsoft.com/office/drawing/2014/main" id="{8F65235C-0FCE-70CD-F018-526879C722F7}"/>
              </a:ext>
            </a:extLst>
          </p:cNvPr>
          <p:cNvSpPr/>
          <p:nvPr/>
        </p:nvSpPr>
        <p:spPr>
          <a:xfrm>
            <a:off x="134182" y="918719"/>
            <a:ext cx="11557946" cy="2205614"/>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6F010DDA-70F1-EA60-EF4F-793DEB74BF64}"/>
              </a:ext>
            </a:extLst>
          </p:cNvPr>
          <p:cNvSpPr/>
          <p:nvPr/>
        </p:nvSpPr>
        <p:spPr>
          <a:xfrm>
            <a:off x="134182" y="3203417"/>
            <a:ext cx="11557946" cy="1663963"/>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67A2DDE-9016-C4A8-0358-C0462ECC241B}"/>
              </a:ext>
            </a:extLst>
          </p:cNvPr>
          <p:cNvSpPr/>
          <p:nvPr/>
        </p:nvSpPr>
        <p:spPr>
          <a:xfrm>
            <a:off x="134182" y="4923385"/>
            <a:ext cx="11557946" cy="1663963"/>
          </a:xfrm>
          <a:prstGeom prst="rect">
            <a:avLst/>
          </a:prstGeom>
          <a:noFill/>
          <a:ln>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C91F5D9F-2211-9758-862B-23D0E2E8E694}"/>
              </a:ext>
            </a:extLst>
          </p:cNvPr>
          <p:cNvGrpSpPr/>
          <p:nvPr/>
        </p:nvGrpSpPr>
        <p:grpSpPr>
          <a:xfrm>
            <a:off x="8700361" y="5232610"/>
            <a:ext cx="2587506" cy="877853"/>
            <a:chOff x="7779530" y="5122145"/>
            <a:chExt cx="2587506" cy="877853"/>
          </a:xfrm>
        </p:grpSpPr>
        <p:sp>
          <p:nvSpPr>
            <p:cNvPr id="80" name="矩形 79">
              <a:extLst>
                <a:ext uri="{FF2B5EF4-FFF2-40B4-BE49-F238E27FC236}">
                  <a16:creationId xmlns:a16="http://schemas.microsoft.com/office/drawing/2014/main" id="{AF952BC1-0F5A-4988-C19F-253D9525B1F0}"/>
                </a:ext>
              </a:extLst>
            </p:cNvPr>
            <p:cNvSpPr/>
            <p:nvPr/>
          </p:nvSpPr>
          <p:spPr>
            <a:xfrm>
              <a:off x="7779530" y="5122145"/>
              <a:ext cx="2475996" cy="877853"/>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a16="http://schemas.microsoft.com/office/drawing/2014/main" id="{1DAA9020-4DD7-9A17-A7A7-8011EE2299D8}"/>
                </a:ext>
              </a:extLst>
            </p:cNvPr>
            <p:cNvSpPr txBox="1"/>
            <p:nvPr/>
          </p:nvSpPr>
          <p:spPr>
            <a:xfrm>
              <a:off x="7830373" y="5195007"/>
              <a:ext cx="2536663" cy="369332"/>
            </a:xfrm>
            <a:prstGeom prst="rect">
              <a:avLst/>
            </a:prstGeom>
            <a:noFill/>
          </p:spPr>
          <p:txBody>
            <a:bodyPr wrap="square">
              <a:spAutoFit/>
            </a:bodyPr>
            <a:lstStyle/>
            <a:p>
              <a:r>
                <a:rPr lang="en-US" altLang="zh-CN" dirty="0" err="1"/>
                <a:t>Isoscalar</a:t>
              </a:r>
              <a:r>
                <a:rPr lang="en-US" altLang="zh-CN" dirty="0"/>
                <a:t> pairing force:</a:t>
              </a:r>
            </a:p>
          </p:txBody>
        </p:sp>
        <p:sp>
          <p:nvSpPr>
            <p:cNvPr id="82" name="文本框 81">
              <a:extLst>
                <a:ext uri="{FF2B5EF4-FFF2-40B4-BE49-F238E27FC236}">
                  <a16:creationId xmlns:a16="http://schemas.microsoft.com/office/drawing/2014/main" id="{1D81ABF9-8474-F5B6-788D-54935834BE89}"/>
                </a:ext>
              </a:extLst>
            </p:cNvPr>
            <p:cNvSpPr txBox="1"/>
            <p:nvPr/>
          </p:nvSpPr>
          <p:spPr>
            <a:xfrm>
              <a:off x="8115734" y="5557431"/>
              <a:ext cx="2251302" cy="369332"/>
            </a:xfrm>
            <a:prstGeom prst="rect">
              <a:avLst/>
            </a:prstGeom>
            <a:noFill/>
          </p:spPr>
          <p:txBody>
            <a:bodyPr wrap="square">
              <a:spAutoFit/>
            </a:bodyPr>
            <a:lstStyle/>
            <a:p>
              <a:r>
                <a:rPr lang="en-US" altLang="zh-CN" dirty="0"/>
                <a:t>separable form</a:t>
              </a:r>
              <a:endParaRPr lang="zh-CN" altLang="en-US" dirty="0"/>
            </a:p>
          </p:txBody>
        </p:sp>
      </p:grpSp>
      <p:sp>
        <p:nvSpPr>
          <p:cNvPr id="85" name="矩形 84">
            <a:extLst>
              <a:ext uri="{FF2B5EF4-FFF2-40B4-BE49-F238E27FC236}">
                <a16:creationId xmlns:a16="http://schemas.microsoft.com/office/drawing/2014/main" id="{B248A881-8D9A-B1A4-5BFD-5716D934C3FD}"/>
              </a:ext>
            </a:extLst>
          </p:cNvPr>
          <p:cNvSpPr/>
          <p:nvPr/>
        </p:nvSpPr>
        <p:spPr>
          <a:xfrm>
            <a:off x="8513294" y="3458554"/>
            <a:ext cx="3051256" cy="403638"/>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a:extLst>
              <a:ext uri="{FF2B5EF4-FFF2-40B4-BE49-F238E27FC236}">
                <a16:creationId xmlns:a16="http://schemas.microsoft.com/office/drawing/2014/main" id="{309B8FD2-E8D2-8DCC-133C-A8791C61B806}"/>
              </a:ext>
            </a:extLst>
          </p:cNvPr>
          <p:cNvSpPr txBox="1"/>
          <p:nvPr/>
        </p:nvSpPr>
        <p:spPr>
          <a:xfrm>
            <a:off x="8513294" y="3471274"/>
            <a:ext cx="2984595" cy="369332"/>
          </a:xfrm>
          <a:prstGeom prst="rect">
            <a:avLst/>
          </a:prstGeom>
          <a:noFill/>
        </p:spPr>
        <p:txBody>
          <a:bodyPr wrap="square">
            <a:spAutoFit/>
          </a:bodyPr>
          <a:lstStyle/>
          <a:p>
            <a:r>
              <a:rPr lang="en-US" altLang="zh-CN" dirty="0"/>
              <a:t>Pairing force</a:t>
            </a:r>
            <a:r>
              <a:rPr lang="zh-CN" altLang="en-US" dirty="0"/>
              <a:t>：</a:t>
            </a:r>
            <a:r>
              <a:rPr lang="en-US" altLang="zh-CN" dirty="0"/>
              <a:t>separable form</a:t>
            </a:r>
            <a:endParaRPr lang="zh-CN" altLang="en-US" dirty="0"/>
          </a:p>
        </p:txBody>
      </p:sp>
      <p:sp>
        <p:nvSpPr>
          <p:cNvPr id="12" name="文本框 11">
            <a:extLst>
              <a:ext uri="{FF2B5EF4-FFF2-40B4-BE49-F238E27FC236}">
                <a16:creationId xmlns:a16="http://schemas.microsoft.com/office/drawing/2014/main" id="{8F8F74BC-52D7-BEF7-1D1A-A2826E4D0602}"/>
              </a:ext>
            </a:extLst>
          </p:cNvPr>
          <p:cNvSpPr txBox="1"/>
          <p:nvPr/>
        </p:nvSpPr>
        <p:spPr>
          <a:xfrm>
            <a:off x="8529313" y="3219822"/>
            <a:ext cx="3226604" cy="276999"/>
          </a:xfrm>
          <a:prstGeom prst="rect">
            <a:avLst/>
          </a:prstGeom>
          <a:noFill/>
        </p:spPr>
        <p:txBody>
          <a:bodyPr wrap="square">
            <a:spAutoFit/>
          </a:bodyPr>
          <a:lstStyle/>
          <a:p>
            <a:r>
              <a:rPr lang="en-US" altLang="zh-CN" sz="1200" dirty="0">
                <a:solidFill>
                  <a:srgbClr val="0070C1"/>
                </a:solidFill>
                <a:latin typeface="Calibri-Italic"/>
                <a:ea typeface="黑体"/>
              </a:rPr>
              <a:t>Y. Tian et al., Phys. Lett. B 676, 44(2009)</a:t>
            </a:r>
            <a:endParaRPr lang="zh-CN" altLang="en-US" sz="1200" dirty="0"/>
          </a:p>
        </p:txBody>
      </p:sp>
      <p:pic>
        <p:nvPicPr>
          <p:cNvPr id="13" name="图片 12" descr="\documentclass{article}&#10;\usepackage{amsmath}&#10;\pagestyle{empty}&#10;\usepackage{bm}&#10;\usepackage{color}&#10;\begin{document}&#10;&#10;\begin{align*}&#10;H|\nu\rangle = E |\nu\rangle&#10;\end{align*}&#10;&#10;&#10;\end{document}" title="IguanaTex Bitmap Display">
            <a:extLst>
              <a:ext uri="{FF2B5EF4-FFF2-40B4-BE49-F238E27FC236}">
                <a16:creationId xmlns:a16="http://schemas.microsoft.com/office/drawing/2014/main" id="{124541E8-ABC9-B61D-5C4D-58D19AD1B49A}"/>
              </a:ext>
            </a:extLst>
          </p:cNvPr>
          <p:cNvPicPr>
            <a:picLocks noChangeAspect="1"/>
          </p:cNvPicPr>
          <p:nvPr>
            <p:custDataLst>
              <p:tags r:id="rId3"/>
            </p:custDataLst>
          </p:nvPr>
        </p:nvPicPr>
        <p:blipFill>
          <a:blip r:embed="rId12"/>
          <a:stretch>
            <a:fillRect/>
          </a:stretch>
        </p:blipFill>
        <p:spPr>
          <a:xfrm>
            <a:off x="4767518" y="1217892"/>
            <a:ext cx="2208621" cy="416721"/>
          </a:xfrm>
          <a:prstGeom prst="rect">
            <a:avLst/>
          </a:prstGeom>
        </p:spPr>
      </p:pic>
      <p:pic>
        <p:nvPicPr>
          <p:cNvPr id="22" name="图片 21" descr="\documentclass{article}&#10;\usepackage{amsmath}&#10;\pagestyle{empty}&#10;\usepackage{bm}&#10;\usepackage{color}&#10;\begin{document}&#10;&#10;\begin{align*}&#10;\sum_{p'n'}\left(\begin{array}{cc}&#10;\mathcal{A}_{p n, p^{\prime} n^{\prime}}^J &amp; \mathcal{B}_{p n, p^{\prime} n^{\prime}}^J \\&#10;-\mathcal{B}_{p n, p^{\prime} n^{\prime}}^J &amp; -\mathcal{A}_{p n, p^{\prime} n^{\prime}}^J&#10;\end{array}\right)\binom{X_{p^{\prime} n^{\prime}}^{\nu J}}{Y_{p^{\prime} n^{\prime}}^{\nu J}}=E_\nu\binom{X_{p n}^{\nu J}}{Y_{p n}^{\nu J}}&#10;\end{align*}&#10;&#10;&#10;\end{document}" title="IguanaTex Bitmap Display">
            <a:extLst>
              <a:ext uri="{FF2B5EF4-FFF2-40B4-BE49-F238E27FC236}">
                <a16:creationId xmlns:a16="http://schemas.microsoft.com/office/drawing/2014/main" id="{5A118C6E-1629-D79C-ADD8-0AE8EC466489}"/>
              </a:ext>
            </a:extLst>
          </p:cNvPr>
          <p:cNvPicPr>
            <a:picLocks noChangeAspect="1"/>
          </p:cNvPicPr>
          <p:nvPr>
            <p:custDataLst>
              <p:tags r:id="rId4"/>
            </p:custDataLst>
          </p:nvPr>
        </p:nvPicPr>
        <p:blipFill>
          <a:blip r:embed="rId13"/>
          <a:stretch>
            <a:fillRect/>
          </a:stretch>
        </p:blipFill>
        <p:spPr>
          <a:xfrm>
            <a:off x="1762131" y="5635320"/>
            <a:ext cx="6526004" cy="822844"/>
          </a:xfrm>
          <a:prstGeom prst="rect">
            <a:avLst/>
          </a:prstGeom>
        </p:spPr>
      </p:pic>
    </p:spTree>
    <p:extLst>
      <p:ext uri="{BB962C8B-B14F-4D97-AF65-F5344CB8AC3E}">
        <p14:creationId xmlns:p14="http://schemas.microsoft.com/office/powerpoint/2010/main" val="7170841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70.2287"/>
  <p:tag name="ORIGINALWIDTH" val="1944.507"/>
  <p:tag name="LATEXADDIN" val="\documentclass{article}&#10;\usepackage{amsmath}&#10;\pagestyle{empty}&#10;\usepackage{bm}&#10;\usepackage{color}&#10;\begin{document}&#10;&#10;\begin{align}&#10;(Z, N) \stackrel{\beta^{-}}{\longrightarrow}(Z+1, N-1)+\mathrm{e}^{-}+\bar{\nu}_{\mathrm{e}}\notag&#10;\end{align}&#10;&#10;&#10;\end{document}"/>
  <p:tag name="IGUANATEXSIZE" val="20"/>
  <p:tag name="IGUANATEXCURSOR" val="228"/>
  <p:tag name="TRANSPARENCY" val="True"/>
  <p:tag name="LATEXENGINEID" val="0"/>
  <p:tag name="TEMPFOLDER" val="C:\lguanatex\"/>
  <p:tag name="LATEXFORMHEIGHT" val="312"/>
  <p:tag name="LATEXFORMWIDTH" val="384"/>
  <p:tag name="LATEXFORMWRAP" val="True"/>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324.7094"/>
  <p:tag name="ORIGINALWIDTH" val="3032.621"/>
  <p:tag name="LATEXADDIN" val="\documentclass{article}&#10;\usepackage{amsmath}&#10;\pagestyle{empty}&#10;\usepackage{bm}&#10;\usepackage{color}&#10;\begin{document}&#10;&#10;\begin{align*}&#10;f(Z, E_m)=\frac{1}{m_{e}^{5}}\int_{m_{e}}^{E_{m}}p_e E_{e}\left(E_{m}-E_e\right)^2 F_{0}\left(Z, A, E_e\right)dE_{e}&#10;\end{align*}&#10;&#10;&#10;\end{document}"/>
  <p:tag name="IGUANATEXSIZE" val="20"/>
  <p:tag name="IGUANATEXCURSOR" val="188"/>
  <p:tag name="TRANSPARENCY" val="True"/>
  <p:tag name="LATEXENGINEID" val="0"/>
  <p:tag name="TEMPFOLDER" val="C:\lguanatex\"/>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296.9629"/>
  <p:tag name="ORIGINALWIDTH" val="1034.871"/>
  <p:tag name="LATEXADDIN" val="\documentclass{article}&#10;\usepackage{amsmath}&#10;\pagestyle{empty}&#10;\usepackage{bm}&#10;\usepackage{color}&#10;\begin{document}&#10;&#10;\begin{align*}&#10;D&amp;=6163.4\pm 3.8\, s \\&#10; g_{A}&amp;=1&#10;\end{align*}&#10;&#10;&#10;\end{document}"/>
  <p:tag name="IGUANATEXSIZE" val="20"/>
  <p:tag name="IGUANATEXCURSOR" val="133"/>
  <p:tag name="TRANSPARENCY" val="True"/>
  <p:tag name="LATEXENGINEID" val="0"/>
  <p:tag name="TEMPFOLDER" val="C:\lguanatex\"/>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30"/>
  <p:tag name="ORIGINALWIDTH" val="105"/>
  <p:tag name="OUTPUTTYPE" val="PDF"/>
  <p:tag name="IGUANATEXVERSION" val="160"/>
  <p:tag name="LATEXADDIN" val="\documentclass{article}&#10;\usepackage{amsmath}&#10;\pagestyle{empty}&#10;\usepackage{bm}&#10;\usepackage{color}&#10;\begin{document}&#10;&#10;\begin{align*}&#10;T^{-}(\text{GT})=\sum_{i=1}^{A}\sigma(i)\tau_{-}(i)&#10;\end{align*}&#10;&#10;&#10;\end{document}"/>
  <p:tag name="IGUANATEXSIZE" val="20"/>
  <p:tag name="IGUANATEXCURSOR" val="178"/>
  <p:tag name="TRANSPARENCY" val="True"/>
  <p:tag name="LATEXENGINEID" val="0"/>
  <p:tag name="TEMPFOLDER" val="/Users/woyouhaohaoshui/Documents/LguanaTex/"/>
  <p:tag name="LATEXFORMHEIGHT" val="312"/>
  <p:tag name="LATEXFORMWIDTH" val="50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33"/>
  <p:tag name="ORIGINALWIDTH" val="231"/>
  <p:tag name="OUTPUTTYPE" val="PDF"/>
  <p:tag name="IGUANATEXVERSION" val="160"/>
  <p:tag name="LATEXADDIN" val="\documentclass{article}&#10;\usepackage{amsmath}&#10;\pagestyle{empty}&#10;\usepackage{bm}&#10;\usepackage{color}&#10;\begin{document}&#10;&#10;\begin{align*}&#10;\begin{aligned}&#10;&amp; B^{\nu J}\left(T^{-}\right)=\left|\sum_{p n}\left\langle p\left\|T^J\right\| n\right\rangle\left(X_{p n}^{\nu J} u_p v_n+Y_{p n}^{\nu J} v_p u_n\right)\right|^2&#10;\end{aligned}&#10;\end{align*}&#10;&#10;&#10;\end{document}"/>
  <p:tag name="IGUANATEXSIZE" val="20"/>
  <p:tag name="IGUANATEXCURSOR" val="309"/>
  <p:tag name="TRANSPARENCY" val="True"/>
  <p:tag name="LATEXENGINEID" val="1"/>
  <p:tag name="TEMPFOLDER" val="/Users/woyouhaohaoshui/Documents/LguanaTex/"/>
  <p:tag name="LATEXFORMHEIGHT" val="362"/>
  <p:tag name="LATEXFORMWIDTH" val="50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328.459"/>
  <p:tag name="ORIGINALWIDTH" val="2908.136"/>
  <p:tag name="LATEXADDIN" val="\documentclass{article}&#10;\usepackage{amsmath}&#10;\pagestyle{empty}&#10;\usepackage{bm}&#10;\usepackage{color}&#10;\begin{document}&#10;&#10;\begin{align*}&#10;F_0\left(Z, A, E_e\right)=2(1+\gamma)\left(2 p_e R\right)^{2(\gamma-1)}\left|\frac{\Gamma(\gamma+i y)}{\Gamma(2 \gamma+1)}\right|^2 e^{\pi y}&#10;\end{align*}&#10;&#10;&#10;\end{document}"/>
  <p:tag name="IGUANATEXSIZE" val="20"/>
  <p:tag name="IGUANATEXCURSOR" val="272"/>
  <p:tag name="TRANSPARENCY" val="True"/>
  <p:tag name="LATEXENGINEID" val="0"/>
  <p:tag name="TEMPFOLDER" val="C:\lguanatex\"/>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3"/>
  <p:tag name="ORIGINALWIDTH" val="149"/>
  <p:tag name="OUTPUTTYPE" val="PDF"/>
  <p:tag name="IGUANATEXVERSION" val="160"/>
  <p:tag name="LATEXADDIN" val="\documentclass{article}&#10;\usepackage{amsmath}&#10;\pagestyle{empty}&#10;\usepackage{bm}&#10;\usepackage{color}&#10;\begin{document}&#10;&#10;\begin{align*}&#10;|\nu\rangle&amp;=\sum_{pn}\left[X_{pn}^{\nu}|pn\rangle-Y_{pn}^{\nu}|p^{-1}n^{-1}\rangle\right]&#10;\end{align*}&#10;&#10;&#10;\end{document}"/>
  <p:tag name="IGUANATEXSIZE" val="20"/>
  <p:tag name="IGUANATEXCURSOR" val="174"/>
  <p:tag name="TRANSPARENCY" val="True"/>
  <p:tag name="LATEXENGINEID" val="0"/>
  <p:tag name="TEMPFOLDER" val="/Users/woyouhaohaoshui/Documents/LguanaTex/"/>
  <p:tag name="LATEXFORMHEIGHT" val="312"/>
  <p:tag name="LATEXFORMWIDTH" val="50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1"/>
  <p:tag name="ORIGINALWIDTH" val="120"/>
  <p:tag name="OUTPUTTYPE" val="PDF"/>
  <p:tag name="IGUANATEXVERSION" val="160"/>
  <p:tag name="LATEXADDIN" val="\documentclass{article}&#10;\usepackage{amsmath}&#10;\pagestyle{empty}&#10;\usepackage{bm}&#10;\usepackage{color}&#10;\begin{document}&#10;&#10;\begin{align*}&#10;J^{\pi} = 1^{+}, \,\,\, \Delta S=1, \,\, \Delta L=0&#10;\end{align*}&#10;&#10;&#10;\end{document}"/>
  <p:tag name="IGUANATEXSIZE" val="20"/>
  <p:tag name="IGUANATEXCURSOR" val="182"/>
  <p:tag name="TRANSPARENCY" val="True"/>
  <p:tag name="LATEXENGINEID" val="0"/>
  <p:tag name="TEMPFOLDER" val="/Users/woyouhaohaoshui/Documents/LguanaTex/"/>
  <p:tag name="LATEXFORMHEIGHT" val="426.65"/>
  <p:tag name="LATEXFORMWIDTH" val="513.3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1718.785"/>
  <p:tag name="LATEXADDIN" val="\documentclass{article}&#10;\usepackage{amsmath}&#10;\pagestyle{empty}&#10;\usepackage{bm}&#10;\usepackage{color}&#10;\begin{document}&#10;&#10;\begin{align*}&#10;E_{m}=m_{n}-m_{p}-E_{QRPA}&gt;m_{e}&#10;\end{align*}&#10;&#10;&#10;\end{document}"/>
  <p:tag name="IGUANATEXSIZE" val="20"/>
  <p:tag name="IGUANATEXCURSOR" val="162"/>
  <p:tag name="TRANSPARENCY" val="True"/>
  <p:tag name="LATEXENGINEID" val="0"/>
  <p:tag name="TEMPFOLDER" val="C:\lguanatex\"/>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20.7349"/>
  <p:tag name="ORIGINALWIDTH" val="2127.484"/>
  <p:tag name="LATEXADDIN" val="\documentclass{article}&#10;\usepackage{amsmath}&#10;\pagestyle{empty}&#10;\usepackage{bm}&#10;\usepackage{color}&#10;\begin{document}&#10;&#10;\begin{align*}&#10;E_{QRPA}&lt;m_{n}-m_{p}-m_{e}=0.782\,\, \text{MeV}&#10;\end{align*}&#10;&#10;&#10;\end{document}"/>
  <p:tag name="IGUANATEXSIZE" val="20"/>
  <p:tag name="IGUANATEXCURSOR" val="167"/>
  <p:tag name="TRANSPARENCY" val="True"/>
  <p:tag name="LATEXENGINEID" val="0"/>
  <p:tag name="TEMPFOLDER" val="C:\lguanatex\"/>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173.2283"/>
  <p:tag name="ORIGINALWIDTH" val="1989.501"/>
  <p:tag name="LATEXADDIN" val="\documentclass{article}&#10;\usepackage{amsmath}&#10;\pagestyle{empty}&#10;\usepackage{bm}&#10;\usepackage{color}&#10;\begin{document}&#10;&#10;\begin{align*}&#10;\mathcal{A}_{p n, p^{\prime} n^{\prime}}^{PP,J}\propto\left({\color{red}u_p u_n} {\color{blue}u_{p^{\prime}} u_{n^{\prime}}}+{\color{red}v_p v_n}{\color{blue} v_{p^{\prime}} v_{n^{\prime}}}\right) &#10;\end{align*}&#10;&#10;&#10;\end{document}"/>
  <p:tag name="IGUANATEXSIZE" val="20"/>
  <p:tag name="IGUANATEXCURSOR" val="289"/>
  <p:tag name="TRANSPARENCY" val="True"/>
  <p:tag name="LATEXENGINEID" val="0"/>
  <p:tag name="TEMPFOLDER" val="C:\lguanatex\"/>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229.4713"/>
  <p:tag name="ORIGINALWIDTH" val="2147.731"/>
  <p:tag name="LATEXADDIN" val="\documentclass{article}&#10;\usepackage{amsmath}&#10;\pagestyle{empty}&#10;\usepackage{bm}&#10;\usepackage{color}&#10;\begin{document}&#10;&#10;\begin{align*}&#10;E=\langle\Psi|H| \Psi\rangle \approx\left\langle\Phi\left|\hat{H}_{\text {eff }}(\hat{\rho})\right| \Phi\right\rangle=E[\hat{\rho}]&#10;\end{align*}&#10;&#10;&#10;\end{document}"/>
  <p:tag name="IGUANATEXSIZE" val="20"/>
  <p:tag name="IGUANATEXCURSOR" val="262"/>
  <p:tag name="TRANSPARENCY" val="True"/>
  <p:tag name="LATEXENGINEID" val="0"/>
  <p:tag name="TEMPFOLDER" val="C:\lguanatex\"/>
  <p:tag name="LATEXFORMHEIGHT" val="312"/>
  <p:tag name="LATEXFORMWIDTH" val="384"/>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129.7338"/>
  <p:tag name="ORIGINALWIDTH" val="2110.236"/>
  <p:tag name="LATEXADDIN" val="\documentclass{article}&#10;\usepackage{amsmath}&#10;\pagestyle{empty}&#10;\usepackage{bm}&#10;\usepackage{color}&#10;\begin{document}&#10;&#10;\begin{align*}&#10;\delta_{2p}(Z,N)=S_{2p}(Z,N)-S_{2p}(Z+2,N)&#10;\end{align*}&#10;&#10;&#10;\end{document}"/>
  <p:tag name="IGUANATEXSIZE" val="20"/>
  <p:tag name="IGUANATEXCURSOR" val="173"/>
  <p:tag name="TRANSPARENCY" val="True"/>
  <p:tag name="LATEXENGINEID" val="0"/>
  <p:tag name="TEMPFOLDER" val="C:\lguanatex\"/>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053.618"/>
  <p:tag name="LATEXADDIN" val="\documentclass{article}&#10;\usepackage{amsmath}&#10;\pagestyle{empty}&#10;\usepackage{bm}&#10;\begin{document}&#10;$\exp[-i(\bm{k-k'})\cdot \bm{x}_{i}]$&#10;&#10;&#10;&#10;\end{document}"/>
  <p:tag name="IGUANATEXSIZE" val="20"/>
  <p:tag name="IGUANATEXCURSOR" val="103"/>
  <p:tag name="TRANSPARENCY" val="True"/>
  <p:tag name="FILENAME" val=""/>
  <p:tag name="LATEXENGINEID" val="0"/>
  <p:tag name="TEMPFOLDER" val="C:\lguanatex\"/>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94.48819"/>
  <p:tag name="ORIGINALWIDTH" val="361.4548"/>
  <p:tag name="LATEXADDIN" val="\documentclass{article}&#10;\usepackage{amsmath}&#10;\pagestyle{empty}&#10;\usepackage{bm}&#10;\begin{document}&#10;&#10;$\bm{k=k'}$&#10;&#10;&#10;\end{document}"/>
  <p:tag name="IGUANATEXSIZE" val="20"/>
  <p:tag name="IGUANATEXCURSOR" val="106"/>
  <p:tag name="TRANSPARENCY" val="True"/>
  <p:tag name="FILENAME" val=""/>
  <p:tag name="LATEXENGINEID" val="0"/>
  <p:tag name="TEMPFOLDER" val="C:\lguanatex\"/>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83.4646"/>
  <p:tag name="ORIGINALWIDTH" val="3249.344"/>
  <p:tag name="LATEXADDIN" val="\documentclass{article}&#10;\usepackage{amsmath}&#10;\pagestyle{empty}&#10;\usepackage{bm}&#10;\usepackage{color}&#10;\begin{document}&#10;&#10;\begin{align*}&#10;[\bar{\varphi}_{\alpha}(\mathcal{O}\Gamma)_{i}\varphi_{\delta}][\bar{\varphi}_{\beta}(\mathcal{O}\Gamma)^{i}\varphi_{\gamma}]=\sum_{j}\Lambda_{ij}[\bar{\varphi}_{\alpha}(\mathcal{O}\Gamma)_{j}\varphi_{\gamma}][\bar{\varphi}_{\beta}(\mathcal{O}\Gamma)^{j}\varphi_{\delta}]&#10;\end{align*}&#10;&#10;&#10;\end{document}"/>
  <p:tag name="IGUANATEXSIZE" val="20"/>
  <p:tag name="IGUANATEXCURSOR" val="322"/>
  <p:tag name="TRANSPARENCY" val="True"/>
  <p:tag name="LATEXENGINEID" val="0"/>
  <p:tag name="TEMPFOLDER" val="C:\lguanatex\"/>
  <p:tag name="LATEXFORMHEIGHT" val="312"/>
  <p:tag name="LATEXFORMWIDTH" val="384"/>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1493.813"/>
  <p:tag name="ORIGINALWIDTH" val="4995.125"/>
  <p:tag name="LATEXADDIN" val="\documentclass{article}&#10;\usepackage{amsmath}&#10;\pagestyle{empty}&#10;\usepackage{bm}&#10;\usepackage{color}&#10;\begin{document}&#10;&#10;\begin{align*}&#10;\left(\begin{array}{c}&#10;S \\&#10;\tau S \\&#10;V \\&#10;\tau V \\&#10;T \\&#10;\tau T \\&#10;P S \\&#10;\tau P S \\&#10;P V \\&#10;\tau P V&#10;\end{array}\right)=\frac{1}{16}\left(\begin{array}{cccccccccc}&#10;2 &amp; 2 &amp; 2 &amp; 2 &amp; 1 &amp; 1 &amp; 2 &amp; 2 &amp; -2 &amp; -2 \\&#10;6 &amp; -2 &amp; 6 &amp; -2 &amp; 3 &amp; -1 &amp; 6 &amp; -2 &amp; -6 &amp; 2 \\&#10;8 &amp; 8 &amp; -4 &amp; -4 &amp; 0 &amp; 0 &amp; -8 &amp; -8 &amp; -4 &amp; -4 \\&#10;24 &amp; -8 &amp; -12 &amp; 4 &amp; 0 &amp; 0 &amp; -24 &amp; 8 &amp; -12 &amp; 4 \\&#10;24 &amp; 24 &amp; 0 &amp; 0 &amp; -4 &amp; -4 &amp; 24 &amp; 24 &amp; 0 &amp; 0 \\&#10;72 &amp; -24 &amp; 0 &amp; 0 &amp; -12 &amp; 4 &amp; 72 &amp; -24 &amp; 0 &amp; 0 \\&#10;2 &amp; 2 &amp; -2 &amp; -2 &amp; 1 &amp; 1 &amp; 2 &amp; 2 &amp; 2 &amp; 2 \\&#10;6 &amp; -2 &amp; -6 &amp; 2 &amp; 3 &amp; -1 &amp; 6 &amp; -2 &amp; 6 &amp; -2 \\&#10;-8 &amp; -8 &amp; -4 &amp; -4 &amp; 0 &amp; 0 &amp; 8 &amp; 8 &amp; -4 &amp; -4 \\&#10;-24 &amp; 8 &amp; -12 &amp; 4 &amp; 0 &amp; 0 &amp; 24 &amp; -8 &amp; -12 &amp; 4&#10;\end{array}\right)\left(\begin{array}{c}&#10;S \\&#10;\tau S \\&#10;V \\&#10;\tau V \\&#10;T \\&#10;\tau T \\&#10;P S \\&#10;\tau P S \\&#10;P V \\&#10;\tau P V&#10;\end{array}\right)&#10;\end{align*}&#10;&#10;&#10;\end{document}"/>
  <p:tag name="IGUANATEXSIZE" val="20"/>
  <p:tag name="IGUANATEXCURSOR" val="881"/>
  <p:tag name="TRANSPARENCY" val="True"/>
  <p:tag name="LATEXENGINEID" val="0"/>
  <p:tag name="TEMPFOLDER" val="C:\lguanatex\"/>
  <p:tag name="LATEXFORMHEIGHT" val="312"/>
  <p:tag name="LATEXFORMWIDTH" val="384"/>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131.2336"/>
  <p:tag name="ORIGINALWIDTH" val="2063.742"/>
  <p:tag name="LATEXADDIN" val="\documentclass{article}&#10;\usepackage{amsmath}&#10;\pagestyle{empty}&#10;\usepackage{bm}&#10;\usepackage{color}&#10;\begin{document}&#10;&#10;\begin{align*}&#10;\mathcal{O} \in\{1, \vec{\tau}\}, \quad \Gamma \in\left\{1, \gamma_\mu, \gamma_5, \gamma_5 \gamma_\mu, \sigma_{\mu \nu}\right\}&#10;\end{align*}&#10;&#10;&#10;\end{document}"/>
  <p:tag name="IGUANATEXSIZE" val="20"/>
  <p:tag name="IGUANATEXCURSOR" val="258"/>
  <p:tag name="TRANSPARENCY" val="True"/>
  <p:tag name="LATEXENGINEID" val="0"/>
  <p:tag name="TEMPFOLDER" val="C:\lguanatex\"/>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1229.846"/>
  <p:tag name="LATEXADDIN" val="\documentclass{article}&#10;\usepackage{amsmath}&#10;\pagestyle{empty}&#10;\usepackage{bm}&#10;\usepackage{color}&#10;\begin{document}&#10;&#10;\begin{align*}&#10;0.64 M \le M_{L} \le 0.67 M&#10;\end{align*}&#10;&#10;&#10;\end{document}"/>
  <p:tag name="IGUANATEXSIZE" val="18"/>
  <p:tag name="IGUANATEXCURSOR" val="158"/>
  <p:tag name="TRANSPARENCY" val="True"/>
  <p:tag name="LATEXENGINEID" val="0"/>
  <p:tag name="TEMPFOLDER" val="C:\lguanatex\"/>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03.4871"/>
  <p:tag name="ORIGINALWIDTH" val="707.9115"/>
  <p:tag name="LATEXADDIN" val="\documentclass{article}&#10;\usepackage{amsmath}&#10;\pagestyle{empty}&#10;\usepackage{bm}&#10;\usepackage{color}&#10;\begin{document}&#10;&#10;\begin{align*}&#10;M_{L}=0.85M&#10;\end{align*}&#10;&#10;&#10;\end{document}"/>
  <p:tag name="IGUANATEXSIZE" val="20"/>
  <p:tag name="IGUANATEXCURSOR" val="142"/>
  <p:tag name="TRANSPARENCY" val="True"/>
  <p:tag name="LATEXENGINEID" val="0"/>
  <p:tag name="TEMPFOLDER" val="C:\lguanatex\"/>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61.2298"/>
  <p:tag name="ORIGINALWIDTH" val="2584.927"/>
  <p:tag name="LATEXADDIN" val="\documentclass{article}&#10;\usepackage{amsmath}&#10;\pagestyle{empty}&#10;\usepackage{bm}&#10;\usepackage{color}&#10;\begin{document}&#10;&#10;\begin{align*}&#10;|pn\rangle=\alpha_{p}^{\dagger}\alpha_{n}^{\dagger}|\text{QRPA}\rangle\quad |p^{-1}n^{-1}\rangle=\alpha_{n}\alpha_{p}|\text{QRPA}\rangle&#10;\end{align*}&#10;&#10;&#10;\end{document}"/>
  <p:tag name="IGUANATEXSIZE" val="20"/>
  <p:tag name="IGUANATEXCURSOR" val="247"/>
  <p:tag name="TRANSPARENCY" val="True"/>
  <p:tag name="LATEXENGINEID" val="0"/>
  <p:tag name="TEMPFOLDER" val="C:\lguanatex\"/>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23"/>
  <p:tag name="ORIGINALWIDTH" val="149"/>
  <p:tag name="OUTPUTTYPE" val="PDF"/>
  <p:tag name="IGUANATEXVERSION" val="160"/>
  <p:tag name="LATEXADDIN" val="\documentclass{article}&#10;\usepackage{amsmath}&#10;\pagestyle{empty}&#10;\usepackage{bm}&#10;\usepackage{color}&#10;\begin{document}&#10;&#10;\begin{align*}&#10;|\nu\rangle&amp;=\sum_{pn}\left[X_{pn}^{\nu}|pn\rangle-Y_{pn}^{\nu}|p^{-1}n^{-1}\rangle\right]&#10;\end{align*}&#10;&#10;&#10;\end{document}"/>
  <p:tag name="IGUANATEXSIZE" val="20"/>
  <p:tag name="IGUANATEXCURSOR" val="175"/>
  <p:tag name="TRANSPARENCY" val="True"/>
  <p:tag name="LATEXENGINEID" val="0"/>
  <p:tag name="TEMPFOLDER" val="/Users/woyouhaohaoshui/Documents/LguanaTex/"/>
  <p:tag name="LATEXFORMHEIGHT" val="312"/>
  <p:tag name="LATEXFORMWIDTH" val="50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10"/>
  <p:tag name="ORIGINALWIDTH" val="53"/>
  <p:tag name="OUTPUTTYPE" val="PDF"/>
  <p:tag name="IGUANATEXVERSION" val="160"/>
  <p:tag name="LATEXADDIN" val="\documentclass{article}&#10;\usepackage{amsmath}&#10;\pagestyle{empty}&#10;\usepackage{bm}&#10;\usepackage{color}&#10;\begin{document}&#10;&#10;\begin{align*}&#10;H|\nu\rangle = E |\nu\rangle&#10;\end{align*}&#10;&#10;&#10;\end{document}"/>
  <p:tag name="IGUANATEXSIZE" val="20"/>
  <p:tag name="IGUANATEXCURSOR" val="159"/>
  <p:tag name="TRANSPARENCY" val="True"/>
  <p:tag name="LATEXENGINEID" val="0"/>
  <p:tag name="TEMPFOLDER" val="/Users/woyouhaohaoshui/Documents/LguanaTex/"/>
  <p:tag name="LATEXFORMHEIGHT" val="426.65"/>
  <p:tag name="LATEXFORMWIDTH" val="513.3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9"/>
  <p:tag name="ORIGINALWIDTH" val="230"/>
  <p:tag name="OUTPUTTYPE" val="PDF"/>
  <p:tag name="IGUANATEXVERSION" val="160"/>
  <p:tag name="LATEXADDIN" val="\documentclass{article}&#10;\usepackage{amsmath}&#10;\pagestyle{empty}&#10;\usepackage{bm}&#10;\usepackage{color}&#10;\begin{document}&#10;&#10;\begin{align*}&#10;\sum_{p'n'}\left(\begin{array}{cc}&#10;\mathcal{A}_{p n, p^{\prime} n^{\prime}}^J &amp; \mathcal{B}_{p n, p^{\prime} n^{\prime}}^J \\&#10;-\mathcal{B}_{p n, p^{\prime} n^{\prime}}^J &amp; -\mathcal{A}_{p n, p^{\prime} n^{\prime}}^J&#10;\end{array}\right)\binom{X_{p^{\prime} n^{\prime}}^{\nu J}}{Y_{p^{\prime} n^{\prime}}^{\nu J}}=E_\nu\binom{X_{p n}^{\nu J}}{Y_{p n}^{\nu J}}&#10;\end{align*}&#10;&#10;&#10;\end{document}"/>
  <p:tag name="IGUANATEXSIZE" val="20"/>
  <p:tag name="IGUANATEXCURSOR" val="375"/>
  <p:tag name="TRANSPARENCY" val="True"/>
  <p:tag name="LATEXENGINEID" val="0"/>
  <p:tag name="TEMPFOLDER" val="/Users/woyouhaohaoshui/Documents/LguanaTex/"/>
  <p:tag name="LATEXFORMHEIGHT" val="426.65"/>
  <p:tag name="LATEXFORMWIDTH" val="513.3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309.7113"/>
  <p:tag name="ORIGINALWIDTH" val="2159.73"/>
  <p:tag name="LATEXADDIN" val="\documentclass{article}&#10;\usepackage{amsmath}&#10;\pagestyle{empty}&#10;\usepackage{bm}&#10;\usepackage{color}&#10;\begin{document}&#10;&#10;\begin{align*}&#10;\begin{aligned}&#10;T_{1 / 2} &amp; =\frac{1}{\sum_m \lambda_{i f}^m}=\frac{D}{ g_A^2 \sum_m  {\color{red}B_{m}} f(Z, E_m)},&#10;\end{aligned}&#10;\end{align*}&#10;&#10;&#10;\end{document}"/>
  <p:tag name="IGUANATEXSIZE" val="20"/>
  <p:tag name="IGUANATEXCURSOR" val="216"/>
  <p:tag name="TRANSPARENCY" val="True"/>
  <p:tag name="LATEXENGINEID" val="0"/>
  <p:tag name="TEMPFOLDER" val="C:\lguanatex\"/>
  <p:tag name="LATEXFORMHEIGHT" val="312"/>
  <p:tag name="LATEXFORMWIDTH" val="384"/>
  <p:tag name="LATEXFORMWRAP" val="True"/>
  <p:tag name="BITMAPVECTOR"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Times New Roman"/>
        <a:ea typeface="黑体"/>
        <a:cs typeface=""/>
      </a:majorFont>
      <a:minorFont>
        <a:latin typeface="Times New Roman"/>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60144</TotalTime>
  <Words>5993</Words>
  <Application>Microsoft Macintosh PowerPoint</Application>
  <PresentationFormat>宽屏</PresentationFormat>
  <Paragraphs>436</Paragraphs>
  <Slides>33</Slides>
  <Notes>33</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33</vt:i4>
      </vt:variant>
    </vt:vector>
  </HeadingPairs>
  <TitlesOfParts>
    <vt:vector size="49" baseType="lpstr">
      <vt:lpstr>-apple-system</vt:lpstr>
      <vt:lpstr>等线</vt:lpstr>
      <vt:lpstr>华文琥珀</vt:lpstr>
      <vt:lpstr>楷体</vt:lpstr>
      <vt:lpstr>隶书</vt:lpstr>
      <vt:lpstr>宋体w.伀</vt:lpstr>
      <vt:lpstr>微软雅黑</vt:lpstr>
      <vt:lpstr>微软雅黑</vt:lpstr>
      <vt:lpstr>Calibri-Italic</vt:lpstr>
      <vt:lpstr>Arial</vt:lpstr>
      <vt:lpstr>Cambria Math</vt:lpstr>
      <vt:lpstr>Symbol</vt:lpstr>
      <vt:lpstr>Times New Roman</vt:lpstr>
      <vt:lpstr>Wingdings</vt:lpstr>
      <vt:lpstr>Wingdings 2</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 Qiang</dc:creator>
  <cp:lastModifiedBy>郭亮</cp:lastModifiedBy>
  <cp:revision>2106</cp:revision>
  <cp:lastPrinted>2019-05-26T00:29:42Z</cp:lastPrinted>
  <dcterms:created xsi:type="dcterms:W3CDTF">2019-05-20T03:05:36Z</dcterms:created>
  <dcterms:modified xsi:type="dcterms:W3CDTF">2024-07-03T00:08:31Z</dcterms:modified>
</cp:coreProperties>
</file>