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61" r:id="rId3"/>
    <p:sldId id="257" r:id="rId4"/>
    <p:sldId id="532" r:id="rId5"/>
    <p:sldId id="552" r:id="rId6"/>
    <p:sldId id="260" r:id="rId7"/>
    <p:sldId id="509" r:id="rId8"/>
    <p:sldId id="551" r:id="rId9"/>
    <p:sldId id="510" r:id="rId10"/>
    <p:sldId id="567" r:id="rId11"/>
    <p:sldId id="505" r:id="rId12"/>
    <p:sldId id="558" r:id="rId13"/>
    <p:sldId id="559" r:id="rId14"/>
    <p:sldId id="566" r:id="rId15"/>
    <p:sldId id="531" r:id="rId16"/>
    <p:sldId id="500" r:id="rId17"/>
    <p:sldId id="516" r:id="rId18"/>
    <p:sldId id="506" r:id="rId19"/>
    <p:sldId id="565" r:id="rId20"/>
    <p:sldId id="562" r:id="rId21"/>
    <p:sldId id="563" r:id="rId22"/>
    <p:sldId id="473" r:id="rId23"/>
    <p:sldId id="512" r:id="rId24"/>
    <p:sldId id="570" r:id="rId25"/>
    <p:sldId id="267" r:id="rId26"/>
    <p:sldId id="262" r:id="rId27"/>
    <p:sldId id="526" r:id="rId28"/>
    <p:sldId id="524" r:id="rId29"/>
    <p:sldId id="554" r:id="rId30"/>
    <p:sldId id="555" r:id="rId31"/>
    <p:sldId id="556" r:id="rId32"/>
    <p:sldId id="507" r:id="rId33"/>
    <p:sldId id="508" r:id="rId34"/>
    <p:sldId id="264" r:id="rId35"/>
    <p:sldId id="517" r:id="rId36"/>
    <p:sldId id="518" r:id="rId37"/>
    <p:sldId id="534" r:id="rId38"/>
    <p:sldId id="263" r:id="rId39"/>
    <p:sldId id="259" r:id="rId40"/>
    <p:sldId id="539" r:id="rId41"/>
    <p:sldId id="550" r:id="rId42"/>
    <p:sldId id="557" r:id="rId43"/>
    <p:sldId id="538" r:id="rId44"/>
    <p:sldId id="545" r:id="rId45"/>
    <p:sldId id="519" r:id="rId46"/>
    <p:sldId id="569" r:id="rId47"/>
    <p:sldId id="540" r:id="rId48"/>
    <p:sldId id="541" r:id="rId49"/>
    <p:sldId id="542" r:id="rId50"/>
    <p:sldId id="546" r:id="rId51"/>
    <p:sldId id="496" r:id="rId52"/>
    <p:sldId id="568" r:id="rId53"/>
    <p:sldId id="561" r:id="rId54"/>
    <p:sldId id="564"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D6554BD-AE89-4372-8821-8E6E716FF988}">
          <p14:sldIdLst>
            <p14:sldId id="256"/>
            <p14:sldId id="261"/>
          </p14:sldIdLst>
        </p14:section>
        <p14:section name="引言" id="{3CBD36D1-0E1D-422D-A5C9-858F46CE6583}">
          <p14:sldIdLst>
            <p14:sldId id="257"/>
            <p14:sldId id="532"/>
            <p14:sldId id="552"/>
            <p14:sldId id="260"/>
          </p14:sldIdLst>
        </p14:section>
        <p14:section name="理论框架" id="{6EBF34A5-6ABB-458E-AEAA-A9C04E0A4957}">
          <p14:sldIdLst>
            <p14:sldId id="509"/>
            <p14:sldId id="551"/>
            <p14:sldId id="510"/>
            <p14:sldId id="567"/>
          </p14:sldIdLst>
        </p14:section>
        <p14:section name="结果讨论" id="{E00B4EEB-4AA2-45AB-A08F-38D1DDE547BD}">
          <p14:sldIdLst>
            <p14:sldId id="505"/>
            <p14:sldId id="558"/>
            <p14:sldId id="559"/>
            <p14:sldId id="566"/>
            <p14:sldId id="531"/>
            <p14:sldId id="500"/>
            <p14:sldId id="516"/>
            <p14:sldId id="506"/>
            <p14:sldId id="565"/>
            <p14:sldId id="562"/>
            <p14:sldId id="563"/>
            <p14:sldId id="473"/>
          </p14:sldIdLst>
        </p14:section>
        <p14:section name="总结与展望" id="{C50974F9-5672-4318-AFDD-AD96FA393FFC}">
          <p14:sldIdLst>
            <p14:sldId id="512"/>
            <p14:sldId id="570"/>
          </p14:sldIdLst>
        </p14:section>
        <p14:section name="附录" id="{DB1E4EDE-7628-47FF-B58A-34FC9EE0C2DA}">
          <p14:sldIdLst>
            <p14:sldId id="267"/>
            <p14:sldId id="262"/>
            <p14:sldId id="526"/>
            <p14:sldId id="524"/>
            <p14:sldId id="554"/>
            <p14:sldId id="555"/>
            <p14:sldId id="556"/>
            <p14:sldId id="507"/>
            <p14:sldId id="508"/>
            <p14:sldId id="264"/>
            <p14:sldId id="517"/>
            <p14:sldId id="518"/>
            <p14:sldId id="534"/>
            <p14:sldId id="263"/>
            <p14:sldId id="259"/>
            <p14:sldId id="539"/>
            <p14:sldId id="550"/>
            <p14:sldId id="557"/>
            <p14:sldId id="538"/>
            <p14:sldId id="545"/>
            <p14:sldId id="519"/>
            <p14:sldId id="569"/>
            <p14:sldId id="540"/>
            <p14:sldId id="541"/>
            <p14:sldId id="542"/>
            <p14:sldId id="546"/>
            <p14:sldId id="496"/>
            <p14:sldId id="568"/>
            <p14:sldId id="561"/>
            <p14:sldId id="5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昶 周" initials="昶周" lastIdx="7" clrIdx="0">
    <p:extLst>
      <p:ext uri="{19B8F6BF-5375-455C-9EA6-DF929625EA0E}">
        <p15:presenceInfo xmlns:p15="http://schemas.microsoft.com/office/powerpoint/2012/main" userId="6a77539e61b0fb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0000FF"/>
    <a:srgbClr val="FF7F00"/>
    <a:srgbClr val="FFBF7F"/>
    <a:srgbClr val="00C0FF"/>
    <a:srgbClr val="7F6000"/>
    <a:srgbClr val="00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3826" autoAdjust="0"/>
  </p:normalViewPr>
  <p:slideViewPr>
    <p:cSldViewPr snapToGrid="0">
      <p:cViewPr varScale="1">
        <p:scale>
          <a:sx n="60" d="100"/>
          <a:sy n="60" d="100"/>
        </p:scale>
        <p:origin x="13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5E6F9-DA56-4352-AF8F-70E8D9D52160}" type="datetimeFigureOut">
              <a:rPr lang="zh-CN" altLang="en-US" smtClean="0"/>
              <a:t>2024/7/15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78337-2648-4177-9720-A914315A89DC}" type="slidenum">
              <a:rPr lang="zh-CN" altLang="en-US" smtClean="0"/>
              <a:t>‹#›</a:t>
            </a:fld>
            <a:endParaRPr lang="zh-CN" altLang="en-US"/>
          </a:p>
        </p:txBody>
      </p:sp>
    </p:spTree>
    <p:extLst>
      <p:ext uri="{BB962C8B-B14F-4D97-AF65-F5344CB8AC3E}">
        <p14:creationId xmlns:p14="http://schemas.microsoft.com/office/powerpoint/2010/main" val="63896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278337-2648-4177-9720-A914315A89DC}" type="slidenum">
              <a:rPr lang="zh-CN" altLang="en-US" smtClean="0"/>
              <a:t>1</a:t>
            </a:fld>
            <a:endParaRPr lang="zh-CN" altLang="en-US"/>
          </a:p>
        </p:txBody>
      </p:sp>
    </p:spTree>
    <p:extLst>
      <p:ext uri="{BB962C8B-B14F-4D97-AF65-F5344CB8AC3E}">
        <p14:creationId xmlns:p14="http://schemas.microsoft.com/office/powerpoint/2010/main" val="168990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rPr>
                  <a:t>The numerical details are listed as follows, which are the same as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mass table, including the box size, the step size, the truncations, the density functional and the pairing strength.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r>
                  <a:rPr lang="en-US" altLang="zh-CN" sz="1200" b="0" i="0">
                    <a:latin typeface="Cambria Math" panose="02040503050406030204" pitchFamily="18" charset="0"/>
                  </a:rPr>
                  <a:t>{█(</a:t>
                </a:r>
                <a:r>
                  <a:rPr lang="en-US" altLang="zh-CN" sz="1200" i="0">
                    <a:latin typeface="Cambria Math" panose="02040503050406030204" pitchFamily="18" charset="0"/>
                  </a:rPr>
                  <a:t>𝜆_cut=6</a:t>
                </a:r>
                <a:r>
                  <a:rPr lang="en-US" altLang="zh-CN" sz="1200" b="0" i="0">
                    <a:latin typeface="Cambria Math" panose="02040503050406030204" pitchFamily="18" charset="0"/>
                  </a:rPr>
                  <a:t>                      (𝑍≤70)@</a:t>
                </a:r>
                <a:r>
                  <a:rPr lang="en-US" altLang="zh-CN" sz="1200" i="0">
                    <a:latin typeface="Cambria Math" panose="02040503050406030204" pitchFamily="18" charset="0"/>
                  </a:rPr>
                  <a:t>𝜆_cut=</a:t>
                </a:r>
                <a:r>
                  <a:rPr lang="en-US" altLang="zh-CN" sz="1200" b="0" i="0">
                    <a:latin typeface="Cambria Math" panose="02040503050406030204" pitchFamily="18" charset="0"/>
                  </a:rPr>
                  <a:t>8         (70&lt;𝑍≤100)@</a:t>
                </a:r>
                <a:r>
                  <a:rPr lang="en-US" altLang="zh-CN" sz="1200" i="0">
                    <a:latin typeface="Cambria Math" panose="02040503050406030204" pitchFamily="18" charset="0"/>
                  </a:rPr>
                  <a:t>𝜆_cut=</a:t>
                </a:r>
                <a:r>
                  <a:rPr lang="en-US" altLang="zh-CN" sz="1200" b="0" i="0">
                    <a:latin typeface="Cambria Math" panose="02040503050406030204" pitchFamily="18" charset="0"/>
                  </a:rPr>
                  <a:t>10    (100&lt;𝑍≤120))┤</a:t>
                </a:r>
                <a:endParaRPr lang="zh-CN" altLang="en-US" dirty="0"/>
              </a:p>
            </p:txBody>
          </p:sp>
        </mc:Fallback>
      </mc:AlternateContent>
      <p:sp>
        <p:nvSpPr>
          <p:cNvPr id="4" name="灯片编号占位符 3"/>
          <p:cNvSpPr>
            <a:spLocks noGrp="1"/>
          </p:cNvSpPr>
          <p:nvPr>
            <p:ph type="sldNum" sz="quarter" idx="5"/>
          </p:nvPr>
        </p:nvSpPr>
        <p:spPr/>
        <p:txBody>
          <a:bodyPr/>
          <a:lstStyle/>
          <a:p>
            <a:fld id="{F7B30DCE-78C8-4E5F-AAA5-936E6922715A}" type="slidenum">
              <a:rPr lang="zh-CN" altLang="en-US" smtClean="0"/>
              <a:t>11</a:t>
            </a:fld>
            <a:endParaRPr lang="zh-CN" altLang="en-US"/>
          </a:p>
        </p:txBody>
      </p:sp>
    </p:spTree>
    <p:extLst>
      <p:ext uri="{BB962C8B-B14F-4D97-AF65-F5344CB8AC3E}">
        <p14:creationId xmlns:p14="http://schemas.microsoft.com/office/powerpoint/2010/main" val="25406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rPr>
              <a:t>Firstly, take magnesium isotopes as examples to see the impact of LN correction on the ground state properties. This figure shows the specific binding energies of Mg isotopes. Note that </a:t>
            </a:r>
            <a:r>
              <a:rPr lang="en-US" altLang="zh-CN" sz="1800" baseline="30000" dirty="0">
                <a:effectLst/>
                <a:latin typeface="Times New Roman" panose="02020603050405020304" pitchFamily="18" charset="0"/>
                <a:ea typeface="宋体" panose="02010600030101010101" pitchFamily="2" charset="-122"/>
              </a:rPr>
              <a:t>24,26</a:t>
            </a:r>
            <a:r>
              <a:rPr lang="en-US" altLang="zh-CN" sz="1800" dirty="0">
                <a:effectLst/>
                <a:latin typeface="Times New Roman" panose="02020603050405020304" pitchFamily="18" charset="0"/>
                <a:ea typeface="宋体" panose="02010600030101010101" pitchFamily="2" charset="-122"/>
              </a:rPr>
              <a:t>Mg are calculated with the density functional PC-F1,</a:t>
            </a:r>
            <a:r>
              <a:rPr lang="en-US" altLang="zh-CN" sz="1800" dirty="0">
                <a:effectLst/>
                <a:latin typeface="等线" panose="02010600030101010101" pitchFamily="2" charset="-122"/>
                <a:cs typeface="Times New Roman" panose="02020603050405020304" pitchFamily="18" charset="0"/>
              </a:rPr>
              <a:t> </a:t>
            </a:r>
            <a:r>
              <a:rPr lang="en-US" altLang="zh-CN" sz="1800" dirty="0">
                <a:effectLst/>
                <a:latin typeface="Times New Roman" panose="02020603050405020304" pitchFamily="18" charset="0"/>
                <a:ea typeface="宋体" panose="02010600030101010101" pitchFamily="2" charset="-122"/>
              </a:rPr>
              <a:t>for PC-PK1 encounters the high-density instability when calculating these two nuclides. From the figure, it turns out that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gives a larger specific binding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solidFill>
                <a:srgbClr val="0000FF"/>
              </a:solidFill>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FF"/>
                </a:solidFill>
              </a:rPr>
              <a:t>Experimental data from: </a:t>
            </a:r>
            <a:r>
              <a:rPr lang="fr-FR" altLang="zh-CN" sz="1200" dirty="0">
                <a:solidFill>
                  <a:srgbClr val="0000FF"/>
                </a:solidFill>
              </a:rPr>
              <a:t>Wang, et. al., Chin. Phys. C </a:t>
            </a:r>
            <a:r>
              <a:rPr lang="fr-FR" altLang="zh-CN" sz="1200" b="1" dirty="0">
                <a:solidFill>
                  <a:srgbClr val="0000FF"/>
                </a:solidFill>
              </a:rPr>
              <a:t>45</a:t>
            </a:r>
            <a:r>
              <a:rPr lang="fr-FR" altLang="zh-CN" sz="1200" dirty="0">
                <a:solidFill>
                  <a:srgbClr val="0000FF"/>
                </a:solidFill>
              </a:rPr>
              <a:t> (2021) 030003</a:t>
            </a:r>
            <a:endParaRPr lang="zh-CN" altLang="en-US" sz="1200" dirty="0">
              <a:solidFill>
                <a:srgbClr val="0000FF"/>
              </a:solidFill>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12</a:t>
            </a:fld>
            <a:endParaRPr lang="zh-CN" altLang="en-US"/>
          </a:p>
        </p:txBody>
      </p:sp>
    </p:spTree>
    <p:extLst>
      <p:ext uri="{BB962C8B-B14F-4D97-AF65-F5344CB8AC3E}">
        <p14:creationId xmlns:p14="http://schemas.microsoft.com/office/powerpoint/2010/main" val="128147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As to two neutron separation energies, the results of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and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are similar. This means LN correction has no drastic impact on two neutron separation energies. Especially, for our interested nucleus </a:t>
            </a:r>
            <a:r>
              <a:rPr lang="en-US" altLang="zh-CN" sz="1800" baseline="30000" dirty="0">
                <a:effectLst/>
                <a:latin typeface="Times New Roman" panose="02020603050405020304" pitchFamily="18" charset="0"/>
                <a:ea typeface="宋体" panose="02010600030101010101" pitchFamily="2" charset="-122"/>
              </a:rPr>
              <a:t>42</a:t>
            </a:r>
            <a:r>
              <a:rPr lang="en-US" altLang="zh-CN" sz="1800" dirty="0">
                <a:effectLst/>
                <a:latin typeface="Times New Roman" panose="02020603050405020304" pitchFamily="18" charset="0"/>
                <a:ea typeface="宋体" panose="02010600030101010101" pitchFamily="2" charset="-122"/>
              </a:rPr>
              <a:t>Mg, the two neutron separation energies in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and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are 1.217 and 1.516 MeV, respectively, i.e. </a:t>
            </a:r>
            <a:r>
              <a:rPr lang="en-US" altLang="zh-CN" sz="1800" baseline="30000" dirty="0">
                <a:effectLst/>
                <a:latin typeface="Times New Roman" panose="02020603050405020304" pitchFamily="18" charset="0"/>
                <a:ea typeface="宋体" panose="02010600030101010101" pitchFamily="2" charset="-122"/>
              </a:rPr>
              <a:t>42</a:t>
            </a:r>
            <a:r>
              <a:rPr lang="en-US" altLang="zh-CN" sz="1800" dirty="0">
                <a:effectLst/>
                <a:latin typeface="Times New Roman" panose="02020603050405020304" pitchFamily="18" charset="0"/>
                <a:ea typeface="宋体" panose="02010600030101010101" pitchFamily="2" charset="-122"/>
              </a:rPr>
              <a:t>Mg is weakly bound in both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and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calculations.</a:t>
            </a:r>
          </a:p>
          <a:p>
            <a:endParaRPr lang="en-US" altLang="zh-CN" sz="1800" dirty="0">
              <a:solidFill>
                <a:srgbClr val="0000FF"/>
              </a:solidFill>
              <a:effectLst/>
              <a:latin typeface="Times New Roman" panose="02020603050405020304" pitchFamily="18" charset="0"/>
              <a:ea typeface="宋体" panose="02010600030101010101" pitchFamily="2" charset="-122"/>
            </a:endParaRPr>
          </a:p>
          <a:p>
            <a:r>
              <a:rPr lang="en-US" altLang="zh-CN" sz="1200" dirty="0">
                <a:solidFill>
                  <a:srgbClr val="0000FF"/>
                </a:solidFill>
              </a:rPr>
              <a:t>Experimental data from: </a:t>
            </a:r>
            <a:r>
              <a:rPr lang="fr-FR" altLang="zh-CN" sz="1200" dirty="0">
                <a:solidFill>
                  <a:srgbClr val="0000FF"/>
                </a:solidFill>
              </a:rPr>
              <a:t>Wang, et. al., Chin. Phys. C </a:t>
            </a:r>
            <a:r>
              <a:rPr lang="fr-FR" altLang="zh-CN" sz="1200" b="1" dirty="0">
                <a:solidFill>
                  <a:srgbClr val="0000FF"/>
                </a:solidFill>
              </a:rPr>
              <a:t>45</a:t>
            </a:r>
            <a:r>
              <a:rPr lang="fr-FR" altLang="zh-CN" sz="1200" dirty="0">
                <a:solidFill>
                  <a:srgbClr val="0000FF"/>
                </a:solidFill>
              </a:rPr>
              <a:t> (2021) 030003</a:t>
            </a:r>
            <a:endParaRPr lang="zh-CN" altLang="en-US" sz="1200" dirty="0">
              <a:solidFill>
                <a:srgbClr val="0000FF"/>
              </a:solidFill>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13</a:t>
            </a:fld>
            <a:endParaRPr lang="zh-CN" altLang="en-US"/>
          </a:p>
        </p:txBody>
      </p:sp>
    </p:spTree>
    <p:extLst>
      <p:ext uri="{BB962C8B-B14F-4D97-AF65-F5344CB8AC3E}">
        <p14:creationId xmlns:p14="http://schemas.microsoft.com/office/powerpoint/2010/main" val="421731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rPr>
              <a:t>This figure shows the changes of neutron pairing energies and quadrupole deformations of four Mg isotopes after applying LN correction.</a:t>
            </a:r>
          </a:p>
          <a:p>
            <a:pPr algn="just"/>
            <a:r>
              <a:rPr lang="en-US" altLang="zh-CN" sz="1800" dirty="0">
                <a:effectLst/>
                <a:latin typeface="Times New Roman" panose="02020603050405020304" pitchFamily="18" charset="0"/>
                <a:ea typeface="宋体" panose="02010600030101010101" pitchFamily="2" charset="-122"/>
              </a:rPr>
              <a:t>This indicates that LN correction gives an enhanced pairing correlation.</a:t>
            </a:r>
          </a:p>
          <a:p>
            <a:pPr algn="just"/>
            <a:r>
              <a:rPr lang="en-US" altLang="zh-CN" sz="1800" dirty="0">
                <a:effectLst/>
                <a:latin typeface="Times New Roman" panose="02020603050405020304" pitchFamily="18" charset="0"/>
                <a:ea typeface="宋体" panose="02010600030101010101" pitchFamily="2" charset="-122"/>
              </a:rPr>
              <a:t>This shows the pairing doesn’t collapse within LN method.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14</a:t>
            </a:fld>
            <a:endParaRPr lang="zh-CN" altLang="en-US"/>
          </a:p>
        </p:txBody>
      </p:sp>
    </p:spTree>
    <p:extLst>
      <p:ext uri="{BB962C8B-B14F-4D97-AF65-F5344CB8AC3E}">
        <p14:creationId xmlns:p14="http://schemas.microsoft.com/office/powerpoint/2010/main" val="302390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neutron density distributions of several Mg isotopes in the direction perpendicular to the symmetric axis. It can be seen that the neutron density distribution of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 extends vary far away from the center in both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calculations, indicating the halo structure in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15</a:t>
            </a:fld>
            <a:endParaRPr lang="zh-CN" altLang="en-US"/>
          </a:p>
        </p:txBody>
      </p:sp>
    </p:spTree>
    <p:extLst>
      <p:ext uri="{BB962C8B-B14F-4D97-AF65-F5344CB8AC3E}">
        <p14:creationId xmlns:p14="http://schemas.microsoft.com/office/powerpoint/2010/main" val="163360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Here comes to the isotope we focused on,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 This figure shows its single neutron levels. Noticing that there’s a considerable gap between the first 5/2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level and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level, so we can divide the levels into two parts: Neutron levels with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𝜀</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&gt;−1 </m:t>
                    </m:r>
                    <m:r>
                      <m:rPr>
                        <m:sty m:val="p"/>
                      </m:rPr>
                      <a:rPr lang="en-US" altLang="zh-CN" sz="1800" kern="100">
                        <a:effectLst/>
                        <a:latin typeface="Cambria Math" panose="02040503050406030204" pitchFamily="18" charset="0"/>
                        <a:ea typeface="宋体" panose="02010600030101010101" pitchFamily="2" charset="-122"/>
                        <a:cs typeface="Times New Roman" panose="02020603050405020304" pitchFamily="18" charset="0"/>
                      </a:rPr>
                      <m:t>MeV</m:t>
                    </m:r>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are corresponding to the “halo” part, while others are corresponding to the “core” part.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Here comes to the isotope we focused on,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 This figure shows its single neutron levels. Noticing that there’s a considerable gap between the first 5/2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level and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level, so we can divide the levels into two parts: Neutron levels with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𝜀&gt;−1 MeV</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are corresponding to the “halo” part, while others are corresponding to the “core” part.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7B6BC146-4E0E-4430-A354-5ABFCCEED813}" type="slidenum">
              <a:rPr lang="zh-CN" altLang="en-US" smtClean="0"/>
              <a:t>16</a:t>
            </a:fld>
            <a:endParaRPr lang="zh-CN" altLang="en-US"/>
          </a:p>
        </p:txBody>
      </p:sp>
    </p:spTree>
    <p:extLst>
      <p:ext uri="{BB962C8B-B14F-4D97-AF65-F5344CB8AC3E}">
        <p14:creationId xmlns:p14="http://schemas.microsoft.com/office/powerpoint/2010/main" val="347326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This figure shows the density distribution of </a:t>
            </a:r>
            <a:r>
              <a:rPr lang="en-US" altLang="zh-CN" sz="1800" baseline="30000" dirty="0">
                <a:effectLst/>
                <a:latin typeface="Times New Roman" panose="02020603050405020304" pitchFamily="18" charset="0"/>
                <a:ea typeface="宋体" panose="02010600030101010101" pitchFamily="2" charset="-122"/>
              </a:rPr>
              <a:t>42</a:t>
            </a:r>
            <a:r>
              <a:rPr lang="en-US" altLang="zh-CN" sz="1800" dirty="0">
                <a:effectLst/>
                <a:latin typeface="Times New Roman" panose="02020603050405020304" pitchFamily="18" charset="0"/>
                <a:ea typeface="宋体" panose="02010600030101010101" pitchFamily="2" charset="-122"/>
              </a:rPr>
              <a:t>Mg in the direction perpendicular to the symmetric axis, as well as that of the core and the halo.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for both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further indicating the halo structure in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17</a:t>
            </a:fld>
            <a:endParaRPr lang="zh-CN" altLang="en-US"/>
          </a:p>
        </p:txBody>
      </p:sp>
    </p:spTree>
    <p:extLst>
      <p:ext uri="{BB962C8B-B14F-4D97-AF65-F5344CB8AC3E}">
        <p14:creationId xmlns:p14="http://schemas.microsoft.com/office/powerpoint/2010/main" val="396993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rPr>
              <a:t>And this figure shows the density distribution of the core and the halo on the x-z plane, where z-axis refers to the symmetric axis. The left halves are the results of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calculation and the right halves are those of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The core is prolate and the halo is oblate for both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and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presenting the deformation decoupling in </a:t>
            </a:r>
            <a:r>
              <a:rPr lang="en-US" altLang="zh-CN" sz="1800" baseline="30000" dirty="0">
                <a:effectLst/>
                <a:latin typeface="Times New Roman" panose="02020603050405020304" pitchFamily="18" charset="0"/>
                <a:ea typeface="宋体" panose="02010600030101010101" pitchFamily="2" charset="-122"/>
              </a:rPr>
              <a:t>42</a:t>
            </a:r>
            <a:r>
              <a:rPr lang="en-US" altLang="zh-CN" sz="1800" dirty="0">
                <a:effectLst/>
                <a:latin typeface="Times New Roman" panose="02020603050405020304" pitchFamily="18" charset="0"/>
                <a:ea typeface="宋体" panose="02010600030101010101" pitchFamily="2" charset="-122"/>
              </a:rPr>
              <a:t>Mg. And compared with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the deformation of the core in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is slightly smaller, while that of the halo is much larger, as shown in the table above. This can be seen more clearly through the normalized density distribution with linear scale. Such a result shows the strengthen of deformation decoupling effect in </a:t>
            </a:r>
            <a:r>
              <a:rPr lang="en-US" altLang="zh-CN" sz="1800" baseline="30000" dirty="0">
                <a:effectLst/>
                <a:latin typeface="Times New Roman" panose="02020603050405020304" pitchFamily="18" charset="0"/>
                <a:ea typeface="宋体" panose="02010600030101010101" pitchFamily="2" charset="-122"/>
              </a:rPr>
              <a:t>42</a:t>
            </a:r>
            <a:r>
              <a:rPr lang="en-US" altLang="zh-CN" sz="1800" dirty="0">
                <a:effectLst/>
                <a:latin typeface="Times New Roman" panose="02020603050405020304" pitchFamily="18" charset="0"/>
                <a:ea typeface="宋体" panose="02010600030101010101" pitchFamily="2" charset="-122"/>
              </a:rPr>
              <a:t>Mg due to the LN correction.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18</a:t>
            </a:fld>
            <a:endParaRPr lang="zh-CN" altLang="en-US"/>
          </a:p>
        </p:txBody>
      </p:sp>
    </p:spTree>
    <p:extLst>
      <p:ext uri="{BB962C8B-B14F-4D97-AF65-F5344CB8AC3E}">
        <p14:creationId xmlns:p14="http://schemas.microsoft.com/office/powerpoint/2010/main" val="379869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What’s the reason is the enlargement of the halo deformation? Here shows the occupation probabilities and quadrupole deformations of the main single neutron levels of the halo part. With LN correction taking into account, the fifth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which is previously a prolate one, turns oblate, and the deformation of the sixth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changes in the opposite direction, while others do not change much. Because the occupation probability of the fifth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is much larger than that of the sixth one, the enlargement of the halo’s deformation is mostly attributed to the deformation change in the </a:t>
                </a:r>
                <a14:m>
                  <m:oMath xmlns:m="http://schemas.openxmlformats.org/officeDocument/2006/math">
                    <m:sSubSup>
                      <m:sSub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1/2</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5</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bSup>
                  </m:oMath>
                </a14:m>
                <a:r>
                  <a:rPr lang="en-US" altLang="zh-CN" sz="1800" dirty="0">
                    <a:effectLst/>
                    <a:latin typeface="Times New Roman" panose="02020603050405020304" pitchFamily="18" charset="0"/>
                    <a:ea typeface="宋体" panose="02010600030101010101" pitchFamily="2" charset="-122"/>
                  </a:rPr>
                  <a:t> neutron level.</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What’s the reason is the enlargement of the halo deformation? Here shows the occupation probabilities and quadrupole deformations of the main single neutron levels of the halo part. With LN correction taking into account, the fifth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which is previously a prolate one, turns oblate, and the deformation of the sixth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changes in the opposite direction, while others do not change much. Because the occupation probability of the fifth 1/2</a:t>
                </a:r>
                <a:r>
                  <a:rPr lang="en-US" altLang="zh-CN" sz="1800" baseline="30000" dirty="0">
                    <a:effectLst/>
                    <a:latin typeface="Times New Roman" panose="02020603050405020304" pitchFamily="18" charset="0"/>
                    <a:ea typeface="宋体" panose="02010600030101010101" pitchFamily="2" charset="-122"/>
                  </a:rPr>
                  <a:t>-</a:t>
                </a:r>
                <a:r>
                  <a:rPr lang="en-US" altLang="zh-CN" sz="1800" dirty="0">
                    <a:effectLst/>
                    <a:latin typeface="Times New Roman" panose="02020603050405020304" pitchFamily="18" charset="0"/>
                    <a:ea typeface="宋体" panose="02010600030101010101" pitchFamily="2" charset="-122"/>
                  </a:rPr>
                  <a:t> neutron level is much larger than that of the sixth one, the enlargement of the halo’s deformation is mostly attributed to the deformation change in the </a:t>
                </a:r>
                <a:r>
                  <a:rPr lang="zh-CN" altLang="zh-CN" sz="1800" i="0">
                    <a:effectLst/>
                    <a:latin typeface="Cambria Math" panose="02040503050406030204" pitchFamily="18" charset="0"/>
                    <a:cs typeface="Times New Roman" panose="02020603050405020304" pitchFamily="18" charset="0"/>
                  </a:rPr>
                  <a:t>〖</a:t>
                </a:r>
                <a:r>
                  <a:rPr lang="en-US" altLang="zh-CN" sz="1800" i="0">
                    <a:effectLst/>
                    <a:latin typeface="Cambria Math" panose="02040503050406030204" pitchFamily="18" charset="0"/>
                    <a:ea typeface="宋体" panose="02010600030101010101" pitchFamily="2" charset="-122"/>
                    <a:cs typeface="Times New Roman" panose="02020603050405020304" pitchFamily="18" charset="0"/>
                  </a:rPr>
                  <a:t>1/2</a:t>
                </a:r>
                <a:r>
                  <a:rPr lang="zh-CN" altLang="zh-CN" sz="1800" i="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a:effectLst/>
                    <a:latin typeface="Cambria Math" panose="02040503050406030204" pitchFamily="18" charset="0"/>
                    <a:ea typeface="宋体" panose="02010600030101010101" pitchFamily="2" charset="-122"/>
                    <a:cs typeface="Times New Roman" panose="02020603050405020304" pitchFamily="18" charset="0"/>
                  </a:rPr>
                  <a:t>5^−</a:t>
                </a:r>
                <a:r>
                  <a:rPr lang="en-US" altLang="zh-CN" sz="1800" dirty="0">
                    <a:effectLst/>
                    <a:latin typeface="Times New Roman" panose="02020603050405020304" pitchFamily="18" charset="0"/>
                    <a:ea typeface="宋体" panose="02010600030101010101" pitchFamily="2" charset="-122"/>
                  </a:rPr>
                  <a:t> neutron level.</a:t>
                </a:r>
                <a:endParaRPr lang="zh-CN" altLang="en-US" dirty="0"/>
              </a:p>
            </p:txBody>
          </p:sp>
        </mc:Fallback>
      </mc:AlternateContent>
      <p:sp>
        <p:nvSpPr>
          <p:cNvPr id="4" name="灯片编号占位符 3"/>
          <p:cNvSpPr>
            <a:spLocks noGrp="1"/>
          </p:cNvSpPr>
          <p:nvPr>
            <p:ph type="sldNum" sz="quarter" idx="5"/>
          </p:nvPr>
        </p:nvSpPr>
        <p:spPr/>
        <p:txBody>
          <a:bodyPr/>
          <a:lstStyle/>
          <a:p>
            <a:fld id="{68278337-2648-4177-9720-A914315A89DC}" type="slidenum">
              <a:rPr lang="zh-CN" altLang="en-US" smtClean="0"/>
              <a:t>19</a:t>
            </a:fld>
            <a:endParaRPr lang="zh-CN" altLang="en-US"/>
          </a:p>
        </p:txBody>
      </p:sp>
    </p:spTree>
    <p:extLst>
      <p:ext uri="{BB962C8B-B14F-4D97-AF65-F5344CB8AC3E}">
        <p14:creationId xmlns:p14="http://schemas.microsoft.com/office/powerpoint/2010/main" val="2846500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components of the main single neutron levels of the halo part. For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neutron level, there are more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less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𝑓</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5</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components; for the sixth one, there are more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𝑓</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5</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less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components. Others do not change much. This indicates the reason of the deformation change may be related to the change of the components of the single particle level.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components of the main single neutron levels of the halo part. For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neutron level, there are more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less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1𝑓</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5</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components; for the sixth one, there are more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1𝑓</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5</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less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3</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components. Others do not change much. This indicates the reason of the deformation change may be related to the change of the components of the single particle level.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68278337-2648-4177-9720-A914315A89DC}" type="slidenum">
              <a:rPr lang="zh-CN" altLang="en-US" smtClean="0"/>
              <a:t>20</a:t>
            </a:fld>
            <a:endParaRPr lang="zh-CN" altLang="en-US"/>
          </a:p>
        </p:txBody>
      </p:sp>
    </p:spTree>
    <p:extLst>
      <p:ext uri="{BB962C8B-B14F-4D97-AF65-F5344CB8AC3E}">
        <p14:creationId xmlns:p14="http://schemas.microsoft.com/office/powerpoint/2010/main" val="295498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My presentation includes four parts:</a:t>
            </a:r>
            <a:endParaRPr lang="zh-CN" altLang="en-US" dirty="0"/>
          </a:p>
        </p:txBody>
      </p:sp>
      <p:sp>
        <p:nvSpPr>
          <p:cNvPr id="4" name="灯片编号占位符 3"/>
          <p:cNvSpPr>
            <a:spLocks noGrp="1"/>
          </p:cNvSpPr>
          <p:nvPr>
            <p:ph type="sldNum" sz="quarter" idx="5"/>
          </p:nvPr>
        </p:nvSpPr>
        <p:spPr/>
        <p:txBody>
          <a:bodyPr/>
          <a:lstStyle/>
          <a:p>
            <a:fld id="{68278337-2648-4177-9720-A914315A89DC}" type="slidenum">
              <a:rPr lang="zh-CN" altLang="en-US" smtClean="0"/>
              <a:t>2</a:t>
            </a:fld>
            <a:endParaRPr lang="zh-CN" altLang="en-US"/>
          </a:p>
        </p:txBody>
      </p:sp>
    </p:spTree>
    <p:extLst>
      <p:ext uri="{BB962C8B-B14F-4D97-AF65-F5344CB8AC3E}">
        <p14:creationId xmlns:p14="http://schemas.microsoft.com/office/powerpoint/2010/main" val="301357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normalized density distribution of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neutron level. The left half is the result of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calculation while the right half is that of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It can be seen that with LN correction taking into consideration: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1) In the direction perpendicular to the symmetric axis, here the normalized density becomes larger, this means the oblate </a:t>
                </a:r>
                <a14:m>
                  <m:oMath xmlns:m="http://schemas.openxmlformats.org/officeDocument/2006/math">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b>
                      <m:sup>
                        <m:r>
                          <a:rPr lang="zh-CN"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𝜃</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𝜑</m:t>
                        </m:r>
                      </m:e>
                    </m:d>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increases; in the direction along the symmetric axis, here the normalized density becomes smaller, this means prolate </a:t>
                </a:r>
                <a14:m>
                  <m:oMath xmlns:m="http://schemas.openxmlformats.org/officeDocument/2006/math">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m:t>
                        </m:r>
                      </m:sup>
                    </m:sSubSup>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𝜃</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𝜑</m:t>
                        </m:r>
                      </m:e>
                    </m:d>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decreases. This is consistent with the increase of the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𝑝</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2) Also, here the normalized density, which corresponding to the prolate </a:t>
                </a:r>
                <a14:m>
                  <m:oMath xmlns:m="http://schemas.openxmlformats.org/officeDocument/2006/math">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m:t>
                        </m:r>
                      </m:sup>
                    </m:sSubSup>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𝜃</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𝜑</m:t>
                        </m:r>
                      </m:e>
                    </m:d>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becomes smaller. This is consistent with the decrease of the </a:t>
                </a:r>
                <a14:m>
                  <m:oMath xmlns:m="http://schemas.openxmlformats.org/officeDocument/2006/math">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𝑓</m:t>
                        </m:r>
                      </m:e>
                      <m:sub>
                        <m:f>
                          <m:fPr>
                            <m:type m:val="li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5</m:t>
                            </m:r>
                          </m:num>
                          <m:den>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den>
                        </m:f>
                      </m:sub>
                    </m:sSub>
                  </m:oMath>
                </a14:m>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normalized density distribution of the fifth 1/2</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neutron level. The left half is the result of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calculation while the right half is that of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It can be seen that with LN correction taking into consideration: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1) In the direction perpendicular to the symmetric axis, here the normalized density becomes larger, this means the oblate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𝑌</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zh-CN" altLang="zh-CN" sz="1800" i="0" kern="100">
                    <a:effectLst/>
                    <a:latin typeface="Cambria Math" panose="02040503050406030204" pitchFamily="18" charset="0"/>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𝜃,𝜑)</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increases; in the direction along the symmetric axis, here the normalized density becomes smaller, this means prolate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𝑌</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1^0</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zh-CN" altLang="zh-CN" sz="1800" i="0" kern="100">
                    <a:effectLst/>
                    <a:latin typeface="Cambria Math" panose="02040503050406030204" pitchFamily="18" charset="0"/>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𝜃,𝜑)</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decreases. This is consistent with the increase of the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2𝑝</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2) Also, here the normalized density, which corresponding to the prolate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𝑌</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3^0</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zh-CN" altLang="zh-CN" sz="1800" i="0" kern="100">
                    <a:effectLst/>
                    <a:latin typeface="Cambria Math" panose="02040503050406030204" pitchFamily="18" charset="0"/>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𝜃,𝜑)</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 becomes smaller. This is consistent with the decrease of the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1𝑓</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5</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component.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68278337-2648-4177-9720-A914315A89DC}" type="slidenum">
              <a:rPr lang="zh-CN" altLang="en-US" smtClean="0"/>
              <a:t>21</a:t>
            </a:fld>
            <a:endParaRPr lang="zh-CN" altLang="en-US"/>
          </a:p>
        </p:txBody>
      </p:sp>
    </p:spTree>
    <p:extLst>
      <p:ext uri="{BB962C8B-B14F-4D97-AF65-F5344CB8AC3E}">
        <p14:creationId xmlns:p14="http://schemas.microsoft.com/office/powerpoint/2010/main" val="1790161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shown before, the LN correction gives a larger pairing. So here comes the question that whether increasing the pairing strength gives a similar result. Here the picture shows the core and halo deformations of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 under different pairing strength for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calculations. From the figure, it can be seen that by increasing pairing strength, the deformations of core and halo in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both decrease in general. And with the same pairing strength, LN correction decreases the core deformation but increases the halo deformation. So, the effect of LN correction to halo is different from simply increasing the pairing strength.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22</a:t>
            </a:fld>
            <a:endParaRPr lang="zh-CN" altLang="en-US"/>
          </a:p>
        </p:txBody>
      </p:sp>
    </p:spTree>
    <p:extLst>
      <p:ext uri="{BB962C8B-B14F-4D97-AF65-F5344CB8AC3E}">
        <p14:creationId xmlns:p14="http://schemas.microsoft.com/office/powerpoint/2010/main" val="302706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For the prospective, presently the calculations are only constrained to even-even nuclei. In the future, the calculation will be extended to odd-A and odd-odd nuclei. And to see whether LN correction also has such influence on other deformed halo nuclei, e.g.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22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 and </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19</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 systematically study will be performed.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23</a:t>
            </a:fld>
            <a:endParaRPr lang="zh-CN" altLang="en-US"/>
          </a:p>
        </p:txBody>
      </p:sp>
    </p:spTree>
    <p:extLst>
      <p:ext uri="{BB962C8B-B14F-4D97-AF65-F5344CB8AC3E}">
        <p14:creationId xmlns:p14="http://schemas.microsoft.com/office/powerpoint/2010/main" val="110864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下面是理论框架。首先，在</a:t>
            </a:r>
            <a:r>
              <a:rPr lang="en-US" altLang="zh-CN" sz="1800" dirty="0" err="1">
                <a:effectLst/>
                <a:latin typeface="Times New Roman" panose="02020603050405020304" pitchFamily="18" charset="0"/>
                <a:ea typeface="宋体" panose="02010600030101010101" pitchFamily="2" charset="-122"/>
              </a:rPr>
              <a:t>DRHBc</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理论中，</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通过 </a:t>
            </a:r>
            <a:r>
              <a:rPr lang="en-US" altLang="zh-CN" sz="1800" dirty="0">
                <a:effectLst/>
                <a:latin typeface="Times New Roman" panose="02020603050405020304" pitchFamily="18" charset="0"/>
                <a:ea typeface="宋体" panose="02010600030101010101" pitchFamily="2" charset="-122"/>
              </a:rPr>
              <a:t>RHB </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方程</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自洽地</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7B6BC146-4E0E-4430-A354-5ABFCCEED813}" type="slidenum">
              <a:rPr lang="zh-CN" altLang="en-US" smtClean="0"/>
              <a:t>26</a:t>
            </a:fld>
            <a:endParaRPr lang="zh-CN" altLang="en-US"/>
          </a:p>
        </p:txBody>
      </p:sp>
    </p:spTree>
    <p:extLst>
      <p:ext uri="{BB962C8B-B14F-4D97-AF65-F5344CB8AC3E}">
        <p14:creationId xmlns:p14="http://schemas.microsoft.com/office/powerpoint/2010/main" val="28332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DRHBc</a:t>
            </a:r>
            <a:r>
              <a:rPr lang="en-US" altLang="zh-CN" dirty="0"/>
              <a:t> </a:t>
            </a:r>
            <a:r>
              <a:rPr lang="zh-CN" altLang="en-US" dirty="0"/>
              <a:t>理论仅考虑有着空间反射对称性的轴对称形变</a:t>
            </a:r>
          </a:p>
        </p:txBody>
      </p:sp>
      <p:sp>
        <p:nvSpPr>
          <p:cNvPr id="4" name="灯片编号占位符 3"/>
          <p:cNvSpPr>
            <a:spLocks noGrp="1"/>
          </p:cNvSpPr>
          <p:nvPr>
            <p:ph type="sldNum" sz="quarter" idx="5"/>
          </p:nvPr>
        </p:nvSpPr>
        <p:spPr/>
        <p:txBody>
          <a:bodyPr/>
          <a:lstStyle/>
          <a:p>
            <a:fld id="{68278337-2648-4177-9720-A914315A89DC}" type="slidenum">
              <a:rPr lang="zh-CN" altLang="en-US" smtClean="0"/>
              <a:t>27</a:t>
            </a:fld>
            <a:endParaRPr lang="zh-CN" altLang="en-US"/>
          </a:p>
        </p:txBody>
      </p:sp>
    </p:spTree>
    <p:extLst>
      <p:ext uri="{BB962C8B-B14F-4D97-AF65-F5344CB8AC3E}">
        <p14:creationId xmlns:p14="http://schemas.microsoft.com/office/powerpoint/2010/main" val="255568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altLang="zh-CN" sz="1600" b="0" i="1" smtClean="0">
                            <a:latin typeface="Cambria Math" panose="02040503050406030204" pitchFamily="18" charset="0"/>
                          </a:rPr>
                        </m:ctrlPr>
                      </m:sSup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𝑃</m:t>
                            </m:r>
                          </m:e>
                        </m:acc>
                      </m:e>
                      <m:sup>
                        <m:r>
                          <a:rPr lang="en-US" altLang="zh-CN" sz="1600" b="0" i="1" smtClean="0">
                            <a:latin typeface="Cambria Math" panose="02040503050406030204" pitchFamily="18" charset="0"/>
                          </a:rPr>
                          <m:t>𝑁</m:t>
                        </m:r>
                      </m:sup>
                    </m:sSup>
                  </m:oMath>
                </a14:m>
                <a:r>
                  <a:rPr lang="en-US" altLang="zh-CN" sz="3600" dirty="0"/>
                  <a:t> the particle number projection operator</a:t>
                </a:r>
                <a:r>
                  <a:rPr lang="zh-CN" altLang="en-US" sz="3600" dirty="0"/>
                  <a:t>，</a:t>
                </a:r>
                <a14:m>
                  <m:oMath xmlns:m="http://schemas.openxmlformats.org/officeDocument/2006/math">
                    <m:r>
                      <a:rPr lang="en-US" altLang="zh-CN" sz="1600" i="1" dirty="0">
                        <a:latin typeface="Cambria Math" panose="02040503050406030204" pitchFamily="18" charset="0"/>
                      </a:rPr>
                      <m:t>|</m:t>
                    </m:r>
                    <m:r>
                      <m:rPr>
                        <m:sty m:val="p"/>
                      </m:rPr>
                      <a:rPr lang="en-US" altLang="zh-CN" sz="1600" dirty="0">
                        <a:latin typeface="Cambria Math" panose="02040503050406030204" pitchFamily="18" charset="0"/>
                      </a:rPr>
                      <m:t>Φ</m:t>
                    </m:r>
                    <m:r>
                      <a:rPr lang="en-US" altLang="zh-CN" sz="1600" i="1" dirty="0">
                        <a:latin typeface="Cambria Math" panose="02040503050406030204" pitchFamily="18" charset="0"/>
                      </a:rPr>
                      <m:t>⟩</m:t>
                    </m:r>
                  </m:oMath>
                </a14:m>
                <a:r>
                  <a:rPr lang="en-US" altLang="zh-CN" sz="3600" dirty="0"/>
                  <a:t> (</a:t>
                </a:r>
                <a14:m>
                  <m:oMath xmlns:m="http://schemas.openxmlformats.org/officeDocument/2006/math">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Ψ</m:t>
                            </m:r>
                          </m:e>
                          <m:sup>
                            <m:r>
                              <a:rPr lang="en-US" altLang="zh-CN" sz="1600" i="1">
                                <a:latin typeface="Cambria Math" panose="02040503050406030204" pitchFamily="18" charset="0"/>
                              </a:rPr>
                              <m:t>𝑁</m:t>
                            </m:r>
                          </m:sup>
                        </m:sSup>
                      </m:e>
                    </m:d>
                  </m:oMath>
                </a14:m>
                <a:r>
                  <a:rPr lang="en-US" altLang="zh-CN" sz="3600" dirty="0"/>
                  <a:t>) the wave function before (after) projection.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这里我介绍一下</a:t>
                </a:r>
                <a:r>
                  <a:rPr lang="en-US" altLang="zh-CN" sz="1200" kern="1200" dirty="0">
                    <a:solidFill>
                      <a:schemeClr val="tx1"/>
                    </a:solidFill>
                    <a:effectLst/>
                    <a:latin typeface="+mn-lt"/>
                    <a:ea typeface="+mn-ea"/>
                    <a:cs typeface="+mn-cs"/>
                  </a:rPr>
                  <a:t>Lipkin-</a:t>
                </a:r>
                <a:r>
                  <a:rPr lang="en-US" altLang="zh-CN" sz="1200" kern="1200" dirty="0" err="1">
                    <a:solidFill>
                      <a:schemeClr val="tx1"/>
                    </a:solidFill>
                    <a:effectLst/>
                    <a:latin typeface="+mn-lt"/>
                    <a:ea typeface="+mn-ea"/>
                    <a:cs typeface="+mn-cs"/>
                  </a:rPr>
                  <a:t>Nogami</a:t>
                </a:r>
                <a:r>
                  <a:rPr lang="zh-CN" altLang="zh-CN" sz="1200" kern="1200" dirty="0">
                    <a:solidFill>
                      <a:schemeClr val="tx1"/>
                    </a:solidFill>
                    <a:effectLst/>
                    <a:latin typeface="+mn-lt"/>
                    <a:ea typeface="+mn-ea"/>
                    <a:cs typeface="+mn-cs"/>
                  </a:rPr>
                  <a:t>方法的思想</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，（照着讲），这里</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𝐻</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表示一般情况下的哈密顿量，（照着讲）</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这一页介绍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Lipkin-</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Nogami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方法的思想，（照着讲），这里</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𝐻</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表示一般情况下的哈密顿量，（照着讲）</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7B6BC146-4E0E-4430-A354-5ABFCCEED813}" type="slidenum">
              <a:rPr lang="zh-CN" altLang="en-US" smtClean="0"/>
              <a:t>29</a:t>
            </a:fld>
            <a:endParaRPr lang="zh-CN" altLang="en-US"/>
          </a:p>
        </p:txBody>
      </p:sp>
    </p:spTree>
    <p:extLst>
      <p:ext uri="{BB962C8B-B14F-4D97-AF65-F5344CB8AC3E}">
        <p14:creationId xmlns:p14="http://schemas.microsoft.com/office/powerpoint/2010/main" val="1821951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nSpc>
                    <a:spcPct val="100000"/>
                  </a:lnSpc>
                </a:pPr>
                <a:r>
                  <a:rPr lang="zh-CN" altLang="en-US" sz="1400" dirty="0"/>
                  <a:t>同理，对于任何一个与粒子数算符对易的算符 </a:t>
                </a:r>
                <a14:m>
                  <m:oMath xmlns:m="http://schemas.openxmlformats.org/officeDocument/2006/math">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𝑄</m:t>
                        </m:r>
                      </m:e>
                    </m:acc>
                  </m:oMath>
                </a14:m>
                <a:r>
                  <a:rPr lang="zh-CN" altLang="en-US" sz="1400" dirty="0"/>
                  <a:t> ，其投影期望值 </a:t>
                </a:r>
                <a14:m>
                  <m:oMath xmlns:m="http://schemas.openxmlformats.org/officeDocument/2006/math">
                    <m:sSubSup>
                      <m:sSubSupPr>
                        <m:ctrlPr>
                          <a:rPr lang="en-US" altLang="zh-CN" sz="1200" b="0" i="1" smtClean="0">
                            <a:solidFill>
                              <a:prstClr val="black"/>
                            </a:solidFill>
                            <a:latin typeface="Cambria Math" panose="02040503050406030204" pitchFamily="18" charset="0"/>
                          </a:rPr>
                        </m:ctrlPr>
                      </m:sSubSupPr>
                      <m:e>
                        <m:r>
                          <a:rPr lang="en-US" altLang="zh-CN" sz="1200" b="0" i="1" smtClean="0">
                            <a:solidFill>
                              <a:prstClr val="black"/>
                            </a:solidFill>
                            <a:latin typeface="Cambria Math" panose="02040503050406030204" pitchFamily="18" charset="0"/>
                          </a:rPr>
                          <m:t>𝑄</m:t>
                        </m:r>
                      </m:e>
                      <m:sub>
                        <m:r>
                          <m:rPr>
                            <m:sty m:val="p"/>
                          </m:rPr>
                          <a:rPr lang="en-US" altLang="zh-CN" sz="1200" b="0" i="0" smtClean="0">
                            <a:solidFill>
                              <a:prstClr val="black"/>
                            </a:solidFill>
                            <a:latin typeface="Cambria Math" panose="02040503050406030204" pitchFamily="18" charset="0"/>
                          </a:rPr>
                          <m:t>proj</m:t>
                        </m:r>
                      </m:sub>
                      <m:sup>
                        <m:r>
                          <a:rPr lang="en-US" altLang="zh-CN" sz="1200" b="0" i="1" smtClean="0">
                            <a:solidFill>
                              <a:prstClr val="black"/>
                            </a:solidFill>
                            <a:latin typeface="Cambria Math" panose="02040503050406030204" pitchFamily="18" charset="0"/>
                          </a:rPr>
                          <m:t>𝑁</m:t>
                        </m:r>
                      </m:sup>
                    </m:sSubSup>
                    <m:r>
                      <a:rPr lang="en-US" altLang="zh-CN" sz="1200" b="0" i="1" smtClean="0">
                        <a:solidFill>
                          <a:prstClr val="black"/>
                        </a:solidFill>
                        <a:latin typeface="Cambria Math" panose="02040503050406030204" pitchFamily="18" charset="0"/>
                      </a:rPr>
                      <m:t>≈</m:t>
                    </m:r>
                    <m:d>
                      <m:dPr>
                        <m:begChr m:val="⟨"/>
                        <m:endChr m:val="⟩"/>
                        <m:ctrlPr>
                          <a:rPr lang="en-US" altLang="zh-CN" sz="1200" i="1" smtClean="0">
                            <a:solidFill>
                              <a:prstClr val="black"/>
                            </a:solidFill>
                            <a:latin typeface="Cambria Math" panose="02040503050406030204" pitchFamily="18" charset="0"/>
                          </a:rPr>
                        </m:ctrlPr>
                      </m:dPr>
                      <m:e>
                        <m:acc>
                          <m:accPr>
                            <m:chr m:val="̂"/>
                            <m:ctrlPr>
                              <a:rPr lang="en-US" altLang="zh-CN" sz="1200" b="0" i="1" smtClean="0">
                                <a:solidFill>
                                  <a:prstClr val="black"/>
                                </a:solidFill>
                                <a:latin typeface="Cambria Math" panose="02040503050406030204" pitchFamily="18" charset="0"/>
                              </a:rPr>
                            </m:ctrlPr>
                          </m:accPr>
                          <m:e>
                            <m:r>
                              <a:rPr lang="en-US" altLang="zh-CN" sz="1200" b="0" i="1" smtClean="0">
                                <a:solidFill>
                                  <a:prstClr val="black"/>
                                </a:solidFill>
                                <a:latin typeface="Cambria Math" panose="02040503050406030204" pitchFamily="18" charset="0"/>
                              </a:rPr>
                              <m:t>𝑄</m:t>
                            </m:r>
                          </m:e>
                        </m:acc>
                      </m:e>
                    </m:d>
                    <m:r>
                      <a:rPr lang="en-US" altLang="zh-CN" sz="1200" i="1">
                        <a:solidFill>
                          <a:prstClr val="black"/>
                        </a:solidFill>
                        <a:latin typeface="Cambria Math" panose="02040503050406030204" pitchFamily="18" charset="0"/>
                      </a:rPr>
                      <m:t>−</m:t>
                    </m:r>
                    <m:sSub>
                      <m:sSubPr>
                        <m:ctrlPr>
                          <a:rPr lang="en-US" altLang="zh-CN" sz="1200" i="1">
                            <a:solidFill>
                              <a:prstClr val="black"/>
                            </a:solidFill>
                            <a:latin typeface="Cambria Math" panose="02040503050406030204" pitchFamily="18" charset="0"/>
                          </a:rPr>
                        </m:ctrlPr>
                      </m:sSubPr>
                      <m:e>
                        <m:r>
                          <a:rPr lang="en-US" altLang="zh-CN" sz="1200" i="1">
                            <a:solidFill>
                              <a:prstClr val="black"/>
                            </a:solidFill>
                            <a:latin typeface="Cambria Math" panose="02040503050406030204" pitchFamily="18" charset="0"/>
                          </a:rPr>
                          <m:t>𝑞</m:t>
                        </m:r>
                      </m:e>
                      <m:sub>
                        <m:r>
                          <a:rPr lang="en-US" altLang="zh-CN" sz="1200" i="1">
                            <a:solidFill>
                              <a:prstClr val="black"/>
                            </a:solidFill>
                            <a:latin typeface="Cambria Math" panose="02040503050406030204" pitchFamily="18" charset="0"/>
                          </a:rPr>
                          <m:t>2</m:t>
                        </m:r>
                      </m:sub>
                    </m:sSub>
                    <m:d>
                      <m:dPr>
                        <m:begChr m:val="⟨"/>
                        <m:endChr m:val="⟩"/>
                        <m:ctrlPr>
                          <a:rPr lang="en-US" altLang="zh-CN" sz="1200" i="1">
                            <a:solidFill>
                              <a:prstClr val="black"/>
                            </a:solidFill>
                            <a:latin typeface="Cambria Math" panose="02040503050406030204" pitchFamily="18" charset="0"/>
                          </a:rPr>
                        </m:ctrlPr>
                      </m:dPr>
                      <m:e>
                        <m:sSup>
                          <m:sSupPr>
                            <m:ctrlPr>
                              <a:rPr lang="en-US" altLang="zh-CN" sz="1200" i="1">
                                <a:solidFill>
                                  <a:prstClr val="black"/>
                                </a:solidFill>
                                <a:latin typeface="Cambria Math" panose="02040503050406030204" pitchFamily="18" charset="0"/>
                              </a:rPr>
                            </m:ctrlPr>
                          </m:sSupPr>
                          <m:e>
                            <m:d>
                              <m:dPr>
                                <m:ctrlPr>
                                  <a:rPr lang="en-US" altLang="zh-CN" sz="1200" i="1">
                                    <a:solidFill>
                                      <a:prstClr val="black"/>
                                    </a:solidFill>
                                    <a:latin typeface="Cambria Math" panose="02040503050406030204" pitchFamily="18" charset="0"/>
                                  </a:rPr>
                                </m:ctrlPr>
                              </m:dPr>
                              <m:e>
                                <m:r>
                                  <m:rPr>
                                    <m:sty m:val="p"/>
                                  </m:rPr>
                                  <a:rPr lang="en-US" altLang="zh-CN" sz="1200">
                                    <a:solidFill>
                                      <a:prstClr val="black"/>
                                    </a:solidFill>
                                    <a:latin typeface="Cambria Math" panose="02040503050406030204" pitchFamily="18" charset="0"/>
                                  </a:rPr>
                                  <m:t>Δ</m:t>
                                </m:r>
                                <m:acc>
                                  <m:accPr>
                                    <m:chr m:val="̂"/>
                                    <m:ctrlPr>
                                      <a:rPr lang="en-US" altLang="zh-CN" sz="1200" i="1">
                                        <a:solidFill>
                                          <a:prstClr val="black"/>
                                        </a:solidFill>
                                        <a:latin typeface="Cambria Math" panose="02040503050406030204" pitchFamily="18" charset="0"/>
                                      </a:rPr>
                                    </m:ctrlPr>
                                  </m:accPr>
                                  <m:e>
                                    <m:r>
                                      <a:rPr lang="en-US" altLang="zh-CN" sz="1200" i="1">
                                        <a:solidFill>
                                          <a:prstClr val="black"/>
                                        </a:solidFill>
                                        <a:latin typeface="Cambria Math" panose="02040503050406030204" pitchFamily="18" charset="0"/>
                                      </a:rPr>
                                      <m:t>𝑁</m:t>
                                    </m:r>
                                  </m:e>
                                </m:acc>
                              </m:e>
                            </m:d>
                          </m:e>
                          <m:sup>
                            <m:r>
                              <a:rPr lang="en-US" altLang="zh-CN" sz="1200" i="1">
                                <a:solidFill>
                                  <a:prstClr val="black"/>
                                </a:solidFill>
                                <a:latin typeface="Cambria Math" panose="02040503050406030204" pitchFamily="18" charset="0"/>
                              </a:rPr>
                              <m:t>2</m:t>
                            </m:r>
                          </m:sup>
                        </m:sSup>
                      </m:e>
                    </m:d>
                  </m:oMath>
                </a14:m>
                <a:r>
                  <a:rPr lang="en-US" altLang="zh-CN" sz="1400" dirty="0"/>
                  <a:t> </a:t>
                </a:r>
                <a:r>
                  <a:rPr lang="zh-CN" altLang="en-US" sz="1400" dirty="0"/>
                  <a:t>，其中</a:t>
                </a:r>
                <a:endParaRPr lang="en-US" altLang="zh-CN" sz="1400"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𝑞</m:t>
                          </m:r>
                        </m:e>
                        <m:sub>
                          <m:r>
                            <a:rPr lang="en-US" altLang="zh-CN" sz="1200" b="0" i="1" smtClean="0">
                              <a:latin typeface="Cambria Math" panose="02040503050406030204" pitchFamily="18" charset="0"/>
                            </a:rPr>
                            <m:t>2</m:t>
                          </m:r>
                        </m:sub>
                      </m:sSub>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d>
                            <m:dPr>
                              <m:begChr m:val="⟨"/>
                              <m:endChr m:val="⟩"/>
                              <m:ctrlPr>
                                <a:rPr lang="en-US" altLang="zh-CN" sz="1200" b="0" i="1" smtClean="0">
                                  <a:latin typeface="Cambria Math" panose="02040503050406030204" pitchFamily="18" charset="0"/>
                                </a:rPr>
                              </m:ctrlPr>
                            </m:dPr>
                            <m:e>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𝑄</m:t>
                                  </m:r>
                                </m:e>
                              </m:acc>
                              <m:sSup>
                                <m:sSupPr>
                                  <m:ctrlPr>
                                    <a:rPr lang="en-US" altLang="zh-CN" sz="1200" b="0" i="1" smtClean="0">
                                      <a:latin typeface="Cambria Math" panose="02040503050406030204" pitchFamily="18" charset="0"/>
                                    </a:rPr>
                                  </m:ctrlPr>
                                </m:sSupPr>
                                <m:e>
                                  <m:d>
                                    <m:dPr>
                                      <m:ctrlPr>
                                        <a:rPr lang="en-US" altLang="zh-CN" sz="1200" b="0" i="1" smtClean="0">
                                          <a:latin typeface="Cambria Math" panose="02040503050406030204" pitchFamily="18" charset="0"/>
                                        </a:rPr>
                                      </m:ctrlPr>
                                    </m:dPr>
                                    <m:e>
                                      <m:r>
                                        <m:rPr>
                                          <m:sty m:val="p"/>
                                        </m:rPr>
                                        <a:rPr lang="en-US" altLang="zh-CN" sz="1200" b="0" i="0" smtClean="0">
                                          <a:latin typeface="Cambria Math" panose="02040503050406030204" pitchFamily="18" charset="0"/>
                                        </a:rPr>
                                        <m:t>Δ</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𝑁</m:t>
                                          </m:r>
                                        </m:e>
                                      </m:acc>
                                    </m:e>
                                  </m:d>
                                </m:e>
                                <m:sup>
                                  <m:r>
                                    <a:rPr lang="en-US" altLang="zh-CN" sz="1200" b="0" i="1" smtClean="0">
                                      <a:latin typeface="Cambria Math" panose="02040503050406030204" pitchFamily="18" charset="0"/>
                                    </a:rPr>
                                    <m:t>2</m:t>
                                  </m:r>
                                </m:sup>
                              </m:sSup>
                            </m:e>
                          </m:d>
                          <m:r>
                            <a:rPr lang="en-US" altLang="zh-CN" sz="1200" b="0" i="1" smtClean="0">
                              <a:latin typeface="Cambria Math" panose="02040503050406030204" pitchFamily="18" charset="0"/>
                            </a:rPr>
                            <m:t>−</m:t>
                          </m:r>
                          <m:d>
                            <m:dPr>
                              <m:begChr m:val="⟨"/>
                              <m:endChr m:val="⟩"/>
                              <m:ctrlPr>
                                <a:rPr lang="en-US" altLang="zh-CN" sz="1200" b="0" i="1" smtClean="0">
                                  <a:latin typeface="Cambria Math" panose="02040503050406030204" pitchFamily="18" charset="0"/>
                                </a:rPr>
                              </m:ctrlPr>
                            </m:dPr>
                            <m:e>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𝑄</m:t>
                                  </m:r>
                                </m:e>
                              </m:acc>
                            </m:e>
                          </m:d>
                          <m:d>
                            <m:dPr>
                              <m:begChr m:val="⟨"/>
                              <m:endChr m:val="⟩"/>
                              <m:ctrlPr>
                                <a:rPr lang="en-US" altLang="zh-CN" sz="1200" b="0" i="1" smtClean="0">
                                  <a:latin typeface="Cambria Math" panose="02040503050406030204" pitchFamily="18" charset="0"/>
                                </a:rPr>
                              </m:ctrlPr>
                            </m:dPr>
                            <m:e>
                              <m:sSup>
                                <m:sSupPr>
                                  <m:ctrlPr>
                                    <a:rPr lang="en-US" altLang="zh-CN" sz="1200" b="0" i="1" smtClean="0">
                                      <a:latin typeface="Cambria Math" panose="02040503050406030204" pitchFamily="18" charset="0"/>
                                    </a:rPr>
                                  </m:ctrlPr>
                                </m:sSupPr>
                                <m:e>
                                  <m:d>
                                    <m:dPr>
                                      <m:ctrlPr>
                                        <a:rPr lang="en-US" altLang="zh-CN" sz="1200" b="0" i="1" smtClean="0">
                                          <a:latin typeface="Cambria Math" panose="02040503050406030204" pitchFamily="18" charset="0"/>
                                        </a:rPr>
                                      </m:ctrlPr>
                                    </m:dPr>
                                    <m:e>
                                      <m:r>
                                        <m:rPr>
                                          <m:sty m:val="p"/>
                                        </m:rPr>
                                        <a:rPr lang="en-US" altLang="zh-CN" sz="1200" b="0" i="0" smtClean="0">
                                          <a:latin typeface="Cambria Math" panose="02040503050406030204" pitchFamily="18" charset="0"/>
                                        </a:rPr>
                                        <m:t>Δ</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𝑁</m:t>
                                          </m:r>
                                        </m:e>
                                      </m:acc>
                                    </m:e>
                                  </m:d>
                                </m:e>
                                <m:sup>
                                  <m:r>
                                    <a:rPr lang="en-US" altLang="zh-CN" sz="1200" b="0" i="1" smtClean="0">
                                      <a:latin typeface="Cambria Math" panose="02040503050406030204" pitchFamily="18" charset="0"/>
                                    </a:rPr>
                                    <m:t>2</m:t>
                                  </m:r>
                                </m:sup>
                              </m:sSup>
                            </m:e>
                          </m:d>
                          <m:r>
                            <a:rPr lang="en-US" altLang="zh-CN" sz="1200" b="0" i="1" smtClean="0">
                              <a:latin typeface="Cambria Math" panose="02040503050406030204" pitchFamily="18" charset="0"/>
                            </a:rPr>
                            <m:t>−</m:t>
                          </m:r>
                          <m:f>
                            <m:fPr>
                              <m:type m:val="lin"/>
                              <m:ctrlPr>
                                <a:rPr lang="en-US" altLang="zh-CN" sz="1200" b="0" i="1" smtClean="0">
                                  <a:latin typeface="Cambria Math" panose="02040503050406030204" pitchFamily="18" charset="0"/>
                                </a:rPr>
                              </m:ctrlPr>
                            </m:fPr>
                            <m:num>
                              <m:d>
                                <m:dPr>
                                  <m:begChr m:val="⟨"/>
                                  <m:endChr m:val="⟩"/>
                                  <m:ctrlPr>
                                    <a:rPr lang="en-US" altLang="zh-CN" sz="1200" b="0" i="1" smtClean="0">
                                      <a:latin typeface="Cambria Math" panose="02040503050406030204" pitchFamily="18" charset="0"/>
                                    </a:rPr>
                                  </m:ctrlPr>
                                </m:dPr>
                                <m:e>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𝑄</m:t>
                                      </m:r>
                                    </m:e>
                                  </m:acc>
                                  <m:r>
                                    <m:rPr>
                                      <m:sty m:val="p"/>
                                    </m:rPr>
                                    <a:rPr lang="en-US" altLang="zh-CN" sz="1200" b="0" i="0" smtClean="0">
                                      <a:latin typeface="Cambria Math" panose="02040503050406030204" pitchFamily="18" charset="0"/>
                                    </a:rPr>
                                    <m:t>Δ</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𝑁</m:t>
                                      </m:r>
                                    </m:e>
                                  </m:acc>
                                </m:e>
                              </m:d>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b="0" i="1" smtClean="0">
                                          <a:latin typeface="Cambria Math" panose="02040503050406030204" pitchFamily="18" charset="0"/>
                                        </a:rPr>
                                        <m:t>3</m:t>
                                      </m:r>
                                    </m:sup>
                                  </m:sSup>
                                </m:e>
                              </m:d>
                            </m:num>
                            <m:den>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i="1">
                                          <a:latin typeface="Cambria Math" panose="02040503050406030204" pitchFamily="18" charset="0"/>
                                        </a:rPr>
                                        <m:t>2</m:t>
                                      </m:r>
                                    </m:sup>
                                  </m:sSup>
                                </m:e>
                              </m:d>
                            </m:den>
                          </m:f>
                        </m:num>
                        <m:den>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b="0" i="1" smtClean="0">
                                      <a:latin typeface="Cambria Math" panose="02040503050406030204" pitchFamily="18" charset="0"/>
                                    </a:rPr>
                                    <m:t>4</m:t>
                                  </m:r>
                                </m:sup>
                              </m:sSup>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i="1">
                                          <a:latin typeface="Cambria Math" panose="02040503050406030204" pitchFamily="18" charset="0"/>
                                        </a:rPr>
                                        <m:t>2</m:t>
                                      </m:r>
                                    </m:sup>
                                  </m:sSup>
                                </m:e>
                              </m:d>
                            </m:e>
                            <m:sup>
                              <m:r>
                                <a:rPr lang="en-US" altLang="zh-CN" sz="1200" b="0" i="1" smtClean="0">
                                  <a:latin typeface="Cambria Math" panose="02040503050406030204" pitchFamily="18" charset="0"/>
                                </a:rPr>
                                <m:t>2</m:t>
                              </m:r>
                            </m:sup>
                          </m:sSup>
                          <m:r>
                            <a:rPr lang="en-US" altLang="zh-CN" sz="1200" b="0" i="1" smtClean="0">
                              <a:latin typeface="Cambria Math" panose="02040503050406030204" pitchFamily="18" charset="0"/>
                            </a:rPr>
                            <m:t>−</m:t>
                          </m:r>
                          <m:f>
                            <m:fPr>
                              <m:type m:val="lin"/>
                              <m:ctrlPr>
                                <a:rPr lang="en-US" altLang="zh-CN" sz="1200" b="0" i="1" smtClean="0">
                                  <a:latin typeface="Cambria Math" panose="02040503050406030204" pitchFamily="18" charset="0"/>
                                </a:rPr>
                              </m:ctrlPr>
                            </m:fPr>
                            <m:num>
                              <m:sSup>
                                <m:sSupPr>
                                  <m:ctrlPr>
                                    <a:rPr lang="en-US" altLang="zh-CN" sz="1200" b="0" i="1" smtClean="0">
                                      <a:latin typeface="Cambria Math" panose="02040503050406030204" pitchFamily="18" charset="0"/>
                                    </a:rPr>
                                  </m:ctrlPr>
                                </m:sSupPr>
                                <m:e>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b="0" i="1" smtClean="0">
                                              <a:latin typeface="Cambria Math" panose="02040503050406030204" pitchFamily="18" charset="0"/>
                                            </a:rPr>
                                            <m:t>3</m:t>
                                          </m:r>
                                        </m:sup>
                                      </m:sSup>
                                    </m:e>
                                  </m:d>
                                </m:e>
                                <m:sup>
                                  <m:r>
                                    <a:rPr lang="en-US" altLang="zh-CN" sz="1200" b="0" i="1" smtClean="0">
                                      <a:latin typeface="Cambria Math" panose="02040503050406030204" pitchFamily="18" charset="0"/>
                                    </a:rPr>
                                    <m:t>2</m:t>
                                  </m:r>
                                </m:sup>
                              </m:sSup>
                            </m:num>
                            <m:den>
                              <m:d>
                                <m:dPr>
                                  <m:begChr m:val="⟨"/>
                                  <m:endChr m:val="⟩"/>
                                  <m:ctrlPr>
                                    <a:rPr lang="en-US" altLang="zh-CN" sz="1200" b="0" i="1" smtClean="0">
                                      <a:latin typeface="Cambria Math" panose="02040503050406030204" pitchFamily="18" charset="0"/>
                                    </a:rPr>
                                  </m:ctrlPr>
                                </m:dPr>
                                <m:e>
                                  <m:sSup>
                                    <m:sSupPr>
                                      <m:ctrlPr>
                                        <a:rPr lang="en-US" altLang="zh-CN" sz="1200" i="1">
                                          <a:latin typeface="Cambria Math" panose="02040503050406030204" pitchFamily="18" charset="0"/>
                                        </a:rPr>
                                      </m:ctrlPr>
                                    </m:sSupPr>
                                    <m:e>
                                      <m:d>
                                        <m:dPr>
                                          <m:ctrlPr>
                                            <a:rPr lang="en-US" altLang="zh-CN" sz="1200" i="1">
                                              <a:latin typeface="Cambria Math" panose="02040503050406030204" pitchFamily="18" charset="0"/>
                                            </a:rPr>
                                          </m:ctrlPr>
                                        </m:dPr>
                                        <m:e>
                                          <m:r>
                                            <m:rPr>
                                              <m:sty m:val="p"/>
                                            </m:rPr>
                                            <a:rPr lang="en-US" altLang="zh-CN" sz="1200">
                                              <a:latin typeface="Cambria Math" panose="02040503050406030204" pitchFamily="18" charset="0"/>
                                            </a:rPr>
                                            <m:t>Δ</m:t>
                                          </m:r>
                                          <m:acc>
                                            <m:accPr>
                                              <m:chr m:val="̂"/>
                                              <m:ctrlPr>
                                                <a:rPr lang="en-US" altLang="zh-CN" sz="1200" i="1">
                                                  <a:latin typeface="Cambria Math" panose="02040503050406030204" pitchFamily="18" charset="0"/>
                                                </a:rPr>
                                              </m:ctrlPr>
                                            </m:accPr>
                                            <m:e>
                                              <m:r>
                                                <a:rPr lang="en-US" altLang="zh-CN" sz="1200" i="1">
                                                  <a:latin typeface="Cambria Math" panose="02040503050406030204" pitchFamily="18" charset="0"/>
                                                </a:rPr>
                                                <m:t>𝑁</m:t>
                                              </m:r>
                                            </m:e>
                                          </m:acc>
                                        </m:e>
                                      </m:d>
                                    </m:e>
                                    <m:sup>
                                      <m:r>
                                        <a:rPr lang="en-US" altLang="zh-CN" sz="1200" i="1">
                                          <a:latin typeface="Cambria Math" panose="02040503050406030204" pitchFamily="18" charset="0"/>
                                        </a:rPr>
                                        <m:t>2</m:t>
                                      </m:r>
                                    </m:sup>
                                  </m:sSup>
                                </m:e>
                              </m:d>
                            </m:den>
                          </m:f>
                        </m:den>
                      </m:f>
                    </m:oMath>
                  </m:oMathPara>
                </a14:m>
                <a:endParaRPr lang="zh-CN" altLang="en-US" dirty="0"/>
              </a:p>
            </p:txBody>
          </p:sp>
        </mc:Choice>
        <mc:Fallback xmlns="">
          <p:sp>
            <p:nvSpPr>
              <p:cNvPr id="3" name="备注占位符 2"/>
              <p:cNvSpPr>
                <a:spLocks noGrp="1"/>
              </p:cNvSpPr>
              <p:nvPr>
                <p:ph type="body" idx="1"/>
              </p:nvPr>
            </p:nvSpPr>
            <p:spPr/>
            <p:txBody>
              <a:bodyPr/>
              <a:lstStyle/>
              <a:p>
                <a:pPr>
                  <a:lnSpc>
                    <a:spcPct val="100000"/>
                  </a:lnSpc>
                </a:pPr>
                <a:r>
                  <a:rPr lang="zh-CN" altLang="en-US" sz="1400" dirty="0"/>
                  <a:t>同理，对于任何一个与粒子数算符对易的算符 </a:t>
                </a:r>
                <a:r>
                  <a:rPr lang="en-US" altLang="zh-CN" sz="1200" b="0" i="0">
                    <a:latin typeface="Cambria Math" panose="02040503050406030204" pitchFamily="18" charset="0"/>
                  </a:rPr>
                  <a:t>𝑄 ̂</a:t>
                </a:r>
                <a:r>
                  <a:rPr lang="zh-CN" altLang="en-US" sz="1400" dirty="0"/>
                  <a:t> ，其投影期望值 </a:t>
                </a:r>
                <a:r>
                  <a:rPr lang="en-US" altLang="zh-CN" sz="1200" b="0" i="0">
                    <a:solidFill>
                      <a:prstClr val="black"/>
                    </a:solidFill>
                    <a:latin typeface="Cambria Math" panose="02040503050406030204" pitchFamily="18" charset="0"/>
                  </a:rPr>
                  <a:t>𝑄_proj^𝑁≈</a:t>
                </a:r>
                <a:r>
                  <a:rPr lang="en-US" altLang="zh-CN" sz="1200" i="0">
                    <a:solidFill>
                      <a:prstClr val="black"/>
                    </a:solidFill>
                    <a:latin typeface="Cambria Math" panose="02040503050406030204" pitchFamily="18" charset="0"/>
                  </a:rPr>
                  <a:t>⟨</a:t>
                </a:r>
                <a:r>
                  <a:rPr lang="en-US" altLang="zh-CN" sz="1200" b="0" i="0">
                    <a:solidFill>
                      <a:prstClr val="black"/>
                    </a:solidFill>
                    <a:latin typeface="Cambria Math" panose="02040503050406030204" pitchFamily="18" charset="0"/>
                  </a:rPr>
                  <a:t>𝑄 ̂ ⟩</a:t>
                </a:r>
                <a:r>
                  <a:rPr lang="en-US" altLang="zh-CN" sz="1200" i="0">
                    <a:solidFill>
                      <a:prstClr val="black"/>
                    </a:solidFill>
                    <a:latin typeface="Cambria Math" panose="02040503050406030204" pitchFamily="18" charset="0"/>
                  </a:rPr>
                  <a:t>−𝑞_2 ⟨(Δ𝑁 ̂ )^2 ⟩</a:t>
                </a:r>
                <a:r>
                  <a:rPr lang="en-US" altLang="zh-CN" sz="1400" dirty="0"/>
                  <a:t> </a:t>
                </a:r>
                <a:r>
                  <a:rPr lang="zh-CN" altLang="en-US" sz="1400" dirty="0"/>
                  <a:t>，其中</a:t>
                </a:r>
                <a:endParaRPr lang="en-US" altLang="zh-CN" sz="1400" dirty="0"/>
              </a:p>
              <a:p>
                <a:pPr marL="0" indent="0">
                  <a:lnSpc>
                    <a:spcPct val="100000"/>
                  </a:lnSpc>
                  <a:buNone/>
                </a:pPr>
                <a:r>
                  <a:rPr lang="en-US" altLang="zh-CN" sz="1200" b="0" i="0">
                    <a:latin typeface="Cambria Math" panose="02040503050406030204" pitchFamily="18" charset="0"/>
                  </a:rPr>
                  <a:t>𝑞_2=(⟨𝑄 ̂(Δ𝑁 ̂ )^2 ⟩−⟨𝑄 ̂ ⟩⟨(Δ𝑁 ̂ )^2 ⟩−⟨𝑄 ̂Δ𝑁 ̂ ⟩⟨(</a:t>
                </a:r>
                <a:r>
                  <a:rPr lang="en-US" altLang="zh-CN" sz="1200" i="0">
                    <a:latin typeface="Cambria Math" panose="02040503050406030204" pitchFamily="18" charset="0"/>
                  </a:rPr>
                  <a:t>Δ𝑁 ̂ )^</a:t>
                </a:r>
                <a:r>
                  <a:rPr lang="en-US" altLang="zh-CN" sz="1200" b="0" i="0">
                    <a:latin typeface="Cambria Math" panose="02040503050406030204" pitchFamily="18" charset="0"/>
                  </a:rPr>
                  <a:t>3 ⟩∕⟨(</a:t>
                </a:r>
                <a:r>
                  <a:rPr lang="en-US" altLang="zh-CN" sz="1200" i="0">
                    <a:latin typeface="Cambria Math" panose="02040503050406030204" pitchFamily="18" charset="0"/>
                  </a:rPr>
                  <a:t>Δ𝑁 ̂ )^2 ⟩ </a:t>
                </a:r>
                <a:r>
                  <a:rPr lang="en-US" altLang="zh-CN" sz="1200" b="0" i="0">
                    <a:latin typeface="Cambria Math" panose="02040503050406030204" pitchFamily="18" charset="0"/>
                  </a:rPr>
                  <a:t>)/(⟨(</a:t>
                </a:r>
                <a:r>
                  <a:rPr lang="en-US" altLang="zh-CN" sz="1200" i="0">
                    <a:latin typeface="Cambria Math" panose="02040503050406030204" pitchFamily="18" charset="0"/>
                  </a:rPr>
                  <a:t>Δ𝑁 ̂ )^</a:t>
                </a:r>
                <a:r>
                  <a:rPr lang="en-US" altLang="zh-CN" sz="1200" b="0" i="0">
                    <a:latin typeface="Cambria Math" panose="02040503050406030204" pitchFamily="18" charset="0"/>
                  </a:rPr>
                  <a:t>4 ⟩−⟨(</a:t>
                </a:r>
                <a:r>
                  <a:rPr lang="en-US" altLang="zh-CN" sz="1200" i="0">
                    <a:latin typeface="Cambria Math" panose="02040503050406030204" pitchFamily="18" charset="0"/>
                  </a:rPr>
                  <a:t>Δ𝑁 ̂ )^2 ⟩</a:t>
                </a:r>
                <a:r>
                  <a:rPr lang="en-US" altLang="zh-CN" sz="1200" b="0" i="0">
                    <a:latin typeface="Cambria Math" panose="02040503050406030204" pitchFamily="18" charset="0"/>
                  </a:rPr>
                  <a:t>^2−⟨(</a:t>
                </a:r>
                <a:r>
                  <a:rPr lang="en-US" altLang="zh-CN" sz="1200" i="0">
                    <a:latin typeface="Cambria Math" panose="02040503050406030204" pitchFamily="18" charset="0"/>
                  </a:rPr>
                  <a:t>Δ𝑁 ̂ )^</a:t>
                </a:r>
                <a:r>
                  <a:rPr lang="en-US" altLang="zh-CN" sz="1200" b="0" i="0">
                    <a:latin typeface="Cambria Math" panose="02040503050406030204" pitchFamily="18" charset="0"/>
                  </a:rPr>
                  <a:t>3 ⟩^2∕⟨(</a:t>
                </a:r>
                <a:r>
                  <a:rPr lang="en-US" altLang="zh-CN" sz="1200" i="0">
                    <a:latin typeface="Cambria Math" panose="02040503050406030204" pitchFamily="18" charset="0"/>
                  </a:rPr>
                  <a:t>Δ𝑁 ̂ )^2 ⟩ </a:t>
                </a:r>
                <a:r>
                  <a:rPr lang="en-US" altLang="zh-CN" sz="1200" b="0" i="0">
                    <a:latin typeface="Cambria Math" panose="02040503050406030204" pitchFamily="18" charset="0"/>
                  </a:rPr>
                  <a:t>)</a:t>
                </a:r>
                <a:endParaRPr lang="zh-CN" altLang="en-US" dirty="0"/>
              </a:p>
            </p:txBody>
          </p:sp>
        </mc:Fallback>
      </mc:AlternateContent>
      <p:sp>
        <p:nvSpPr>
          <p:cNvPr id="4" name="灯片编号占位符 3"/>
          <p:cNvSpPr>
            <a:spLocks noGrp="1"/>
          </p:cNvSpPr>
          <p:nvPr>
            <p:ph type="sldNum" sz="quarter" idx="5"/>
          </p:nvPr>
        </p:nvSpPr>
        <p:spPr/>
        <p:txBody>
          <a:bodyPr/>
          <a:lstStyle/>
          <a:p>
            <a:fld id="{F7B30DCE-78C8-4E5F-AAA5-936E6922715A}" type="slidenum">
              <a:rPr lang="zh-CN" altLang="en-US" smtClean="0"/>
              <a:t>34</a:t>
            </a:fld>
            <a:endParaRPr lang="zh-CN" altLang="en-US"/>
          </a:p>
        </p:txBody>
      </p:sp>
    </p:spTree>
    <p:extLst>
      <p:ext uri="{BB962C8B-B14F-4D97-AF65-F5344CB8AC3E}">
        <p14:creationId xmlns:p14="http://schemas.microsoft.com/office/powerpoint/2010/main" val="4059688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lgn="just">
                  <a:spcBef>
                    <a:spcPts val="1200"/>
                  </a:spcBef>
                  <a:buFont typeface="Wingdings" panose="05000000000000000000" pitchFamily="2" charset="2"/>
                  <a:buNone/>
                </a:pPr>
                <a:r>
                  <a:rPr lang="zh-CN" altLang="en-US" dirty="0"/>
                  <a:t>对应于以下替换</a:t>
                </a:r>
                <a:endParaRPr lang="en-US" altLang="zh-CN" sz="1400" dirty="0"/>
              </a:p>
              <a:p>
                <a:pPr marL="0" indent="0" algn="just">
                  <a:spcBef>
                    <a:spcPts val="1200"/>
                  </a:spcBef>
                  <a:buNone/>
                </a:pPr>
                <a14:m>
                  <m:oMathPara xmlns:m="http://schemas.openxmlformats.org/officeDocument/2006/math">
                    <m:oMathParaPr>
                      <m:jc m:val="centerGroup"/>
                    </m:oMathParaPr>
                    <m:oMath xmlns:m="http://schemas.openxmlformats.org/officeDocument/2006/math">
                      <m:sSub>
                        <m:sSubPr>
                          <m:ctrlP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h</m:t>
                          </m:r>
                        </m:e>
                        <m: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𝐷</m:t>
                          </m:r>
                        </m:sub>
                      </m:s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h</m:t>
                          </m:r>
                        </m:e>
                        <m: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𝐷</m:t>
                          </m:r>
                        </m:sub>
                      </m:s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𝜆</m:t>
                          </m:r>
                        </m:e>
                        <m: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d>
                        <m:dPr>
                          <m:ctrlP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1−2</m:t>
                          </m:r>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𝜌</m:t>
                          </m:r>
                        </m:e>
                      </m:d>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r>
                        <m:rPr>
                          <m:sty m:val="p"/>
                        </m:rPr>
                        <a:rPr kumimoji="0" lang="en-US" altLang="zh-CN" sz="1200" b="0" i="0" u="none" strike="noStrike" kern="1200" cap="none" spc="0" normalizeH="0" baseline="0" noProof="0" smtClean="0">
                          <a:ln>
                            <a:noFill/>
                          </a:ln>
                          <a:solidFill>
                            <a:schemeClr val="tx1"/>
                          </a:solidFill>
                          <a:effectLst/>
                          <a:uLnTx/>
                          <a:uFillTx/>
                          <a:latin typeface="Cambria Math" panose="02040503050406030204" pitchFamily="18" charset="0"/>
                          <a:cs typeface="+mn-cs"/>
                        </a:rPr>
                        <m:t>Δ</m:t>
                      </m:r>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m:rPr>
                          <m:sty m:val="p"/>
                        </m:rPr>
                        <a:rPr kumimoji="0" lang="en-US" altLang="zh-CN" sz="1200" b="0" i="0" u="none" strike="noStrike" kern="1200" cap="none" spc="0" normalizeH="0" baseline="0" noProof="0" smtClean="0">
                          <a:ln>
                            <a:noFill/>
                          </a:ln>
                          <a:solidFill>
                            <a:schemeClr val="tx1"/>
                          </a:solidFill>
                          <a:effectLst/>
                          <a:uLnTx/>
                          <a:uFillTx/>
                          <a:latin typeface="Cambria Math" panose="02040503050406030204" pitchFamily="18" charset="0"/>
                          <a:cs typeface="+mn-cs"/>
                        </a:rPr>
                        <m:t>Δ</m:t>
                      </m:r>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Sub>
                        <m:sSubPr>
                          <m:ctrlP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𝜆</m:t>
                          </m:r>
                        </m:e>
                        <m: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r>
                        <a:rPr kumimoji="0" lang="en-US" altLang="zh-CN" sz="12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𝜅</m:t>
                      </m:r>
                    </m:oMath>
                  </m:oMathPara>
                </a14:m>
                <a:endParaRPr lang="en-US" altLang="zh-CN" dirty="0"/>
              </a:p>
              <a:p>
                <a:pPr marL="0" marR="0" lvl="0" indent="0" algn="just" defTabSz="914400" rtl="0" eaLnBrk="1" fontAlgn="auto" latinLnBrk="0" hangingPunct="1">
                  <a:lnSpc>
                    <a:spcPct val="100000"/>
                  </a:lnSpc>
                  <a:spcBef>
                    <a:spcPts val="1200"/>
                  </a:spcBef>
                  <a:spcAft>
                    <a:spcPts val="0"/>
                  </a:spcAft>
                  <a:buClrTx/>
                  <a:buSzTx/>
                  <a:buFontTx/>
                  <a:buNone/>
                  <a:tabLst/>
                  <a:defRPr/>
                </a:pPr>
                <a:r>
                  <a:rPr lang="en-US" altLang="zh-CN" sz="1200" dirty="0">
                    <a:solidFill>
                      <a:srgbClr val="0000FF"/>
                    </a:solidFill>
                  </a:rPr>
                  <a:t>Gall, </a:t>
                </a:r>
                <a:r>
                  <a:rPr lang="en-US" altLang="zh-CN" sz="1200" dirty="0" err="1">
                    <a:solidFill>
                      <a:srgbClr val="0000FF"/>
                    </a:solidFill>
                  </a:rPr>
                  <a:t>Bonche</a:t>
                </a:r>
                <a:r>
                  <a:rPr lang="en-US" altLang="zh-CN" sz="1200" dirty="0">
                    <a:solidFill>
                      <a:srgbClr val="0000FF"/>
                    </a:solidFill>
                  </a:rPr>
                  <a:t>, </a:t>
                </a:r>
                <a:r>
                  <a:rPr lang="en-US" altLang="zh-CN" sz="1200" dirty="0" err="1">
                    <a:solidFill>
                      <a:srgbClr val="0000FF"/>
                    </a:solidFill>
                  </a:rPr>
                  <a:t>Dobaczewski</a:t>
                </a:r>
                <a:r>
                  <a:rPr lang="en-US" altLang="zh-CN" sz="1200" dirty="0">
                    <a:solidFill>
                      <a:srgbClr val="0000FF"/>
                    </a:solidFill>
                  </a:rPr>
                  <a:t>, </a:t>
                </a:r>
                <a:r>
                  <a:rPr lang="en-US" altLang="zh-CN" sz="1200" dirty="0" err="1">
                    <a:solidFill>
                      <a:srgbClr val="0000FF"/>
                    </a:solidFill>
                  </a:rPr>
                  <a:t>Flocard</a:t>
                </a:r>
                <a:r>
                  <a:rPr lang="en-US" altLang="zh-CN" sz="1200" dirty="0">
                    <a:solidFill>
                      <a:srgbClr val="0000FF"/>
                    </a:solidFill>
                  </a:rPr>
                  <a:t>, and </a:t>
                </a:r>
                <a:r>
                  <a:rPr lang="en-US" altLang="zh-CN" sz="1200" dirty="0" err="1">
                    <a:solidFill>
                      <a:srgbClr val="0000FF"/>
                    </a:solidFill>
                  </a:rPr>
                  <a:t>Heenen</a:t>
                </a:r>
                <a:r>
                  <a:rPr lang="en-US" altLang="zh-CN" sz="1200" dirty="0">
                    <a:solidFill>
                      <a:srgbClr val="0000FF"/>
                    </a:solidFill>
                  </a:rPr>
                  <a:t>, Z. Phys. A </a:t>
                </a:r>
                <a:r>
                  <a:rPr lang="en-US" altLang="zh-CN" sz="1200" b="1" dirty="0">
                    <a:solidFill>
                      <a:srgbClr val="0000FF"/>
                    </a:solidFill>
                  </a:rPr>
                  <a:t>384</a:t>
                </a:r>
                <a:r>
                  <a:rPr lang="en-US" altLang="zh-CN" sz="1200" dirty="0">
                    <a:solidFill>
                      <a:srgbClr val="0000FF"/>
                    </a:solidFill>
                  </a:rPr>
                  <a:t> (1994) 183</a:t>
                </a:r>
                <a:endParaRPr lang="zh-CN" altLang="en-US" sz="1200" dirty="0">
                  <a:solidFill>
                    <a:srgbClr val="0000FF"/>
                  </a:solidFill>
                </a:endParaRPr>
              </a:p>
            </p:txBody>
          </p:sp>
        </mc:Choice>
        <mc:Fallback xmlns="">
          <p:sp>
            <p:nvSpPr>
              <p:cNvPr id="3" name="备注占位符 2"/>
              <p:cNvSpPr>
                <a:spLocks noGrp="1"/>
              </p:cNvSpPr>
              <p:nvPr>
                <p:ph type="body" idx="1"/>
              </p:nvPr>
            </p:nvSpPr>
            <p:spPr/>
            <p:txBody>
              <a:bodyPr/>
              <a:lstStyle/>
              <a:p>
                <a:pPr marL="0" indent="0" algn="just">
                  <a:spcBef>
                    <a:spcPts val="1200"/>
                  </a:spcBef>
                  <a:buFont typeface="Wingdings" panose="05000000000000000000" pitchFamily="2" charset="2"/>
                  <a:buNone/>
                </a:pPr>
                <a:r>
                  <a:rPr lang="zh-CN" altLang="en-US" dirty="0"/>
                  <a:t>对应于以下替换</a:t>
                </a:r>
                <a:endParaRPr lang="en-US" altLang="zh-CN" sz="1400" dirty="0"/>
              </a:p>
              <a:p>
                <a:pPr marL="0" indent="0" algn="just">
                  <a:spcBef>
                    <a:spcPts val="1200"/>
                  </a:spcBef>
                  <a:buNone/>
                </a:pPr>
                <a:r>
                  <a:rPr kumimoji="0" lang="en-US" altLang="zh-CN" sz="1200" b="0" i="0" u="none" strike="noStrike" kern="1200" cap="none" spc="0" normalizeH="0" baseline="0" noProof="0">
                    <a:ln>
                      <a:noFill/>
                    </a:ln>
                    <a:solidFill>
                      <a:schemeClr val="tx1"/>
                    </a:solidFill>
                    <a:effectLst/>
                    <a:uLnTx/>
                    <a:uFillTx/>
                    <a:latin typeface="Cambria Math" panose="02040503050406030204" pitchFamily="18" charset="0"/>
                    <a:cs typeface="+mn-cs"/>
                  </a:rPr>
                  <a:t>ℎ_𝐷→ℎ_𝐷−𝜆_2 (1−2𝜌),  Δ→Δ−2𝜆_2 𝜅</a:t>
                </a:r>
                <a:endParaRPr lang="en-US" altLang="zh-CN" dirty="0"/>
              </a:p>
              <a:p>
                <a:pPr marL="0" marR="0" lvl="0" indent="0" algn="just" defTabSz="914400" rtl="0" eaLnBrk="1" fontAlgn="auto" latinLnBrk="0" hangingPunct="1">
                  <a:lnSpc>
                    <a:spcPct val="100000"/>
                  </a:lnSpc>
                  <a:spcBef>
                    <a:spcPts val="1200"/>
                  </a:spcBef>
                  <a:spcAft>
                    <a:spcPts val="0"/>
                  </a:spcAft>
                  <a:buClrTx/>
                  <a:buSzTx/>
                  <a:buFontTx/>
                  <a:buNone/>
                  <a:tabLst/>
                  <a:defRPr/>
                </a:pPr>
                <a:r>
                  <a:rPr lang="en-US" altLang="zh-CN" sz="1200" dirty="0">
                    <a:solidFill>
                      <a:srgbClr val="0000FF"/>
                    </a:solidFill>
                  </a:rPr>
                  <a:t>Gall, </a:t>
                </a:r>
                <a:r>
                  <a:rPr lang="en-US" altLang="zh-CN" sz="1200" dirty="0" err="1">
                    <a:solidFill>
                      <a:srgbClr val="0000FF"/>
                    </a:solidFill>
                  </a:rPr>
                  <a:t>Bonche</a:t>
                </a:r>
                <a:r>
                  <a:rPr lang="en-US" altLang="zh-CN" sz="1200" dirty="0">
                    <a:solidFill>
                      <a:srgbClr val="0000FF"/>
                    </a:solidFill>
                  </a:rPr>
                  <a:t>, </a:t>
                </a:r>
                <a:r>
                  <a:rPr lang="en-US" altLang="zh-CN" sz="1200" dirty="0" err="1">
                    <a:solidFill>
                      <a:srgbClr val="0000FF"/>
                    </a:solidFill>
                  </a:rPr>
                  <a:t>Dobaczewski</a:t>
                </a:r>
                <a:r>
                  <a:rPr lang="en-US" altLang="zh-CN" sz="1200" dirty="0">
                    <a:solidFill>
                      <a:srgbClr val="0000FF"/>
                    </a:solidFill>
                  </a:rPr>
                  <a:t>, </a:t>
                </a:r>
                <a:r>
                  <a:rPr lang="en-US" altLang="zh-CN" sz="1200" dirty="0" err="1">
                    <a:solidFill>
                      <a:srgbClr val="0000FF"/>
                    </a:solidFill>
                  </a:rPr>
                  <a:t>Flocard</a:t>
                </a:r>
                <a:r>
                  <a:rPr lang="en-US" altLang="zh-CN" sz="1200" dirty="0">
                    <a:solidFill>
                      <a:srgbClr val="0000FF"/>
                    </a:solidFill>
                  </a:rPr>
                  <a:t>, and </a:t>
                </a:r>
                <a:r>
                  <a:rPr lang="en-US" altLang="zh-CN" sz="1200" dirty="0" err="1">
                    <a:solidFill>
                      <a:srgbClr val="0000FF"/>
                    </a:solidFill>
                  </a:rPr>
                  <a:t>Heenen</a:t>
                </a:r>
                <a:r>
                  <a:rPr lang="en-US" altLang="zh-CN" sz="1200" dirty="0">
                    <a:solidFill>
                      <a:srgbClr val="0000FF"/>
                    </a:solidFill>
                  </a:rPr>
                  <a:t>, Z. Phys. A </a:t>
                </a:r>
                <a:r>
                  <a:rPr lang="en-US" altLang="zh-CN" sz="1200" b="1" dirty="0">
                    <a:solidFill>
                      <a:srgbClr val="0000FF"/>
                    </a:solidFill>
                  </a:rPr>
                  <a:t>384</a:t>
                </a:r>
                <a:r>
                  <a:rPr lang="en-US" altLang="zh-CN" sz="1200" dirty="0">
                    <a:solidFill>
                      <a:srgbClr val="0000FF"/>
                    </a:solidFill>
                  </a:rPr>
                  <a:t> (1994) 183</a:t>
                </a:r>
                <a:endParaRPr lang="zh-CN" altLang="en-US" sz="1200" dirty="0">
                  <a:solidFill>
                    <a:srgbClr val="0000FF"/>
                  </a:solidFill>
                </a:endParaRPr>
              </a:p>
            </p:txBody>
          </p:sp>
        </mc:Fallback>
      </mc:AlternateContent>
      <p:sp>
        <p:nvSpPr>
          <p:cNvPr id="4" name="灯片编号占位符 3"/>
          <p:cNvSpPr>
            <a:spLocks noGrp="1"/>
          </p:cNvSpPr>
          <p:nvPr>
            <p:ph type="sldNum" sz="quarter" idx="5"/>
          </p:nvPr>
        </p:nvSpPr>
        <p:spPr/>
        <p:txBody>
          <a:bodyPr/>
          <a:lstStyle/>
          <a:p>
            <a:fld id="{68278337-2648-4177-9720-A914315A89DC}" type="slidenum">
              <a:rPr lang="zh-CN" altLang="en-US" smtClean="0"/>
              <a:t>35</a:t>
            </a:fld>
            <a:endParaRPr lang="zh-CN" altLang="en-US"/>
          </a:p>
        </p:txBody>
      </p:sp>
    </p:spTree>
    <p:extLst>
      <p:ext uri="{BB962C8B-B14F-4D97-AF65-F5344CB8AC3E}">
        <p14:creationId xmlns:p14="http://schemas.microsoft.com/office/powerpoint/2010/main" val="3504825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just"/>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这里，我做了一个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trivial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的检验：令</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m:t>
                    </m:r>
                  </m:oMath>
                </a14:m>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。可以看出，</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给出的结果与</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的结果相吻合。这与令</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m:t>
                    </m:r>
                  </m:oMath>
                </a14:m>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方程会退回到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方程相吻合。</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algn="just"/>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这里，我做了一个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trivial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的检验：令</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𝜆</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。可以看出，</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给出的结果与</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的结果相吻合。这与令</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𝜆</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方程会退回到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方程相吻合。</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7B6BC146-4E0E-4430-A354-5ABFCCEED813}" type="slidenum">
              <a:rPr lang="zh-CN" altLang="en-US" smtClean="0"/>
              <a:t>38</a:t>
            </a:fld>
            <a:endParaRPr lang="zh-CN" altLang="en-US"/>
          </a:p>
        </p:txBody>
      </p:sp>
    </p:spTree>
    <p:extLst>
      <p:ext uri="{BB962C8B-B14F-4D97-AF65-F5344CB8AC3E}">
        <p14:creationId xmlns:p14="http://schemas.microsoft.com/office/powerpoint/2010/main" val="267570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首先比较 </a:t>
            </a:r>
            <a:r>
              <a:rPr lang="en-US" altLang="zh-CN" dirty="0"/>
              <a:t>DWS </a:t>
            </a:r>
            <a:r>
              <a:rPr lang="zh-CN" altLang="en-US" dirty="0"/>
              <a:t>基</a:t>
            </a:r>
            <a:r>
              <a:rPr lang="en-US" altLang="zh-CN" dirty="0"/>
              <a:t> RCHB </a:t>
            </a:r>
            <a:r>
              <a:rPr lang="zh-CN" altLang="en-US" dirty="0"/>
              <a:t>和 </a:t>
            </a:r>
            <a:r>
              <a:rPr lang="en-US" altLang="zh-CN" dirty="0" err="1"/>
              <a:t>DRHBc</a:t>
            </a:r>
            <a:r>
              <a:rPr lang="en-US" altLang="zh-CN" dirty="0"/>
              <a:t> </a:t>
            </a:r>
            <a:r>
              <a:rPr lang="zh-CN" altLang="en-US" dirty="0"/>
              <a:t>的结果（这里只给出平均场的结果）。两者总能量的差异在 </a:t>
            </a:r>
            <a:r>
              <a:rPr lang="en-US" altLang="zh-CN" dirty="0"/>
              <a:t>10</a:t>
            </a:r>
            <a:r>
              <a:rPr lang="en-US" altLang="zh-CN" baseline="30000" dirty="0"/>
              <a:t>-5</a:t>
            </a:r>
            <a:r>
              <a:rPr lang="en-US" altLang="zh-CN" baseline="0" dirty="0"/>
              <a:t> MeV </a:t>
            </a:r>
            <a:r>
              <a:rPr lang="zh-CN" altLang="en-US" baseline="0" dirty="0"/>
              <a:t>量级，其他物理量，包括对能、半径、对势、粒子数、粒子数涨落和费米面的差异均在小数点后第 </a:t>
            </a:r>
            <a:r>
              <a:rPr lang="en-US" altLang="zh-CN" baseline="0" dirty="0"/>
              <a:t>6 </a:t>
            </a:r>
            <a:r>
              <a:rPr lang="zh-CN" altLang="en-US" baseline="0" dirty="0"/>
              <a:t>位甚至更小。这说明两者的结果是吻合的。</a:t>
            </a:r>
            <a:endParaRPr lang="zh-CN" altLang="en-US" dirty="0"/>
          </a:p>
        </p:txBody>
      </p:sp>
      <p:sp>
        <p:nvSpPr>
          <p:cNvPr id="4" name="灯片编号占位符 3"/>
          <p:cNvSpPr>
            <a:spLocks noGrp="1"/>
          </p:cNvSpPr>
          <p:nvPr>
            <p:ph type="sldNum" sz="quarter" idx="5"/>
          </p:nvPr>
        </p:nvSpPr>
        <p:spPr/>
        <p:txBody>
          <a:bodyPr/>
          <a:lstStyle/>
          <a:p>
            <a:fld id="{0BE6FA2B-2195-400E-B1FB-81651332B043}" type="slidenum">
              <a:rPr lang="zh-CN" altLang="en-US" smtClean="0"/>
              <a:t>39</a:t>
            </a:fld>
            <a:endParaRPr lang="zh-CN" altLang="en-US"/>
          </a:p>
        </p:txBody>
      </p:sp>
    </p:spTree>
    <p:extLst>
      <p:ext uri="{BB962C8B-B14F-4D97-AF65-F5344CB8AC3E}">
        <p14:creationId xmlns:p14="http://schemas.microsoft.com/office/powerpoint/2010/main" val="369638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rPr>
              <a:t>The motivation starts from the exotic nuclei, whose …</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0000FF"/>
                </a:solidFill>
              </a:rPr>
              <a:t>Otsuka, Gade, </a:t>
            </a:r>
            <a:r>
              <a:rPr lang="en-US" altLang="zh-CN" sz="1800" dirty="0" err="1">
                <a:solidFill>
                  <a:srgbClr val="0000FF"/>
                </a:solidFill>
              </a:rPr>
              <a:t>Sorlin</a:t>
            </a:r>
            <a:r>
              <a:rPr lang="en-US" altLang="zh-CN" sz="1800" dirty="0">
                <a:solidFill>
                  <a:srgbClr val="0000FF"/>
                </a:solidFill>
              </a:rPr>
              <a:t>, Suzuki and </a:t>
            </a:r>
            <a:r>
              <a:rPr lang="en-US" altLang="zh-CN" sz="1800" dirty="0" err="1">
                <a:solidFill>
                  <a:srgbClr val="0000FF"/>
                </a:solidFill>
              </a:rPr>
              <a:t>Utsuno</a:t>
            </a:r>
            <a:r>
              <a:rPr lang="en-US" altLang="zh-CN" sz="1800" dirty="0">
                <a:solidFill>
                  <a:srgbClr val="0000FF"/>
                </a:solidFill>
              </a:rPr>
              <a:t>, Rev. Mod. Phys. </a:t>
            </a:r>
            <a:r>
              <a:rPr lang="en-US" altLang="zh-CN" sz="1800" b="1" dirty="0">
                <a:solidFill>
                  <a:srgbClr val="0000FF"/>
                </a:solidFill>
              </a:rPr>
              <a:t>92</a:t>
            </a:r>
            <a:r>
              <a:rPr lang="en-US" altLang="zh-CN" sz="1800" dirty="0">
                <a:solidFill>
                  <a:srgbClr val="0000FF"/>
                </a:solidFill>
              </a:rPr>
              <a:t> (2020) 015022</a:t>
            </a:r>
          </a:p>
        </p:txBody>
      </p:sp>
      <p:sp>
        <p:nvSpPr>
          <p:cNvPr id="4" name="灯片编号占位符 3"/>
          <p:cNvSpPr>
            <a:spLocks noGrp="1"/>
          </p:cNvSpPr>
          <p:nvPr>
            <p:ph type="sldNum" sz="quarter" idx="5"/>
          </p:nvPr>
        </p:nvSpPr>
        <p:spPr/>
        <p:txBody>
          <a:bodyPr/>
          <a:lstStyle/>
          <a:p>
            <a:fld id="{F7B30DCE-78C8-4E5F-AAA5-936E6922715A}" type="slidenum">
              <a:rPr lang="zh-CN" altLang="en-US" smtClean="0"/>
              <a:t>3</a:t>
            </a:fld>
            <a:endParaRPr lang="zh-CN" altLang="en-US"/>
          </a:p>
        </p:txBody>
      </p:sp>
    </p:spTree>
    <p:extLst>
      <p:ext uri="{BB962C8B-B14F-4D97-AF65-F5344CB8AC3E}">
        <p14:creationId xmlns:p14="http://schemas.microsoft.com/office/powerpoint/2010/main" val="1920012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FF"/>
                </a:solidFill>
              </a:rPr>
              <a:t>首先以</a:t>
            </a:r>
            <a:r>
              <a:rPr lang="en-US" altLang="zh-CN" sz="1200" dirty="0">
                <a:solidFill>
                  <a:srgbClr val="0000FF"/>
                </a:solidFill>
              </a:rPr>
              <a:t>Mg </a:t>
            </a:r>
            <a:r>
              <a:rPr lang="zh-CN" altLang="en-US" sz="1200" dirty="0">
                <a:solidFill>
                  <a:srgbClr val="0000FF"/>
                </a:solidFill>
              </a:rPr>
              <a:t>同位素为例，看看加了 </a:t>
            </a:r>
            <a:r>
              <a:rPr lang="en-US" altLang="zh-CN" sz="1200" dirty="0">
                <a:solidFill>
                  <a:srgbClr val="0000FF"/>
                </a:solidFill>
              </a:rPr>
              <a:t>LN </a:t>
            </a:r>
            <a:r>
              <a:rPr lang="zh-CN" altLang="en-US" sz="1200" dirty="0">
                <a:solidFill>
                  <a:srgbClr val="0000FF"/>
                </a:solidFill>
              </a:rPr>
              <a:t>修正后一些基态性质的改变</a:t>
            </a:r>
            <a:endParaRPr lang="en-US" altLang="zh-CN" sz="120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FF"/>
                </a:solidFill>
              </a:rPr>
              <a:t>Experimental data from: </a:t>
            </a:r>
            <a:r>
              <a:rPr lang="fr-FR" altLang="zh-CN" sz="1200" dirty="0">
                <a:solidFill>
                  <a:srgbClr val="0000FF"/>
                </a:solidFill>
              </a:rPr>
              <a:t>Wang, et. al., Chin. Phys. C </a:t>
            </a:r>
            <a:r>
              <a:rPr lang="fr-FR" altLang="zh-CN" sz="1200" b="1" dirty="0">
                <a:solidFill>
                  <a:srgbClr val="0000FF"/>
                </a:solidFill>
              </a:rPr>
              <a:t>45</a:t>
            </a:r>
            <a:r>
              <a:rPr lang="fr-FR" altLang="zh-CN" sz="1200" dirty="0">
                <a:solidFill>
                  <a:srgbClr val="0000FF"/>
                </a:solidFill>
              </a:rPr>
              <a:t> (2021) 030003</a:t>
            </a:r>
            <a:endParaRPr lang="zh-CN" altLang="en-US" sz="1200" dirty="0">
              <a:solidFill>
                <a:srgbClr val="0000FF"/>
              </a:solidFill>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43</a:t>
            </a:fld>
            <a:endParaRPr lang="zh-CN" altLang="en-US"/>
          </a:p>
        </p:txBody>
      </p:sp>
    </p:spTree>
    <p:extLst>
      <p:ext uri="{BB962C8B-B14F-4D97-AF65-F5344CB8AC3E}">
        <p14:creationId xmlns:p14="http://schemas.microsoft.com/office/powerpoint/2010/main" val="2875193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0000FF"/>
                </a:solidFill>
              </a:rPr>
              <a:t>Experimental data from: </a:t>
            </a:r>
            <a:r>
              <a:rPr lang="fr-FR" altLang="zh-CN" sz="1200" dirty="0">
                <a:solidFill>
                  <a:srgbClr val="0000FF"/>
                </a:solidFill>
              </a:rPr>
              <a:t>Wang, et. al., Chin. Phys. C </a:t>
            </a:r>
            <a:r>
              <a:rPr lang="fr-FR" altLang="zh-CN" sz="1200" b="1" dirty="0">
                <a:solidFill>
                  <a:srgbClr val="0000FF"/>
                </a:solidFill>
              </a:rPr>
              <a:t>45</a:t>
            </a:r>
            <a:r>
              <a:rPr lang="fr-FR" altLang="zh-CN" sz="1200" dirty="0">
                <a:solidFill>
                  <a:srgbClr val="0000FF"/>
                </a:solidFill>
              </a:rPr>
              <a:t> (2021) 030003</a:t>
            </a:r>
            <a:endParaRPr lang="zh-CN" altLang="en-US" sz="1200" dirty="0">
              <a:solidFill>
                <a:srgbClr val="0000FF"/>
              </a:solidFill>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44</a:t>
            </a:fld>
            <a:endParaRPr lang="zh-CN" altLang="en-US"/>
          </a:p>
        </p:txBody>
      </p:sp>
    </p:spTree>
    <p:extLst>
      <p:ext uri="{BB962C8B-B14F-4D97-AF65-F5344CB8AC3E}">
        <p14:creationId xmlns:p14="http://schemas.microsoft.com/office/powerpoint/2010/main" val="221888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0000FF"/>
                </a:solidFill>
              </a:rPr>
              <a:t>Experimental data from: </a:t>
            </a:r>
            <a:r>
              <a:rPr lang="fr-FR" altLang="zh-CN" sz="1200" dirty="0">
                <a:solidFill>
                  <a:srgbClr val="0000FF"/>
                </a:solidFill>
              </a:rPr>
              <a:t>Wang, et. al., Chin. Phys. C </a:t>
            </a:r>
            <a:r>
              <a:rPr lang="fr-FR" altLang="zh-CN" sz="1200" b="1" dirty="0">
                <a:solidFill>
                  <a:srgbClr val="0000FF"/>
                </a:solidFill>
              </a:rPr>
              <a:t>45</a:t>
            </a:r>
            <a:r>
              <a:rPr lang="fr-FR" altLang="zh-CN" sz="1200" dirty="0">
                <a:solidFill>
                  <a:srgbClr val="0000FF"/>
                </a:solidFill>
              </a:rPr>
              <a:t> (2021) 030003</a:t>
            </a:r>
            <a:endParaRPr lang="zh-CN" altLang="en-US" sz="1200" dirty="0">
              <a:solidFill>
                <a:srgbClr val="0000FF"/>
              </a:solidFill>
            </a:endParaRPr>
          </a:p>
        </p:txBody>
      </p:sp>
      <p:sp>
        <p:nvSpPr>
          <p:cNvPr id="4" name="灯片编号占位符 3"/>
          <p:cNvSpPr>
            <a:spLocks noGrp="1"/>
          </p:cNvSpPr>
          <p:nvPr>
            <p:ph type="sldNum" sz="quarter" idx="5"/>
          </p:nvPr>
        </p:nvSpPr>
        <p:spPr/>
        <p:txBody>
          <a:bodyPr/>
          <a:lstStyle/>
          <a:p>
            <a:fld id="{68278337-2648-4177-9720-A914315A89DC}" type="slidenum">
              <a:rPr lang="zh-CN" altLang="en-US" smtClean="0"/>
              <a:t>45</a:t>
            </a:fld>
            <a:endParaRPr lang="zh-CN" altLang="en-US"/>
          </a:p>
        </p:txBody>
      </p:sp>
    </p:spTree>
    <p:extLst>
      <p:ext uri="{BB962C8B-B14F-4D97-AF65-F5344CB8AC3E}">
        <p14:creationId xmlns:p14="http://schemas.microsoft.com/office/powerpoint/2010/main" val="2612780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rPr>
              <a:t>This figure shows the changes of neutron pairing energies and quadrupole deformations of four Mg isotopes after applying LN correction.</a:t>
            </a:r>
          </a:p>
          <a:p>
            <a:pPr algn="just"/>
            <a:r>
              <a:rPr lang="en-US" altLang="zh-CN" sz="1800" dirty="0">
                <a:effectLst/>
                <a:latin typeface="Times New Roman" panose="02020603050405020304" pitchFamily="18" charset="0"/>
                <a:ea typeface="宋体" panose="02010600030101010101" pitchFamily="2" charset="-122"/>
              </a:rPr>
              <a:t>This indicates that LN correction gives an enhanced pairing correlation.</a:t>
            </a:r>
          </a:p>
          <a:p>
            <a:pPr algn="just"/>
            <a:r>
              <a:rPr lang="en-US" altLang="zh-CN" sz="1800" dirty="0">
                <a:effectLst/>
                <a:latin typeface="Times New Roman" panose="02020603050405020304" pitchFamily="18" charset="0"/>
                <a:ea typeface="宋体" panose="02010600030101010101" pitchFamily="2" charset="-122"/>
              </a:rPr>
              <a:t>This shows the pairing doesn’t collapse within LN method.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46</a:t>
            </a:fld>
            <a:endParaRPr lang="zh-CN" altLang="en-US"/>
          </a:p>
        </p:txBody>
      </p:sp>
    </p:spTree>
    <p:extLst>
      <p:ext uri="{BB962C8B-B14F-4D97-AF65-F5344CB8AC3E}">
        <p14:creationId xmlns:p14="http://schemas.microsoft.com/office/powerpoint/2010/main" val="938929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为了进一步看丰中子 </a:t>
            </a:r>
            <a:r>
              <a:rPr lang="en-US" altLang="zh-CN" dirty="0"/>
              <a:t>Mg </a:t>
            </a:r>
            <a:r>
              <a:rPr lang="zh-CN" altLang="en-US" dirty="0"/>
              <a:t>同位素是否存在一些奇特结构，于是看看 </a:t>
            </a:r>
            <a:r>
              <a:rPr lang="en-US" altLang="zh-CN" dirty="0"/>
              <a:t>Mg </a:t>
            </a:r>
            <a:r>
              <a:rPr lang="zh-CN" altLang="en-US" dirty="0"/>
              <a:t>同位素链的密度分布</a:t>
            </a:r>
          </a:p>
        </p:txBody>
      </p:sp>
      <p:sp>
        <p:nvSpPr>
          <p:cNvPr id="4" name="灯片编号占位符 3"/>
          <p:cNvSpPr>
            <a:spLocks noGrp="1"/>
          </p:cNvSpPr>
          <p:nvPr>
            <p:ph type="sldNum" sz="quarter" idx="5"/>
          </p:nvPr>
        </p:nvSpPr>
        <p:spPr/>
        <p:txBody>
          <a:bodyPr/>
          <a:lstStyle/>
          <a:p>
            <a:fld id="{68278337-2648-4177-9720-A914315A89DC}" type="slidenum">
              <a:rPr lang="zh-CN" altLang="en-US" smtClean="0"/>
              <a:t>47</a:t>
            </a:fld>
            <a:endParaRPr lang="zh-CN" altLang="en-US"/>
          </a:p>
        </p:txBody>
      </p:sp>
    </p:spTree>
    <p:extLst>
      <p:ext uri="{BB962C8B-B14F-4D97-AF65-F5344CB8AC3E}">
        <p14:creationId xmlns:p14="http://schemas.microsoft.com/office/powerpoint/2010/main" val="2762551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以下是结果讨论部分。这是</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的基态性质的计算结果。（照着讲）</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50</a:t>
            </a:fld>
            <a:endParaRPr lang="zh-CN" altLang="en-US"/>
          </a:p>
        </p:txBody>
      </p:sp>
    </p:spTree>
    <p:extLst>
      <p:ext uri="{BB962C8B-B14F-4D97-AF65-F5344CB8AC3E}">
        <p14:creationId xmlns:p14="http://schemas.microsoft.com/office/powerpoint/2010/main" val="2305623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这样分别计算核芯和晕这两部分的密度分布。下面这幅图的两幅子图的左半边为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的结果，右半边为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的结果。一方面，对比核芯和晕的密度分布，可以看出核芯呈长椭形变而晕呈扁椭形变，即</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的核芯和晕存在形状解耦。另一方面，对比</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DRHBc+LN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的结果，可以看出加</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修正会导致</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长椭的核芯形变略有减小而扁椭的晕形变显著增大。也就是说，</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修正显著增强了</a:t>
            </a:r>
            <a:r>
              <a:rPr lang="en-US" altLang="zh-CN"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Mg</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的形状解耦效应</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晕密度分布集中在垂直对称轴的平面上</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B6BC146-4E0E-4430-A354-5ABFCCEED813}" type="slidenum">
              <a:rPr lang="zh-CN" altLang="en-US" smtClean="0"/>
              <a:t>52</a:t>
            </a:fld>
            <a:endParaRPr lang="zh-CN" altLang="en-US"/>
          </a:p>
        </p:txBody>
      </p:sp>
    </p:spTree>
    <p:extLst>
      <p:ext uri="{BB962C8B-B14F-4D97-AF65-F5344CB8AC3E}">
        <p14:creationId xmlns:p14="http://schemas.microsoft.com/office/powerpoint/2010/main" val="330892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rPr>
              <a:t>The theories mentioned above both treat pairing correlation in the framework of Bogoliubov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Times New Roman" panose="02020603050405020304" pitchFamily="18" charset="0"/>
                <a:ea typeface="宋体" panose="02010600030101010101" pitchFamily="2" charset="-122"/>
              </a:rPr>
              <a:t>As depicted in the figure on the left, the particle number fluctuations for magnesium isotopes can be over 2.5, indicating the strong symmetry breaking of particle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a:effectLst/>
                <a:ea typeface="Times New Roman" panose="02020603050405020304" pitchFamily="18" charset="0"/>
              </a:rPr>
              <a:t> </a:t>
            </a:r>
            <a:r>
              <a:rPr lang="en-US" altLang="zh-CN" sz="1800" dirty="0">
                <a:effectLst/>
                <a:ea typeface="Times New Roman" panose="02020603050405020304" pitchFamily="18" charset="0"/>
              </a:rPr>
              <a:t>As shown in the figure on the right, for </a:t>
            </a:r>
            <a:r>
              <a:rPr lang="en-US" altLang="zh-CN" sz="1800" baseline="30000" dirty="0">
                <a:effectLst/>
                <a:ea typeface="Times New Roman" panose="02020603050405020304" pitchFamily="18" charset="0"/>
              </a:rPr>
              <a:t>30</a:t>
            </a:r>
            <a:r>
              <a:rPr lang="en-US" altLang="zh-CN" sz="1800" dirty="0">
                <a:effectLst/>
                <a:ea typeface="Times New Roman" panose="02020603050405020304" pitchFamily="18" charset="0"/>
              </a:rPr>
              <a:t>Mg, the pairing collapse can be seen when the pairing strength is lower than 290 MeV·fm</a:t>
            </a:r>
            <a:r>
              <a:rPr lang="en-US" altLang="zh-CN" sz="1800" baseline="30000" dirty="0">
                <a:effectLst/>
                <a:ea typeface="Times New Roman" panose="02020603050405020304" pitchFamily="18" charset="0"/>
              </a:rPr>
              <a:t>3</a:t>
            </a:r>
            <a:r>
              <a:rPr lang="en-US" altLang="zh-CN" sz="1800" dirty="0">
                <a:effectLst/>
                <a:ea typeface="Times New Roman" panose="02020603050405020304" pitchFamily="18" charset="0"/>
              </a:rPr>
              <a:t>. Such sharp transition can also be seen in the rotational and thermal properties of nuclei with pairing correlation treated in the framework of Bogoliubov transformation.</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1800" dirty="0">
                <a:solidFill>
                  <a:srgbClr val="0000FF"/>
                </a:solidFill>
                <a:latin typeface="+mn-ea"/>
              </a:rPr>
              <a:t>Rho and Rasmussen, PR </a:t>
            </a:r>
            <a:r>
              <a:rPr lang="en-US" altLang="zh-CN" sz="1800" b="1" dirty="0">
                <a:solidFill>
                  <a:srgbClr val="0000FF"/>
                </a:solidFill>
                <a:latin typeface="+mn-ea"/>
              </a:rPr>
              <a:t>135</a:t>
            </a:r>
            <a:r>
              <a:rPr lang="en-US" altLang="zh-CN" sz="1800" dirty="0">
                <a:solidFill>
                  <a:srgbClr val="0000FF"/>
                </a:solidFill>
                <a:latin typeface="+mn-ea"/>
              </a:rPr>
              <a:t> (1964) B1295</a:t>
            </a:r>
          </a:p>
          <a:p>
            <a:pPr algn="l"/>
            <a:r>
              <a:rPr lang="en-US" altLang="zh-CN" sz="1800" dirty="0" err="1">
                <a:solidFill>
                  <a:srgbClr val="0000FF"/>
                </a:solidFill>
                <a:latin typeface="+mn-ea"/>
              </a:rPr>
              <a:t>Egido</a:t>
            </a:r>
            <a:r>
              <a:rPr lang="en-US" altLang="zh-CN" sz="1800" dirty="0">
                <a:solidFill>
                  <a:srgbClr val="0000FF"/>
                </a:solidFill>
                <a:latin typeface="+mn-ea"/>
              </a:rPr>
              <a:t>, Ring, Iwasaki and </a:t>
            </a:r>
            <a:r>
              <a:rPr lang="en-US" altLang="zh-CN" sz="1800" dirty="0" err="1">
                <a:solidFill>
                  <a:srgbClr val="0000FF"/>
                </a:solidFill>
                <a:latin typeface="+mn-ea"/>
              </a:rPr>
              <a:t>Mang</a:t>
            </a:r>
            <a:r>
              <a:rPr lang="en-US" altLang="zh-CN" sz="1800" dirty="0">
                <a:solidFill>
                  <a:srgbClr val="0000FF"/>
                </a:solidFill>
                <a:latin typeface="+mn-ea"/>
              </a:rPr>
              <a:t>, PLB </a:t>
            </a:r>
            <a:r>
              <a:rPr lang="en-US" altLang="zh-CN" sz="1800" b="1" dirty="0">
                <a:solidFill>
                  <a:srgbClr val="0000FF"/>
                </a:solidFill>
                <a:latin typeface="+mn-ea"/>
              </a:rPr>
              <a:t>154</a:t>
            </a:r>
            <a:r>
              <a:rPr lang="en-US" altLang="zh-CN" sz="1800" dirty="0">
                <a:solidFill>
                  <a:srgbClr val="0000FF"/>
                </a:solidFill>
                <a:latin typeface="+mn-ea"/>
              </a:rPr>
              <a:t> (1985) 1</a:t>
            </a:r>
            <a:endParaRPr lang="en-US" altLang="zh-CN" sz="1800" strike="sngStrike" dirty="0">
              <a:solidFill>
                <a:srgbClr val="0000FF"/>
              </a:solidFill>
              <a:latin typeface="+mn-ea"/>
            </a:endParaRPr>
          </a:p>
          <a:p>
            <a:pPr algn="l"/>
            <a:r>
              <a:rPr lang="en-US" altLang="zh-CN" sz="1800" strike="sngStrike" dirty="0" err="1">
                <a:solidFill>
                  <a:srgbClr val="0000FF"/>
                </a:solidFill>
                <a:latin typeface="+mn-ea"/>
              </a:rPr>
              <a:t>Mang</a:t>
            </a:r>
            <a:r>
              <a:rPr lang="en-US" altLang="zh-CN" sz="1800" strike="sngStrike" dirty="0">
                <a:solidFill>
                  <a:srgbClr val="0000FF"/>
                </a:solidFill>
                <a:latin typeface="+mn-ea"/>
              </a:rPr>
              <a:t>, </a:t>
            </a:r>
            <a:r>
              <a:rPr lang="en-US" altLang="zh-CN" sz="1800" strike="sngStrike" dirty="0" err="1">
                <a:solidFill>
                  <a:srgbClr val="0000FF"/>
                </a:solidFill>
                <a:latin typeface="+mn-ea"/>
              </a:rPr>
              <a:t>Poggenburg</a:t>
            </a:r>
            <a:r>
              <a:rPr lang="en-US" altLang="zh-CN" sz="1800" strike="sngStrike" dirty="0">
                <a:solidFill>
                  <a:srgbClr val="0000FF"/>
                </a:solidFill>
                <a:latin typeface="+mn-ea"/>
              </a:rPr>
              <a:t> and Rasmussen, NP </a:t>
            </a:r>
            <a:r>
              <a:rPr lang="en-US" altLang="zh-CN" sz="1800" b="1" strike="sngStrike" dirty="0">
                <a:solidFill>
                  <a:srgbClr val="0000FF"/>
                </a:solidFill>
                <a:latin typeface="+mn-ea"/>
              </a:rPr>
              <a:t>64</a:t>
            </a:r>
            <a:r>
              <a:rPr lang="en-US" altLang="zh-CN" sz="1800" strike="sngStrike" dirty="0">
                <a:solidFill>
                  <a:srgbClr val="0000FF"/>
                </a:solidFill>
                <a:latin typeface="+mn-ea"/>
              </a:rPr>
              <a:t> (1965) 353</a:t>
            </a:r>
          </a:p>
          <a:p>
            <a:pPr algn="l"/>
            <a:r>
              <a:rPr lang="en-US" altLang="zh-CN" sz="1800" strike="sngStrike" dirty="0">
                <a:solidFill>
                  <a:srgbClr val="0000FF"/>
                </a:solidFill>
                <a:latin typeface="+mn-ea"/>
              </a:rPr>
              <a:t>Kaneko and Hasegawa, PRC </a:t>
            </a:r>
            <a:r>
              <a:rPr lang="en-US" altLang="zh-CN" sz="1800" b="1" strike="sngStrike" dirty="0">
                <a:solidFill>
                  <a:srgbClr val="0000FF"/>
                </a:solidFill>
                <a:latin typeface="+mn-ea"/>
              </a:rPr>
              <a:t>72 </a:t>
            </a:r>
            <a:r>
              <a:rPr lang="en-US" altLang="zh-CN" sz="1800" strike="sngStrike" dirty="0">
                <a:solidFill>
                  <a:srgbClr val="0000FF"/>
                </a:solidFill>
                <a:latin typeface="+mn-ea"/>
              </a:rPr>
              <a:t>(2005) 024307</a:t>
            </a:r>
          </a:p>
        </p:txBody>
      </p:sp>
      <p:sp>
        <p:nvSpPr>
          <p:cNvPr id="4" name="灯片编号占位符 3"/>
          <p:cNvSpPr>
            <a:spLocks noGrp="1"/>
          </p:cNvSpPr>
          <p:nvPr>
            <p:ph type="sldNum" sz="quarter" idx="5"/>
          </p:nvPr>
        </p:nvSpPr>
        <p:spPr/>
        <p:txBody>
          <a:bodyPr/>
          <a:lstStyle/>
          <a:p>
            <a:fld id="{F7B30DCE-78C8-4E5F-AAA5-936E6922715A}" type="slidenum">
              <a:rPr lang="zh-CN" altLang="en-US" smtClean="0"/>
              <a:t>4</a:t>
            </a:fld>
            <a:endParaRPr lang="zh-CN" altLang="en-US"/>
          </a:p>
        </p:txBody>
      </p:sp>
    </p:spTree>
    <p:extLst>
      <p:ext uri="{BB962C8B-B14F-4D97-AF65-F5344CB8AC3E}">
        <p14:creationId xmlns:p14="http://schemas.microsoft.com/office/powerpoint/2010/main" val="348915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There are two kinds of projection method. One is the “projection after variation”. The problem is that this method does not give a variationally optimal result. Another is the “variation after projection”. This method treats the variation strictly, but it’s too time-consuming.</a:t>
            </a:r>
            <a:endParaRPr lang="zh-CN" altLang="en-US" dirty="0"/>
          </a:p>
        </p:txBody>
      </p:sp>
      <p:sp>
        <p:nvSpPr>
          <p:cNvPr id="4" name="灯片编号占位符 3"/>
          <p:cNvSpPr>
            <a:spLocks noGrp="1"/>
          </p:cNvSpPr>
          <p:nvPr>
            <p:ph type="sldNum" sz="quarter" idx="5"/>
          </p:nvPr>
        </p:nvSpPr>
        <p:spPr/>
        <p:txBody>
          <a:bodyPr/>
          <a:lstStyle/>
          <a:p>
            <a:fld id="{68278337-2648-4177-9720-A914315A89DC}" type="slidenum">
              <a:rPr lang="zh-CN" altLang="en-US" smtClean="0"/>
              <a:t>5</a:t>
            </a:fld>
            <a:endParaRPr lang="zh-CN" altLang="en-US"/>
          </a:p>
        </p:txBody>
      </p:sp>
    </p:spTree>
    <p:extLst>
      <p:ext uri="{BB962C8B-B14F-4D97-AF65-F5344CB8AC3E}">
        <p14:creationId xmlns:p14="http://schemas.microsoft.com/office/powerpoint/2010/main" val="312999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3200" dirty="0"/>
              <a:t>原子核裂变 </a:t>
            </a:r>
            <a:r>
              <a:rPr lang="en-US" altLang="zh-CN" sz="3200" dirty="0">
                <a:solidFill>
                  <a:srgbClr val="0000FF"/>
                </a:solidFill>
              </a:rPr>
              <a:t>Wang, </a:t>
            </a:r>
            <a:r>
              <a:rPr lang="en-US" altLang="zh-CN" sz="3200" i="1" dirty="0">
                <a:solidFill>
                  <a:srgbClr val="0000FF"/>
                </a:solidFill>
                <a:latin typeface="+mn-ea"/>
              </a:rPr>
              <a:t>e</a:t>
            </a:r>
            <a:r>
              <a:rPr lang="en-US" altLang="zh-CN" sz="3200" i="1" dirty="0">
                <a:solidFill>
                  <a:srgbClr val="0000FF"/>
                </a:solidFill>
                <a:effectLst/>
                <a:latin typeface="+mn-ea"/>
              </a:rPr>
              <a:t>t. al</a:t>
            </a:r>
            <a:r>
              <a:rPr lang="en-US" altLang="zh-CN" sz="3200" dirty="0">
                <a:solidFill>
                  <a:srgbClr val="0000FF"/>
                </a:solidFill>
                <a:effectLst/>
                <a:latin typeface="+mn-ea"/>
              </a:rPr>
              <a:t>., PRC </a:t>
            </a:r>
            <a:r>
              <a:rPr lang="en-US" altLang="zh-CN" sz="3200" b="1" dirty="0">
                <a:solidFill>
                  <a:srgbClr val="0000FF"/>
                </a:solidFill>
                <a:effectLst/>
                <a:latin typeface="+mn-ea"/>
              </a:rPr>
              <a:t>108</a:t>
            </a:r>
            <a:r>
              <a:rPr lang="en-US" altLang="zh-CN" sz="3200" dirty="0">
                <a:solidFill>
                  <a:srgbClr val="0000FF"/>
                </a:solidFill>
                <a:effectLst/>
                <a:latin typeface="+mn-ea"/>
              </a:rPr>
              <a:t> (2023) 034306 </a:t>
            </a:r>
            <a:endParaRPr lang="zh-CN" altLang="en-US" sz="3200" dirty="0">
              <a:solidFill>
                <a:srgbClr val="0000FF"/>
              </a:solidFill>
            </a:endParaRPr>
          </a:p>
        </p:txBody>
      </p:sp>
      <p:sp>
        <p:nvSpPr>
          <p:cNvPr id="4" name="灯片编号占位符 3"/>
          <p:cNvSpPr>
            <a:spLocks noGrp="1"/>
          </p:cNvSpPr>
          <p:nvPr>
            <p:ph type="sldNum" sz="quarter" idx="5"/>
          </p:nvPr>
        </p:nvSpPr>
        <p:spPr/>
        <p:txBody>
          <a:bodyPr/>
          <a:lstStyle/>
          <a:p>
            <a:fld id="{F7B30DCE-78C8-4E5F-AAA5-936E6922715A}" type="slidenum">
              <a:rPr lang="zh-CN" altLang="en-US" smtClean="0"/>
              <a:t>6</a:t>
            </a:fld>
            <a:endParaRPr lang="zh-CN" altLang="en-US"/>
          </a:p>
        </p:txBody>
      </p:sp>
    </p:spTree>
    <p:extLst>
      <p:ext uri="{BB962C8B-B14F-4D97-AF65-F5344CB8AC3E}">
        <p14:creationId xmlns:p14="http://schemas.microsoft.com/office/powerpoint/2010/main" val="270302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altLang="zh-CN" sz="1600" b="0" i="1" smtClean="0">
                            <a:latin typeface="Cambria Math" panose="02040503050406030204" pitchFamily="18" charset="0"/>
                          </a:rPr>
                        </m:ctrlPr>
                      </m:sSup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𝑃</m:t>
                            </m:r>
                          </m:e>
                        </m:acc>
                      </m:e>
                      <m:sup>
                        <m:r>
                          <a:rPr lang="en-US" altLang="zh-CN" sz="1600" b="0" i="1" smtClean="0">
                            <a:latin typeface="Cambria Math" panose="02040503050406030204" pitchFamily="18" charset="0"/>
                          </a:rPr>
                          <m:t>𝑁</m:t>
                        </m:r>
                      </m:sup>
                    </m:sSup>
                  </m:oMath>
                </a14:m>
                <a:r>
                  <a:rPr lang="en-US" altLang="zh-CN" sz="3600" dirty="0"/>
                  <a:t> the particle number projection operator, </a:t>
                </a:r>
                <a14:m>
                  <m:oMath xmlns:m="http://schemas.openxmlformats.org/officeDocument/2006/math">
                    <m:r>
                      <a:rPr lang="en-US" altLang="zh-CN" sz="1600" i="1" dirty="0">
                        <a:latin typeface="Cambria Math" panose="02040503050406030204" pitchFamily="18" charset="0"/>
                      </a:rPr>
                      <m:t>|</m:t>
                    </m:r>
                    <m:r>
                      <m:rPr>
                        <m:sty m:val="p"/>
                      </m:rPr>
                      <a:rPr lang="en-US" altLang="zh-CN" sz="1600" dirty="0">
                        <a:latin typeface="Cambria Math" panose="02040503050406030204" pitchFamily="18" charset="0"/>
                      </a:rPr>
                      <m:t>Φ</m:t>
                    </m:r>
                    <m:r>
                      <a:rPr lang="en-US" altLang="zh-CN" sz="1600" i="1" dirty="0">
                        <a:latin typeface="Cambria Math" panose="02040503050406030204" pitchFamily="18" charset="0"/>
                      </a:rPr>
                      <m:t>⟩</m:t>
                    </m:r>
                  </m:oMath>
                </a14:m>
                <a:r>
                  <a:rPr lang="en-US" altLang="zh-CN" sz="3600" dirty="0"/>
                  <a:t> (</a:t>
                </a:r>
                <a14:m>
                  <m:oMath xmlns:m="http://schemas.openxmlformats.org/officeDocument/2006/math">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Ψ</m:t>
                            </m:r>
                          </m:e>
                          <m:sup>
                            <m:r>
                              <a:rPr lang="en-US" altLang="zh-CN" sz="1600" i="1">
                                <a:latin typeface="Cambria Math" panose="02040503050406030204" pitchFamily="18" charset="0"/>
                              </a:rPr>
                              <m:t>𝑁</m:t>
                            </m:r>
                          </m:sup>
                        </m:sSup>
                      </m:e>
                    </m:d>
                  </m:oMath>
                </a14:m>
                <a:r>
                  <a:rPr lang="en-US" altLang="zh-CN" sz="3600" dirty="0"/>
                  <a:t>) the wave function before (after) projection.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这里我介绍一下</a:t>
                </a:r>
                <a:r>
                  <a:rPr lang="en-US" altLang="zh-CN" sz="1200" kern="1200" dirty="0">
                    <a:solidFill>
                      <a:schemeClr val="tx1"/>
                    </a:solidFill>
                    <a:effectLst/>
                    <a:latin typeface="+mn-lt"/>
                    <a:ea typeface="+mn-ea"/>
                    <a:cs typeface="+mn-cs"/>
                  </a:rPr>
                  <a:t>Lipkin-</a:t>
                </a:r>
                <a:r>
                  <a:rPr lang="en-US" altLang="zh-CN" sz="1200" kern="1200" dirty="0" err="1">
                    <a:solidFill>
                      <a:schemeClr val="tx1"/>
                    </a:solidFill>
                    <a:effectLst/>
                    <a:latin typeface="+mn-lt"/>
                    <a:ea typeface="+mn-ea"/>
                    <a:cs typeface="+mn-cs"/>
                  </a:rPr>
                  <a:t>Nogami</a:t>
                </a:r>
                <a:r>
                  <a:rPr lang="zh-CN" altLang="zh-CN" sz="1200" kern="1200" dirty="0">
                    <a:solidFill>
                      <a:schemeClr val="tx1"/>
                    </a:solidFill>
                    <a:effectLst/>
                    <a:latin typeface="+mn-lt"/>
                    <a:ea typeface="+mn-ea"/>
                    <a:cs typeface="+mn-cs"/>
                  </a:rPr>
                  <a:t>方法的思想</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，（照着讲），这里</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𝐻</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表示一般情况下的哈密顿量，（照着讲）</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这一页介绍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Lipkin-</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Nogami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方法的思想，（照着讲），这里</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𝐻</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表示一般情况下的哈密顿量，（照着讲）</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7B6BC146-4E0E-4430-A354-5ABFCCEED813}" type="slidenum">
              <a:rPr lang="zh-CN" altLang="en-US" smtClean="0"/>
              <a:t>7</a:t>
            </a:fld>
            <a:endParaRPr lang="zh-CN" altLang="en-US"/>
          </a:p>
        </p:txBody>
      </p:sp>
    </p:spTree>
    <p:extLst>
      <p:ext uri="{BB962C8B-B14F-4D97-AF65-F5344CB8AC3E}">
        <p14:creationId xmlns:p14="http://schemas.microsoft.com/office/powerpoint/2010/main" val="242861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just"/>
                <a:r>
                  <a:rPr lang="en-US" altLang="zh-CN" sz="1800" dirty="0">
                    <a:effectLst/>
                    <a:latin typeface="Times New Roman" panose="02020603050405020304" pitchFamily="18" charset="0"/>
                    <a:ea typeface="宋体" panose="02010600030101010101" pitchFamily="2" charset="-122"/>
                  </a:rPr>
                  <a:t>where the terms colored in red are the correction terms brought by LN correction.</a:t>
                </a:r>
              </a:p>
              <a:p>
                <a:pPr algn="just"/>
                <a:r>
                  <a:rPr lang="en-US" altLang="zh-CN" sz="1800" dirty="0">
                    <a:effectLst/>
                    <a:latin typeface="Times New Roman" panose="02020603050405020304" pitchFamily="18" charset="0"/>
                    <a:ea typeface="宋体" panose="02010600030101010101" pitchFamily="2" charset="-122"/>
                  </a:rPr>
                  <a:t>All these terms are related to the parameter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altLang="zh-CN" sz="1800" dirty="0">
                    <a:effectLst/>
                    <a:latin typeface="Times New Roman" panose="02020603050405020304" pitchFamily="18" charset="0"/>
                    <a:ea typeface="宋体" panose="02010600030101010101" pitchFamily="2" charset="-122"/>
                  </a:rPr>
                  <a:t> ,</a:t>
                </a:r>
              </a:p>
              <a:p>
                <a:pPr algn="just"/>
                <a:r>
                  <a:rPr lang="en-US" altLang="zh-CN" sz="1800" dirty="0">
                    <a:effectLst/>
                    <a:latin typeface="Times New Roman" panose="02020603050405020304" pitchFamily="18" charset="0"/>
                    <a:ea typeface="宋体" panose="02010600030101010101" pitchFamily="2" charset="-122"/>
                  </a:rPr>
                  <a:t>The calculation of these terms does not take much time, and the numerical cost of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is of the same order to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algn="just"/>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框架下考虑</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方法带来的修正，……，相比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RHB+LN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方程仅仅多了用红色标记的这几个包含</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𝜆</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2</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的项，增加这些项并不会增加太多的计算成本，这也应证了前面所说的“使用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Lipkin-</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Nogami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方法的目的是减少运算时间”这一点</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F7B30DCE-78C8-4E5F-AAA5-936E6922715A}" type="slidenum">
              <a:rPr lang="zh-CN" altLang="en-US" smtClean="0"/>
              <a:t>9</a:t>
            </a:fld>
            <a:endParaRPr lang="zh-CN" altLang="en-US"/>
          </a:p>
        </p:txBody>
      </p:sp>
    </p:spTree>
    <p:extLst>
      <p:ext uri="{BB962C8B-B14F-4D97-AF65-F5344CB8AC3E}">
        <p14:creationId xmlns:p14="http://schemas.microsoft.com/office/powerpoint/2010/main" val="386400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Because except for the correction terms in RHB+LN equation, the theoretical framework of </a:t>
            </a:r>
            <a:r>
              <a:rPr lang="en-US" altLang="zh-CN" sz="1800" dirty="0" err="1">
                <a:effectLst/>
                <a:latin typeface="Times New Roman" panose="02020603050405020304" pitchFamily="18" charset="0"/>
                <a:ea typeface="宋体" panose="02010600030101010101" pitchFamily="2" charset="-122"/>
              </a:rPr>
              <a:t>DRHBc+LN</a:t>
            </a:r>
            <a:r>
              <a:rPr lang="en-US" altLang="zh-CN" sz="1800" dirty="0">
                <a:effectLst/>
                <a:latin typeface="Times New Roman" panose="02020603050405020304" pitchFamily="18" charset="0"/>
                <a:ea typeface="宋体" panose="02010600030101010101" pitchFamily="2" charset="-122"/>
              </a:rPr>
              <a:t> is the same as </a:t>
            </a:r>
            <a:r>
              <a:rPr lang="en-US" altLang="zh-CN" sz="1800" dirty="0" err="1">
                <a:effectLst/>
                <a:latin typeface="Times New Roman" panose="02020603050405020304" pitchFamily="18" charset="0"/>
                <a:ea typeface="宋体" panose="02010600030101010101" pitchFamily="2" charset="-122"/>
              </a:rPr>
              <a:t>DRHBc</a:t>
            </a:r>
            <a:r>
              <a:rPr lang="en-US" altLang="zh-CN" sz="1800" dirty="0">
                <a:effectLst/>
                <a:latin typeface="Times New Roman" panose="02020603050405020304" pitchFamily="18" charset="0"/>
                <a:ea typeface="宋体" panose="02010600030101010101" pitchFamily="2" charset="-122"/>
              </a:rPr>
              <a:t>: the densities and potentials are still expanded in terms of even-order Legendre polynomials, and the equation is still solved in a spherical Dirac Woods-Saxon basis.</a:t>
            </a:r>
            <a:endParaRPr lang="zh-CN" altLang="en-US" dirty="0"/>
          </a:p>
        </p:txBody>
      </p:sp>
      <p:sp>
        <p:nvSpPr>
          <p:cNvPr id="4" name="灯片编号占位符 3"/>
          <p:cNvSpPr>
            <a:spLocks noGrp="1"/>
          </p:cNvSpPr>
          <p:nvPr>
            <p:ph type="sldNum" sz="quarter" idx="5"/>
          </p:nvPr>
        </p:nvSpPr>
        <p:spPr/>
        <p:txBody>
          <a:bodyPr/>
          <a:lstStyle/>
          <a:p>
            <a:fld id="{68278337-2648-4177-9720-A914315A89DC}" type="slidenum">
              <a:rPr lang="zh-CN" altLang="en-US" smtClean="0"/>
              <a:t>10</a:t>
            </a:fld>
            <a:endParaRPr lang="zh-CN" altLang="en-US"/>
          </a:p>
        </p:txBody>
      </p:sp>
    </p:spTree>
    <p:extLst>
      <p:ext uri="{BB962C8B-B14F-4D97-AF65-F5344CB8AC3E}">
        <p14:creationId xmlns:p14="http://schemas.microsoft.com/office/powerpoint/2010/main" val="34191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45E1D1-9D02-B72D-1DB1-336BE58D65D2}"/>
              </a:ext>
            </a:extLst>
          </p:cNvPr>
          <p:cNvSpPr>
            <a:spLocks noGrp="1"/>
          </p:cNvSpPr>
          <p:nvPr>
            <p:ph type="ctrTitle"/>
          </p:nvPr>
        </p:nvSpPr>
        <p:spPr>
          <a:xfrm>
            <a:off x="1143000" y="1122363"/>
            <a:ext cx="6858000" cy="2387600"/>
          </a:xfrm>
        </p:spPr>
        <p:txBody>
          <a:bodyPr anchor="b"/>
          <a:lstStyle>
            <a:lvl1pPr algn="ctr">
              <a:defRPr sz="6000">
                <a:solidFill>
                  <a:schemeClr val="tx1"/>
                </a:solidFill>
                <a:latin typeface="Times New Roman" panose="02020603050405020304" pitchFamily="18" charset="0"/>
                <a:ea typeface="新宋体" panose="02010609030101010101" pitchFamily="49" charset="-122"/>
                <a:cs typeface="Times New Roman" panose="02020603050405020304" pitchFamily="18" charset="0"/>
              </a:defRPr>
            </a:lvl1pPr>
          </a:lstStyle>
          <a:p>
            <a:r>
              <a:rPr lang="zh-CN" altLang="en-US"/>
              <a:t>单击此处编辑母版标题样式</a:t>
            </a:r>
            <a:endParaRPr lang="zh-CN" altLang="en-US" dirty="0"/>
          </a:p>
        </p:txBody>
      </p:sp>
      <p:sp>
        <p:nvSpPr>
          <p:cNvPr id="3" name="副标题 2">
            <a:extLst>
              <a:ext uri="{FF2B5EF4-FFF2-40B4-BE49-F238E27FC236}">
                <a16:creationId xmlns:a16="http://schemas.microsoft.com/office/drawing/2014/main" id="{DA33645B-C25C-27A0-4287-252CD16B183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a:extLst>
              <a:ext uri="{FF2B5EF4-FFF2-40B4-BE49-F238E27FC236}">
                <a16:creationId xmlns:a16="http://schemas.microsoft.com/office/drawing/2014/main" id="{84170369-7CF4-0AE1-9BD7-1DFC4C70CC84}"/>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A6B84B14-16D1-F05E-B162-3B9603D3CD85}"/>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82309A54-9684-2C71-8B49-570483F076C5}"/>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19683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1973A3-DF77-BAA3-0CFA-526E2D0A551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1EB0B46-AB3E-59FC-3A22-C52236EB821F}"/>
              </a:ext>
            </a:extLst>
          </p:cNvPr>
          <p:cNvSpPr>
            <a:spLocks noGrp="1"/>
          </p:cNvSpPr>
          <p:nvPr>
            <p:ph type="body" orient="vert" idx="1"/>
          </p:nvPr>
        </p:nvSpPr>
        <p:spPr>
          <a:xfrm>
            <a:off x="628650" y="896400"/>
            <a:ext cx="7886700" cy="542166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D37715-8758-EC62-62B7-76AB318F84DC}"/>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B9294882-4011-9174-03DB-DD2954716EBF}"/>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5B8E6952-5307-4424-C142-1C7628E0A718}"/>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
        <p:nvSpPr>
          <p:cNvPr id="8" name="矩形 7">
            <a:extLst>
              <a:ext uri="{FF2B5EF4-FFF2-40B4-BE49-F238E27FC236}">
                <a16:creationId xmlns:a16="http://schemas.microsoft.com/office/drawing/2014/main" id="{4148A717-A897-8C03-0BCA-7F28424F0E96}"/>
              </a:ext>
            </a:extLst>
          </p:cNvPr>
          <p:cNvSpPr/>
          <p:nvPr/>
        </p:nvSpPr>
        <p:spPr>
          <a:xfrm>
            <a:off x="628061" y="766800"/>
            <a:ext cx="7886700" cy="4571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347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1D187D-6679-20BF-7E30-3F1444BC61EB}"/>
              </a:ext>
            </a:extLst>
          </p:cNvPr>
          <p:cNvSpPr>
            <a:spLocks noGrp="1"/>
          </p:cNvSpPr>
          <p:nvPr>
            <p:ph type="title" orient="vert"/>
          </p:nvPr>
        </p:nvSpPr>
        <p:spPr>
          <a:xfrm>
            <a:off x="6543674" y="745871"/>
            <a:ext cx="1971675" cy="5366258"/>
          </a:xfrm>
        </p:spPr>
        <p:txBody>
          <a:bodyPr vert="eaVert"/>
          <a:lstStyle/>
          <a:p>
            <a:r>
              <a:rPr lang="zh-CN" altLang="en-US"/>
              <a:t>单击此处编辑母版标题样式</a:t>
            </a:r>
            <a:endParaRPr lang="zh-CN" altLang="en-US" dirty="0"/>
          </a:p>
        </p:txBody>
      </p:sp>
      <p:sp>
        <p:nvSpPr>
          <p:cNvPr id="3" name="竖排文字占位符 2">
            <a:extLst>
              <a:ext uri="{FF2B5EF4-FFF2-40B4-BE49-F238E27FC236}">
                <a16:creationId xmlns:a16="http://schemas.microsoft.com/office/drawing/2014/main" id="{2286F65E-7DE4-01AE-1075-D8C4F255D00A}"/>
              </a:ext>
            </a:extLst>
          </p:cNvPr>
          <p:cNvSpPr>
            <a:spLocks noGrp="1"/>
          </p:cNvSpPr>
          <p:nvPr>
            <p:ph type="body" orient="vert" idx="1"/>
          </p:nvPr>
        </p:nvSpPr>
        <p:spPr>
          <a:xfrm>
            <a:off x="628061" y="745871"/>
            <a:ext cx="5800725" cy="536625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016AC0-B675-7C9B-1E5A-E7752EB457B9}"/>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7DA82C9B-E5D8-4D4B-81DC-15C49992DF7F}"/>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7D82E676-EA4C-B96F-7806-9B46387B0A68}"/>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23716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B085D-BD8D-7C38-5941-A53CEE5EA627}"/>
              </a:ext>
            </a:extLst>
          </p:cNvPr>
          <p:cNvSpPr>
            <a:spLocks noGrp="1"/>
          </p:cNvSpPr>
          <p:nvPr>
            <p:ph type="title"/>
          </p:nvPr>
        </p:nvSpPr>
        <p:spPr/>
        <p:txBody>
          <a:body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767C3043-AE9D-6A0A-A2EE-D609709CA408}"/>
              </a:ext>
            </a:extLst>
          </p:cNvPr>
          <p:cNvSpPr>
            <a:spLocks noGrp="1"/>
          </p:cNvSpPr>
          <p:nvPr>
            <p:ph idx="1"/>
          </p:nvPr>
        </p:nvSpPr>
        <p:spPr>
          <a:xfrm>
            <a:off x="0" y="896400"/>
            <a:ext cx="9144000" cy="542166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a:extLst>
              <a:ext uri="{FF2B5EF4-FFF2-40B4-BE49-F238E27FC236}">
                <a16:creationId xmlns:a16="http://schemas.microsoft.com/office/drawing/2014/main" id="{83AC3A7E-B6B4-8D35-DAB3-4479C3FCB9B0}"/>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F0873B55-8160-4BD8-6D3C-02AA2DE2CECA}"/>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AC03BDF3-2BC8-F85F-77E0-912C59B6D3DF}"/>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
        <p:nvSpPr>
          <p:cNvPr id="7" name="矩形 6">
            <a:extLst>
              <a:ext uri="{FF2B5EF4-FFF2-40B4-BE49-F238E27FC236}">
                <a16:creationId xmlns:a16="http://schemas.microsoft.com/office/drawing/2014/main" id="{F938BAA4-7ADE-1A93-03CB-975BA6A47E53}"/>
              </a:ext>
            </a:extLst>
          </p:cNvPr>
          <p:cNvSpPr/>
          <p:nvPr/>
        </p:nvSpPr>
        <p:spPr>
          <a:xfrm>
            <a:off x="628061" y="766800"/>
            <a:ext cx="7886700" cy="4571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037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2E1B2-DF7E-3553-503B-FB0A55B0A0FF}"/>
              </a:ext>
            </a:extLst>
          </p:cNvPr>
          <p:cNvSpPr>
            <a:spLocks noGrp="1"/>
          </p:cNvSpPr>
          <p:nvPr>
            <p:ph type="title"/>
          </p:nvPr>
        </p:nvSpPr>
        <p:spPr>
          <a:xfrm>
            <a:off x="623888" y="1709739"/>
            <a:ext cx="7886700" cy="2852737"/>
          </a:xfrm>
        </p:spPr>
        <p:txBody>
          <a:bodyPr anchor="b"/>
          <a:lstStyle>
            <a:lvl1pPr algn="ctr">
              <a:defRPr sz="6000">
                <a:solidFill>
                  <a:schemeClr val="tx1"/>
                </a:solidFill>
                <a:latin typeface="Times New Roman" panose="02020603050405020304" pitchFamily="18" charset="0"/>
                <a:ea typeface="新宋体" panose="02010609030101010101" pitchFamily="49" charset="-122"/>
                <a:cs typeface="Times New Roman" panose="02020603050405020304" pitchFamily="18" charset="0"/>
              </a:defRPr>
            </a:lvl1pPr>
          </a:lstStyle>
          <a:p>
            <a:r>
              <a:rPr lang="zh-CN" altLang="en-US"/>
              <a:t>单击此处编辑母版标题样式</a:t>
            </a:r>
            <a:endParaRPr lang="zh-CN" altLang="en-US" dirty="0"/>
          </a:p>
        </p:txBody>
      </p:sp>
      <p:sp>
        <p:nvSpPr>
          <p:cNvPr id="3" name="文本占位符 2">
            <a:extLst>
              <a:ext uri="{FF2B5EF4-FFF2-40B4-BE49-F238E27FC236}">
                <a16:creationId xmlns:a16="http://schemas.microsoft.com/office/drawing/2014/main" id="{0B27C663-8D3C-0602-E2CF-896D220173F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93D9762-7E3E-C98B-DB08-92D55C742AC5}"/>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C7B41CCC-F6A6-58C4-1290-82DDC62F0DA1}"/>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96CB194B-4269-975D-7ECE-EA9FBB2B3889}"/>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107511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A9C01-F4AC-B9CA-7F53-1675EAA2FF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475D1F-BF33-2ED7-FF5A-CF5EAAC8DAEA}"/>
              </a:ext>
            </a:extLst>
          </p:cNvPr>
          <p:cNvSpPr>
            <a:spLocks noGrp="1"/>
          </p:cNvSpPr>
          <p:nvPr>
            <p:ph sz="half" idx="1"/>
          </p:nvPr>
        </p:nvSpPr>
        <p:spPr>
          <a:xfrm>
            <a:off x="0" y="896400"/>
            <a:ext cx="4514850" cy="54547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2B2713E-A392-60E5-A18F-9C9D05B4280C}"/>
              </a:ext>
            </a:extLst>
          </p:cNvPr>
          <p:cNvSpPr>
            <a:spLocks noGrp="1"/>
          </p:cNvSpPr>
          <p:nvPr>
            <p:ph sz="half" idx="2"/>
          </p:nvPr>
        </p:nvSpPr>
        <p:spPr>
          <a:xfrm>
            <a:off x="4629149" y="896399"/>
            <a:ext cx="4514849" cy="54547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5C95E05-07AD-6D78-CB90-8EEF4E621325}"/>
              </a:ext>
            </a:extLst>
          </p:cNvPr>
          <p:cNvSpPr>
            <a:spLocks noGrp="1"/>
          </p:cNvSpPr>
          <p:nvPr>
            <p:ph type="dt" sz="half" idx="10"/>
          </p:nvPr>
        </p:nvSpPr>
        <p:spPr/>
        <p:txBody>
          <a:bodyPr/>
          <a:lstStyle/>
          <a:p>
            <a:r>
              <a:rPr lang="en-US" altLang="zh-CN"/>
              <a:t>2024/7/3</a:t>
            </a:r>
            <a:endParaRPr lang="zh-CN" altLang="en-US"/>
          </a:p>
        </p:txBody>
      </p:sp>
      <p:sp>
        <p:nvSpPr>
          <p:cNvPr id="6" name="页脚占位符 5">
            <a:extLst>
              <a:ext uri="{FF2B5EF4-FFF2-40B4-BE49-F238E27FC236}">
                <a16:creationId xmlns:a16="http://schemas.microsoft.com/office/drawing/2014/main" id="{825B44FF-5082-149E-4C76-A94E53C89DCC}"/>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7" name="灯片编号占位符 6">
            <a:extLst>
              <a:ext uri="{FF2B5EF4-FFF2-40B4-BE49-F238E27FC236}">
                <a16:creationId xmlns:a16="http://schemas.microsoft.com/office/drawing/2014/main" id="{3ACA84E4-425B-AC4E-D0F9-6F338E0B3F42}"/>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
        <p:nvSpPr>
          <p:cNvPr id="9" name="矩形 8">
            <a:extLst>
              <a:ext uri="{FF2B5EF4-FFF2-40B4-BE49-F238E27FC236}">
                <a16:creationId xmlns:a16="http://schemas.microsoft.com/office/drawing/2014/main" id="{EE9232C7-8269-4B73-4970-89761C06B739}"/>
              </a:ext>
            </a:extLst>
          </p:cNvPr>
          <p:cNvSpPr/>
          <p:nvPr/>
        </p:nvSpPr>
        <p:spPr>
          <a:xfrm>
            <a:off x="628061" y="766800"/>
            <a:ext cx="7886700" cy="4571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745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2AE433-62AB-B9CD-A876-0607EE0FF48D}"/>
              </a:ext>
            </a:extLst>
          </p:cNvPr>
          <p:cNvSpPr>
            <a:spLocks noGrp="1"/>
          </p:cNvSpPr>
          <p:nvPr>
            <p:ph type="title"/>
          </p:nvPr>
        </p:nvSpPr>
        <p:spPr>
          <a:xfrm>
            <a:off x="628061" y="90000"/>
            <a:ext cx="7887288" cy="615214"/>
          </a:xfrm>
        </p:spPr>
        <p:txBody>
          <a:bodyPr/>
          <a:lstStyle/>
          <a:p>
            <a:r>
              <a:rPr lang="zh-CN" altLang="en-US"/>
              <a:t>单击此处编辑母版标题样式</a:t>
            </a:r>
            <a:endParaRPr lang="zh-CN" altLang="en-US" dirty="0"/>
          </a:p>
        </p:txBody>
      </p:sp>
      <p:sp>
        <p:nvSpPr>
          <p:cNvPr id="3" name="文本占位符 2">
            <a:extLst>
              <a:ext uri="{FF2B5EF4-FFF2-40B4-BE49-F238E27FC236}">
                <a16:creationId xmlns:a16="http://schemas.microsoft.com/office/drawing/2014/main" id="{4A0CCC23-2A45-7F8A-AA42-594AF40AF85B}"/>
              </a:ext>
            </a:extLst>
          </p:cNvPr>
          <p:cNvSpPr>
            <a:spLocks noGrp="1"/>
          </p:cNvSpPr>
          <p:nvPr>
            <p:ph type="body" idx="1"/>
          </p:nvPr>
        </p:nvSpPr>
        <p:spPr>
          <a:xfrm>
            <a:off x="0" y="896400"/>
            <a:ext cx="4498182" cy="73247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3726895-6805-2954-601C-9C9F83122B76}"/>
              </a:ext>
            </a:extLst>
          </p:cNvPr>
          <p:cNvSpPr>
            <a:spLocks noGrp="1"/>
          </p:cNvSpPr>
          <p:nvPr>
            <p:ph sz="half" idx="2"/>
          </p:nvPr>
        </p:nvSpPr>
        <p:spPr>
          <a:xfrm>
            <a:off x="0" y="1628875"/>
            <a:ext cx="4498182" cy="46824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52ADFF7-741C-6A64-0C29-C93C8058AEB8}"/>
              </a:ext>
            </a:extLst>
          </p:cNvPr>
          <p:cNvSpPr>
            <a:spLocks noGrp="1"/>
          </p:cNvSpPr>
          <p:nvPr>
            <p:ph type="body" sz="quarter" idx="3"/>
          </p:nvPr>
        </p:nvSpPr>
        <p:spPr>
          <a:xfrm>
            <a:off x="4629150" y="896400"/>
            <a:ext cx="4514850" cy="73247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43E7AC-543D-CC12-3ED9-60A322BE3DC8}"/>
              </a:ext>
            </a:extLst>
          </p:cNvPr>
          <p:cNvSpPr>
            <a:spLocks noGrp="1"/>
          </p:cNvSpPr>
          <p:nvPr>
            <p:ph sz="quarter" idx="4"/>
          </p:nvPr>
        </p:nvSpPr>
        <p:spPr>
          <a:xfrm>
            <a:off x="4629150" y="1628875"/>
            <a:ext cx="4498182" cy="46824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7" name="日期占位符 6">
            <a:extLst>
              <a:ext uri="{FF2B5EF4-FFF2-40B4-BE49-F238E27FC236}">
                <a16:creationId xmlns:a16="http://schemas.microsoft.com/office/drawing/2014/main" id="{21643FF8-9AB6-5D24-9DD8-F19F2A1EB5B0}"/>
              </a:ext>
            </a:extLst>
          </p:cNvPr>
          <p:cNvSpPr>
            <a:spLocks noGrp="1"/>
          </p:cNvSpPr>
          <p:nvPr>
            <p:ph type="dt" sz="half" idx="10"/>
          </p:nvPr>
        </p:nvSpPr>
        <p:spPr/>
        <p:txBody>
          <a:bodyPr/>
          <a:lstStyle/>
          <a:p>
            <a:r>
              <a:rPr lang="en-US" altLang="zh-CN"/>
              <a:t>2024/7/3</a:t>
            </a:r>
            <a:endParaRPr lang="zh-CN" altLang="en-US"/>
          </a:p>
        </p:txBody>
      </p:sp>
      <p:sp>
        <p:nvSpPr>
          <p:cNvPr id="8" name="页脚占位符 7">
            <a:extLst>
              <a:ext uri="{FF2B5EF4-FFF2-40B4-BE49-F238E27FC236}">
                <a16:creationId xmlns:a16="http://schemas.microsoft.com/office/drawing/2014/main" id="{CCB843A9-9097-4522-CA7F-CFD55AA16576}"/>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9" name="灯片编号占位符 8">
            <a:extLst>
              <a:ext uri="{FF2B5EF4-FFF2-40B4-BE49-F238E27FC236}">
                <a16:creationId xmlns:a16="http://schemas.microsoft.com/office/drawing/2014/main" id="{5C4A5C88-4504-6100-6A7B-50D88905EED7}"/>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
        <p:nvSpPr>
          <p:cNvPr id="11" name="矩形 10">
            <a:extLst>
              <a:ext uri="{FF2B5EF4-FFF2-40B4-BE49-F238E27FC236}">
                <a16:creationId xmlns:a16="http://schemas.microsoft.com/office/drawing/2014/main" id="{37A8A701-B571-8274-DBA1-315A20D84CDE}"/>
              </a:ext>
            </a:extLst>
          </p:cNvPr>
          <p:cNvSpPr/>
          <p:nvPr/>
        </p:nvSpPr>
        <p:spPr>
          <a:xfrm>
            <a:off x="628061" y="766800"/>
            <a:ext cx="7886700" cy="4571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395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51FB4B-4619-A0CC-E4C9-200BBE9EE02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C05E94-F61D-2064-1D9B-2636772CDDB7}"/>
              </a:ext>
            </a:extLst>
          </p:cNvPr>
          <p:cNvSpPr>
            <a:spLocks noGrp="1"/>
          </p:cNvSpPr>
          <p:nvPr>
            <p:ph type="dt" sz="half" idx="10"/>
          </p:nvPr>
        </p:nvSpPr>
        <p:spPr/>
        <p:txBody>
          <a:bodyPr/>
          <a:lstStyle/>
          <a:p>
            <a:r>
              <a:rPr lang="en-US" altLang="zh-CN"/>
              <a:t>2024/7/3</a:t>
            </a:r>
            <a:endParaRPr lang="zh-CN" altLang="en-US"/>
          </a:p>
        </p:txBody>
      </p:sp>
      <p:sp>
        <p:nvSpPr>
          <p:cNvPr id="4" name="页脚占位符 3">
            <a:extLst>
              <a:ext uri="{FF2B5EF4-FFF2-40B4-BE49-F238E27FC236}">
                <a16:creationId xmlns:a16="http://schemas.microsoft.com/office/drawing/2014/main" id="{305C873D-0A73-5BB2-311C-3222C9EADD0F}"/>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5" name="灯片编号占位符 4">
            <a:extLst>
              <a:ext uri="{FF2B5EF4-FFF2-40B4-BE49-F238E27FC236}">
                <a16:creationId xmlns:a16="http://schemas.microsoft.com/office/drawing/2014/main" id="{BD8EB236-032D-4D3A-6BF9-02FEF38980CA}"/>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
        <p:nvSpPr>
          <p:cNvPr id="7" name="矩形 6">
            <a:extLst>
              <a:ext uri="{FF2B5EF4-FFF2-40B4-BE49-F238E27FC236}">
                <a16:creationId xmlns:a16="http://schemas.microsoft.com/office/drawing/2014/main" id="{FEA6F0BC-8D1C-5D7B-4B3C-D677C48EE9D4}"/>
              </a:ext>
            </a:extLst>
          </p:cNvPr>
          <p:cNvSpPr/>
          <p:nvPr/>
        </p:nvSpPr>
        <p:spPr>
          <a:xfrm>
            <a:off x="628061" y="766800"/>
            <a:ext cx="7886700" cy="4571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763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89DAB1-BA68-C852-9976-37796D69F73B}"/>
              </a:ext>
            </a:extLst>
          </p:cNvPr>
          <p:cNvSpPr>
            <a:spLocks noGrp="1"/>
          </p:cNvSpPr>
          <p:nvPr>
            <p:ph type="dt" sz="half" idx="10"/>
          </p:nvPr>
        </p:nvSpPr>
        <p:spPr/>
        <p:txBody>
          <a:bodyPr/>
          <a:lstStyle/>
          <a:p>
            <a:r>
              <a:rPr lang="en-US" altLang="zh-CN"/>
              <a:t>2024/7/3</a:t>
            </a:r>
            <a:endParaRPr lang="zh-CN" altLang="en-US"/>
          </a:p>
        </p:txBody>
      </p:sp>
      <p:sp>
        <p:nvSpPr>
          <p:cNvPr id="3" name="页脚占位符 2">
            <a:extLst>
              <a:ext uri="{FF2B5EF4-FFF2-40B4-BE49-F238E27FC236}">
                <a16:creationId xmlns:a16="http://schemas.microsoft.com/office/drawing/2014/main" id="{C9E4C6D7-F78A-125C-4C93-202CF00831EC}"/>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4" name="灯片编号占位符 3">
            <a:extLst>
              <a:ext uri="{FF2B5EF4-FFF2-40B4-BE49-F238E27FC236}">
                <a16:creationId xmlns:a16="http://schemas.microsoft.com/office/drawing/2014/main" id="{EF2C8094-9336-78AC-4D0F-E4E03BB30749}"/>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212253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4AE1F-53C4-1A0F-1353-B512D1E891CC}"/>
              </a:ext>
            </a:extLst>
          </p:cNvPr>
          <p:cNvSpPr>
            <a:spLocks noGrp="1"/>
          </p:cNvSpPr>
          <p:nvPr>
            <p:ph type="title"/>
          </p:nvPr>
        </p:nvSpPr>
        <p:spPr>
          <a:xfrm>
            <a:off x="629841" y="987426"/>
            <a:ext cx="2949178" cy="1069974"/>
          </a:xfrm>
        </p:spPr>
        <p:txBody>
          <a:bodyPr anchor="b"/>
          <a:lstStyle>
            <a:lvl1pPr>
              <a:defRPr sz="3200"/>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5DD0E10B-5143-ADE3-3A9E-1A111E4BF6C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文本占位符 3">
            <a:extLst>
              <a:ext uri="{FF2B5EF4-FFF2-40B4-BE49-F238E27FC236}">
                <a16:creationId xmlns:a16="http://schemas.microsoft.com/office/drawing/2014/main" id="{99EFA1FF-D19E-7027-B834-DD998E432C3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4284AE-5578-69F3-5778-E31BCB599247}"/>
              </a:ext>
            </a:extLst>
          </p:cNvPr>
          <p:cNvSpPr>
            <a:spLocks noGrp="1"/>
          </p:cNvSpPr>
          <p:nvPr>
            <p:ph type="dt" sz="half" idx="10"/>
          </p:nvPr>
        </p:nvSpPr>
        <p:spPr/>
        <p:txBody>
          <a:bodyPr/>
          <a:lstStyle/>
          <a:p>
            <a:r>
              <a:rPr lang="en-US" altLang="zh-CN"/>
              <a:t>2024/7/3</a:t>
            </a:r>
            <a:endParaRPr lang="zh-CN" altLang="en-US"/>
          </a:p>
        </p:txBody>
      </p:sp>
      <p:sp>
        <p:nvSpPr>
          <p:cNvPr id="6" name="页脚占位符 5">
            <a:extLst>
              <a:ext uri="{FF2B5EF4-FFF2-40B4-BE49-F238E27FC236}">
                <a16:creationId xmlns:a16="http://schemas.microsoft.com/office/drawing/2014/main" id="{ECD5FDA3-6480-4EEC-F215-BFD4BF20EC16}"/>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7" name="灯片编号占位符 6">
            <a:extLst>
              <a:ext uri="{FF2B5EF4-FFF2-40B4-BE49-F238E27FC236}">
                <a16:creationId xmlns:a16="http://schemas.microsoft.com/office/drawing/2014/main" id="{3489796D-BCF1-BD7E-6F16-AEF4A7F7DBCA}"/>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285623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F302E-7108-C9DC-3929-0795B582BE1F}"/>
              </a:ext>
            </a:extLst>
          </p:cNvPr>
          <p:cNvSpPr>
            <a:spLocks noGrp="1"/>
          </p:cNvSpPr>
          <p:nvPr>
            <p:ph type="title"/>
          </p:nvPr>
        </p:nvSpPr>
        <p:spPr>
          <a:xfrm>
            <a:off x="629841" y="987426"/>
            <a:ext cx="2949178" cy="1069974"/>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C6D5C9A-10D6-26E5-1DC8-C1388F2C917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7842E233-FB18-0191-8680-BB2676E4833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195BA1B-EE3E-D101-BF68-D8163A897FDC}"/>
              </a:ext>
            </a:extLst>
          </p:cNvPr>
          <p:cNvSpPr>
            <a:spLocks noGrp="1"/>
          </p:cNvSpPr>
          <p:nvPr>
            <p:ph type="dt" sz="half" idx="10"/>
          </p:nvPr>
        </p:nvSpPr>
        <p:spPr/>
        <p:txBody>
          <a:bodyPr/>
          <a:lstStyle/>
          <a:p>
            <a:r>
              <a:rPr lang="en-US" altLang="zh-CN"/>
              <a:t>2024/7/3</a:t>
            </a:r>
            <a:endParaRPr lang="zh-CN" altLang="en-US"/>
          </a:p>
        </p:txBody>
      </p:sp>
      <p:sp>
        <p:nvSpPr>
          <p:cNvPr id="6" name="页脚占位符 5">
            <a:extLst>
              <a:ext uri="{FF2B5EF4-FFF2-40B4-BE49-F238E27FC236}">
                <a16:creationId xmlns:a16="http://schemas.microsoft.com/office/drawing/2014/main" id="{439F8475-762A-3D13-7DB8-11B1F6121AC3}"/>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7" name="灯片编号占位符 6">
            <a:extLst>
              <a:ext uri="{FF2B5EF4-FFF2-40B4-BE49-F238E27FC236}">
                <a16:creationId xmlns:a16="http://schemas.microsoft.com/office/drawing/2014/main" id="{456F50CA-1F1F-F493-F383-AAD2123A14C2}"/>
              </a:ext>
            </a:extLst>
          </p:cNvPr>
          <p:cNvSpPr>
            <a:spLocks noGrp="1"/>
          </p:cNvSpPr>
          <p:nvPr>
            <p:ph type="sldNum" sz="quarter" idx="12"/>
          </p:nvPr>
        </p:nvSpPr>
        <p:spPr/>
        <p:txBody>
          <a:body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424367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1BC6CB5A-41DF-14E4-7F03-82B5C4D56362}"/>
              </a:ext>
            </a:extLst>
          </p:cNvPr>
          <p:cNvSpPr/>
          <p:nvPr/>
        </p:nvSpPr>
        <p:spPr>
          <a:xfrm>
            <a:off x="-294" y="6584622"/>
            <a:ext cx="9144000" cy="273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a:extLst>
              <a:ext uri="{FF2B5EF4-FFF2-40B4-BE49-F238E27FC236}">
                <a16:creationId xmlns:a16="http://schemas.microsoft.com/office/drawing/2014/main" id="{00D157C4-93DE-053B-2897-737DC6F66D79}"/>
              </a:ext>
            </a:extLst>
          </p:cNvPr>
          <p:cNvSpPr>
            <a:spLocks noGrp="1"/>
          </p:cNvSpPr>
          <p:nvPr>
            <p:ph type="title"/>
          </p:nvPr>
        </p:nvSpPr>
        <p:spPr>
          <a:xfrm>
            <a:off x="628062" y="90000"/>
            <a:ext cx="7887288" cy="593888"/>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289CFA21-D3EB-5B18-7960-45F1A85717CE}"/>
              </a:ext>
            </a:extLst>
          </p:cNvPr>
          <p:cNvSpPr>
            <a:spLocks noGrp="1"/>
          </p:cNvSpPr>
          <p:nvPr>
            <p:ph type="body" idx="1"/>
          </p:nvPr>
        </p:nvSpPr>
        <p:spPr>
          <a:xfrm>
            <a:off x="0" y="896400"/>
            <a:ext cx="9144000" cy="539196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23360EB-622B-3A33-B9CE-8DF9E851F4FC}"/>
              </a:ext>
            </a:extLst>
          </p:cNvPr>
          <p:cNvSpPr>
            <a:spLocks noGrp="1"/>
          </p:cNvSpPr>
          <p:nvPr>
            <p:ph type="dt" sz="half" idx="2"/>
          </p:nvPr>
        </p:nvSpPr>
        <p:spPr>
          <a:xfrm>
            <a:off x="5414594" y="6589171"/>
            <a:ext cx="1181886" cy="273378"/>
          </a:xfrm>
          <a:prstGeom prst="rect">
            <a:avLst/>
          </a:prstGeom>
        </p:spPr>
        <p:txBody>
          <a:bodyPr vert="horz" lIns="91440" tIns="45720" rIns="91440" bIns="45720" rtlCol="0" anchor="ctr"/>
          <a:lstStyle>
            <a:lvl1pPr algn="ctr">
              <a:defRPr sz="1600" baseline="0">
                <a:solidFill>
                  <a:srgbClr val="9A0000"/>
                </a:solidFill>
                <a:latin typeface="+mn-lt"/>
                <a:cs typeface="Times New Roman" panose="02020603050405020304" pitchFamily="18" charset="0"/>
              </a:defRPr>
            </a:lvl1pPr>
          </a:lstStyle>
          <a:p>
            <a:r>
              <a:rPr lang="en-US" altLang="zh-CN"/>
              <a:t>2024/7/3</a:t>
            </a:r>
            <a:endParaRPr lang="zh-CN" altLang="en-US"/>
          </a:p>
        </p:txBody>
      </p:sp>
      <p:sp>
        <p:nvSpPr>
          <p:cNvPr id="5" name="页脚占位符 4">
            <a:extLst>
              <a:ext uri="{FF2B5EF4-FFF2-40B4-BE49-F238E27FC236}">
                <a16:creationId xmlns:a16="http://schemas.microsoft.com/office/drawing/2014/main" id="{9341CA49-F8C0-1454-5B45-31DFF57CA2B6}"/>
              </a:ext>
            </a:extLst>
          </p:cNvPr>
          <p:cNvSpPr>
            <a:spLocks noGrp="1"/>
          </p:cNvSpPr>
          <p:nvPr>
            <p:ph type="ftr" sz="quarter" idx="3"/>
          </p:nvPr>
        </p:nvSpPr>
        <p:spPr>
          <a:xfrm>
            <a:off x="1" y="6584622"/>
            <a:ext cx="4135862" cy="273378"/>
          </a:xfrm>
          <a:prstGeom prst="rect">
            <a:avLst/>
          </a:prstGeom>
          <a:solidFill>
            <a:srgbClr val="9A0000"/>
          </a:solidFill>
        </p:spPr>
        <p:txBody>
          <a:bodyPr vert="horz" lIns="91440" tIns="45720" rIns="91440" bIns="45720" rtlCol="0" anchor="ctr"/>
          <a:lstStyle>
            <a:lvl1pPr algn="ctr">
              <a:defRPr sz="1400">
                <a:solidFill>
                  <a:schemeClr val="bg1"/>
                </a:solidFill>
              </a:defRPr>
            </a:lvl1p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021BED11-D3B1-CE0C-262D-613BB29F079C}"/>
              </a:ext>
            </a:extLst>
          </p:cNvPr>
          <p:cNvSpPr>
            <a:spLocks noGrp="1"/>
          </p:cNvSpPr>
          <p:nvPr>
            <p:ph type="sldNum" sz="quarter" idx="4"/>
          </p:nvPr>
        </p:nvSpPr>
        <p:spPr>
          <a:xfrm>
            <a:off x="7875212" y="6589171"/>
            <a:ext cx="871685" cy="273378"/>
          </a:xfrm>
          <a:prstGeom prst="rect">
            <a:avLst/>
          </a:prstGeom>
        </p:spPr>
        <p:txBody>
          <a:bodyPr vert="horz" lIns="91440" tIns="45720" rIns="91440" bIns="45720" rtlCol="0" anchor="ctr"/>
          <a:lstStyle>
            <a:lvl1pPr algn="ctr">
              <a:defRPr sz="1600">
                <a:solidFill>
                  <a:srgbClr val="9A0000"/>
                </a:solidFill>
                <a:latin typeface="+mn-lt"/>
                <a:cs typeface="Times New Roman" panose="02020603050405020304" pitchFamily="18" charset="0"/>
              </a:defRPr>
            </a:lvl1pPr>
          </a:lstStyle>
          <a:p>
            <a:fld id="{87C908B9-DD87-4E80-B55D-230C2370BA18}" type="slidenum">
              <a:rPr lang="zh-CN" altLang="en-US" smtClean="0"/>
              <a:t>‹#›</a:t>
            </a:fld>
            <a:endParaRPr lang="zh-CN" altLang="en-US"/>
          </a:p>
        </p:txBody>
      </p:sp>
    </p:spTree>
    <p:extLst>
      <p:ext uri="{BB962C8B-B14F-4D97-AF65-F5344CB8AC3E}">
        <p14:creationId xmlns:p14="http://schemas.microsoft.com/office/powerpoint/2010/main" val="2164889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600" kern="1200">
          <a:solidFill>
            <a:srgbClr val="9A0000"/>
          </a:solidFill>
          <a:latin typeface="+mj-lt"/>
          <a:ea typeface="+mj-ea"/>
          <a:cs typeface="+mj-cs"/>
        </a:defRPr>
      </a:lvl1pPr>
    </p:titleStyle>
    <p:bodyStyle>
      <a:lvl1pPr marL="357188" indent="-357188" algn="l" defTabSz="914400" rtl="0" eaLnBrk="1" latinLnBrk="0" hangingPunct="1">
        <a:lnSpc>
          <a:spcPct val="110000"/>
        </a:lnSpc>
        <a:spcBef>
          <a:spcPts val="1000"/>
        </a:spcBef>
        <a:buFont typeface="Wingdings" panose="05000000000000000000" pitchFamily="2" charset="2"/>
        <a:buChar char="l"/>
        <a:defRPr sz="2400" kern="1200">
          <a:solidFill>
            <a:schemeClr val="tx1"/>
          </a:solidFill>
          <a:latin typeface="+mn-lt"/>
          <a:ea typeface="+mn-ea"/>
          <a:cs typeface="+mn-cs"/>
        </a:defRPr>
      </a:lvl1pPr>
      <a:lvl2pPr marL="715963" indent="-258763" algn="l" defTabSz="914400" rtl="0" eaLnBrk="1" latinLnBrk="0" hangingPunct="1">
        <a:lnSpc>
          <a:spcPct val="110000"/>
        </a:lnSpc>
        <a:spcBef>
          <a:spcPts val="500"/>
        </a:spcBef>
        <a:buFont typeface="Wingdings" panose="05000000000000000000" pitchFamily="2" charset="2"/>
        <a:buChar char="Ø"/>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32.png"/><Relationship Id="rId1" Type="http://schemas.openxmlformats.org/officeDocument/2006/relationships/slideLayout" Target="../slideLayouts/slideLayout2.xml"/><Relationship Id="rId4" Type="http://schemas.openxmlformats.org/officeDocument/2006/relationships/image" Target="../media/image2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A00F8AA-1FC1-BA6B-7770-8242395D83C9}"/>
              </a:ext>
            </a:extLst>
          </p:cNvPr>
          <p:cNvSpPr>
            <a:spLocks noGrp="1"/>
          </p:cNvSpPr>
          <p:nvPr>
            <p:ph type="dt" sz="half" idx="10"/>
          </p:nvPr>
        </p:nvSpPr>
        <p:spPr/>
        <p:txBody>
          <a:bodyPr/>
          <a:lstStyle/>
          <a:p>
            <a:r>
              <a:rPr lang="en-US" altLang="zh-CN"/>
              <a:t>2024/7/3</a:t>
            </a:r>
            <a:endParaRPr lang="zh-CN" altLang="en-US" dirty="0"/>
          </a:p>
        </p:txBody>
      </p:sp>
      <p:sp>
        <p:nvSpPr>
          <p:cNvPr id="6" name="灯片编号占位符 5">
            <a:extLst>
              <a:ext uri="{FF2B5EF4-FFF2-40B4-BE49-F238E27FC236}">
                <a16:creationId xmlns:a16="http://schemas.microsoft.com/office/drawing/2014/main" id="{4298D744-BE81-F042-7A50-EA080E6D2D03}"/>
              </a:ext>
            </a:extLst>
          </p:cNvPr>
          <p:cNvSpPr>
            <a:spLocks noGrp="1"/>
          </p:cNvSpPr>
          <p:nvPr>
            <p:ph type="sldNum" sz="quarter" idx="12"/>
          </p:nvPr>
        </p:nvSpPr>
        <p:spPr/>
        <p:txBody>
          <a:bodyPr/>
          <a:lstStyle/>
          <a:p>
            <a:fld id="{FA6E9B53-33C4-4E16-8A94-BF6D6AF4A18B}" type="slidenum">
              <a:rPr lang="zh-CN" altLang="en-US" smtClean="0"/>
              <a:t>1</a:t>
            </a:fld>
            <a:endParaRPr lang="zh-CN" altLang="en-US" dirty="0"/>
          </a:p>
        </p:txBody>
      </p:sp>
      <p:grpSp>
        <p:nvGrpSpPr>
          <p:cNvPr id="17" name="组合 16">
            <a:extLst>
              <a:ext uri="{FF2B5EF4-FFF2-40B4-BE49-F238E27FC236}">
                <a16:creationId xmlns:a16="http://schemas.microsoft.com/office/drawing/2014/main" id="{5430034E-71BC-0137-DA21-D52353DE8AEB}"/>
              </a:ext>
            </a:extLst>
          </p:cNvPr>
          <p:cNvGrpSpPr/>
          <p:nvPr/>
        </p:nvGrpSpPr>
        <p:grpSpPr>
          <a:xfrm>
            <a:off x="0" y="2440823"/>
            <a:ext cx="9144000" cy="2639602"/>
            <a:chOff x="0" y="2330476"/>
            <a:chExt cx="9144000" cy="2639602"/>
          </a:xfrm>
        </p:grpSpPr>
        <p:sp>
          <p:nvSpPr>
            <p:cNvPr id="8" name="矩形: 圆角 7">
              <a:extLst>
                <a:ext uri="{FF2B5EF4-FFF2-40B4-BE49-F238E27FC236}">
                  <a16:creationId xmlns:a16="http://schemas.microsoft.com/office/drawing/2014/main" id="{EC6DD11B-E5B0-8597-ED83-61386EDF67B4}"/>
                </a:ext>
              </a:extLst>
            </p:cNvPr>
            <p:cNvSpPr/>
            <p:nvPr/>
          </p:nvSpPr>
          <p:spPr>
            <a:xfrm>
              <a:off x="0" y="2330476"/>
              <a:ext cx="9144000" cy="1490792"/>
            </a:xfrm>
            <a:prstGeom prst="roundRect">
              <a:avLst>
                <a:gd name="adj" fmla="val 7348"/>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a:effectLst/>
                  <a:latin typeface="Times New Roman" panose="02020603050405020304" pitchFamily="18" charset="0"/>
                  <a:ea typeface="楷体" panose="02010609060101010101" pitchFamily="49" charset="-122"/>
                  <a:cs typeface="Times New Roman" panose="02020603050405020304" pitchFamily="18" charset="0"/>
                </a:rPr>
                <a:t>Halo nuclei in </a:t>
              </a:r>
              <a:r>
                <a:rPr lang="en-US" altLang="zh-CN" sz="4000" dirty="0" err="1">
                  <a:effectLst/>
                  <a:latin typeface="Times New Roman" panose="02020603050405020304" pitchFamily="18" charset="0"/>
                  <a:ea typeface="楷体" panose="02010609060101010101" pitchFamily="49" charset="-122"/>
                  <a:cs typeface="Times New Roman" panose="02020603050405020304" pitchFamily="18" charset="0"/>
                </a:rPr>
                <a:t>DRHBc</a:t>
              </a:r>
              <a:r>
                <a:rPr lang="en-US" altLang="zh-CN" sz="4000" dirty="0">
                  <a:effectLst/>
                  <a:latin typeface="Times New Roman" panose="02020603050405020304" pitchFamily="18" charset="0"/>
                  <a:ea typeface="楷体" panose="02010609060101010101" pitchFamily="49" charset="-122"/>
                  <a:cs typeface="Times New Roman" panose="02020603050405020304" pitchFamily="18" charset="0"/>
                </a:rPr>
                <a:t> theory with</a:t>
              </a:r>
            </a:p>
            <a:p>
              <a:pPr algn="ctr"/>
              <a:r>
                <a:rPr lang="zh-CN" altLang="en-US" sz="40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4000" dirty="0">
                  <a:effectLst/>
                  <a:latin typeface="Times New Roman" panose="02020603050405020304" pitchFamily="18" charset="0"/>
                  <a:ea typeface="楷体" panose="02010609060101010101" pitchFamily="49" charset="-122"/>
                  <a:cs typeface="Times New Roman" panose="02020603050405020304" pitchFamily="18" charset="0"/>
                </a:rPr>
                <a:t>Lipkin-</a:t>
              </a:r>
              <a:r>
                <a:rPr lang="en-US" altLang="zh-CN" sz="4000" dirty="0" err="1">
                  <a:effectLst/>
                  <a:latin typeface="Times New Roman" panose="02020603050405020304" pitchFamily="18" charset="0"/>
                  <a:ea typeface="楷体" panose="02010609060101010101" pitchFamily="49" charset="-122"/>
                  <a:cs typeface="Times New Roman" panose="02020603050405020304" pitchFamily="18" charset="0"/>
                </a:rPr>
                <a:t>Nogami</a:t>
              </a:r>
              <a:r>
                <a:rPr lang="en-US" altLang="zh-CN" sz="40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4000" dirty="0">
                  <a:latin typeface="Times New Roman" panose="02020603050405020304" pitchFamily="18" charset="0"/>
                  <a:ea typeface="楷体" panose="02010609060101010101" pitchFamily="49" charset="-122"/>
                  <a:cs typeface="Times New Roman" panose="02020603050405020304" pitchFamily="18" charset="0"/>
                </a:rPr>
                <a:t>correction</a:t>
              </a:r>
              <a:endParaRPr lang="zh-CN" altLang="en-US" sz="3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FDD8EB0F-B07D-A762-5F81-B8E578272DF9}"/>
                </a:ext>
              </a:extLst>
            </p:cNvPr>
            <p:cNvSpPr txBox="1"/>
            <p:nvPr/>
          </p:nvSpPr>
          <p:spPr>
            <a:xfrm>
              <a:off x="1263192" y="3922868"/>
              <a:ext cx="6617616" cy="1047210"/>
            </a:xfrm>
            <a:prstGeom prst="rect">
              <a:avLst/>
            </a:prstGeom>
            <a:noFill/>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altLang="zh-CN" sz="2800" b="0" i="0" u="none" strike="noStrike" kern="1200" cap="none" spc="0" normalizeH="0" baseline="0" noProof="0" dirty="0">
                  <a:ln>
                    <a:noFill/>
                  </a:ln>
                  <a:uLnTx/>
                  <a:uFillTx/>
                  <a:cs typeface="Times New Roman" panose="02020603050405020304" pitchFamily="18" charset="0"/>
                </a:rPr>
                <a:t>Chang Zhou</a:t>
              </a:r>
            </a:p>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uLnTx/>
                  <a:uFillTx/>
                  <a:cs typeface="Times New Roman" panose="02020603050405020304" pitchFamily="18" charset="0"/>
                </a:rPr>
                <a:t>School of Physics, Peking University</a:t>
              </a:r>
            </a:p>
          </p:txBody>
        </p:sp>
      </p:grpSp>
      <p:pic>
        <p:nvPicPr>
          <p:cNvPr id="11" name="图片 10">
            <a:extLst>
              <a:ext uri="{FF2B5EF4-FFF2-40B4-BE49-F238E27FC236}">
                <a16:creationId xmlns:a16="http://schemas.microsoft.com/office/drawing/2014/main" id="{35B7B1ED-B57F-011C-599D-8748A8EB6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1" y="110333"/>
            <a:ext cx="3408334" cy="960216"/>
          </a:xfrm>
          <a:prstGeom prst="rect">
            <a:avLst/>
          </a:prstGeom>
        </p:spPr>
      </p:pic>
      <p:sp>
        <p:nvSpPr>
          <p:cNvPr id="16" name="文本框 15">
            <a:extLst>
              <a:ext uri="{FF2B5EF4-FFF2-40B4-BE49-F238E27FC236}">
                <a16:creationId xmlns:a16="http://schemas.microsoft.com/office/drawing/2014/main" id="{726639FC-DB69-531E-BE9F-12760325271D}"/>
              </a:ext>
            </a:extLst>
          </p:cNvPr>
          <p:cNvSpPr txBox="1"/>
          <p:nvPr/>
        </p:nvSpPr>
        <p:spPr>
          <a:xfrm>
            <a:off x="5299739" y="6207760"/>
            <a:ext cx="3759200" cy="376862"/>
          </a:xfrm>
          <a:prstGeom prst="rect">
            <a:avLst/>
          </a:prstGeom>
          <a:noFill/>
        </p:spPr>
        <p:txBody>
          <a:bodyPr wrap="square" rtlCol="0">
            <a:spAutoFit/>
          </a:bodyPr>
          <a:lstStyle/>
          <a:p>
            <a:pPr algn="r"/>
            <a:r>
              <a:rPr lang="en-US" altLang="zh-CN" dirty="0">
                <a:latin typeface="Times New Roman" panose="02020603050405020304" pitchFamily="18" charset="0"/>
                <a:cs typeface="Times New Roman" panose="02020603050405020304" pitchFamily="18" charset="0"/>
              </a:rPr>
              <a:t>Email: </a:t>
            </a:r>
            <a:r>
              <a:rPr lang="en-US" altLang="zh-CN" u="sng" dirty="0">
                <a:latin typeface="Times New Roman" panose="02020603050405020304" pitchFamily="18" charset="0"/>
                <a:cs typeface="Times New Roman" panose="02020603050405020304" pitchFamily="18" charset="0"/>
              </a:rPr>
              <a:t>c.zhou@pku.edu.cn</a:t>
            </a:r>
            <a:endParaRPr lang="zh-CN" altLang="en-US" u="sng"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2AEB30CE-0D56-2416-8613-886ACB02D558}"/>
              </a:ext>
            </a:extLst>
          </p:cNvPr>
          <p:cNvSpPr txBox="1"/>
          <p:nvPr/>
        </p:nvSpPr>
        <p:spPr>
          <a:xfrm>
            <a:off x="0" y="6184512"/>
            <a:ext cx="4987697" cy="400110"/>
          </a:xfrm>
          <a:prstGeom prst="rect">
            <a:avLst/>
          </a:prstGeom>
          <a:noFill/>
        </p:spPr>
        <p:txBody>
          <a:bodyPr wrap="square" rtlCol="0">
            <a:spAutoFit/>
          </a:bodyPr>
          <a:lstStyle/>
          <a:p>
            <a:r>
              <a:rPr lang="en-US" altLang="zh-CN" sz="2000" dirty="0">
                <a:solidFill>
                  <a:prstClr val="black"/>
                </a:solidFill>
                <a:cs typeface="Times New Roman" panose="02020603050405020304" pitchFamily="18" charset="0"/>
              </a:rPr>
              <a:t>Collaborators: P. Guo, X.-F. Jiang,</a:t>
            </a:r>
            <a:r>
              <a:rPr lang="zh-CN" altLang="en-US" sz="2000" dirty="0">
                <a:solidFill>
                  <a:prstClr val="black"/>
                </a:solidFill>
                <a:cs typeface="Times New Roman" panose="02020603050405020304" pitchFamily="18" charset="0"/>
              </a:rPr>
              <a:t> </a:t>
            </a:r>
            <a:r>
              <a:rPr lang="en-US" altLang="zh-CN" sz="2000" dirty="0">
                <a:solidFill>
                  <a:prstClr val="black"/>
                </a:solidFill>
                <a:cs typeface="Times New Roman" panose="02020603050405020304" pitchFamily="18" charset="0"/>
              </a:rPr>
              <a:t>J.</a:t>
            </a:r>
            <a:r>
              <a:rPr lang="zh-CN" altLang="en-US" sz="2000" dirty="0">
                <a:solidFill>
                  <a:prstClr val="black"/>
                </a:solidFill>
                <a:cs typeface="Times New Roman" panose="02020603050405020304" pitchFamily="18" charset="0"/>
              </a:rPr>
              <a:t> </a:t>
            </a:r>
            <a:r>
              <a:rPr lang="en-US" altLang="zh-CN" sz="2000" dirty="0">
                <a:solidFill>
                  <a:prstClr val="black"/>
                </a:solidFill>
                <a:cs typeface="Times New Roman" panose="02020603050405020304" pitchFamily="18" charset="0"/>
              </a:rPr>
              <a:t>Meng</a:t>
            </a:r>
          </a:p>
        </p:txBody>
      </p:sp>
      <p:sp>
        <p:nvSpPr>
          <p:cNvPr id="3" name="页脚占位符 2">
            <a:extLst>
              <a:ext uri="{FF2B5EF4-FFF2-40B4-BE49-F238E27FC236}">
                <a16:creationId xmlns:a16="http://schemas.microsoft.com/office/drawing/2014/main" id="{C49B7632-2A74-7A1F-CFB0-06764084A7BB}"/>
              </a:ext>
            </a:extLst>
          </p:cNvPr>
          <p:cNvSpPr>
            <a:spLocks noGrp="1"/>
          </p:cNvSpPr>
          <p:nvPr>
            <p:ph type="ftr" sz="quarter" idx="11"/>
          </p:nvPr>
        </p:nvSpPr>
        <p:spPr/>
        <p:txBody>
          <a:bodyPr/>
          <a:lstStyle/>
          <a:p>
            <a:r>
              <a:rPr lang="en-US" altLang="zh-CN"/>
              <a:t>Chang Zhou, School of Physics, Peking University</a:t>
            </a:r>
            <a:endParaRPr lang="zh-CN" altLang="en-US"/>
          </a:p>
        </p:txBody>
      </p:sp>
      <p:grpSp>
        <p:nvGrpSpPr>
          <p:cNvPr id="5" name="组合 4">
            <a:extLst>
              <a:ext uri="{FF2B5EF4-FFF2-40B4-BE49-F238E27FC236}">
                <a16:creationId xmlns:a16="http://schemas.microsoft.com/office/drawing/2014/main" id="{96A29A27-FA1F-4E95-74E7-6CDD591CF01D}"/>
              </a:ext>
            </a:extLst>
          </p:cNvPr>
          <p:cNvGrpSpPr/>
          <p:nvPr/>
        </p:nvGrpSpPr>
        <p:grpSpPr>
          <a:xfrm>
            <a:off x="4135863" y="130479"/>
            <a:ext cx="4740939" cy="1086835"/>
            <a:chOff x="4317998" y="46141"/>
            <a:chExt cx="4740939" cy="1086835"/>
          </a:xfrm>
        </p:grpSpPr>
        <p:sp>
          <p:nvSpPr>
            <p:cNvPr id="7" name="文本框 6">
              <a:extLst>
                <a:ext uri="{FF2B5EF4-FFF2-40B4-BE49-F238E27FC236}">
                  <a16:creationId xmlns:a16="http://schemas.microsoft.com/office/drawing/2014/main" id="{42AC9118-06AF-FC6A-A56E-E191EA5E0FD2}"/>
                </a:ext>
              </a:extLst>
            </p:cNvPr>
            <p:cNvSpPr txBox="1"/>
            <p:nvPr/>
          </p:nvSpPr>
          <p:spPr>
            <a:xfrm>
              <a:off x="4626544" y="46141"/>
              <a:ext cx="4123850" cy="646331"/>
            </a:xfrm>
            <a:prstGeom prst="rect">
              <a:avLst/>
            </a:prstGeom>
            <a:noFill/>
          </p:spPr>
          <p:txBody>
            <a:bodyPr wrap="square" rtlCol="0">
              <a:spAutoFit/>
            </a:bodyPr>
            <a:lstStyle/>
            <a:p>
              <a:pPr algn="ctr"/>
              <a:r>
                <a:rPr lang="en-US" altLang="zh-CN" sz="1800" b="1" dirty="0">
                  <a:solidFill>
                    <a:srgbClr val="000000"/>
                  </a:solidFill>
                  <a:effectLst/>
                  <a:latin typeface="+mn-ea"/>
                </a:rPr>
                <a:t>The 7th International Workshop on </a:t>
              </a:r>
              <a:r>
                <a:rPr lang="en-US" altLang="zh-CN" sz="1800" b="1" dirty="0" err="1">
                  <a:solidFill>
                    <a:srgbClr val="000000"/>
                  </a:solidFill>
                  <a:effectLst/>
                  <a:latin typeface="+mn-ea"/>
                </a:rPr>
                <a:t>DRHBc</a:t>
              </a:r>
              <a:r>
                <a:rPr lang="en-US" altLang="zh-CN" sz="1800" b="1" dirty="0">
                  <a:solidFill>
                    <a:srgbClr val="000000"/>
                  </a:solidFill>
                  <a:effectLst/>
                  <a:latin typeface="+mn-ea"/>
                </a:rPr>
                <a:t> Mass Table</a:t>
              </a:r>
            </a:p>
          </p:txBody>
        </p:sp>
        <p:sp>
          <p:nvSpPr>
            <p:cNvPr id="10" name="矩形 9">
              <a:extLst>
                <a:ext uri="{FF2B5EF4-FFF2-40B4-BE49-F238E27FC236}">
                  <a16:creationId xmlns:a16="http://schemas.microsoft.com/office/drawing/2014/main" id="{49D10308-F106-0EFA-FDB2-2805A5AF82C7}"/>
                </a:ext>
              </a:extLst>
            </p:cNvPr>
            <p:cNvSpPr/>
            <p:nvPr/>
          </p:nvSpPr>
          <p:spPr>
            <a:xfrm>
              <a:off x="4317998" y="697552"/>
              <a:ext cx="4740939" cy="45719"/>
            </a:xfrm>
            <a:prstGeom prst="rect">
              <a:avLst/>
            </a:prstGeom>
            <a:solidFill>
              <a:srgbClr val="9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4C02ADD-AF88-CF9F-BB03-1D74398A48E8}"/>
                </a:ext>
              </a:extLst>
            </p:cNvPr>
            <p:cNvSpPr txBox="1"/>
            <p:nvPr/>
          </p:nvSpPr>
          <p:spPr>
            <a:xfrm>
              <a:off x="4984300" y="763644"/>
              <a:ext cx="3408333" cy="369332"/>
            </a:xfrm>
            <a:prstGeom prst="rect">
              <a:avLst/>
            </a:prstGeom>
            <a:noFill/>
          </p:spPr>
          <p:txBody>
            <a:bodyPr wrap="square" rtlCol="0">
              <a:spAutoFit/>
            </a:bodyPr>
            <a:lstStyle/>
            <a:p>
              <a:pPr algn="ctr"/>
              <a:r>
                <a:rPr lang="en-US" altLang="zh-CN" b="1" dirty="0">
                  <a:solidFill>
                    <a:srgbClr val="000000"/>
                  </a:solidFill>
                  <a:latin typeface="+mn-ea"/>
                </a:rPr>
                <a:t>July 1-4, 2024, </a:t>
              </a:r>
              <a:r>
                <a:rPr lang="en-US" altLang="zh-CN" b="1" dirty="0" err="1">
                  <a:solidFill>
                    <a:srgbClr val="000000"/>
                  </a:solidFill>
                  <a:latin typeface="+mn-ea"/>
                </a:rPr>
                <a:t>Gangneung</a:t>
              </a:r>
              <a:r>
                <a:rPr lang="en-US" altLang="zh-CN" b="1" dirty="0">
                  <a:solidFill>
                    <a:srgbClr val="000000"/>
                  </a:solidFill>
                  <a:latin typeface="+mn-ea"/>
                </a:rPr>
                <a:t> </a:t>
              </a:r>
              <a:endParaRPr lang="zh-CN" altLang="en-US" b="1" dirty="0">
                <a:solidFill>
                  <a:srgbClr val="000000"/>
                </a:solidFill>
                <a:latin typeface="+mn-ea"/>
              </a:endParaRPr>
            </a:p>
          </p:txBody>
        </p:sp>
      </p:grpSp>
    </p:spTree>
    <p:extLst>
      <p:ext uri="{BB962C8B-B14F-4D97-AF65-F5344CB8AC3E}">
        <p14:creationId xmlns:p14="http://schemas.microsoft.com/office/powerpoint/2010/main" val="97852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24DA6-08E3-707A-E289-54E9A39E4473}"/>
              </a:ext>
            </a:extLst>
          </p:cNvPr>
          <p:cNvSpPr>
            <a:spLocks noGrp="1"/>
          </p:cNvSpPr>
          <p:nvPr>
            <p:ph type="title"/>
          </p:nvPr>
        </p:nvSpPr>
        <p:spPr/>
        <p:txBody>
          <a:bodyPr/>
          <a:lstStyle/>
          <a:p>
            <a:r>
              <a:rPr lang="en-US" altLang="zh-CN" dirty="0" err="1"/>
              <a:t>DRHBc+LN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9897F7F-6230-9BD6-1BA2-51F6240A4E09}"/>
                  </a:ext>
                </a:extLst>
              </p:cNvPr>
              <p:cNvSpPr>
                <a:spLocks noGrp="1"/>
              </p:cNvSpPr>
              <p:nvPr>
                <p:ph idx="1"/>
              </p:nvPr>
            </p:nvSpPr>
            <p:spPr/>
            <p:txBody>
              <a:bodyPr/>
              <a:lstStyle/>
              <a:p>
                <a:pPr algn="just"/>
                <a:r>
                  <a:rPr lang="en-US" altLang="zh-CN" dirty="0"/>
                  <a:t>As in </a:t>
                </a:r>
                <a:r>
                  <a:rPr lang="en-US" altLang="zh-CN" dirty="0" err="1"/>
                  <a:t>DRHBc</a:t>
                </a:r>
                <a:r>
                  <a:rPr lang="en-US" altLang="zh-CN" dirty="0"/>
                  <a:t>, for an axially deformed nucleus with spatial reflection symmetry, the densities </a:t>
                </a:r>
                <a14:m>
                  <m:oMath xmlns:m="http://schemas.openxmlformats.org/officeDocument/2006/math">
                    <m:r>
                      <a:rPr lang="en-US" altLang="zh-CN" sz="2000" b="0" i="1" smtClean="0">
                        <a:latin typeface="Cambria Math" panose="02040503050406030204" pitchFamily="18" charset="0"/>
                      </a:rPr>
                      <m:t>𝜌</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𝜅</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oMath>
                </a14:m>
                <a:r>
                  <a:rPr lang="en-US" altLang="zh-CN" dirty="0"/>
                  <a:t> and potentials </a:t>
                </a:r>
                <a14:m>
                  <m:oMath xmlns:m="http://schemas.openxmlformats.org/officeDocument/2006/math">
                    <m:r>
                      <a:rPr lang="en-US" altLang="zh-CN" sz="2000" i="1">
                        <a:latin typeface="Cambria Math" panose="02040503050406030204" pitchFamily="18" charset="0"/>
                      </a:rPr>
                      <m:t>𝑉</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𝒓</m:t>
                        </m:r>
                      </m:e>
                    </m:d>
                    <m:r>
                      <a:rPr lang="en-US" altLang="zh-CN" sz="2000" i="1">
                        <a:latin typeface="Cambria Math" panose="02040503050406030204" pitchFamily="18" charset="0"/>
                      </a:rPr>
                      <m:t>, </m:t>
                    </m:r>
                    <m:r>
                      <a:rPr lang="en-US" altLang="zh-CN" sz="2000" i="1">
                        <a:latin typeface="Cambria Math" panose="02040503050406030204" pitchFamily="18" charset="0"/>
                      </a:rPr>
                      <m:t>𝑆</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𝒓</m:t>
                        </m:r>
                      </m:e>
                    </m:d>
                  </m:oMath>
                </a14:m>
                <a:r>
                  <a:rPr lang="en-US" altLang="zh-CN" dirty="0"/>
                  <a:t> are expanded in terms of even-order Legendre polynomials</a:t>
                </a:r>
              </a:p>
              <a:p>
                <a:pPr marL="0" indent="0" algn="just">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𝜆</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rPr>
                                    <m:t>𝜃</m:t>
                                  </m:r>
                                </m:e>
                              </m:func>
                            </m:e>
                          </m:d>
                        </m:e>
                      </m:nary>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=0,2,4,⋯</m:t>
                      </m:r>
                    </m:oMath>
                  </m:oMathPara>
                </a14:m>
                <a:endParaRPr lang="en-US" altLang="zh-CN" dirty="0"/>
              </a:p>
              <a:p>
                <a:pPr algn="just"/>
                <a:r>
                  <a:rPr lang="en-US" altLang="zh-CN" dirty="0"/>
                  <a:t>The deformed RHB+LN equation is also solved in a spherical Dirac</a:t>
                </a:r>
                <a:r>
                  <a:rPr lang="zh-CN" altLang="en-US" dirty="0"/>
                  <a:t> </a:t>
                </a:r>
                <a:r>
                  <a:rPr lang="en-US" altLang="zh-CN" dirty="0"/>
                  <a:t>Woods-Saxon (DWS) basis, in which the radial wave functions have a proper asymptotic behavior for large </a:t>
                </a:r>
                <a14:m>
                  <m:oMath xmlns:m="http://schemas.openxmlformats.org/officeDocument/2006/math">
                    <m:r>
                      <a:rPr lang="en-US" altLang="zh-CN" b="0" i="1" smtClean="0">
                        <a:latin typeface="Cambria Math" panose="02040503050406030204" pitchFamily="18" charset="0"/>
                      </a:rPr>
                      <m:t>𝑟</m:t>
                    </m:r>
                  </m:oMath>
                </a14:m>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D9897F7F-6230-9BD6-1BA2-51F6240A4E09}"/>
                  </a:ext>
                </a:extLst>
              </p:cNvPr>
              <p:cNvSpPr>
                <a:spLocks noGrp="1" noRot="1" noChangeAspect="1" noMove="1" noResize="1" noEditPoints="1" noAdjustHandles="1" noChangeArrowheads="1" noChangeShapeType="1" noTextEdit="1"/>
              </p:cNvSpPr>
              <p:nvPr>
                <p:ph idx="1"/>
              </p:nvPr>
            </p:nvSpPr>
            <p:spPr>
              <a:blipFill>
                <a:blip r:embed="rId3"/>
                <a:stretch>
                  <a:fillRect l="-867" t="-675"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83E4752F-867B-0029-3FA8-D42F514DFDEE}"/>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3667475D-DF55-00B4-BFEA-3581080D6038}"/>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CFB6B4F6-D3E2-184B-BC00-18670FCEACFC}"/>
              </a:ext>
            </a:extLst>
          </p:cNvPr>
          <p:cNvSpPr>
            <a:spLocks noGrp="1"/>
          </p:cNvSpPr>
          <p:nvPr>
            <p:ph type="sldNum" sz="quarter" idx="12"/>
          </p:nvPr>
        </p:nvSpPr>
        <p:spPr/>
        <p:txBody>
          <a:bodyPr/>
          <a:lstStyle/>
          <a:p>
            <a:fld id="{87C908B9-DD87-4E80-B55D-230C2370BA18}" type="slidenum">
              <a:rPr lang="zh-CN" altLang="en-US" smtClean="0"/>
              <a:t>10</a:t>
            </a:fld>
            <a:endParaRPr lang="zh-CN" altLang="en-US"/>
          </a:p>
        </p:txBody>
      </p:sp>
    </p:spTree>
    <p:extLst>
      <p:ext uri="{BB962C8B-B14F-4D97-AF65-F5344CB8AC3E}">
        <p14:creationId xmlns:p14="http://schemas.microsoft.com/office/powerpoint/2010/main" val="61835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BD718C-0845-1A8E-DFC8-8DA369FED39D}"/>
              </a:ext>
            </a:extLst>
          </p:cNvPr>
          <p:cNvSpPr>
            <a:spLocks noGrp="1"/>
          </p:cNvSpPr>
          <p:nvPr>
            <p:ph type="title"/>
          </p:nvPr>
        </p:nvSpPr>
        <p:spPr/>
        <p:txBody>
          <a:bodyPr/>
          <a:lstStyle/>
          <a:p>
            <a:r>
              <a:rPr lang="en-US" altLang="zh-CN" dirty="0"/>
              <a:t>Numerical details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418AB0-23FA-D59D-00B1-F28309EA42BE}"/>
                  </a:ext>
                </a:extLst>
              </p:cNvPr>
              <p:cNvSpPr>
                <a:spLocks noGrp="1"/>
              </p:cNvSpPr>
              <p:nvPr>
                <p:ph idx="1"/>
              </p:nvPr>
            </p:nvSpPr>
            <p:spPr/>
            <p:txBody>
              <a:bodyPr>
                <a:normAutofit/>
              </a:bodyPr>
              <a:lstStyle/>
              <a:p>
                <a:pPr marL="361950" indent="-361950">
                  <a:lnSpc>
                    <a:spcPct val="110000"/>
                  </a:lnSpc>
                  <a:buFont typeface="Wingdings" panose="05000000000000000000" pitchFamily="2" charset="2"/>
                  <a:buChar char="l"/>
                </a:pPr>
                <a:r>
                  <a:rPr lang="en-US" altLang="zh-CN" sz="2800" dirty="0"/>
                  <a:t>The numerical details are listed as follows:</a:t>
                </a:r>
                <a:endParaRPr lang="en-US" altLang="zh-CN" sz="1800" dirty="0">
                  <a:cs typeface="Times New Roman" panose="02020603050405020304" pitchFamily="18" charset="0"/>
                </a:endParaRPr>
              </a:p>
              <a:p>
                <a:pPr lvl="1">
                  <a:lnSpc>
                    <a:spcPct val="130000"/>
                  </a:lnSpc>
                  <a:spcBef>
                    <a:spcPts val="600"/>
                  </a:spcBef>
                  <a:buFont typeface="Wingdings" panose="05000000000000000000" pitchFamily="2" charset="2"/>
                  <a:buChar char="Ø"/>
                </a:pPr>
                <a:r>
                  <a:rPr lang="zh-CN" altLang="en-US" sz="2400" dirty="0"/>
                  <a:t> </a:t>
                </a:r>
                <a:r>
                  <a:rPr lang="en-US" altLang="zh-CN" sz="2400" dirty="0"/>
                  <a:t>Box size: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𝑅</m:t>
                        </m:r>
                      </m:e>
                      <m:sub>
                        <m:r>
                          <m:rPr>
                            <m:sty m:val="p"/>
                          </m:rPr>
                          <a:rPr lang="en-US" altLang="zh-CN" b="0" i="0" dirty="0" smtClean="0">
                            <a:latin typeface="Cambria Math" panose="02040503050406030204" pitchFamily="18" charset="0"/>
                          </a:rPr>
                          <m:t>box</m:t>
                        </m:r>
                      </m:sub>
                    </m:s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20.00 </m:t>
                    </m:r>
                    <m:r>
                      <m:rPr>
                        <m:sty m:val="p"/>
                      </m:rPr>
                      <a:rPr lang="en-US" altLang="zh-CN" i="0" dirty="0" err="1" smtClean="0">
                        <a:latin typeface="Cambria Math" panose="02040503050406030204" pitchFamily="18" charset="0"/>
                      </a:rPr>
                      <m:t>fm</m:t>
                    </m:r>
                  </m:oMath>
                </a14:m>
                <a:endParaRPr lang="en-US" altLang="zh-CN" sz="2400" dirty="0"/>
              </a:p>
              <a:p>
                <a:pPr lvl="1">
                  <a:lnSpc>
                    <a:spcPct val="130000"/>
                  </a:lnSpc>
                </a:pPr>
                <a:r>
                  <a:rPr lang="zh-CN" altLang="en-US" sz="2400" dirty="0"/>
                  <a:t> </a:t>
                </a:r>
                <a:r>
                  <a:rPr lang="en-US" altLang="zh-CN" sz="2400" dirty="0"/>
                  <a:t>Step size: </a:t>
                </a:r>
                <a14:m>
                  <m:oMath xmlns:m="http://schemas.openxmlformats.org/officeDocument/2006/math">
                    <m:r>
                      <m:rPr>
                        <m:sty m:val="p"/>
                      </m:rPr>
                      <a:rPr lang="en-US" altLang="zh-CN" b="0" i="0" dirty="0" smtClean="0">
                        <a:latin typeface="Cambria Math" panose="02040503050406030204" pitchFamily="18" charset="0"/>
                      </a:rPr>
                      <m:t>Δ</m:t>
                    </m:r>
                    <m:r>
                      <a:rPr lang="en-US" altLang="zh-CN" b="0" i="1" dirty="0" smtClean="0">
                        <a:latin typeface="Cambria Math" panose="02040503050406030204" pitchFamily="18" charset="0"/>
                      </a:rPr>
                      <m:t>𝑟</m:t>
                    </m:r>
                    <m:r>
                      <a:rPr lang="en-US" altLang="zh-CN" b="0" i="1" dirty="0" smtClean="0">
                        <a:latin typeface="Cambria Math" panose="02040503050406030204" pitchFamily="18" charset="0"/>
                      </a:rPr>
                      <m:t>=0.10 </m:t>
                    </m:r>
                    <m:r>
                      <m:rPr>
                        <m:sty m:val="p"/>
                      </m:rPr>
                      <a:rPr lang="en-US" altLang="zh-CN" i="0" dirty="0" err="1" smtClean="0">
                        <a:latin typeface="Cambria Math" panose="02040503050406030204" pitchFamily="18" charset="0"/>
                      </a:rPr>
                      <m:t>fm</m:t>
                    </m:r>
                  </m:oMath>
                </a14:m>
                <a:endParaRPr lang="en-US" altLang="zh-CN" sz="2400" dirty="0"/>
              </a:p>
              <a:p>
                <a:pPr lvl="1">
                  <a:lnSpc>
                    <a:spcPct val="130000"/>
                  </a:lnSpc>
                </a:pPr>
                <a:r>
                  <a:rPr lang="zh-CN" altLang="en-US" sz="2400" dirty="0"/>
                  <a:t> </a:t>
                </a:r>
                <a:r>
                  <a:rPr lang="en-US" altLang="zh-CN" sz="2400" dirty="0"/>
                  <a:t>Energy cutoff: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𝐸</m:t>
                        </m:r>
                      </m:e>
                      <m:sub>
                        <m:r>
                          <m:rPr>
                            <m:sty m:val="p"/>
                          </m:rPr>
                          <a:rPr lang="en-US" altLang="zh-CN" b="0" i="0" dirty="0" smtClean="0">
                            <a:latin typeface="Cambria Math" panose="02040503050406030204" pitchFamily="18" charset="0"/>
                          </a:rPr>
                          <m:t>cut</m:t>
                        </m:r>
                      </m:sub>
                    </m:s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300</m:t>
                    </m:r>
                    <m:r>
                      <a:rPr lang="en-US" altLang="zh-CN" b="0" i="1" dirty="0" smtClean="0">
                        <a:latin typeface="Cambria Math" panose="02040503050406030204" pitchFamily="18" charset="0"/>
                      </a:rPr>
                      <m:t> </m:t>
                    </m:r>
                    <m:r>
                      <m:rPr>
                        <m:sty m:val="p"/>
                      </m:rPr>
                      <a:rPr lang="en-US" altLang="zh-CN" b="0" i="0" dirty="0" smtClean="0">
                        <a:latin typeface="Cambria Math" panose="02040503050406030204" pitchFamily="18" charset="0"/>
                      </a:rPr>
                      <m:t>MeV</m:t>
                    </m:r>
                  </m:oMath>
                </a14:m>
                <a:endParaRPr lang="en-US" altLang="zh-CN" sz="2400" dirty="0"/>
              </a:p>
              <a:p>
                <a:pPr lvl="1">
                  <a:lnSpc>
                    <a:spcPct val="130000"/>
                  </a:lnSpc>
                </a:pPr>
                <a:r>
                  <a:rPr lang="zh-CN" altLang="en-US" sz="2400" dirty="0"/>
                  <a:t> </a:t>
                </a:r>
                <a:r>
                  <a:rPr lang="en-US" altLang="zh-CN" sz="2400" dirty="0"/>
                  <a:t>Angular momentum cutoff: </a:t>
                </a:r>
                <a14:m>
                  <m:oMath xmlns:m="http://schemas.openxmlformats.org/officeDocument/2006/math">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23</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 ℏ</m:t>
                    </m:r>
                  </m:oMath>
                </a14:m>
                <a:endParaRPr lang="en-US" altLang="zh-CN" sz="2400" dirty="0"/>
              </a:p>
              <a:p>
                <a:pPr lvl="1">
                  <a:lnSpc>
                    <a:spcPct val="130000"/>
                  </a:lnSpc>
                  <a:buFont typeface="Wingdings" panose="05000000000000000000" pitchFamily="2" charset="2"/>
                  <a:buChar char="Ø"/>
                </a:pPr>
                <a:r>
                  <a:rPr lang="zh-CN" altLang="en-US" sz="2400" dirty="0"/>
                  <a:t> </a:t>
                </a:r>
                <a:r>
                  <a:rPr lang="en-US" altLang="zh-CN" sz="2400" dirty="0"/>
                  <a:t>Legendre expansion truncation: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m:rPr>
                            <m:sty m:val="p"/>
                          </m:rPr>
                          <a:rPr lang="en-US" altLang="zh-CN">
                            <a:latin typeface="Cambria Math" panose="02040503050406030204" pitchFamily="18" charset="0"/>
                          </a:rPr>
                          <m:t>cut</m:t>
                        </m:r>
                      </m:sub>
                    </m:sSub>
                    <m:r>
                      <a:rPr lang="en-US" altLang="zh-CN" i="1">
                        <a:latin typeface="Cambria Math" panose="02040503050406030204" pitchFamily="18" charset="0"/>
                      </a:rPr>
                      <m:t>=6</m:t>
                    </m:r>
                  </m:oMath>
                </a14:m>
                <a:endParaRPr lang="en-US" altLang="zh-CN" sz="2400" dirty="0"/>
              </a:p>
              <a:p>
                <a:pPr lvl="1">
                  <a:lnSpc>
                    <a:spcPct val="130000"/>
                  </a:lnSpc>
                  <a:buFont typeface="Wingdings" panose="05000000000000000000" pitchFamily="2" charset="2"/>
                  <a:buChar char="Ø"/>
                </a:pPr>
                <a:r>
                  <a:rPr lang="zh-CN" altLang="en-US" sz="2400" dirty="0"/>
                  <a:t> </a:t>
                </a:r>
                <a:r>
                  <a:rPr lang="en-US" altLang="zh-CN" sz="2400" dirty="0"/>
                  <a:t>Density functional: PC-PK1</a:t>
                </a:r>
              </a:p>
              <a:p>
                <a:pPr lvl="1">
                  <a:lnSpc>
                    <a:spcPct val="130000"/>
                  </a:lnSpc>
                  <a:spcBef>
                    <a:spcPts val="1200"/>
                  </a:spcBef>
                </a:pPr>
                <a:r>
                  <a:rPr lang="zh-CN" altLang="en-US" sz="2400" dirty="0"/>
                  <a:t> </a:t>
                </a:r>
                <a:r>
                  <a:rPr lang="en-US" altLang="zh-CN" sz="2400" dirty="0"/>
                  <a:t>Pairing strength: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0" smtClean="0">
                            <a:latin typeface="Cambria Math" panose="02040503050406030204" pitchFamily="18" charset="0"/>
                          </a:rPr>
                          <m:t>0</m:t>
                        </m:r>
                      </m:sub>
                    </m:sSub>
                    <m:r>
                      <a:rPr lang="en-US" altLang="zh-CN" b="0" i="1" smtClean="0">
                        <a:latin typeface="Cambria Math" panose="02040503050406030204" pitchFamily="18" charset="0"/>
                      </a:rPr>
                      <m:t>=</m:t>
                    </m:r>
                    <m:r>
                      <a:rPr lang="en-US" altLang="zh-CN" i="1">
                        <a:latin typeface="Cambria Math" panose="02040503050406030204" pitchFamily="18" charset="0"/>
                      </a:rPr>
                      <m:t>−325.0 </m:t>
                    </m:r>
                    <m:r>
                      <m:rPr>
                        <m:sty m:val="p"/>
                      </m:rPr>
                      <a:rPr lang="en-US" altLang="zh-CN">
                        <a:latin typeface="Cambria Math" panose="02040503050406030204" pitchFamily="18" charset="0"/>
                      </a:rPr>
                      <m:t>MeV</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fm</m:t>
                        </m:r>
                      </m:e>
                      <m:sup>
                        <m:r>
                          <a:rPr lang="en-US" altLang="zh-CN">
                            <a:latin typeface="Cambria Math" panose="02040503050406030204" pitchFamily="18" charset="0"/>
                          </a:rPr>
                          <m:t>3</m:t>
                        </m:r>
                      </m:sup>
                    </m:sSup>
                  </m:oMath>
                </a14:m>
                <a:endParaRPr lang="en-US" altLang="zh-CN" dirty="0"/>
              </a:p>
            </p:txBody>
          </p:sp>
        </mc:Choice>
        <mc:Fallback xmlns="">
          <p:sp>
            <p:nvSpPr>
              <p:cNvPr id="3" name="内容占位符 2">
                <a:extLst>
                  <a:ext uri="{FF2B5EF4-FFF2-40B4-BE49-F238E27FC236}">
                    <a16:creationId xmlns:a16="http://schemas.microsoft.com/office/drawing/2014/main" id="{E1418AB0-23FA-D59D-00B1-F28309EA42BE}"/>
                  </a:ext>
                </a:extLst>
              </p:cNvPr>
              <p:cNvSpPr>
                <a:spLocks noGrp="1" noRot="1" noChangeAspect="1" noMove="1" noResize="1" noEditPoints="1" noAdjustHandles="1" noChangeArrowheads="1" noChangeShapeType="1" noTextEdit="1"/>
              </p:cNvSpPr>
              <p:nvPr>
                <p:ph idx="1"/>
              </p:nvPr>
            </p:nvSpPr>
            <p:spPr>
              <a:blipFill>
                <a:blip r:embed="rId3"/>
                <a:stretch>
                  <a:fillRect l="-1133" t="-101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CA4B30E-EBED-3F03-3998-10A85CE6617C}"/>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9FD26FDB-BFD3-C842-0EE2-D7F3185C462E}"/>
              </a:ext>
            </a:extLst>
          </p:cNvPr>
          <p:cNvSpPr>
            <a:spLocks noGrp="1"/>
          </p:cNvSpPr>
          <p:nvPr>
            <p:ph type="sldNum" sz="quarter" idx="12"/>
          </p:nvPr>
        </p:nvSpPr>
        <p:spPr/>
        <p:txBody>
          <a:bodyPr/>
          <a:lstStyle/>
          <a:p>
            <a:fld id="{BC363C9F-2A58-417E-A602-C159BAB5E8E8}" type="slidenum">
              <a:rPr lang="zh-CN" altLang="en-US" smtClean="0"/>
              <a:t>11</a:t>
            </a:fld>
            <a:endParaRPr lang="zh-CN" altLang="en-US"/>
          </a:p>
        </p:txBody>
      </p:sp>
      <p:sp>
        <p:nvSpPr>
          <p:cNvPr id="6" name="文本框 5">
            <a:extLst>
              <a:ext uri="{FF2B5EF4-FFF2-40B4-BE49-F238E27FC236}">
                <a16:creationId xmlns:a16="http://schemas.microsoft.com/office/drawing/2014/main" id="{BE8FCAD3-01FC-AAC1-A179-828615D79827}"/>
              </a:ext>
            </a:extLst>
          </p:cNvPr>
          <p:cNvSpPr txBox="1"/>
          <p:nvPr/>
        </p:nvSpPr>
        <p:spPr>
          <a:xfrm>
            <a:off x="4235449" y="4489223"/>
            <a:ext cx="4908551" cy="338554"/>
          </a:xfrm>
          <a:prstGeom prst="rect">
            <a:avLst/>
          </a:prstGeom>
          <a:noFill/>
        </p:spPr>
        <p:txBody>
          <a:bodyPr wrap="square" rtlCol="0">
            <a:spAutoFit/>
          </a:bodyPr>
          <a:lstStyle/>
          <a:p>
            <a:pPr algn="r"/>
            <a:r>
              <a:rPr lang="en-US" altLang="zh-CN" sz="1600" dirty="0">
                <a:solidFill>
                  <a:srgbClr val="0000FF"/>
                </a:solidFill>
                <a:cs typeface="Times New Roman" panose="02020603050405020304" pitchFamily="18" charset="0"/>
              </a:rPr>
              <a:t>Zhao, </a:t>
            </a:r>
            <a:r>
              <a:rPr lang="en-US" altLang="zh-CN" sz="1600" i="1" dirty="0">
                <a:solidFill>
                  <a:srgbClr val="0000FF"/>
                </a:solidFill>
                <a:cs typeface="Times New Roman" panose="02020603050405020304" pitchFamily="18" charset="0"/>
              </a:rPr>
              <a:t>et. al.</a:t>
            </a:r>
            <a:r>
              <a:rPr lang="en-US" altLang="zh-CN" sz="1600" dirty="0">
                <a:solidFill>
                  <a:srgbClr val="0000FF"/>
                </a:solidFill>
                <a:cs typeface="Times New Roman" panose="02020603050405020304" pitchFamily="18" charset="0"/>
              </a:rPr>
              <a:t>, PRC </a:t>
            </a:r>
            <a:r>
              <a:rPr lang="en-US" altLang="zh-CN" sz="1600" b="1" dirty="0">
                <a:solidFill>
                  <a:srgbClr val="0000FF"/>
                </a:solidFill>
                <a:cs typeface="Times New Roman" panose="02020603050405020304" pitchFamily="18" charset="0"/>
              </a:rPr>
              <a:t>82</a:t>
            </a:r>
            <a:r>
              <a:rPr lang="en-US" altLang="zh-CN" sz="1600" dirty="0">
                <a:solidFill>
                  <a:srgbClr val="0000FF"/>
                </a:solidFill>
                <a:cs typeface="Times New Roman" panose="02020603050405020304" pitchFamily="18" charset="0"/>
              </a:rPr>
              <a:t> (2010) 054319</a:t>
            </a:r>
            <a:endParaRPr lang="zh-CN" altLang="en-US" sz="1600" dirty="0">
              <a:solidFill>
                <a:srgbClr val="0000FF"/>
              </a:solidFill>
              <a:cs typeface="Times New Roman" panose="02020603050405020304" pitchFamily="18" charset="0"/>
            </a:endParaRPr>
          </a:p>
        </p:txBody>
      </p:sp>
      <p:sp>
        <p:nvSpPr>
          <p:cNvPr id="7" name="文本框 6">
            <a:extLst>
              <a:ext uri="{FF2B5EF4-FFF2-40B4-BE49-F238E27FC236}">
                <a16:creationId xmlns:a16="http://schemas.microsoft.com/office/drawing/2014/main" id="{08ECEEB4-1A20-8576-CB8F-675D3C177FD9}"/>
              </a:ext>
            </a:extLst>
          </p:cNvPr>
          <p:cNvSpPr txBox="1"/>
          <p:nvPr/>
        </p:nvSpPr>
        <p:spPr>
          <a:xfrm>
            <a:off x="1903228" y="5578849"/>
            <a:ext cx="7240772" cy="338554"/>
          </a:xfrm>
          <a:prstGeom prst="rect">
            <a:avLst/>
          </a:prstGeom>
          <a:noFill/>
        </p:spPr>
        <p:txBody>
          <a:bodyPr wrap="square" rtlCol="0">
            <a:spAutoFit/>
          </a:bodyPr>
          <a:lstStyle/>
          <a:p>
            <a:pPr algn="r"/>
            <a:r>
              <a:rPr lang="en-US" altLang="zh-CN" sz="1600" dirty="0">
                <a:solidFill>
                  <a:srgbClr val="0000FF"/>
                </a:solidFill>
              </a:rPr>
              <a:t>Zhang, </a:t>
            </a:r>
            <a:r>
              <a:rPr lang="en-US" altLang="zh-CN" sz="1600" i="1" dirty="0">
                <a:solidFill>
                  <a:srgbClr val="0000FF"/>
                </a:solidFill>
              </a:rPr>
              <a:t>et. al</a:t>
            </a:r>
            <a:r>
              <a:rPr lang="en-US" altLang="zh-CN" sz="1600" dirty="0">
                <a:solidFill>
                  <a:srgbClr val="0000FF"/>
                </a:solidFill>
              </a:rPr>
              <a:t>. (</a:t>
            </a:r>
            <a:r>
              <a:rPr lang="en-US" altLang="zh-CN" sz="1600" dirty="0" err="1">
                <a:solidFill>
                  <a:srgbClr val="0000FF"/>
                </a:solidFill>
              </a:rPr>
              <a:t>DRHBc</a:t>
            </a:r>
            <a:r>
              <a:rPr lang="en-US" altLang="zh-CN" sz="1600" dirty="0">
                <a:solidFill>
                  <a:srgbClr val="0000FF"/>
                </a:solidFill>
              </a:rPr>
              <a:t> Mass Table Collaboration)</a:t>
            </a:r>
            <a:r>
              <a:rPr lang="en-US" altLang="zh-CN" sz="1600" i="1" dirty="0">
                <a:solidFill>
                  <a:srgbClr val="0000FF"/>
                </a:solidFill>
              </a:rPr>
              <a:t>, </a:t>
            </a:r>
            <a:r>
              <a:rPr lang="en-US" altLang="zh-CN" sz="1600" dirty="0">
                <a:solidFill>
                  <a:srgbClr val="0000FF"/>
                </a:solidFill>
              </a:rPr>
              <a:t>PRC </a:t>
            </a:r>
            <a:r>
              <a:rPr lang="en-US" altLang="zh-CN" sz="1600" b="1" dirty="0">
                <a:solidFill>
                  <a:srgbClr val="0000FF"/>
                </a:solidFill>
              </a:rPr>
              <a:t>102</a:t>
            </a:r>
            <a:r>
              <a:rPr lang="en-US" altLang="zh-CN" sz="1600" dirty="0">
                <a:solidFill>
                  <a:srgbClr val="0000FF"/>
                </a:solidFill>
              </a:rPr>
              <a:t> (2020) </a:t>
            </a:r>
            <a:r>
              <a:rPr lang="zh-CN" altLang="en-US" sz="1600" dirty="0">
                <a:solidFill>
                  <a:srgbClr val="0000FF"/>
                </a:solidFill>
              </a:rPr>
              <a:t> </a:t>
            </a:r>
            <a:r>
              <a:rPr lang="en-US" altLang="zh-CN" sz="1600" dirty="0">
                <a:solidFill>
                  <a:srgbClr val="0000FF"/>
                </a:solidFill>
              </a:rPr>
              <a:t>024314</a:t>
            </a:r>
          </a:p>
        </p:txBody>
      </p:sp>
      <p:sp>
        <p:nvSpPr>
          <p:cNvPr id="8" name="页脚占位符 7">
            <a:extLst>
              <a:ext uri="{FF2B5EF4-FFF2-40B4-BE49-F238E27FC236}">
                <a16:creationId xmlns:a16="http://schemas.microsoft.com/office/drawing/2014/main" id="{AFFCB4FE-7925-2EE4-902A-98E5C1E7CD6D}"/>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7873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88C811-DAD3-20C7-20A2-776A3EB7D884}"/>
              </a:ext>
            </a:extLst>
          </p:cNvPr>
          <p:cNvSpPr>
            <a:spLocks noGrp="1"/>
          </p:cNvSpPr>
          <p:nvPr>
            <p:ph type="title"/>
          </p:nvPr>
        </p:nvSpPr>
        <p:spPr/>
        <p:txBody>
          <a:bodyPr/>
          <a:lstStyle/>
          <a:p>
            <a:r>
              <a:rPr lang="en-US" altLang="zh-CN" sz="3200" dirty="0"/>
              <a:t>Mg isotopes: specific binding energies</a:t>
            </a:r>
            <a:endParaRPr lang="zh-CN" altLang="en-US" sz="3200" dirty="0"/>
          </a:p>
        </p:txBody>
      </p:sp>
      <p:sp>
        <p:nvSpPr>
          <p:cNvPr id="4" name="日期占位符 3">
            <a:extLst>
              <a:ext uri="{FF2B5EF4-FFF2-40B4-BE49-F238E27FC236}">
                <a16:creationId xmlns:a16="http://schemas.microsoft.com/office/drawing/2014/main" id="{6E334BE6-F3E7-88EE-7D96-9FD5FA7CA0F9}"/>
              </a:ext>
            </a:extLst>
          </p:cNvPr>
          <p:cNvSpPr>
            <a:spLocks noGrp="1"/>
          </p:cNvSpPr>
          <p:nvPr>
            <p:ph type="dt" sz="half" idx="10"/>
          </p:nvPr>
        </p:nvSpPr>
        <p:spPr/>
        <p:txBody>
          <a:bodyPr/>
          <a:lstStyle/>
          <a:p>
            <a:r>
              <a:rPr lang="en-US" altLang="zh-CN"/>
              <a:t>2024/7/3</a:t>
            </a:r>
            <a:endParaRPr lang="zh-CN" altLang="en-US" dirty="0"/>
          </a:p>
        </p:txBody>
      </p:sp>
      <p:sp>
        <p:nvSpPr>
          <p:cNvPr id="5" name="灯片编号占位符 4">
            <a:extLst>
              <a:ext uri="{FF2B5EF4-FFF2-40B4-BE49-F238E27FC236}">
                <a16:creationId xmlns:a16="http://schemas.microsoft.com/office/drawing/2014/main" id="{2DF04588-14C0-4346-BAD3-86EAD280814A}"/>
              </a:ext>
            </a:extLst>
          </p:cNvPr>
          <p:cNvSpPr>
            <a:spLocks noGrp="1"/>
          </p:cNvSpPr>
          <p:nvPr>
            <p:ph type="sldNum" sz="quarter" idx="12"/>
          </p:nvPr>
        </p:nvSpPr>
        <p:spPr/>
        <p:txBody>
          <a:bodyPr/>
          <a:lstStyle/>
          <a:p>
            <a:fld id="{87C908B9-DD87-4E80-B55D-230C2370BA18}" type="slidenum">
              <a:rPr lang="zh-CN" altLang="en-US" smtClean="0"/>
              <a:t>12</a:t>
            </a:fld>
            <a:endParaRPr lang="zh-CN" altLang="en-US"/>
          </a:p>
        </p:txBody>
      </p:sp>
      <p:sp>
        <p:nvSpPr>
          <p:cNvPr id="12" name="文本框 11">
            <a:extLst>
              <a:ext uri="{FF2B5EF4-FFF2-40B4-BE49-F238E27FC236}">
                <a16:creationId xmlns:a16="http://schemas.microsoft.com/office/drawing/2014/main" id="{F4E223D4-BA37-22EE-4EE5-5438F9B03C74}"/>
              </a:ext>
            </a:extLst>
          </p:cNvPr>
          <p:cNvSpPr txBox="1"/>
          <p:nvPr/>
        </p:nvSpPr>
        <p:spPr>
          <a:xfrm>
            <a:off x="307550" y="6030631"/>
            <a:ext cx="8528312" cy="430887"/>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err="1"/>
              <a:t>DRHBc+LN</a:t>
            </a:r>
            <a:r>
              <a:rPr lang="en-US" altLang="zh-CN" sz="2200" dirty="0"/>
              <a:t> gives a larger specific binding energy.</a:t>
            </a:r>
          </a:p>
        </p:txBody>
      </p:sp>
      <p:pic>
        <p:nvPicPr>
          <p:cNvPr id="9" name="内容占位符 8">
            <a:extLst>
              <a:ext uri="{FF2B5EF4-FFF2-40B4-BE49-F238E27FC236}">
                <a16:creationId xmlns:a16="http://schemas.microsoft.com/office/drawing/2014/main" id="{16752204-803E-7A2F-19A7-16C177A0F829}"/>
              </a:ext>
            </a:extLst>
          </p:cNvPr>
          <p:cNvPicPr>
            <a:picLocks noGrp="1" noChangeAspect="1"/>
          </p:cNvPicPr>
          <p:nvPr>
            <p:ph idx="1"/>
          </p:nvPr>
        </p:nvPicPr>
        <p:blipFill rotWithShape="1">
          <a:blip r:embed="rId3"/>
          <a:srcRect t="8247" b="2135"/>
          <a:stretch/>
        </p:blipFill>
        <p:spPr>
          <a:xfrm>
            <a:off x="1030898" y="999781"/>
            <a:ext cx="7081616" cy="4858438"/>
          </a:xfrm>
        </p:spPr>
      </p:pic>
      <p:sp>
        <p:nvSpPr>
          <p:cNvPr id="3" name="页脚占位符 2">
            <a:extLst>
              <a:ext uri="{FF2B5EF4-FFF2-40B4-BE49-F238E27FC236}">
                <a16:creationId xmlns:a16="http://schemas.microsoft.com/office/drawing/2014/main" id="{15916596-C4DA-2CBE-46FD-07E4FBB260DD}"/>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文本框 5">
            <a:extLst>
              <a:ext uri="{FF2B5EF4-FFF2-40B4-BE49-F238E27FC236}">
                <a16:creationId xmlns:a16="http://schemas.microsoft.com/office/drawing/2014/main" id="{1804FDDC-8C14-A798-F149-842F6CDE3985}"/>
              </a:ext>
            </a:extLst>
          </p:cNvPr>
          <p:cNvSpPr txBox="1"/>
          <p:nvPr/>
        </p:nvSpPr>
        <p:spPr>
          <a:xfrm>
            <a:off x="5794744" y="5443870"/>
            <a:ext cx="3253563" cy="338554"/>
          </a:xfrm>
          <a:prstGeom prst="rect">
            <a:avLst/>
          </a:prstGeom>
          <a:noFill/>
        </p:spPr>
        <p:txBody>
          <a:bodyPr wrap="square" rtlCol="0">
            <a:spAutoFit/>
          </a:bodyPr>
          <a:lstStyle/>
          <a:p>
            <a:pPr algn="just"/>
            <a:r>
              <a:rPr lang="en-US" altLang="zh-CN" sz="1600" baseline="30000" dirty="0"/>
              <a:t>*24,26</a:t>
            </a:r>
            <a:r>
              <a:rPr lang="en-US" altLang="zh-CN" sz="1600" dirty="0"/>
              <a:t>Mg are calculated with PC-F1.</a:t>
            </a:r>
            <a:endParaRPr lang="zh-CN" altLang="en-US" sz="1600" dirty="0"/>
          </a:p>
        </p:txBody>
      </p:sp>
    </p:spTree>
    <p:extLst>
      <p:ext uri="{BB962C8B-B14F-4D97-AF65-F5344CB8AC3E}">
        <p14:creationId xmlns:p14="http://schemas.microsoft.com/office/powerpoint/2010/main" val="81906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3C2A526-C85F-4873-554E-B75CDBC024F7}"/>
                  </a:ext>
                </a:extLst>
              </p:cNvPr>
              <p:cNvSpPr>
                <a:spLocks noGrp="1"/>
              </p:cNvSpPr>
              <p:nvPr>
                <p:ph type="title"/>
              </p:nvPr>
            </p:nvSpPr>
            <p:spPr>
              <a:xfrm>
                <a:off x="506776" y="89657"/>
                <a:ext cx="8129860" cy="593888"/>
              </a:xfrm>
            </p:spPr>
            <p:txBody>
              <a:bodyPr/>
              <a:lstStyle/>
              <a:p>
                <a:r>
                  <a:rPr lang="en-US" altLang="zh-CN" dirty="0"/>
                  <a:t>Mg isotopes: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𝑛</m:t>
                        </m:r>
                      </m:sub>
                    </m:sSub>
                  </m:oMath>
                </a14:m>
                <a:endParaRPr lang="zh-CN" altLang="en-US" dirty="0"/>
              </a:p>
            </p:txBody>
          </p:sp>
        </mc:Choice>
        <mc:Fallback xmlns="">
          <p:sp>
            <p:nvSpPr>
              <p:cNvPr id="2" name="标题 1">
                <a:extLst>
                  <a:ext uri="{FF2B5EF4-FFF2-40B4-BE49-F238E27FC236}">
                    <a16:creationId xmlns:a16="http://schemas.microsoft.com/office/drawing/2014/main" id="{03C2A526-C85F-4873-554E-B75CDBC024F7}"/>
                  </a:ext>
                </a:extLst>
              </p:cNvPr>
              <p:cNvSpPr>
                <a:spLocks noGrp="1" noRot="1" noChangeAspect="1" noMove="1" noResize="1" noEditPoints="1" noAdjustHandles="1" noChangeArrowheads="1" noChangeShapeType="1" noTextEdit="1"/>
              </p:cNvSpPr>
              <p:nvPr>
                <p:ph type="title"/>
              </p:nvPr>
            </p:nvSpPr>
            <p:spPr>
              <a:xfrm>
                <a:off x="506776" y="89657"/>
                <a:ext cx="8129860" cy="593888"/>
              </a:xfrm>
              <a:blipFill>
                <a:blip r:embed="rId3"/>
                <a:stretch>
                  <a:fillRect l="-2249" t="-24742" b="-3814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1DFFEE0-F97F-D446-CF9B-8EB39FEA0F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1A93DD7A-63FE-7838-46D0-A843CDB74BB0}"/>
              </a:ext>
            </a:extLst>
          </p:cNvPr>
          <p:cNvSpPr>
            <a:spLocks noGrp="1"/>
          </p:cNvSpPr>
          <p:nvPr>
            <p:ph type="sldNum" sz="quarter" idx="12"/>
          </p:nvPr>
        </p:nvSpPr>
        <p:spPr/>
        <p:txBody>
          <a:bodyPr/>
          <a:lstStyle/>
          <a:p>
            <a:fld id="{145E87E0-5A96-412F-AEC1-3371B086441C}" type="slidenum">
              <a:rPr lang="zh-CN" altLang="en-US" smtClean="0"/>
              <a:t>13</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FE122B8-74BE-A174-15C1-4475990BF182}"/>
                  </a:ext>
                </a:extLst>
              </p:cNvPr>
              <p:cNvSpPr txBox="1"/>
              <p:nvPr/>
            </p:nvSpPr>
            <p:spPr>
              <a:xfrm>
                <a:off x="628062" y="5820912"/>
                <a:ext cx="7887288"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Without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𝐸</m:t>
                        </m:r>
                      </m:e>
                      <m:sub>
                        <m:r>
                          <m:rPr>
                            <m:sty m:val="p"/>
                          </m:rPr>
                          <a:rPr lang="en-US" altLang="zh-CN" sz="2200" b="0" i="0" smtClean="0">
                            <a:latin typeface="Cambria Math" panose="02040503050406030204" pitchFamily="18" charset="0"/>
                          </a:rPr>
                          <m:t>rot</m:t>
                        </m:r>
                      </m:sub>
                    </m:sSub>
                  </m:oMath>
                </a14:m>
                <a:r>
                  <a:rPr lang="en-US" altLang="zh-CN" sz="2200" dirty="0"/>
                  <a:t> , the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2</m:t>
                        </m:r>
                        <m:r>
                          <a:rPr lang="en-US" altLang="zh-CN" sz="2200" b="0" i="1" smtClean="0">
                            <a:latin typeface="Cambria Math" panose="02040503050406030204" pitchFamily="18" charset="0"/>
                          </a:rPr>
                          <m:t>𝑛</m:t>
                        </m:r>
                      </m:sub>
                    </m:sSub>
                  </m:oMath>
                </a14:m>
                <a:r>
                  <a:rPr lang="en-US" altLang="zh-CN" sz="2200" dirty="0"/>
                  <a:t> of </a:t>
                </a:r>
                <a:r>
                  <a:rPr lang="en-US" altLang="zh-CN" sz="2200" baseline="30000" dirty="0"/>
                  <a:t>42</a:t>
                </a:r>
                <a:r>
                  <a:rPr lang="en-US" altLang="zh-CN" sz="2200" dirty="0"/>
                  <a:t>Mg in </a:t>
                </a:r>
                <a:r>
                  <a:rPr lang="en-US" altLang="zh-CN" sz="2200" dirty="0" err="1"/>
                  <a:t>DRHBc</a:t>
                </a:r>
                <a:r>
                  <a:rPr lang="en-US" altLang="zh-CN" sz="2200" dirty="0"/>
                  <a:t> and</a:t>
                </a:r>
                <a:r>
                  <a:rPr lang="zh-CN" altLang="en-US" sz="2200" dirty="0"/>
                  <a:t> </a:t>
                </a:r>
                <a:r>
                  <a:rPr lang="en-US" altLang="zh-CN" sz="2200" dirty="0" err="1"/>
                  <a:t>DRHBc+LN</a:t>
                </a:r>
                <a:r>
                  <a:rPr lang="en-US" altLang="zh-CN" sz="2200" dirty="0"/>
                  <a:t> are</a:t>
                </a:r>
                <a:r>
                  <a:rPr lang="zh-CN" altLang="en-US" sz="2200" dirty="0"/>
                  <a:t> </a:t>
                </a:r>
                <a:r>
                  <a:rPr lang="en-US" altLang="zh-CN" sz="2200" dirty="0"/>
                  <a:t>1.217 and</a:t>
                </a:r>
                <a:r>
                  <a:rPr lang="zh-CN" altLang="en-US" sz="2200" dirty="0"/>
                  <a:t> </a:t>
                </a:r>
                <a:r>
                  <a:rPr lang="en-US" altLang="zh-CN" sz="2200" dirty="0"/>
                  <a:t>1.516 MeV, respectively.</a:t>
                </a:r>
                <a:endParaRPr lang="zh-CN" altLang="en-US" sz="2200" dirty="0"/>
              </a:p>
            </p:txBody>
          </p:sp>
        </mc:Choice>
        <mc:Fallback xmlns="">
          <p:sp>
            <p:nvSpPr>
              <p:cNvPr id="8" name="文本框 7">
                <a:extLst>
                  <a:ext uri="{FF2B5EF4-FFF2-40B4-BE49-F238E27FC236}">
                    <a16:creationId xmlns:a16="http://schemas.microsoft.com/office/drawing/2014/main" id="{4FE122B8-74BE-A174-15C1-4475990BF182}"/>
                  </a:ext>
                </a:extLst>
              </p:cNvPr>
              <p:cNvSpPr txBox="1">
                <a:spLocks noRot="1" noChangeAspect="1" noMove="1" noResize="1" noEditPoints="1" noAdjustHandles="1" noChangeArrowheads="1" noChangeShapeType="1" noTextEdit="1"/>
              </p:cNvSpPr>
              <p:nvPr/>
            </p:nvSpPr>
            <p:spPr>
              <a:xfrm>
                <a:off x="628062" y="5820912"/>
                <a:ext cx="7887288" cy="769441"/>
              </a:xfrm>
              <a:prstGeom prst="rect">
                <a:avLst/>
              </a:prstGeom>
              <a:blipFill>
                <a:blip r:embed="rId5"/>
                <a:stretch>
                  <a:fillRect l="-850" t="-4762" r="-1005" b="-15873"/>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248A2D80-39D6-DC00-1AEA-939A591E4558}"/>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12" name="内容占位符 11">
            <a:extLst>
              <a:ext uri="{FF2B5EF4-FFF2-40B4-BE49-F238E27FC236}">
                <a16:creationId xmlns:a16="http://schemas.microsoft.com/office/drawing/2014/main" id="{337923D8-2A4D-07C7-B2FE-4DB0EB184DED}"/>
              </a:ext>
            </a:extLst>
          </p:cNvPr>
          <p:cNvPicPr>
            <a:picLocks noGrp="1" noChangeAspect="1"/>
          </p:cNvPicPr>
          <p:nvPr>
            <p:ph idx="1"/>
          </p:nvPr>
        </p:nvPicPr>
        <p:blipFill rotWithShape="1">
          <a:blip r:embed="rId6"/>
          <a:srcRect t="8654" b="2744"/>
          <a:stretch/>
        </p:blipFill>
        <p:spPr>
          <a:xfrm>
            <a:off x="1030898" y="994174"/>
            <a:ext cx="7081616" cy="4803354"/>
          </a:xfrm>
        </p:spPr>
      </p:pic>
      <p:sp>
        <p:nvSpPr>
          <p:cNvPr id="7" name="文本框 6">
            <a:extLst>
              <a:ext uri="{FF2B5EF4-FFF2-40B4-BE49-F238E27FC236}">
                <a16:creationId xmlns:a16="http://schemas.microsoft.com/office/drawing/2014/main" id="{477B1872-40DB-B98D-3363-5F693A947D27}"/>
              </a:ext>
            </a:extLst>
          </p:cNvPr>
          <p:cNvSpPr txBox="1"/>
          <p:nvPr/>
        </p:nvSpPr>
        <p:spPr>
          <a:xfrm>
            <a:off x="5794744" y="5443870"/>
            <a:ext cx="3253563" cy="338554"/>
          </a:xfrm>
          <a:prstGeom prst="rect">
            <a:avLst/>
          </a:prstGeom>
          <a:noFill/>
        </p:spPr>
        <p:txBody>
          <a:bodyPr wrap="square" rtlCol="0">
            <a:spAutoFit/>
          </a:bodyPr>
          <a:lstStyle/>
          <a:p>
            <a:pPr algn="just"/>
            <a:r>
              <a:rPr lang="en-US" altLang="zh-CN" sz="1600" baseline="30000" dirty="0"/>
              <a:t>*24,26</a:t>
            </a:r>
            <a:r>
              <a:rPr lang="en-US" altLang="zh-CN" sz="1600" dirty="0"/>
              <a:t>Mg are calculated with PC-F1.</a:t>
            </a:r>
            <a:endParaRPr lang="zh-CN" altLang="en-US" sz="1600" dirty="0"/>
          </a:p>
        </p:txBody>
      </p:sp>
    </p:spTree>
    <p:extLst>
      <p:ext uri="{BB962C8B-B14F-4D97-AF65-F5344CB8AC3E}">
        <p14:creationId xmlns:p14="http://schemas.microsoft.com/office/powerpoint/2010/main" val="370260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F655179B-E441-54D9-8472-F17BC30BDC86}"/>
                  </a:ext>
                </a:extLst>
              </p:cNvPr>
              <p:cNvSpPr>
                <a:spLocks noGrp="1"/>
              </p:cNvSpPr>
              <p:nvPr>
                <p:ph type="title"/>
              </p:nvPr>
            </p:nvSpPr>
            <p:spPr/>
            <p:txBody>
              <a:bodyPr/>
              <a:lstStyle/>
              <a:p>
                <a:r>
                  <a:rPr lang="en-US" altLang="zh-CN" dirty="0"/>
                  <a:t>Mg isotopes: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m:rPr>
                            <m:sty m:val="p"/>
                          </m:rPr>
                          <a:rPr lang="en-US" altLang="zh-CN" b="0" i="0" smtClean="0">
                            <a:latin typeface="Cambria Math" panose="02040503050406030204" pitchFamily="18" charset="0"/>
                          </a:rPr>
                          <m:t>pair</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oMath>
                </a14:m>
                <a:r>
                  <a:rPr lang="en-US" altLang="zh-CN" dirty="0"/>
                  <a:t> vs </a:t>
                </a:r>
                <a14:m>
                  <m:oMath xmlns:m="http://schemas.openxmlformats.org/officeDocument/2006/math">
                    <m:r>
                      <a:rPr lang="el-GR" altLang="zh-CN" i="1" dirty="0" smtClean="0">
                        <a:latin typeface="Cambria Math" panose="02040503050406030204" pitchFamily="18" charset="0"/>
                      </a:rPr>
                      <m:t>𝛽</m:t>
                    </m:r>
                  </m:oMath>
                </a14:m>
                <a:endParaRPr lang="zh-CN" altLang="en-US" i="1" dirty="0"/>
              </a:p>
            </p:txBody>
          </p:sp>
        </mc:Choice>
        <mc:Fallback xmlns="">
          <p:sp>
            <p:nvSpPr>
              <p:cNvPr id="2" name="标题 1">
                <a:extLst>
                  <a:ext uri="{FF2B5EF4-FFF2-40B4-BE49-F238E27FC236}">
                    <a16:creationId xmlns:a16="http://schemas.microsoft.com/office/drawing/2014/main" id="{F655179B-E441-54D9-8472-F17BC30BDC86}"/>
                  </a:ext>
                </a:extLst>
              </p:cNvPr>
              <p:cNvSpPr>
                <a:spLocks noGrp="1" noRot="1" noChangeAspect="1" noMove="1" noResize="1" noEditPoints="1" noAdjustHandles="1" noChangeArrowheads="1" noChangeShapeType="1" noTextEdit="1"/>
              </p:cNvSpPr>
              <p:nvPr>
                <p:ph type="title"/>
              </p:nvPr>
            </p:nvSpPr>
            <p:spPr>
              <a:blipFill>
                <a:blip r:embed="rId3"/>
                <a:stretch>
                  <a:fillRect l="-2318" t="-28866" b="-3505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CDECC9E-A8A7-1217-1523-4DED97076C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0B444A06-214E-2C2D-2060-25B82FC7D9CE}"/>
              </a:ext>
            </a:extLst>
          </p:cNvPr>
          <p:cNvSpPr>
            <a:spLocks noGrp="1"/>
          </p:cNvSpPr>
          <p:nvPr>
            <p:ph type="sldNum" sz="quarter" idx="12"/>
          </p:nvPr>
        </p:nvSpPr>
        <p:spPr/>
        <p:txBody>
          <a:bodyPr/>
          <a:lstStyle/>
          <a:p>
            <a:fld id="{145E87E0-5A96-412F-AEC1-3371B086441C}" type="slidenum">
              <a:rPr lang="zh-CN" altLang="en-US" smtClean="0"/>
              <a:t>14</a:t>
            </a:fld>
            <a:endParaRPr lang="zh-CN" altLang="en-US"/>
          </a:p>
        </p:txBody>
      </p:sp>
      <p:sp>
        <p:nvSpPr>
          <p:cNvPr id="8" name="文本框 7">
            <a:extLst>
              <a:ext uri="{FF2B5EF4-FFF2-40B4-BE49-F238E27FC236}">
                <a16:creationId xmlns:a16="http://schemas.microsoft.com/office/drawing/2014/main" id="{C7FD48AB-8D37-5FD4-9E6B-08758EE07CD8}"/>
              </a:ext>
            </a:extLst>
          </p:cNvPr>
          <p:cNvSpPr txBox="1"/>
          <p:nvPr/>
        </p:nvSpPr>
        <p:spPr>
          <a:xfrm>
            <a:off x="391507" y="4799518"/>
            <a:ext cx="8349795" cy="1785104"/>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 the same pairing strength, </a:t>
            </a:r>
            <a:r>
              <a:rPr lang="en-US" altLang="zh-CN" sz="2200" dirty="0" err="1"/>
              <a:t>DRHBc+LN</a:t>
            </a:r>
            <a:r>
              <a:rPr lang="en-US" altLang="zh-CN" sz="2200" dirty="0"/>
              <a:t> gives</a:t>
            </a:r>
            <a:r>
              <a:rPr lang="zh-CN" altLang="en-US" sz="2200" dirty="0"/>
              <a:t> </a:t>
            </a:r>
            <a:r>
              <a:rPr lang="en-US" altLang="zh-CN" sz="2200" dirty="0"/>
              <a:t>a smaller deformation and a larger neutron pairing energy in comparison with </a:t>
            </a:r>
            <a:r>
              <a:rPr lang="en-US" altLang="zh-CN" sz="2200" dirty="0" err="1"/>
              <a:t>DRHBc</a:t>
            </a:r>
            <a:r>
              <a:rPr lang="en-US" altLang="zh-CN" sz="2200" dirty="0"/>
              <a:t>.</a:t>
            </a:r>
          </a:p>
          <a:p>
            <a:pPr marL="342900" indent="-342900" algn="just">
              <a:buFont typeface="Wingdings" panose="05000000000000000000" pitchFamily="2" charset="2"/>
              <a:buChar char="l"/>
            </a:pPr>
            <a:r>
              <a:rPr lang="en-US" altLang="zh-CN" sz="2200" dirty="0"/>
              <a:t>For</a:t>
            </a:r>
            <a:r>
              <a:rPr lang="zh-CN" altLang="en-US" sz="2200" dirty="0"/>
              <a:t> </a:t>
            </a:r>
            <a:r>
              <a:rPr lang="en-US" altLang="zh-CN" sz="2200" baseline="30000" dirty="0"/>
              <a:t>32</a:t>
            </a:r>
            <a:r>
              <a:rPr lang="en-US" altLang="zh-CN" sz="2200" dirty="0"/>
              <a:t>Mg, the neutron pairing vanishes in </a:t>
            </a:r>
            <a:r>
              <a:rPr lang="en-US" altLang="zh-CN" sz="2200" dirty="0" err="1"/>
              <a:t>DRHBc</a:t>
            </a:r>
            <a:r>
              <a:rPr lang="en-US" altLang="zh-CN" sz="2200" dirty="0"/>
              <a:t> but not in </a:t>
            </a:r>
            <a:r>
              <a:rPr lang="en-US" altLang="zh-CN" sz="2200" dirty="0" err="1"/>
              <a:t>DRHBc+LN</a:t>
            </a:r>
            <a:r>
              <a:rPr lang="en-US" altLang="zh-CN" sz="2200" dirty="0"/>
              <a:t>.</a:t>
            </a:r>
            <a:endParaRPr lang="zh-CN" altLang="en-US" sz="2200" dirty="0"/>
          </a:p>
        </p:txBody>
      </p:sp>
      <p:pic>
        <p:nvPicPr>
          <p:cNvPr id="10" name="内容占位符 9">
            <a:extLst>
              <a:ext uri="{FF2B5EF4-FFF2-40B4-BE49-F238E27FC236}">
                <a16:creationId xmlns:a16="http://schemas.microsoft.com/office/drawing/2014/main" id="{22CF7F0F-999B-14E9-8873-77A2EA689D38}"/>
              </a:ext>
            </a:extLst>
          </p:cNvPr>
          <p:cNvPicPr>
            <a:picLocks noGrp="1" noChangeAspect="1"/>
          </p:cNvPicPr>
          <p:nvPr>
            <p:ph idx="1"/>
          </p:nvPr>
        </p:nvPicPr>
        <p:blipFill rotWithShape="1">
          <a:blip r:embed="rId4"/>
          <a:srcRect t="9110" b="1809"/>
          <a:stretch/>
        </p:blipFill>
        <p:spPr>
          <a:xfrm>
            <a:off x="1868996" y="811668"/>
            <a:ext cx="5869483" cy="4002704"/>
          </a:xfrm>
        </p:spPr>
      </p:pic>
      <p:sp>
        <p:nvSpPr>
          <p:cNvPr id="3" name="页脚占位符 2">
            <a:extLst>
              <a:ext uri="{FF2B5EF4-FFF2-40B4-BE49-F238E27FC236}">
                <a16:creationId xmlns:a16="http://schemas.microsoft.com/office/drawing/2014/main" id="{B281BB4C-203E-8271-3FB3-7E9DA0900B20}"/>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78060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71717C-26FD-A2E1-51F7-CA944D3725EA}"/>
              </a:ext>
            </a:extLst>
          </p:cNvPr>
          <p:cNvSpPr>
            <a:spLocks noGrp="1"/>
          </p:cNvSpPr>
          <p:nvPr>
            <p:ph type="title"/>
          </p:nvPr>
        </p:nvSpPr>
        <p:spPr/>
        <p:txBody>
          <a:bodyPr/>
          <a:lstStyle/>
          <a:p>
            <a:r>
              <a:rPr lang="en-US" altLang="zh-CN" dirty="0"/>
              <a:t>Mg isotopes: density distribution</a:t>
            </a:r>
            <a:endParaRPr lang="zh-CN" altLang="en-US" dirty="0"/>
          </a:p>
        </p:txBody>
      </p:sp>
      <p:sp>
        <p:nvSpPr>
          <p:cNvPr id="4" name="日期占位符 3">
            <a:extLst>
              <a:ext uri="{FF2B5EF4-FFF2-40B4-BE49-F238E27FC236}">
                <a16:creationId xmlns:a16="http://schemas.microsoft.com/office/drawing/2014/main" id="{465B87E4-4548-2893-5B35-8E24FF2B0BC8}"/>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584E0255-F3A1-9E29-19FB-36152FB95445}"/>
              </a:ext>
            </a:extLst>
          </p:cNvPr>
          <p:cNvSpPr>
            <a:spLocks noGrp="1"/>
          </p:cNvSpPr>
          <p:nvPr>
            <p:ph type="sldNum" sz="quarter" idx="12"/>
          </p:nvPr>
        </p:nvSpPr>
        <p:spPr/>
        <p:txBody>
          <a:bodyPr/>
          <a:lstStyle/>
          <a:p>
            <a:fld id="{E878B72C-364B-4015-B20F-82E38923D30E}" type="slidenum">
              <a:rPr lang="zh-CN" altLang="en-US" smtClean="0"/>
              <a:t>15</a:t>
            </a:fld>
            <a:endParaRPr lang="zh-CN" altLang="en-US"/>
          </a:p>
        </p:txBody>
      </p:sp>
      <p:sp>
        <p:nvSpPr>
          <p:cNvPr id="10" name="文本框 9">
            <a:extLst>
              <a:ext uri="{FF2B5EF4-FFF2-40B4-BE49-F238E27FC236}">
                <a16:creationId xmlns:a16="http://schemas.microsoft.com/office/drawing/2014/main" id="{F259D0D7-867A-8AA1-5B71-F7B06632F399}"/>
              </a:ext>
            </a:extLst>
          </p:cNvPr>
          <p:cNvSpPr txBox="1"/>
          <p:nvPr/>
        </p:nvSpPr>
        <p:spPr>
          <a:xfrm>
            <a:off x="628062" y="5402833"/>
            <a:ext cx="7887288" cy="1181789"/>
          </a:xfrm>
          <a:prstGeom prst="rect">
            <a:avLst/>
          </a:prstGeom>
          <a:noFill/>
        </p:spPr>
        <p:txBody>
          <a:bodyPr wrap="square" tIns="118800" rtlCol="0">
            <a:spAutoFit/>
          </a:bodyPr>
          <a:lstStyle/>
          <a:p>
            <a:pPr marL="342900" indent="-342900" algn="just">
              <a:buFont typeface="Wingdings" panose="05000000000000000000" pitchFamily="2" charset="2"/>
              <a:buChar char="l"/>
            </a:pPr>
            <a:r>
              <a:rPr lang="en-US" altLang="zh-CN" sz="2200" dirty="0"/>
              <a:t>In the direction perpendicular to the symmetric axis,</a:t>
            </a:r>
            <a:r>
              <a:rPr lang="zh-CN" altLang="en-US" sz="2200" dirty="0"/>
              <a:t> </a:t>
            </a:r>
            <a:r>
              <a:rPr lang="en-US" altLang="zh-CN" sz="2200" dirty="0"/>
              <a:t>the</a:t>
            </a:r>
            <a:r>
              <a:rPr lang="zh-CN" altLang="en-US" sz="2200" dirty="0"/>
              <a:t> </a:t>
            </a:r>
            <a:r>
              <a:rPr lang="en-US" altLang="zh-CN" sz="2200" dirty="0"/>
              <a:t>neutron density distribution of </a:t>
            </a:r>
            <a:r>
              <a:rPr lang="en-US" altLang="zh-CN" sz="2200" baseline="30000" dirty="0"/>
              <a:t>42</a:t>
            </a:r>
            <a:r>
              <a:rPr lang="en-US" altLang="zh-CN" sz="2200" dirty="0"/>
              <a:t>Mg extends vary far away from the center, indicating the halo structure in </a:t>
            </a:r>
            <a:r>
              <a:rPr lang="en-US" altLang="zh-CN" sz="2200" baseline="30000" dirty="0"/>
              <a:t>42</a:t>
            </a:r>
            <a:r>
              <a:rPr lang="en-US" altLang="zh-CN" sz="2200" dirty="0"/>
              <a:t>Mg.</a:t>
            </a:r>
          </a:p>
        </p:txBody>
      </p:sp>
      <p:sp>
        <p:nvSpPr>
          <p:cNvPr id="3" name="页脚占位符 2">
            <a:extLst>
              <a:ext uri="{FF2B5EF4-FFF2-40B4-BE49-F238E27FC236}">
                <a16:creationId xmlns:a16="http://schemas.microsoft.com/office/drawing/2014/main" id="{4F1050B7-5499-EC07-1893-009CB85E55B5}"/>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11" name="内容占位符 10">
            <a:extLst>
              <a:ext uri="{FF2B5EF4-FFF2-40B4-BE49-F238E27FC236}">
                <a16:creationId xmlns:a16="http://schemas.microsoft.com/office/drawing/2014/main" id="{A174D21A-B682-5AF0-DC79-BC7AB8A32D97}"/>
              </a:ext>
            </a:extLst>
          </p:cNvPr>
          <p:cNvPicPr>
            <a:picLocks noGrp="1" noChangeAspect="1"/>
          </p:cNvPicPr>
          <p:nvPr>
            <p:ph idx="1"/>
          </p:nvPr>
        </p:nvPicPr>
        <p:blipFill rotWithShape="1">
          <a:blip r:embed="rId3"/>
          <a:srcRect t="9264" b="2135"/>
          <a:stretch/>
        </p:blipFill>
        <p:spPr>
          <a:xfrm>
            <a:off x="1260992" y="914233"/>
            <a:ext cx="6614220" cy="4486326"/>
          </a:xfrm>
        </p:spPr>
      </p:pic>
    </p:spTree>
    <p:extLst>
      <p:ext uri="{BB962C8B-B14F-4D97-AF65-F5344CB8AC3E}">
        <p14:creationId xmlns:p14="http://schemas.microsoft.com/office/powerpoint/2010/main" val="79979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27167-C2D6-1AFE-4364-589FC6E1EE7B}"/>
              </a:ext>
            </a:extLst>
          </p:cNvPr>
          <p:cNvSpPr>
            <a:spLocks noGrp="1"/>
          </p:cNvSpPr>
          <p:nvPr>
            <p:ph type="title"/>
          </p:nvPr>
        </p:nvSpPr>
        <p:spPr/>
        <p:txBody>
          <a:bodyPr/>
          <a:lstStyle/>
          <a:p>
            <a:r>
              <a:rPr lang="en-US" altLang="zh-CN" dirty="0"/>
              <a:t>Single neutron levels of </a:t>
            </a:r>
            <a:r>
              <a:rPr lang="en-US" altLang="zh-CN" baseline="30000" dirty="0"/>
              <a:t>42</a:t>
            </a:r>
            <a:r>
              <a:rPr lang="en-US" altLang="zh-CN" dirty="0"/>
              <a:t>Mg</a:t>
            </a:r>
            <a:endParaRPr lang="zh-CN" altLang="en-US" dirty="0"/>
          </a:p>
        </p:txBody>
      </p:sp>
      <p:pic>
        <p:nvPicPr>
          <p:cNvPr id="8" name="内容占位符 7">
            <a:extLst>
              <a:ext uri="{FF2B5EF4-FFF2-40B4-BE49-F238E27FC236}">
                <a16:creationId xmlns:a16="http://schemas.microsoft.com/office/drawing/2014/main" id="{E0C23220-06CD-E116-F436-E877BAF64AD8}"/>
              </a:ext>
            </a:extLst>
          </p:cNvPr>
          <p:cNvPicPr>
            <a:picLocks noGrp="1" noChangeAspect="1"/>
          </p:cNvPicPr>
          <p:nvPr>
            <p:ph idx="1"/>
          </p:nvPr>
        </p:nvPicPr>
        <p:blipFill rotWithShape="1">
          <a:blip r:embed="rId3"/>
          <a:srcRect t="6975" b="2002"/>
          <a:stretch/>
        </p:blipFill>
        <p:spPr>
          <a:xfrm>
            <a:off x="914022" y="828638"/>
            <a:ext cx="7315955" cy="4653474"/>
          </a:xfrm>
        </p:spPr>
      </p:pic>
      <p:sp>
        <p:nvSpPr>
          <p:cNvPr id="6" name="日期占位符 5">
            <a:extLst>
              <a:ext uri="{FF2B5EF4-FFF2-40B4-BE49-F238E27FC236}">
                <a16:creationId xmlns:a16="http://schemas.microsoft.com/office/drawing/2014/main" id="{91FB0757-6B7C-47A3-86C6-D614394C0318}"/>
              </a:ext>
            </a:extLst>
          </p:cNvPr>
          <p:cNvSpPr>
            <a:spLocks noGrp="1"/>
          </p:cNvSpPr>
          <p:nvPr>
            <p:ph type="dt" sz="half" idx="10"/>
          </p:nvPr>
        </p:nvSpPr>
        <p:spPr/>
        <p:txBody>
          <a:bodyPr/>
          <a:lstStyle/>
          <a:p>
            <a:r>
              <a:rPr lang="en-US" altLang="zh-CN"/>
              <a:t>2024/7/3</a:t>
            </a:r>
            <a:endParaRPr lang="zh-CN" altLang="en-US"/>
          </a:p>
        </p:txBody>
      </p:sp>
      <p:sp>
        <p:nvSpPr>
          <p:cNvPr id="7" name="灯片编号占位符 6">
            <a:extLst>
              <a:ext uri="{FF2B5EF4-FFF2-40B4-BE49-F238E27FC236}">
                <a16:creationId xmlns:a16="http://schemas.microsoft.com/office/drawing/2014/main" id="{F9961201-0C55-5113-E64D-BB611DD8A621}"/>
              </a:ext>
            </a:extLst>
          </p:cNvPr>
          <p:cNvSpPr>
            <a:spLocks noGrp="1"/>
          </p:cNvSpPr>
          <p:nvPr>
            <p:ph type="sldNum" sz="quarter" idx="12"/>
          </p:nvPr>
        </p:nvSpPr>
        <p:spPr/>
        <p:txBody>
          <a:bodyPr/>
          <a:lstStyle/>
          <a:p>
            <a:fld id="{3DABC5EB-4BD7-416D-8E82-74C7A4BEDF3A}" type="slidenum">
              <a:rPr lang="zh-CN" altLang="en-US" smtClean="0"/>
              <a:t>16</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B639308-44E9-264B-1C39-070F10D12142}"/>
                  </a:ext>
                </a:extLst>
              </p:cNvPr>
              <p:cNvSpPr txBox="1"/>
              <p:nvPr/>
            </p:nvSpPr>
            <p:spPr>
              <a:xfrm>
                <a:off x="203200" y="5479369"/>
                <a:ext cx="8737012" cy="1107996"/>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Neutron levels with </a:t>
                </a:r>
                <a14:m>
                  <m:oMath xmlns:m="http://schemas.openxmlformats.org/officeDocument/2006/math">
                    <m:r>
                      <a:rPr lang="en-US" altLang="zh-CN" sz="2200" i="1">
                        <a:latin typeface="Cambria Math" panose="02040503050406030204" pitchFamily="18" charset="0"/>
                      </a:rPr>
                      <m:t>𝜀</m:t>
                    </m:r>
                    <m:r>
                      <a:rPr lang="en-US" altLang="zh-CN" sz="2200" i="1">
                        <a:latin typeface="Cambria Math" panose="02040503050406030204" pitchFamily="18" charset="0"/>
                      </a:rPr>
                      <m:t>&gt;−1 </m:t>
                    </m:r>
                    <m:r>
                      <m:rPr>
                        <m:sty m:val="p"/>
                      </m:rPr>
                      <a:rPr lang="en-US" altLang="zh-CN" sz="2200">
                        <a:latin typeface="Cambria Math" panose="02040503050406030204" pitchFamily="18" charset="0"/>
                      </a:rPr>
                      <m:t>MeV</m:t>
                    </m:r>
                  </m:oMath>
                </a14:m>
                <a:r>
                  <a:rPr lang="en-US" altLang="zh-CN" sz="2200" b="0" dirty="0"/>
                  <a:t>,</a:t>
                </a:r>
                <a:r>
                  <a:rPr lang="zh-CN" altLang="en-US" sz="2200" b="0" dirty="0"/>
                  <a:t> </a:t>
                </a:r>
                <a:r>
                  <a:rPr lang="en-US" altLang="zh-CN" sz="2200" b="0" dirty="0"/>
                  <a:t>e.g. </a:t>
                </a:r>
                <a14:m>
                  <m:oMath xmlns:m="http://schemas.openxmlformats.org/officeDocument/2006/math">
                    <m:sSubSup>
                      <m:sSubSupPr>
                        <m:ctrlPr>
                          <a:rPr lang="en-US" altLang="zh-CN" sz="2200" b="0" i="1" smtClean="0">
                            <a:latin typeface="Cambria Math" panose="02040503050406030204" pitchFamily="18" charset="0"/>
                          </a:rPr>
                        </m:ctrlPr>
                      </m:sSubSupPr>
                      <m:e>
                        <m:r>
                          <a:rPr lang="en-US" altLang="zh-CN" sz="2200" b="0" i="1" smtClean="0">
                            <a:latin typeface="Cambria Math" panose="02040503050406030204" pitchFamily="18" charset="0"/>
                          </a:rPr>
                          <m:t>1/2</m:t>
                        </m:r>
                      </m:e>
                      <m:sub>
                        <m:r>
                          <a:rPr lang="en-US" altLang="zh-CN" sz="2200" b="0" i="1" smtClean="0">
                            <a:latin typeface="Cambria Math" panose="02040503050406030204" pitchFamily="18" charset="0"/>
                          </a:rPr>
                          <m:t>5</m:t>
                        </m:r>
                      </m:sub>
                      <m:sup>
                        <m:r>
                          <a:rPr lang="en-US" altLang="zh-CN" sz="2200" b="0" i="1" smtClean="0">
                            <a:latin typeface="Cambria Math" panose="02040503050406030204" pitchFamily="18" charset="0"/>
                          </a:rPr>
                          <m:t>−</m:t>
                        </m:r>
                      </m:sup>
                    </m:sSubSup>
                    <m:r>
                      <a:rPr lang="en-US" altLang="zh-CN" sz="2200" b="0" i="1" smtClean="0">
                        <a:latin typeface="Cambria Math" panose="02040503050406030204" pitchFamily="18" charset="0"/>
                      </a:rPr>
                      <m:t>,</m:t>
                    </m:r>
                    <m:sSubSup>
                      <m:sSubSupPr>
                        <m:ctrlPr>
                          <a:rPr lang="en-US" altLang="zh-CN" sz="2200" i="1">
                            <a:latin typeface="Cambria Math" panose="02040503050406030204" pitchFamily="18" charset="0"/>
                          </a:rPr>
                        </m:ctrlPr>
                      </m:sSubSupPr>
                      <m:e>
                        <m:r>
                          <a:rPr lang="en-US" altLang="zh-CN" sz="2200" b="0" i="1" smtClean="0">
                            <a:latin typeface="Cambria Math" panose="02040503050406030204" pitchFamily="18" charset="0"/>
                          </a:rPr>
                          <m:t>3/2</m:t>
                        </m:r>
                      </m:e>
                      <m:sub>
                        <m:r>
                          <a:rPr lang="en-US" altLang="zh-CN" sz="2200" b="0" i="1" smtClean="0">
                            <a:latin typeface="Cambria Math" panose="02040503050406030204" pitchFamily="18" charset="0"/>
                          </a:rPr>
                          <m:t>3</m:t>
                        </m:r>
                      </m:sub>
                      <m:sup>
                        <m:r>
                          <a:rPr lang="en-US" altLang="zh-CN" sz="2200" b="0" i="1" smtClean="0">
                            <a:latin typeface="Cambria Math" panose="02040503050406030204" pitchFamily="18" charset="0"/>
                          </a:rPr>
                          <m:t>−</m:t>
                        </m:r>
                      </m:sup>
                    </m:sSubSup>
                    <m:r>
                      <a:rPr lang="en-US" altLang="zh-CN" sz="2200" b="0" i="1" smtClean="0">
                        <a:latin typeface="Cambria Math" panose="02040503050406030204" pitchFamily="18" charset="0"/>
                      </a:rPr>
                      <m:t>,</m:t>
                    </m:r>
                    <m:sSubSup>
                      <m:sSubSupPr>
                        <m:ctrlPr>
                          <a:rPr lang="en-US" altLang="zh-CN" sz="2200" i="1">
                            <a:latin typeface="Cambria Math" panose="02040503050406030204" pitchFamily="18" charset="0"/>
                          </a:rPr>
                        </m:ctrlPr>
                      </m:sSubSupPr>
                      <m:e>
                        <m:r>
                          <a:rPr lang="en-US" altLang="zh-CN" sz="2200" b="0" i="1" smtClean="0">
                            <a:latin typeface="Cambria Math" panose="02040503050406030204" pitchFamily="18" charset="0"/>
                          </a:rPr>
                          <m:t>7/2</m:t>
                        </m:r>
                      </m:e>
                      <m:sub>
                        <m:r>
                          <a:rPr lang="en-US" altLang="zh-CN" sz="2200" b="0" i="1" smtClean="0">
                            <a:latin typeface="Cambria Math" panose="02040503050406030204" pitchFamily="18" charset="0"/>
                          </a:rPr>
                          <m:t>1</m:t>
                        </m:r>
                      </m:sub>
                      <m:sup>
                        <m:r>
                          <a:rPr lang="en-US" altLang="zh-CN" sz="2200" b="0" i="1" smtClean="0">
                            <a:latin typeface="Cambria Math" panose="02040503050406030204" pitchFamily="18" charset="0"/>
                          </a:rPr>
                          <m:t>−</m:t>
                        </m:r>
                      </m:sup>
                    </m:sSubSup>
                    <m:r>
                      <a:rPr lang="en-US" altLang="zh-CN" sz="2200" b="0" i="1" smtClean="0">
                        <a:latin typeface="Cambria Math" panose="02040503050406030204" pitchFamily="18" charset="0"/>
                      </a:rPr>
                      <m:t>,</m:t>
                    </m:r>
                    <m:sSubSup>
                      <m:sSubSupPr>
                        <m:ctrlPr>
                          <a:rPr lang="en-US" altLang="zh-CN" sz="2200" i="1">
                            <a:latin typeface="Cambria Math" panose="02040503050406030204" pitchFamily="18" charset="0"/>
                          </a:rPr>
                        </m:ctrlPr>
                      </m:sSubSupPr>
                      <m:e>
                        <m:r>
                          <a:rPr lang="en-US" altLang="zh-CN" sz="2200" b="0" i="1" smtClean="0">
                            <a:latin typeface="Cambria Math" panose="02040503050406030204" pitchFamily="18" charset="0"/>
                          </a:rPr>
                          <m:t>1/2</m:t>
                        </m:r>
                      </m:e>
                      <m:sub>
                        <m:r>
                          <a:rPr lang="en-US" altLang="zh-CN" sz="2200" b="0" i="1" smtClean="0">
                            <a:latin typeface="Cambria Math" panose="02040503050406030204" pitchFamily="18" charset="0"/>
                          </a:rPr>
                          <m:t>6</m:t>
                        </m:r>
                      </m:sub>
                      <m:sup>
                        <m:r>
                          <a:rPr lang="en-US" altLang="zh-CN" sz="2200" b="0" i="1" smtClean="0">
                            <a:latin typeface="Cambria Math" panose="02040503050406030204" pitchFamily="18" charset="0"/>
                          </a:rPr>
                          <m:t>−</m:t>
                        </m:r>
                      </m:sup>
                    </m:sSubSup>
                    <m:r>
                      <a:rPr lang="en-US" altLang="zh-CN" sz="2200" b="0" i="1" smtClean="0">
                        <a:latin typeface="Cambria Math" panose="02040503050406030204" pitchFamily="18" charset="0"/>
                      </a:rPr>
                      <m:t>,  </m:t>
                    </m:r>
                    <m:sSubSup>
                      <m:sSubSupPr>
                        <m:ctrlPr>
                          <a:rPr lang="en-US" altLang="zh-CN" sz="2200" i="1">
                            <a:latin typeface="Cambria Math" panose="02040503050406030204" pitchFamily="18" charset="0"/>
                          </a:rPr>
                        </m:ctrlPr>
                      </m:sSubSupPr>
                      <m:e>
                        <m:r>
                          <a:rPr lang="en-US" altLang="zh-CN" sz="2200" b="0" i="1" smtClean="0">
                            <a:latin typeface="Cambria Math" panose="02040503050406030204" pitchFamily="18" charset="0"/>
                          </a:rPr>
                          <m:t>3/2</m:t>
                        </m:r>
                      </m:e>
                      <m:sub>
                        <m:r>
                          <a:rPr lang="en-US" altLang="zh-CN" sz="2200" b="0" i="1" smtClean="0">
                            <a:latin typeface="Cambria Math" panose="02040503050406030204" pitchFamily="18" charset="0"/>
                          </a:rPr>
                          <m:t>4</m:t>
                        </m:r>
                      </m:sub>
                      <m:sup>
                        <m:r>
                          <a:rPr lang="en-US" altLang="zh-CN" sz="2200" b="0" i="1" smtClean="0">
                            <a:latin typeface="Cambria Math" panose="02040503050406030204" pitchFamily="18" charset="0"/>
                          </a:rPr>
                          <m:t>−</m:t>
                        </m:r>
                      </m:sup>
                    </m:sSubSup>
                  </m:oMath>
                </a14:m>
                <a:r>
                  <a:rPr lang="en-US" altLang="zh-CN" sz="2200" dirty="0"/>
                  <a:t>, are corresponding to the “halo” part, while others are corresponding to the “core” part.</a:t>
                </a:r>
                <a:endParaRPr lang="zh-CN" altLang="en-US" sz="2200" dirty="0"/>
              </a:p>
            </p:txBody>
          </p:sp>
        </mc:Choice>
        <mc:Fallback xmlns="">
          <p:sp>
            <p:nvSpPr>
              <p:cNvPr id="12" name="文本框 11">
                <a:extLst>
                  <a:ext uri="{FF2B5EF4-FFF2-40B4-BE49-F238E27FC236}">
                    <a16:creationId xmlns:a16="http://schemas.microsoft.com/office/drawing/2014/main" id="{BB639308-44E9-264B-1C39-070F10D12142}"/>
                  </a:ext>
                </a:extLst>
              </p:cNvPr>
              <p:cNvSpPr txBox="1">
                <a:spLocks noRot="1" noChangeAspect="1" noMove="1" noResize="1" noEditPoints="1" noAdjustHandles="1" noChangeArrowheads="1" noChangeShapeType="1" noTextEdit="1"/>
              </p:cNvSpPr>
              <p:nvPr/>
            </p:nvSpPr>
            <p:spPr>
              <a:xfrm>
                <a:off x="203200" y="5479369"/>
                <a:ext cx="8737012" cy="1107996"/>
              </a:xfrm>
              <a:prstGeom prst="rect">
                <a:avLst/>
              </a:prstGeom>
              <a:blipFill>
                <a:blip r:embed="rId4"/>
                <a:stretch>
                  <a:fillRect l="-767" t="-3846" r="-837" b="-10440"/>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DE10229C-1694-EA3A-7050-BD2067BBDD5B}"/>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98573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B396B5-A3D2-2E38-24C0-72759BA61575}"/>
              </a:ext>
            </a:extLst>
          </p:cNvPr>
          <p:cNvSpPr>
            <a:spLocks noGrp="1"/>
          </p:cNvSpPr>
          <p:nvPr>
            <p:ph type="title"/>
          </p:nvPr>
        </p:nvSpPr>
        <p:spPr/>
        <p:txBody>
          <a:bodyPr/>
          <a:lstStyle/>
          <a:p>
            <a:r>
              <a:rPr lang="en-US" altLang="zh-CN" dirty="0"/>
              <a:t>Density distribution of </a:t>
            </a:r>
            <a:r>
              <a:rPr lang="en-US" altLang="zh-CN" baseline="30000" dirty="0"/>
              <a:t>42</a:t>
            </a:r>
            <a:r>
              <a:rPr lang="en-US" altLang="zh-CN" dirty="0"/>
              <a:t>Mg</a:t>
            </a:r>
            <a:endParaRPr lang="zh-CN" altLang="en-US" dirty="0"/>
          </a:p>
        </p:txBody>
      </p:sp>
      <p:sp>
        <p:nvSpPr>
          <p:cNvPr id="4" name="日期占位符 3">
            <a:extLst>
              <a:ext uri="{FF2B5EF4-FFF2-40B4-BE49-F238E27FC236}">
                <a16:creationId xmlns:a16="http://schemas.microsoft.com/office/drawing/2014/main" id="{F5EEF043-43A8-E0B6-7A5A-D361A13A6CE6}"/>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8E727792-89B8-5F6B-071A-24F0260B9D9B}"/>
              </a:ext>
            </a:extLst>
          </p:cNvPr>
          <p:cNvSpPr>
            <a:spLocks noGrp="1"/>
          </p:cNvSpPr>
          <p:nvPr>
            <p:ph type="sldNum" sz="quarter" idx="12"/>
          </p:nvPr>
        </p:nvSpPr>
        <p:spPr/>
        <p:txBody>
          <a:bodyPr/>
          <a:lstStyle/>
          <a:p>
            <a:fld id="{145E87E0-5A96-412F-AEC1-3371B086441C}" type="slidenum">
              <a:rPr lang="zh-CN" altLang="en-US" smtClean="0"/>
              <a:t>17</a:t>
            </a:fld>
            <a:endParaRPr lang="zh-CN" altLang="en-US"/>
          </a:p>
        </p:txBody>
      </p:sp>
      <p:sp>
        <p:nvSpPr>
          <p:cNvPr id="8" name="文本框 7">
            <a:extLst>
              <a:ext uri="{FF2B5EF4-FFF2-40B4-BE49-F238E27FC236}">
                <a16:creationId xmlns:a16="http://schemas.microsoft.com/office/drawing/2014/main" id="{7EECED50-63B2-2552-4737-A788BF17616E}"/>
              </a:ext>
            </a:extLst>
          </p:cNvPr>
          <p:cNvSpPr txBox="1"/>
          <p:nvPr/>
        </p:nvSpPr>
        <p:spPr>
          <a:xfrm>
            <a:off x="628062" y="6013027"/>
            <a:ext cx="7887288" cy="430887"/>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In the tail part,</a:t>
            </a:r>
            <a:r>
              <a:rPr lang="zh-CN" altLang="en-US" sz="2200" dirty="0"/>
              <a:t> </a:t>
            </a:r>
            <a:r>
              <a:rPr lang="en-US" altLang="zh-CN" sz="2200" dirty="0"/>
              <a:t>the halo components domain.</a:t>
            </a:r>
            <a:endParaRPr lang="zh-CN" altLang="en-US" sz="2200" dirty="0"/>
          </a:p>
        </p:txBody>
      </p:sp>
      <p:sp>
        <p:nvSpPr>
          <p:cNvPr id="3" name="页脚占位符 2">
            <a:extLst>
              <a:ext uri="{FF2B5EF4-FFF2-40B4-BE49-F238E27FC236}">
                <a16:creationId xmlns:a16="http://schemas.microsoft.com/office/drawing/2014/main" id="{9657E885-FC7F-414F-13E8-9027CFEAD771}"/>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11" name="内容占位符 10">
            <a:extLst>
              <a:ext uri="{FF2B5EF4-FFF2-40B4-BE49-F238E27FC236}">
                <a16:creationId xmlns:a16="http://schemas.microsoft.com/office/drawing/2014/main" id="{7C64BD74-2182-2567-A60D-F2639158447A}"/>
              </a:ext>
            </a:extLst>
          </p:cNvPr>
          <p:cNvPicPr>
            <a:picLocks noGrp="1" noChangeAspect="1"/>
          </p:cNvPicPr>
          <p:nvPr>
            <p:ph idx="1"/>
          </p:nvPr>
        </p:nvPicPr>
        <p:blipFill rotWithShape="1">
          <a:blip r:embed="rId3"/>
          <a:srcRect t="7638"/>
          <a:stretch/>
        </p:blipFill>
        <p:spPr>
          <a:xfrm>
            <a:off x="692703" y="925378"/>
            <a:ext cx="7758005" cy="5007243"/>
          </a:xfrm>
        </p:spPr>
      </p:pic>
    </p:spTree>
    <p:extLst>
      <p:ext uri="{BB962C8B-B14F-4D97-AF65-F5344CB8AC3E}">
        <p14:creationId xmlns:p14="http://schemas.microsoft.com/office/powerpoint/2010/main" val="5335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FE249-B0B7-3B5C-1DEB-748EF0194A74}"/>
              </a:ext>
            </a:extLst>
          </p:cNvPr>
          <p:cNvSpPr>
            <a:spLocks noGrp="1"/>
          </p:cNvSpPr>
          <p:nvPr>
            <p:ph type="title"/>
          </p:nvPr>
        </p:nvSpPr>
        <p:spPr/>
        <p:txBody>
          <a:bodyPr/>
          <a:lstStyle/>
          <a:p>
            <a:r>
              <a:rPr lang="en-US" altLang="zh-CN" dirty="0"/>
              <a:t>Density distribution of </a:t>
            </a:r>
            <a:r>
              <a:rPr lang="en-US" altLang="zh-CN" baseline="30000" dirty="0"/>
              <a:t>42</a:t>
            </a:r>
            <a:r>
              <a:rPr lang="en-US" altLang="zh-CN" dirty="0"/>
              <a:t>Mg</a:t>
            </a:r>
            <a:endParaRPr lang="zh-CN" altLang="en-US" dirty="0"/>
          </a:p>
        </p:txBody>
      </p:sp>
      <p:pic>
        <p:nvPicPr>
          <p:cNvPr id="7" name="内容占位符 6">
            <a:extLst>
              <a:ext uri="{FF2B5EF4-FFF2-40B4-BE49-F238E27FC236}">
                <a16:creationId xmlns:a16="http://schemas.microsoft.com/office/drawing/2014/main" id="{B4D23758-6476-679A-5E03-3ECDC1E0575D}"/>
              </a:ext>
            </a:extLst>
          </p:cNvPr>
          <p:cNvPicPr>
            <a:picLocks noGrp="1" noChangeAspect="1"/>
          </p:cNvPicPr>
          <p:nvPr>
            <p:ph idx="1"/>
          </p:nvPr>
        </p:nvPicPr>
        <p:blipFill rotWithShape="1">
          <a:blip r:embed="rId3"/>
          <a:srcRect t="7699" b="12656"/>
          <a:stretch/>
        </p:blipFill>
        <p:spPr>
          <a:xfrm>
            <a:off x="0" y="2554883"/>
            <a:ext cx="9144000" cy="4029739"/>
          </a:xfrm>
        </p:spPr>
      </p:pic>
      <p:sp>
        <p:nvSpPr>
          <p:cNvPr id="8" name="日期占位符 7">
            <a:extLst>
              <a:ext uri="{FF2B5EF4-FFF2-40B4-BE49-F238E27FC236}">
                <a16:creationId xmlns:a16="http://schemas.microsoft.com/office/drawing/2014/main" id="{FFBA918D-9CF7-1A11-BC11-C0030BB81EB0}"/>
              </a:ext>
            </a:extLst>
          </p:cNvPr>
          <p:cNvSpPr>
            <a:spLocks noGrp="1"/>
          </p:cNvSpPr>
          <p:nvPr>
            <p:ph type="dt" sz="half" idx="10"/>
          </p:nvPr>
        </p:nvSpPr>
        <p:spPr/>
        <p:txBody>
          <a:bodyPr/>
          <a:lstStyle/>
          <a:p>
            <a:r>
              <a:rPr lang="en-US" altLang="zh-CN"/>
              <a:t>2024/7/3</a:t>
            </a:r>
            <a:endParaRPr lang="zh-CN" altLang="en-US"/>
          </a:p>
        </p:txBody>
      </p:sp>
      <p:sp>
        <p:nvSpPr>
          <p:cNvPr id="9" name="灯片编号占位符 8">
            <a:extLst>
              <a:ext uri="{FF2B5EF4-FFF2-40B4-BE49-F238E27FC236}">
                <a16:creationId xmlns:a16="http://schemas.microsoft.com/office/drawing/2014/main" id="{4C094B3C-4CE8-F000-5AD0-193DE2017EA7}"/>
              </a:ext>
            </a:extLst>
          </p:cNvPr>
          <p:cNvSpPr>
            <a:spLocks noGrp="1"/>
          </p:cNvSpPr>
          <p:nvPr>
            <p:ph type="sldNum" sz="quarter" idx="12"/>
          </p:nvPr>
        </p:nvSpPr>
        <p:spPr/>
        <p:txBody>
          <a:bodyPr/>
          <a:lstStyle/>
          <a:p>
            <a:fld id="{3DABC5EB-4BD7-416D-8E82-74C7A4BEDF3A}" type="slidenum">
              <a:rPr lang="zh-CN" altLang="en-US" smtClean="0"/>
              <a:t>18</a:t>
            </a:fld>
            <a:endParaRPr lang="zh-CN" altLang="en-US"/>
          </a:p>
        </p:txBody>
      </p:sp>
      <mc:AlternateContent xmlns:mc="http://schemas.openxmlformats.org/markup-compatibility/2006" xmlns:a14="http://schemas.microsoft.com/office/drawing/2010/main">
        <mc:Choice Requires="a14">
          <p:graphicFrame>
            <p:nvGraphicFramePr>
              <p:cNvPr id="21" name="表格 20">
                <a:extLst>
                  <a:ext uri="{FF2B5EF4-FFF2-40B4-BE49-F238E27FC236}">
                    <a16:creationId xmlns:a16="http://schemas.microsoft.com/office/drawing/2014/main" id="{5200BBCC-41B5-1332-DC50-270BFFB062D1}"/>
                  </a:ext>
                </a:extLst>
              </p:cNvPr>
              <p:cNvGraphicFramePr>
                <a:graphicFrameLocks noGrp="1"/>
              </p:cNvGraphicFramePr>
              <p:nvPr>
                <p:extLst>
                  <p:ext uri="{D42A27DB-BD31-4B8C-83A1-F6EECF244321}">
                    <p14:modId xmlns:p14="http://schemas.microsoft.com/office/powerpoint/2010/main" val="2148770376"/>
                  </p:ext>
                </p:extLst>
              </p:nvPr>
            </p:nvGraphicFramePr>
            <p:xfrm>
              <a:off x="307549" y="904624"/>
              <a:ext cx="8528314" cy="1584960"/>
            </p:xfrm>
            <a:graphic>
              <a:graphicData uri="http://schemas.openxmlformats.org/drawingml/2006/table">
                <a:tbl>
                  <a:tblPr firstRow="1" bandRow="1">
                    <a:tableStyleId>{5C22544A-7EE6-4342-B048-85BDC9FD1C3A}</a:tableStyleId>
                  </a:tblPr>
                  <a:tblGrid>
                    <a:gridCol w="1804182">
                      <a:extLst>
                        <a:ext uri="{9D8B030D-6E8A-4147-A177-3AD203B41FA5}">
                          <a16:colId xmlns:a16="http://schemas.microsoft.com/office/drawing/2014/main" val="1008028124"/>
                        </a:ext>
                      </a:extLst>
                    </a:gridCol>
                    <a:gridCol w="1681033">
                      <a:extLst>
                        <a:ext uri="{9D8B030D-6E8A-4147-A177-3AD203B41FA5}">
                          <a16:colId xmlns:a16="http://schemas.microsoft.com/office/drawing/2014/main" val="2132379931"/>
                        </a:ext>
                      </a:extLst>
                    </a:gridCol>
                    <a:gridCol w="1681033">
                      <a:extLst>
                        <a:ext uri="{9D8B030D-6E8A-4147-A177-3AD203B41FA5}">
                          <a16:colId xmlns:a16="http://schemas.microsoft.com/office/drawing/2014/main" val="134518027"/>
                        </a:ext>
                      </a:extLst>
                    </a:gridCol>
                    <a:gridCol w="1681033">
                      <a:extLst>
                        <a:ext uri="{9D8B030D-6E8A-4147-A177-3AD203B41FA5}">
                          <a16:colId xmlns:a16="http://schemas.microsoft.com/office/drawing/2014/main" val="2395217422"/>
                        </a:ext>
                      </a:extLst>
                    </a:gridCol>
                    <a:gridCol w="1681033">
                      <a:extLst>
                        <a:ext uri="{9D8B030D-6E8A-4147-A177-3AD203B41FA5}">
                          <a16:colId xmlns:a16="http://schemas.microsoft.com/office/drawing/2014/main" val="1092524442"/>
                        </a:ext>
                      </a:extLst>
                    </a:gridCol>
                  </a:tblGrid>
                  <a:tr h="370840">
                    <a:tc rowSpan="2">
                      <a:txBody>
                        <a:bodyPr/>
                        <a:lstStyle/>
                        <a:p>
                          <a:pPr algn="ctr"/>
                          <a:endParaRPr lang="zh-CN" altLang="en-US" sz="2000" dirty="0"/>
                        </a:p>
                      </a:txBody>
                      <a:tcPr anchor="ctr"/>
                    </a:tc>
                    <a:tc gridSpan="2">
                      <a:txBody>
                        <a:bodyPr/>
                        <a:lstStyle/>
                        <a:p>
                          <a:pPr algn="ctr"/>
                          <a:r>
                            <a:rPr lang="en-US" altLang="zh-CN" sz="2000" b="1" dirty="0"/>
                            <a:t>Core</a:t>
                          </a:r>
                          <a:endParaRPr lang="zh-CN" altLang="en-US" sz="2000" b="1" dirty="0"/>
                        </a:p>
                      </a:txBody>
                      <a:tcPr anchor="ctr"/>
                    </a:tc>
                    <a:tc hMerge="1">
                      <a:txBody>
                        <a:bodyPr/>
                        <a:lstStyle/>
                        <a:p>
                          <a:pPr algn="ctr"/>
                          <a:endParaRPr lang="zh-CN" altLang="en-US" dirty="0"/>
                        </a:p>
                      </a:txBody>
                      <a:tcPr anchor="ctr"/>
                    </a:tc>
                    <a:tc gridSpan="2">
                      <a:txBody>
                        <a:bodyPr/>
                        <a:lstStyle/>
                        <a:p>
                          <a:pPr algn="ctr"/>
                          <a:r>
                            <a:rPr lang="en-US" altLang="zh-CN" sz="2000" b="1" dirty="0"/>
                            <a:t>Halo</a:t>
                          </a:r>
                          <a:endParaRPr lang="zh-CN" altLang="en-US" sz="2000" b="1" dirty="0"/>
                        </a:p>
                      </a:txBody>
                      <a:tcPr anchor="ctr"/>
                    </a:tc>
                    <a:tc hMerge="1">
                      <a:txBody>
                        <a:bodyPr/>
                        <a:lstStyle/>
                        <a:p>
                          <a:pPr algn="ctr"/>
                          <a:endParaRPr lang="zh-CN" altLang="en-US" dirty="0"/>
                        </a:p>
                      </a:txBody>
                      <a:tcPr anchor="ctr"/>
                    </a:tc>
                    <a:extLst>
                      <a:ext uri="{0D108BD9-81ED-4DB2-BD59-A6C34878D82A}">
                        <a16:rowId xmlns:a16="http://schemas.microsoft.com/office/drawing/2014/main" val="38037975"/>
                      </a:ext>
                    </a:extLst>
                  </a:tr>
                  <a:tr h="370840">
                    <a:tc vMerge="1">
                      <a:txBody>
                        <a:bodyPr/>
                        <a:lstStyle/>
                        <a:p>
                          <a:pPr algn="ctr"/>
                          <a:endParaRPr lang="zh-CN" altLang="en-US"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37461496"/>
                      </a:ext>
                    </a:extLst>
                  </a:tr>
                  <a:tr h="370840">
                    <a:tc>
                      <a:txBody>
                        <a:bodyPr/>
                        <a:lstStyle/>
                        <a:p>
                          <a:pPr algn="ctr"/>
                          <a:r>
                            <a:rPr lang="en-US" altLang="zh-CN" sz="2000" dirty="0"/>
                            <a:t>Radius </a:t>
                          </a:r>
                          <a14:m>
                            <m:oMath xmlns:m="http://schemas.openxmlformats.org/officeDocument/2006/math">
                              <m:r>
                                <a:rPr lang="en-US" altLang="zh-CN" sz="2000" b="0" i="1" smtClean="0">
                                  <a:latin typeface="Cambria Math" panose="02040503050406030204" pitchFamily="18" charset="0"/>
                                </a:rPr>
                                <m:t>𝑅</m:t>
                              </m:r>
                            </m:oMath>
                          </a14:m>
                          <a:r>
                            <a:rPr lang="en-US" altLang="zh-CN" sz="2000" dirty="0"/>
                            <a:t> (</a:t>
                          </a:r>
                          <a:r>
                            <a:rPr lang="en-US" altLang="zh-CN" sz="2000" dirty="0" err="1"/>
                            <a:t>fm</a:t>
                          </a:r>
                          <a:r>
                            <a:rPr lang="en-US" altLang="zh-CN" sz="2000" dirty="0"/>
                            <a:t>)</a:t>
                          </a:r>
                          <a:endParaRPr lang="zh-CN" altLang="en-US" sz="2000" dirty="0"/>
                        </a:p>
                      </a:txBody>
                      <a:tcPr anchor="ctr"/>
                    </a:tc>
                    <a:tc>
                      <a:txBody>
                        <a:bodyPr/>
                        <a:lstStyle/>
                        <a:p>
                          <a:pPr algn="ctr"/>
                          <a:r>
                            <a:rPr lang="en-US" altLang="zh-CN" sz="2000" dirty="0"/>
                            <a:t>3.899</a:t>
                          </a:r>
                          <a:endParaRPr lang="zh-CN" altLang="en-US" sz="2000" dirty="0"/>
                        </a:p>
                      </a:txBody>
                      <a:tcPr anchor="ctr"/>
                    </a:tc>
                    <a:tc>
                      <a:txBody>
                        <a:bodyPr/>
                        <a:lstStyle/>
                        <a:p>
                          <a:pPr algn="ctr"/>
                          <a:r>
                            <a:rPr lang="en-US" altLang="zh-CN" sz="2000" dirty="0"/>
                            <a:t>3.858</a:t>
                          </a:r>
                          <a:endParaRPr lang="zh-CN" altLang="en-US" sz="2000" dirty="0"/>
                        </a:p>
                      </a:txBody>
                      <a:tcPr anchor="ctr"/>
                    </a:tc>
                    <a:tc>
                      <a:txBody>
                        <a:bodyPr/>
                        <a:lstStyle/>
                        <a:p>
                          <a:pPr algn="ctr"/>
                          <a:r>
                            <a:rPr lang="en-US" altLang="zh-CN" sz="2000" dirty="0"/>
                            <a:t>5.373</a:t>
                          </a:r>
                          <a:endParaRPr lang="zh-CN" altLang="en-US" sz="2000" dirty="0"/>
                        </a:p>
                      </a:txBody>
                      <a:tcPr anchor="ctr"/>
                    </a:tc>
                    <a:tc>
                      <a:txBody>
                        <a:bodyPr/>
                        <a:lstStyle/>
                        <a:p>
                          <a:pPr algn="ctr"/>
                          <a:r>
                            <a:rPr lang="en-US" altLang="zh-CN" sz="2000" dirty="0"/>
                            <a:t>5.181</a:t>
                          </a:r>
                          <a:endParaRPr lang="zh-CN" altLang="en-US" sz="2000" dirty="0"/>
                        </a:p>
                      </a:txBody>
                      <a:tcPr anchor="ctr"/>
                    </a:tc>
                    <a:extLst>
                      <a:ext uri="{0D108BD9-81ED-4DB2-BD59-A6C34878D82A}">
                        <a16:rowId xmlns:a16="http://schemas.microsoft.com/office/drawing/2014/main" val="3549289911"/>
                      </a:ext>
                    </a:extLst>
                  </a:tr>
                  <a:tr h="370840">
                    <a:tc>
                      <a:txBody>
                        <a:bodyPr/>
                        <a:lstStyle/>
                        <a:p>
                          <a:pPr algn="ctr"/>
                          <a:r>
                            <a:rPr lang="en-US" altLang="zh-CN" sz="2000" dirty="0"/>
                            <a:t>Deformation </a:t>
                          </a:r>
                          <a14:m>
                            <m:oMath xmlns:m="http://schemas.openxmlformats.org/officeDocument/2006/math">
                              <m:r>
                                <a:rPr lang="en-US" altLang="zh-CN" sz="2000" b="0" i="1" smtClean="0">
                                  <a:latin typeface="Cambria Math" panose="02040503050406030204" pitchFamily="18" charset="0"/>
                                </a:rPr>
                                <m:t>𝛽</m:t>
                              </m:r>
                            </m:oMath>
                          </a14:m>
                          <a:endParaRPr lang="zh-CN" altLang="en-US" sz="2000" dirty="0"/>
                        </a:p>
                      </a:txBody>
                      <a:tcPr anchor="ctr"/>
                    </a:tc>
                    <a:tc>
                      <a:txBody>
                        <a:bodyPr/>
                        <a:lstStyle/>
                        <a:p>
                          <a:pPr algn="ctr"/>
                          <a:r>
                            <a:rPr lang="en-US" altLang="zh-CN" sz="2000" dirty="0"/>
                            <a:t>0.447</a:t>
                          </a:r>
                          <a:endParaRPr lang="zh-CN" altLang="en-US" sz="2000" dirty="0"/>
                        </a:p>
                      </a:txBody>
                      <a:tcPr anchor="ctr"/>
                    </a:tc>
                    <a:tc>
                      <a:txBody>
                        <a:bodyPr/>
                        <a:lstStyle/>
                        <a:p>
                          <a:pPr algn="ctr"/>
                          <a:r>
                            <a:rPr lang="en-US" altLang="zh-CN" sz="2000" dirty="0"/>
                            <a:t>0.370</a:t>
                          </a:r>
                          <a:endParaRPr lang="zh-CN" altLang="en-US" sz="2000" dirty="0"/>
                        </a:p>
                      </a:txBody>
                      <a:tcPr anchor="ctr"/>
                    </a:tc>
                    <a:tc>
                      <a:txBody>
                        <a:bodyPr/>
                        <a:lstStyle/>
                        <a:p>
                          <a:pPr algn="ctr"/>
                          <a:r>
                            <a:rPr lang="en-US" altLang="zh-CN" sz="2000" dirty="0"/>
                            <a:t>-0.225</a:t>
                          </a:r>
                          <a:endParaRPr lang="zh-CN" altLang="en-US" sz="2000" dirty="0"/>
                        </a:p>
                      </a:txBody>
                      <a:tcPr anchor="ctr"/>
                    </a:tc>
                    <a:tc>
                      <a:txBody>
                        <a:bodyPr/>
                        <a:lstStyle/>
                        <a:p>
                          <a:pPr algn="ctr"/>
                          <a:r>
                            <a:rPr lang="en-US" altLang="zh-CN" sz="2000" b="1" dirty="0">
                              <a:solidFill>
                                <a:srgbClr val="FF0000"/>
                              </a:solidFill>
                            </a:rPr>
                            <a:t>-0.465</a:t>
                          </a:r>
                          <a:endParaRPr lang="zh-CN" altLang="en-US" sz="2000" b="1" dirty="0">
                            <a:solidFill>
                              <a:srgbClr val="FF0000"/>
                            </a:solidFill>
                          </a:endParaRPr>
                        </a:p>
                      </a:txBody>
                      <a:tcPr anchor="ctr"/>
                    </a:tc>
                    <a:extLst>
                      <a:ext uri="{0D108BD9-81ED-4DB2-BD59-A6C34878D82A}">
                        <a16:rowId xmlns:a16="http://schemas.microsoft.com/office/drawing/2014/main" val="1207639113"/>
                      </a:ext>
                    </a:extLst>
                  </a:tr>
                </a:tbl>
              </a:graphicData>
            </a:graphic>
          </p:graphicFrame>
        </mc:Choice>
        <mc:Fallback xmlns="">
          <p:graphicFrame>
            <p:nvGraphicFramePr>
              <p:cNvPr id="21" name="表格 20">
                <a:extLst>
                  <a:ext uri="{FF2B5EF4-FFF2-40B4-BE49-F238E27FC236}">
                    <a16:creationId xmlns:a16="http://schemas.microsoft.com/office/drawing/2014/main" id="{5200BBCC-41B5-1332-DC50-270BFFB062D1}"/>
                  </a:ext>
                </a:extLst>
              </p:cNvPr>
              <p:cNvGraphicFramePr>
                <a:graphicFrameLocks noGrp="1"/>
              </p:cNvGraphicFramePr>
              <p:nvPr>
                <p:extLst>
                  <p:ext uri="{D42A27DB-BD31-4B8C-83A1-F6EECF244321}">
                    <p14:modId xmlns:p14="http://schemas.microsoft.com/office/powerpoint/2010/main" val="2148770376"/>
                  </p:ext>
                </p:extLst>
              </p:nvPr>
            </p:nvGraphicFramePr>
            <p:xfrm>
              <a:off x="307549" y="904624"/>
              <a:ext cx="8528314" cy="1584960"/>
            </p:xfrm>
            <a:graphic>
              <a:graphicData uri="http://schemas.openxmlformats.org/drawingml/2006/table">
                <a:tbl>
                  <a:tblPr firstRow="1" bandRow="1">
                    <a:tableStyleId>{5C22544A-7EE6-4342-B048-85BDC9FD1C3A}</a:tableStyleId>
                  </a:tblPr>
                  <a:tblGrid>
                    <a:gridCol w="1804182">
                      <a:extLst>
                        <a:ext uri="{9D8B030D-6E8A-4147-A177-3AD203B41FA5}">
                          <a16:colId xmlns:a16="http://schemas.microsoft.com/office/drawing/2014/main" val="1008028124"/>
                        </a:ext>
                      </a:extLst>
                    </a:gridCol>
                    <a:gridCol w="1681033">
                      <a:extLst>
                        <a:ext uri="{9D8B030D-6E8A-4147-A177-3AD203B41FA5}">
                          <a16:colId xmlns:a16="http://schemas.microsoft.com/office/drawing/2014/main" val="2132379931"/>
                        </a:ext>
                      </a:extLst>
                    </a:gridCol>
                    <a:gridCol w="1681033">
                      <a:extLst>
                        <a:ext uri="{9D8B030D-6E8A-4147-A177-3AD203B41FA5}">
                          <a16:colId xmlns:a16="http://schemas.microsoft.com/office/drawing/2014/main" val="134518027"/>
                        </a:ext>
                      </a:extLst>
                    </a:gridCol>
                    <a:gridCol w="1681033">
                      <a:extLst>
                        <a:ext uri="{9D8B030D-6E8A-4147-A177-3AD203B41FA5}">
                          <a16:colId xmlns:a16="http://schemas.microsoft.com/office/drawing/2014/main" val="2395217422"/>
                        </a:ext>
                      </a:extLst>
                    </a:gridCol>
                    <a:gridCol w="1681033">
                      <a:extLst>
                        <a:ext uri="{9D8B030D-6E8A-4147-A177-3AD203B41FA5}">
                          <a16:colId xmlns:a16="http://schemas.microsoft.com/office/drawing/2014/main" val="1092524442"/>
                        </a:ext>
                      </a:extLst>
                    </a:gridCol>
                  </a:tblGrid>
                  <a:tr h="396240">
                    <a:tc rowSpan="2">
                      <a:txBody>
                        <a:bodyPr/>
                        <a:lstStyle/>
                        <a:p>
                          <a:pPr algn="ctr"/>
                          <a:endParaRPr lang="zh-CN" altLang="en-US" sz="2000" dirty="0"/>
                        </a:p>
                      </a:txBody>
                      <a:tcPr anchor="ctr"/>
                    </a:tc>
                    <a:tc gridSpan="2">
                      <a:txBody>
                        <a:bodyPr/>
                        <a:lstStyle/>
                        <a:p>
                          <a:pPr algn="ctr"/>
                          <a:r>
                            <a:rPr lang="en-US" altLang="zh-CN" sz="2000" b="1" dirty="0"/>
                            <a:t>Core</a:t>
                          </a:r>
                          <a:endParaRPr lang="zh-CN" altLang="en-US" sz="2000" b="1" dirty="0"/>
                        </a:p>
                      </a:txBody>
                      <a:tcPr anchor="ctr"/>
                    </a:tc>
                    <a:tc hMerge="1">
                      <a:txBody>
                        <a:bodyPr/>
                        <a:lstStyle/>
                        <a:p>
                          <a:pPr algn="ctr"/>
                          <a:endParaRPr lang="zh-CN" altLang="en-US" dirty="0"/>
                        </a:p>
                      </a:txBody>
                      <a:tcPr anchor="ctr"/>
                    </a:tc>
                    <a:tc gridSpan="2">
                      <a:txBody>
                        <a:bodyPr/>
                        <a:lstStyle/>
                        <a:p>
                          <a:pPr algn="ctr"/>
                          <a:r>
                            <a:rPr lang="en-US" altLang="zh-CN" sz="2000" b="1" dirty="0"/>
                            <a:t>Halo</a:t>
                          </a:r>
                          <a:endParaRPr lang="zh-CN" altLang="en-US" sz="2000" b="1" dirty="0"/>
                        </a:p>
                      </a:txBody>
                      <a:tcPr anchor="ctr"/>
                    </a:tc>
                    <a:tc hMerge="1">
                      <a:txBody>
                        <a:bodyPr/>
                        <a:lstStyle/>
                        <a:p>
                          <a:pPr algn="ctr"/>
                          <a:endParaRPr lang="zh-CN" altLang="en-US" dirty="0"/>
                        </a:p>
                      </a:txBody>
                      <a:tcPr anchor="ctr"/>
                    </a:tc>
                    <a:extLst>
                      <a:ext uri="{0D108BD9-81ED-4DB2-BD59-A6C34878D82A}">
                        <a16:rowId xmlns:a16="http://schemas.microsoft.com/office/drawing/2014/main" val="38037975"/>
                      </a:ext>
                    </a:extLst>
                  </a:tr>
                  <a:tr h="396240">
                    <a:tc vMerge="1">
                      <a:txBody>
                        <a:bodyPr/>
                        <a:lstStyle/>
                        <a:p>
                          <a:pPr algn="ctr"/>
                          <a:endParaRPr lang="zh-CN" altLang="en-US"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37461496"/>
                      </a:ext>
                    </a:extLst>
                  </a:tr>
                  <a:tr h="396240">
                    <a:tc>
                      <a:txBody>
                        <a:bodyPr/>
                        <a:lstStyle/>
                        <a:p>
                          <a:endParaRPr lang="zh-CN"/>
                        </a:p>
                      </a:txBody>
                      <a:tcPr anchor="ctr">
                        <a:blipFill>
                          <a:blip r:embed="rId4"/>
                          <a:stretch>
                            <a:fillRect l="-338" t="-207692" r="-374324" b="-127692"/>
                          </a:stretch>
                        </a:blipFill>
                      </a:tcPr>
                    </a:tc>
                    <a:tc>
                      <a:txBody>
                        <a:bodyPr/>
                        <a:lstStyle/>
                        <a:p>
                          <a:pPr algn="ctr"/>
                          <a:r>
                            <a:rPr lang="en-US" altLang="zh-CN" sz="2000" dirty="0"/>
                            <a:t>3.899</a:t>
                          </a:r>
                          <a:endParaRPr lang="zh-CN" altLang="en-US" sz="2000" dirty="0"/>
                        </a:p>
                      </a:txBody>
                      <a:tcPr anchor="ctr"/>
                    </a:tc>
                    <a:tc>
                      <a:txBody>
                        <a:bodyPr/>
                        <a:lstStyle/>
                        <a:p>
                          <a:pPr algn="ctr"/>
                          <a:r>
                            <a:rPr lang="en-US" altLang="zh-CN" sz="2000" dirty="0"/>
                            <a:t>3.858</a:t>
                          </a:r>
                          <a:endParaRPr lang="zh-CN" altLang="en-US" sz="2000" dirty="0"/>
                        </a:p>
                      </a:txBody>
                      <a:tcPr anchor="ctr"/>
                    </a:tc>
                    <a:tc>
                      <a:txBody>
                        <a:bodyPr/>
                        <a:lstStyle/>
                        <a:p>
                          <a:pPr algn="ctr"/>
                          <a:r>
                            <a:rPr lang="en-US" altLang="zh-CN" sz="2000" dirty="0"/>
                            <a:t>5.373</a:t>
                          </a:r>
                          <a:endParaRPr lang="zh-CN" altLang="en-US" sz="2000" dirty="0"/>
                        </a:p>
                      </a:txBody>
                      <a:tcPr anchor="ctr"/>
                    </a:tc>
                    <a:tc>
                      <a:txBody>
                        <a:bodyPr/>
                        <a:lstStyle/>
                        <a:p>
                          <a:pPr algn="ctr"/>
                          <a:r>
                            <a:rPr lang="en-US" altLang="zh-CN" sz="2000" dirty="0"/>
                            <a:t>5.181</a:t>
                          </a:r>
                          <a:endParaRPr lang="zh-CN" altLang="en-US" sz="2000" dirty="0"/>
                        </a:p>
                      </a:txBody>
                      <a:tcPr anchor="ctr"/>
                    </a:tc>
                    <a:extLst>
                      <a:ext uri="{0D108BD9-81ED-4DB2-BD59-A6C34878D82A}">
                        <a16:rowId xmlns:a16="http://schemas.microsoft.com/office/drawing/2014/main" val="3549289911"/>
                      </a:ext>
                    </a:extLst>
                  </a:tr>
                  <a:tr h="396240">
                    <a:tc>
                      <a:txBody>
                        <a:bodyPr/>
                        <a:lstStyle/>
                        <a:p>
                          <a:endParaRPr lang="zh-CN"/>
                        </a:p>
                      </a:txBody>
                      <a:tcPr anchor="ctr">
                        <a:blipFill>
                          <a:blip r:embed="rId4"/>
                          <a:stretch>
                            <a:fillRect l="-338" t="-307692" r="-374324" b="-27692"/>
                          </a:stretch>
                        </a:blipFill>
                      </a:tcPr>
                    </a:tc>
                    <a:tc>
                      <a:txBody>
                        <a:bodyPr/>
                        <a:lstStyle/>
                        <a:p>
                          <a:pPr algn="ctr"/>
                          <a:r>
                            <a:rPr lang="en-US" altLang="zh-CN" sz="2000" dirty="0"/>
                            <a:t>0.447</a:t>
                          </a:r>
                          <a:endParaRPr lang="zh-CN" altLang="en-US" sz="2000" dirty="0"/>
                        </a:p>
                      </a:txBody>
                      <a:tcPr anchor="ctr"/>
                    </a:tc>
                    <a:tc>
                      <a:txBody>
                        <a:bodyPr/>
                        <a:lstStyle/>
                        <a:p>
                          <a:pPr algn="ctr"/>
                          <a:r>
                            <a:rPr lang="en-US" altLang="zh-CN" sz="2000" dirty="0"/>
                            <a:t>0.370</a:t>
                          </a:r>
                          <a:endParaRPr lang="zh-CN" altLang="en-US" sz="2000" dirty="0"/>
                        </a:p>
                      </a:txBody>
                      <a:tcPr anchor="ctr"/>
                    </a:tc>
                    <a:tc>
                      <a:txBody>
                        <a:bodyPr/>
                        <a:lstStyle/>
                        <a:p>
                          <a:pPr algn="ctr"/>
                          <a:r>
                            <a:rPr lang="en-US" altLang="zh-CN" sz="2000" dirty="0"/>
                            <a:t>-0.225</a:t>
                          </a:r>
                          <a:endParaRPr lang="zh-CN" altLang="en-US" sz="2000" dirty="0"/>
                        </a:p>
                      </a:txBody>
                      <a:tcPr anchor="ctr"/>
                    </a:tc>
                    <a:tc>
                      <a:txBody>
                        <a:bodyPr/>
                        <a:lstStyle/>
                        <a:p>
                          <a:pPr algn="ctr"/>
                          <a:r>
                            <a:rPr lang="en-US" altLang="zh-CN" sz="2000" b="1" dirty="0">
                              <a:solidFill>
                                <a:srgbClr val="FF0000"/>
                              </a:solidFill>
                            </a:rPr>
                            <a:t>-0.465</a:t>
                          </a:r>
                          <a:endParaRPr lang="zh-CN" altLang="en-US" sz="2000" b="1" dirty="0">
                            <a:solidFill>
                              <a:srgbClr val="FF0000"/>
                            </a:solidFill>
                          </a:endParaRPr>
                        </a:p>
                      </a:txBody>
                      <a:tcPr anchor="ctr"/>
                    </a:tc>
                    <a:extLst>
                      <a:ext uri="{0D108BD9-81ED-4DB2-BD59-A6C34878D82A}">
                        <a16:rowId xmlns:a16="http://schemas.microsoft.com/office/drawing/2014/main" val="1207639113"/>
                      </a:ext>
                    </a:extLst>
                  </a:tr>
                </a:tbl>
              </a:graphicData>
            </a:graphic>
          </p:graphicFrame>
        </mc:Fallback>
      </mc:AlternateContent>
      <p:sp>
        <p:nvSpPr>
          <p:cNvPr id="3" name="页脚占位符 2">
            <a:extLst>
              <a:ext uri="{FF2B5EF4-FFF2-40B4-BE49-F238E27FC236}">
                <a16:creationId xmlns:a16="http://schemas.microsoft.com/office/drawing/2014/main" id="{105935BC-47C8-38B8-21C0-4B2234F0363C}"/>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5" name="图片 4">
            <a:extLst>
              <a:ext uri="{FF2B5EF4-FFF2-40B4-BE49-F238E27FC236}">
                <a16:creationId xmlns:a16="http://schemas.microsoft.com/office/drawing/2014/main" id="{54B25912-DCCD-182C-8951-4F89D976A4BD}"/>
              </a:ext>
            </a:extLst>
          </p:cNvPr>
          <p:cNvPicPr>
            <a:picLocks noChangeAspect="1"/>
          </p:cNvPicPr>
          <p:nvPr/>
        </p:nvPicPr>
        <p:blipFill rotWithShape="1">
          <a:blip r:embed="rId5"/>
          <a:srcRect l="13254" t="3879" r="3337" b="3286"/>
          <a:stretch/>
        </p:blipFill>
        <p:spPr>
          <a:xfrm>
            <a:off x="0" y="2554883"/>
            <a:ext cx="9144001" cy="4029739"/>
          </a:xfrm>
          <a:prstGeom prst="rect">
            <a:avLst/>
          </a:prstGeom>
        </p:spPr>
      </p:pic>
    </p:spTree>
    <p:extLst>
      <p:ext uri="{BB962C8B-B14F-4D97-AF65-F5344CB8AC3E}">
        <p14:creationId xmlns:p14="http://schemas.microsoft.com/office/powerpoint/2010/main" val="33073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64736-BBAE-0FCF-7CA8-1D522C3BCB59}"/>
              </a:ext>
            </a:extLst>
          </p:cNvPr>
          <p:cNvSpPr>
            <a:spLocks noGrp="1"/>
          </p:cNvSpPr>
          <p:nvPr>
            <p:ph type="title"/>
          </p:nvPr>
        </p:nvSpPr>
        <p:spPr/>
        <p:txBody>
          <a:bodyPr/>
          <a:lstStyle/>
          <a:p>
            <a:r>
              <a:rPr lang="en-US" altLang="zh-CN" dirty="0"/>
              <a:t>Deformation contributions</a:t>
            </a:r>
            <a:endParaRPr lang="zh-CN" altLang="en-US" dirty="0"/>
          </a:p>
        </p:txBody>
      </p:sp>
      <p:sp>
        <p:nvSpPr>
          <p:cNvPr id="4" name="日期占位符 3">
            <a:extLst>
              <a:ext uri="{FF2B5EF4-FFF2-40B4-BE49-F238E27FC236}">
                <a16:creationId xmlns:a16="http://schemas.microsoft.com/office/drawing/2014/main" id="{3C11D2BE-C995-FC07-FD2F-4927D445BC31}"/>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BC66D092-F2AE-2584-A55D-D880D0FE5080}"/>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4AA66673-4F9C-A734-9BCA-CCDF3F8335F8}"/>
              </a:ext>
            </a:extLst>
          </p:cNvPr>
          <p:cNvSpPr>
            <a:spLocks noGrp="1"/>
          </p:cNvSpPr>
          <p:nvPr>
            <p:ph type="sldNum" sz="quarter" idx="12"/>
          </p:nvPr>
        </p:nvSpPr>
        <p:spPr/>
        <p:txBody>
          <a:bodyPr/>
          <a:lstStyle/>
          <a:p>
            <a:fld id="{87C908B9-DD87-4E80-B55D-230C2370BA18}" type="slidenum">
              <a:rPr lang="zh-CN" altLang="en-US" smtClean="0"/>
              <a:t>19</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715D899-E8EA-5198-0DAA-186E4697259F}"/>
                  </a:ext>
                </a:extLst>
              </p:cNvPr>
              <p:cNvSpPr txBox="1"/>
              <p:nvPr/>
            </p:nvSpPr>
            <p:spPr>
              <a:xfrm>
                <a:off x="294" y="5703874"/>
                <a:ext cx="9143706" cy="796949"/>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200" dirty="0"/>
                  <a:t>The enlargement of the halo’s deformation is mostly attributed to the deformation change in the </a:t>
                </a:r>
                <a14:m>
                  <m:oMath xmlns:m="http://schemas.openxmlformats.org/officeDocument/2006/math">
                    <m:sSubSup>
                      <m:sSubSupPr>
                        <m:ctrlPr>
                          <a:rPr lang="en-US" altLang="zh-CN" sz="2400" b="0" i="1" u="none" strike="noStrike" smtClean="0">
                            <a:solidFill>
                              <a:srgbClr val="000000"/>
                            </a:solidFill>
                            <a:effectLst/>
                            <a:latin typeface="Cambria Math" panose="02040503050406030204" pitchFamily="18" charset="0"/>
                            <a:ea typeface="+mn-ea"/>
                          </a:rPr>
                        </m:ctrlPr>
                      </m:sSubSupPr>
                      <m:e>
                        <m:r>
                          <a:rPr lang="en-US" altLang="zh-CN" sz="2400" b="0" i="1" u="none" strike="noStrike" smtClean="0">
                            <a:solidFill>
                              <a:srgbClr val="000000"/>
                            </a:solidFill>
                            <a:effectLst/>
                            <a:latin typeface="Cambria Math" panose="02040503050406030204" pitchFamily="18" charset="0"/>
                            <a:ea typeface="+mn-ea"/>
                          </a:rPr>
                          <m:t>1/2</m:t>
                        </m:r>
                      </m:e>
                      <m:sub>
                        <m:r>
                          <a:rPr lang="en-US" altLang="zh-CN" sz="2400" b="0" i="1" u="none" strike="noStrike" smtClean="0">
                            <a:solidFill>
                              <a:srgbClr val="000000"/>
                            </a:solidFill>
                            <a:effectLst/>
                            <a:latin typeface="Cambria Math" panose="02040503050406030204" pitchFamily="18" charset="0"/>
                            <a:ea typeface="+mn-ea"/>
                          </a:rPr>
                          <m:t>5</m:t>
                        </m:r>
                      </m:sub>
                      <m:sup>
                        <m:r>
                          <a:rPr lang="en-US" altLang="zh-CN" sz="2400" b="0" i="1" u="none" strike="noStrike" smtClean="0">
                            <a:solidFill>
                              <a:srgbClr val="000000"/>
                            </a:solidFill>
                            <a:effectLst/>
                            <a:latin typeface="Cambria Math" panose="02040503050406030204" pitchFamily="18" charset="0"/>
                            <a:ea typeface="+mn-ea"/>
                          </a:rPr>
                          <m:t>−</m:t>
                        </m:r>
                      </m:sup>
                    </m:sSubSup>
                  </m:oMath>
                </a14:m>
                <a:r>
                  <a:rPr lang="zh-CN" altLang="en-US" sz="2200" dirty="0"/>
                  <a:t> </a:t>
                </a:r>
                <a:r>
                  <a:rPr lang="en-US" altLang="zh-CN" sz="2200" dirty="0"/>
                  <a:t>neutron</a:t>
                </a:r>
                <a:r>
                  <a:rPr lang="zh-CN" altLang="en-US" sz="2200" dirty="0"/>
                  <a:t> </a:t>
                </a:r>
                <a:r>
                  <a:rPr lang="en-US" altLang="zh-CN" sz="2200" dirty="0"/>
                  <a:t>level.</a:t>
                </a:r>
                <a:endParaRPr lang="zh-CN" altLang="en-US" sz="2200" dirty="0"/>
              </a:p>
            </p:txBody>
          </p:sp>
        </mc:Choice>
        <mc:Fallback xmlns="">
          <p:sp>
            <p:nvSpPr>
              <p:cNvPr id="8" name="文本框 7">
                <a:extLst>
                  <a:ext uri="{FF2B5EF4-FFF2-40B4-BE49-F238E27FC236}">
                    <a16:creationId xmlns:a16="http://schemas.microsoft.com/office/drawing/2014/main" id="{8715D899-E8EA-5198-0DAA-186E4697259F}"/>
                  </a:ext>
                </a:extLst>
              </p:cNvPr>
              <p:cNvSpPr txBox="1">
                <a:spLocks noRot="1" noChangeAspect="1" noMove="1" noResize="1" noEditPoints="1" noAdjustHandles="1" noChangeArrowheads="1" noChangeShapeType="1" noTextEdit="1"/>
              </p:cNvSpPr>
              <p:nvPr/>
            </p:nvSpPr>
            <p:spPr>
              <a:xfrm>
                <a:off x="294" y="5703874"/>
                <a:ext cx="9143706" cy="796949"/>
              </a:xfrm>
              <a:prstGeom prst="rect">
                <a:avLst/>
              </a:prstGeom>
              <a:blipFill>
                <a:blip r:embed="rId3"/>
                <a:stretch>
                  <a:fillRect l="-733" t="-4615" r="-867" b="-14615"/>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A269F18A-CD6C-1024-9A24-54D5006A672F}"/>
              </a:ext>
            </a:extLst>
          </p:cNvPr>
          <p:cNvPicPr>
            <a:picLocks noGrp="1" noChangeAspect="1"/>
          </p:cNvPicPr>
          <p:nvPr>
            <p:ph idx="1"/>
          </p:nvPr>
        </p:nvPicPr>
        <p:blipFill rotWithShape="1">
          <a:blip r:embed="rId4"/>
          <a:srcRect t="9060" b="2745"/>
          <a:stretch/>
        </p:blipFill>
        <p:spPr>
          <a:xfrm>
            <a:off x="1030898" y="922552"/>
            <a:ext cx="7081616" cy="4781322"/>
          </a:xfrm>
        </p:spPr>
      </p:pic>
    </p:spTree>
    <p:extLst>
      <p:ext uri="{BB962C8B-B14F-4D97-AF65-F5344CB8AC3E}">
        <p14:creationId xmlns:p14="http://schemas.microsoft.com/office/powerpoint/2010/main" val="173189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FBB822A-8313-7EC3-2190-A4E38BAC4DBD}"/>
              </a:ext>
            </a:extLst>
          </p:cNvPr>
          <p:cNvSpPr>
            <a:spLocks noGrp="1"/>
          </p:cNvSpPr>
          <p:nvPr>
            <p:ph type="title"/>
          </p:nvPr>
        </p:nvSpPr>
        <p:spPr/>
        <p:txBody>
          <a:bodyPr/>
          <a:lstStyle/>
          <a:p>
            <a:r>
              <a:rPr lang="en-US" altLang="zh-CN" dirty="0"/>
              <a:t>Outline</a:t>
            </a:r>
            <a:endParaRPr lang="zh-CN" altLang="en-US" dirty="0"/>
          </a:p>
        </p:txBody>
      </p:sp>
      <p:sp>
        <p:nvSpPr>
          <p:cNvPr id="6" name="内容占位符 5">
            <a:extLst>
              <a:ext uri="{FF2B5EF4-FFF2-40B4-BE49-F238E27FC236}">
                <a16:creationId xmlns:a16="http://schemas.microsoft.com/office/drawing/2014/main" id="{4785C6E9-EDA0-3EDB-4E36-60D46F9F947D}"/>
              </a:ext>
            </a:extLst>
          </p:cNvPr>
          <p:cNvSpPr>
            <a:spLocks noGrp="1"/>
          </p:cNvSpPr>
          <p:nvPr>
            <p:ph idx="1"/>
          </p:nvPr>
        </p:nvSpPr>
        <p:spPr>
          <a:xfrm>
            <a:off x="361506" y="896400"/>
            <a:ext cx="8782493" cy="5421667"/>
          </a:xfrm>
        </p:spPr>
        <p:txBody>
          <a:bodyPr tIns="226800" anchor="t" anchorCtr="0">
            <a:normAutofit/>
          </a:bodyPr>
          <a:lstStyle/>
          <a:p>
            <a:pPr marL="627063" indent="-446088">
              <a:lnSpc>
                <a:spcPct val="150000"/>
              </a:lnSpc>
              <a:spcBef>
                <a:spcPts val="600"/>
              </a:spcBef>
              <a:spcAft>
                <a:spcPts val="600"/>
              </a:spcAft>
              <a:buFont typeface="Wingdings" panose="05000000000000000000" pitchFamily="2" charset="2"/>
              <a:buChar char="n"/>
            </a:pPr>
            <a:r>
              <a:rPr lang="en-US" altLang="zh-CN" sz="3200" dirty="0"/>
              <a:t>Introduction</a:t>
            </a:r>
          </a:p>
          <a:p>
            <a:pPr marL="627063" indent="-446088">
              <a:lnSpc>
                <a:spcPct val="150000"/>
              </a:lnSpc>
              <a:spcBef>
                <a:spcPts val="600"/>
              </a:spcBef>
              <a:spcAft>
                <a:spcPts val="600"/>
              </a:spcAft>
              <a:buFont typeface="Wingdings" panose="05000000000000000000" pitchFamily="2" charset="2"/>
              <a:buChar char="n"/>
            </a:pPr>
            <a:r>
              <a:rPr lang="en-US" altLang="zh-CN" sz="3200" dirty="0"/>
              <a:t>Theoretical Framework</a:t>
            </a:r>
          </a:p>
          <a:p>
            <a:pPr marL="627063" indent="-446088">
              <a:lnSpc>
                <a:spcPct val="150000"/>
              </a:lnSpc>
              <a:spcBef>
                <a:spcPts val="600"/>
              </a:spcBef>
              <a:spcAft>
                <a:spcPts val="600"/>
              </a:spcAft>
              <a:buFont typeface="Wingdings" panose="05000000000000000000" pitchFamily="2" charset="2"/>
              <a:buChar char="n"/>
            </a:pPr>
            <a:r>
              <a:rPr lang="en-US" altLang="zh-CN" sz="3200" dirty="0"/>
              <a:t>Results</a:t>
            </a:r>
          </a:p>
          <a:p>
            <a:pPr marL="627063" indent="-446088">
              <a:lnSpc>
                <a:spcPct val="150000"/>
              </a:lnSpc>
              <a:spcBef>
                <a:spcPts val="600"/>
              </a:spcBef>
              <a:spcAft>
                <a:spcPts val="600"/>
              </a:spcAft>
              <a:buFont typeface="Wingdings" panose="05000000000000000000" pitchFamily="2" charset="2"/>
              <a:buChar char="n"/>
            </a:pPr>
            <a:r>
              <a:rPr lang="en-US" altLang="zh-CN" sz="3200" dirty="0"/>
              <a:t>Summary and Perspectives</a:t>
            </a:r>
            <a:endParaRPr lang="zh-CN" altLang="en-US" sz="3200" dirty="0"/>
          </a:p>
        </p:txBody>
      </p:sp>
      <p:sp>
        <p:nvSpPr>
          <p:cNvPr id="2" name="日期占位符 1">
            <a:extLst>
              <a:ext uri="{FF2B5EF4-FFF2-40B4-BE49-F238E27FC236}">
                <a16:creationId xmlns:a16="http://schemas.microsoft.com/office/drawing/2014/main" id="{7A5CDDF4-51AF-9751-BF76-39493CE995F4}"/>
              </a:ext>
            </a:extLst>
          </p:cNvPr>
          <p:cNvSpPr>
            <a:spLocks noGrp="1"/>
          </p:cNvSpPr>
          <p:nvPr>
            <p:ph type="dt" sz="half" idx="10"/>
          </p:nvPr>
        </p:nvSpPr>
        <p:spPr/>
        <p:txBody>
          <a:bodyPr/>
          <a:lstStyle/>
          <a:p>
            <a:r>
              <a:rPr lang="en-US" altLang="zh-CN"/>
              <a:t>2024/7/3</a:t>
            </a:r>
            <a:endParaRPr lang="zh-CN" altLang="en-US" dirty="0"/>
          </a:p>
        </p:txBody>
      </p:sp>
      <p:sp>
        <p:nvSpPr>
          <p:cNvPr id="4" name="灯片编号占位符 3">
            <a:extLst>
              <a:ext uri="{FF2B5EF4-FFF2-40B4-BE49-F238E27FC236}">
                <a16:creationId xmlns:a16="http://schemas.microsoft.com/office/drawing/2014/main" id="{E888C60D-306E-482A-E46A-A69E79092D23}"/>
              </a:ext>
            </a:extLst>
          </p:cNvPr>
          <p:cNvSpPr>
            <a:spLocks noGrp="1"/>
          </p:cNvSpPr>
          <p:nvPr>
            <p:ph type="sldNum" sz="quarter" idx="12"/>
          </p:nvPr>
        </p:nvSpPr>
        <p:spPr/>
        <p:txBody>
          <a:bodyPr/>
          <a:lstStyle/>
          <a:p>
            <a:fld id="{145E87E0-5A96-412F-AEC1-3371B086441C}" type="slidenum">
              <a:rPr lang="zh-CN" altLang="en-US" smtClean="0"/>
              <a:t>2</a:t>
            </a:fld>
            <a:endParaRPr lang="zh-CN" altLang="en-US"/>
          </a:p>
        </p:txBody>
      </p:sp>
      <p:sp>
        <p:nvSpPr>
          <p:cNvPr id="3" name="页脚占位符 2">
            <a:extLst>
              <a:ext uri="{FF2B5EF4-FFF2-40B4-BE49-F238E27FC236}">
                <a16:creationId xmlns:a16="http://schemas.microsoft.com/office/drawing/2014/main" id="{0572D27F-37A3-9274-A399-DE78E0062EA2}"/>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28979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565AB-CD23-8EE4-5E56-4929903258CC}"/>
              </a:ext>
            </a:extLst>
          </p:cNvPr>
          <p:cNvSpPr>
            <a:spLocks noGrp="1"/>
          </p:cNvSpPr>
          <p:nvPr>
            <p:ph type="title"/>
          </p:nvPr>
        </p:nvSpPr>
        <p:spPr/>
        <p:txBody>
          <a:bodyPr/>
          <a:lstStyle/>
          <a:p>
            <a:r>
              <a:rPr lang="en-US" altLang="zh-CN" sz="3200" dirty="0"/>
              <a:t>Components of single neutron levels</a:t>
            </a:r>
            <a:endParaRPr lang="zh-CN" altLang="en-US" sz="3200" dirty="0"/>
          </a:p>
        </p:txBody>
      </p:sp>
      <mc:AlternateContent xmlns:mc="http://schemas.openxmlformats.org/markup-compatibility/2006" xmlns:a14="http://schemas.microsoft.com/office/drawing/2010/main">
        <mc:Choice Requires="a14">
          <p:sp>
            <p:nvSpPr>
              <p:cNvPr id="12" name="内容占位符 11">
                <a:extLst>
                  <a:ext uri="{FF2B5EF4-FFF2-40B4-BE49-F238E27FC236}">
                    <a16:creationId xmlns:a16="http://schemas.microsoft.com/office/drawing/2014/main" id="{72368BA9-0749-2A41-4469-BCD95977FBAB}"/>
                  </a:ext>
                </a:extLst>
              </p:cNvPr>
              <p:cNvSpPr>
                <a:spLocks noGrp="1"/>
              </p:cNvSpPr>
              <p:nvPr>
                <p:ph sz="half" idx="2"/>
              </p:nvPr>
            </p:nvSpPr>
            <p:spPr>
              <a:xfrm>
                <a:off x="4629151" y="1542361"/>
                <a:ext cx="4514849" cy="4322944"/>
              </a:xfrm>
            </p:spPr>
            <p:txBody>
              <a:bodyPr/>
              <a:lstStyle/>
              <a:p>
                <a:pPr indent="-354013" algn="just"/>
                <a:r>
                  <a:rPr lang="en-US" altLang="zh-CN" dirty="0"/>
                  <a:t>more </a:t>
                </a:r>
                <a14:m>
                  <m:oMath xmlns:m="http://schemas.openxmlformats.org/officeDocument/2006/math">
                    <m:r>
                      <a:rPr lang="en-US" altLang="zh-CN" sz="2000" i="1" dirty="0" smtClean="0">
                        <a:latin typeface="Cambria Math" panose="02040503050406030204" pitchFamily="18" charset="0"/>
                      </a:rPr>
                      <m:t>2</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𝑝</m:t>
                        </m:r>
                      </m:e>
                      <m:sub>
                        <m:f>
                          <m:fPr>
                            <m:type m:val="lin"/>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2</m:t>
                            </m:r>
                          </m:den>
                        </m:f>
                      </m:sub>
                    </m:sSub>
                  </m:oMath>
                </a14:m>
                <a:r>
                  <a:rPr lang="en-US" altLang="zh-CN" dirty="0"/>
                  <a:t> and less </a:t>
                </a:r>
                <a14:m>
                  <m:oMath xmlns:m="http://schemas.openxmlformats.org/officeDocument/2006/math">
                    <m:r>
                      <a:rPr lang="en-US" altLang="zh-CN" sz="2000" i="1" dirty="0" smtClean="0">
                        <a:latin typeface="Cambria Math" panose="02040503050406030204" pitchFamily="18" charset="0"/>
                      </a:rPr>
                      <m:t>1</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𝑓</m:t>
                        </m:r>
                      </m:e>
                      <m:sub>
                        <m:f>
                          <m:fPr>
                            <m:type m:val="lin"/>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5</m:t>
                            </m:r>
                          </m:num>
                          <m:den>
                            <m:r>
                              <a:rPr lang="en-US" altLang="zh-CN" sz="2000" i="1" dirty="0">
                                <a:latin typeface="Cambria Math" panose="02040503050406030204" pitchFamily="18" charset="0"/>
                              </a:rPr>
                              <m:t>2</m:t>
                            </m:r>
                          </m:den>
                        </m:f>
                      </m:sub>
                    </m:sSub>
                  </m:oMath>
                </a14:m>
                <a:r>
                  <a:rPr lang="en-US" altLang="zh-CN" dirty="0"/>
                  <a:t> components in </a:t>
                </a:r>
                <a14:m>
                  <m:oMath xmlns:m="http://schemas.openxmlformats.org/officeDocument/2006/math">
                    <m:r>
                      <a:rPr lang="en-US" altLang="zh-CN" sz="2000" b="0" i="1" smtClean="0">
                        <a:solidFill>
                          <a:srgbClr val="000000"/>
                        </a:solidFill>
                        <a:latin typeface="Cambria Math" panose="02040503050406030204" pitchFamily="18" charset="0"/>
                      </a:rPr>
                      <m:t>𝜈</m:t>
                    </m:r>
                    <m:sSubSup>
                      <m:sSubSupPr>
                        <m:ctrlPr>
                          <a:rPr lang="en-US" altLang="zh-CN" sz="2000" i="1">
                            <a:solidFill>
                              <a:srgbClr val="000000"/>
                            </a:solidFill>
                            <a:latin typeface="Cambria Math" panose="02040503050406030204" pitchFamily="18" charset="0"/>
                          </a:rPr>
                        </m:ctrlPr>
                      </m:sSubSupPr>
                      <m:e>
                        <m:r>
                          <a:rPr lang="en-US" altLang="zh-CN" sz="2000" i="1">
                            <a:solidFill>
                              <a:srgbClr val="000000"/>
                            </a:solidFill>
                            <a:latin typeface="Cambria Math" panose="02040503050406030204" pitchFamily="18" charset="0"/>
                          </a:rPr>
                          <m:t>1/2</m:t>
                        </m:r>
                      </m:e>
                      <m:sub>
                        <m:r>
                          <a:rPr lang="en-US" altLang="zh-CN" sz="2000" i="1">
                            <a:solidFill>
                              <a:srgbClr val="000000"/>
                            </a:solidFill>
                            <a:latin typeface="Cambria Math" panose="02040503050406030204" pitchFamily="18" charset="0"/>
                          </a:rPr>
                          <m:t>5</m:t>
                        </m:r>
                      </m:sub>
                      <m:sup>
                        <m:r>
                          <a:rPr lang="en-US" altLang="zh-CN" sz="2000" i="1">
                            <a:solidFill>
                              <a:srgbClr val="000000"/>
                            </a:solidFill>
                            <a:latin typeface="Cambria Math" panose="02040503050406030204" pitchFamily="18" charset="0"/>
                          </a:rPr>
                          <m:t>−</m:t>
                        </m:r>
                      </m:sup>
                    </m:sSubSup>
                  </m:oMath>
                </a14:m>
                <a:r>
                  <a:rPr lang="zh-CN" altLang="en-US" dirty="0"/>
                  <a:t> </a:t>
                </a:r>
                <a:r>
                  <a:rPr lang="en-US" altLang="zh-CN" dirty="0"/>
                  <a:t>level</a:t>
                </a:r>
              </a:p>
              <a:p>
                <a:pPr indent="-354013" algn="just"/>
                <a:r>
                  <a:rPr lang="en-US" altLang="zh-CN" dirty="0"/>
                  <a:t>more </a:t>
                </a:r>
                <a14:m>
                  <m:oMath xmlns:m="http://schemas.openxmlformats.org/officeDocument/2006/math">
                    <m:r>
                      <a:rPr lang="en-US" altLang="zh-CN" sz="2200" i="1" dirty="0" smtClean="0">
                        <a:latin typeface="Cambria Math" panose="02040503050406030204" pitchFamily="18" charset="0"/>
                      </a:rPr>
                      <m:t>1</m:t>
                    </m:r>
                    <m:sSub>
                      <m:sSubPr>
                        <m:ctrlPr>
                          <a:rPr lang="en-US" altLang="zh-CN" sz="2200" i="1" dirty="0">
                            <a:latin typeface="Cambria Math" panose="02040503050406030204" pitchFamily="18" charset="0"/>
                          </a:rPr>
                        </m:ctrlPr>
                      </m:sSubPr>
                      <m:e>
                        <m:r>
                          <a:rPr lang="en-US" altLang="zh-CN" sz="2200" b="0" i="1" dirty="0" smtClean="0">
                            <a:latin typeface="Cambria Math" panose="02040503050406030204" pitchFamily="18" charset="0"/>
                          </a:rPr>
                          <m:t>𝑓</m:t>
                        </m:r>
                      </m:e>
                      <m:sub>
                        <m:f>
                          <m:fPr>
                            <m:type m:val="lin"/>
                            <m:ctrlPr>
                              <a:rPr lang="en-US" altLang="zh-CN" sz="2200" i="1" dirty="0">
                                <a:latin typeface="Cambria Math" panose="02040503050406030204" pitchFamily="18" charset="0"/>
                              </a:rPr>
                            </m:ctrlPr>
                          </m:fPr>
                          <m:num>
                            <m:r>
                              <a:rPr lang="en-US" altLang="zh-CN" sz="2200" b="0" i="1" dirty="0" smtClean="0">
                                <a:latin typeface="Cambria Math" panose="02040503050406030204" pitchFamily="18" charset="0"/>
                              </a:rPr>
                              <m:t>5</m:t>
                            </m:r>
                          </m:num>
                          <m:den>
                            <m:r>
                              <a:rPr lang="en-US" altLang="zh-CN" sz="2200" i="1" dirty="0">
                                <a:latin typeface="Cambria Math" panose="02040503050406030204" pitchFamily="18" charset="0"/>
                              </a:rPr>
                              <m:t>2</m:t>
                            </m:r>
                          </m:den>
                        </m:f>
                      </m:sub>
                    </m:sSub>
                  </m:oMath>
                </a14:m>
                <a:r>
                  <a:rPr lang="en-US" altLang="zh-CN" dirty="0"/>
                  <a:t> and less </a:t>
                </a:r>
                <a14:m>
                  <m:oMath xmlns:m="http://schemas.openxmlformats.org/officeDocument/2006/math">
                    <m:r>
                      <a:rPr lang="en-US" altLang="zh-CN" sz="2000" i="1" dirty="0">
                        <a:latin typeface="Cambria Math" panose="02040503050406030204" pitchFamily="18" charset="0"/>
                      </a:rPr>
                      <m:t>2</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f>
                          <m:fPr>
                            <m:type m:val="lin"/>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a:rPr lang="en-US" altLang="zh-CN" sz="2000" i="1" dirty="0">
                                <a:latin typeface="Cambria Math" panose="02040503050406030204" pitchFamily="18" charset="0"/>
                              </a:rPr>
                              <m:t>2</m:t>
                            </m:r>
                          </m:den>
                        </m:f>
                      </m:sub>
                    </m:sSub>
                  </m:oMath>
                </a14:m>
                <a:r>
                  <a:rPr lang="en-US" altLang="zh-CN" dirty="0"/>
                  <a:t>, </a:t>
                </a:r>
                <a14:m>
                  <m:oMath xmlns:m="http://schemas.openxmlformats.org/officeDocument/2006/math">
                    <m:r>
                      <a:rPr lang="en-US" altLang="zh-CN" sz="2200" i="1" dirty="0">
                        <a:latin typeface="Cambria Math" panose="02040503050406030204" pitchFamily="18" charset="0"/>
                      </a:rPr>
                      <m:t>2</m:t>
                    </m:r>
                    <m:sSub>
                      <m:sSubPr>
                        <m:ctrlPr>
                          <a:rPr lang="en-US" altLang="zh-CN" sz="2200" i="1" dirty="0">
                            <a:latin typeface="Cambria Math" panose="02040503050406030204" pitchFamily="18" charset="0"/>
                          </a:rPr>
                        </m:ctrlPr>
                      </m:sSubPr>
                      <m:e>
                        <m:r>
                          <a:rPr lang="en-US" altLang="zh-CN" sz="2200" i="1" dirty="0">
                            <a:latin typeface="Cambria Math" panose="02040503050406030204" pitchFamily="18" charset="0"/>
                          </a:rPr>
                          <m:t>𝑝</m:t>
                        </m:r>
                      </m:e>
                      <m:sub>
                        <m:f>
                          <m:fPr>
                            <m:type m:val="lin"/>
                            <m:ctrlPr>
                              <a:rPr lang="en-US" altLang="zh-CN" sz="2200" i="1" dirty="0">
                                <a:latin typeface="Cambria Math" panose="02040503050406030204" pitchFamily="18" charset="0"/>
                              </a:rPr>
                            </m:ctrlPr>
                          </m:fPr>
                          <m:num>
                            <m:r>
                              <a:rPr lang="en-US" altLang="zh-CN" sz="2200" i="1" dirty="0">
                                <a:latin typeface="Cambria Math" panose="02040503050406030204" pitchFamily="18" charset="0"/>
                              </a:rPr>
                              <m:t>3</m:t>
                            </m:r>
                          </m:num>
                          <m:den>
                            <m:r>
                              <a:rPr lang="en-US" altLang="zh-CN" sz="2200" i="1" dirty="0">
                                <a:latin typeface="Cambria Math" panose="02040503050406030204" pitchFamily="18" charset="0"/>
                              </a:rPr>
                              <m:t>2</m:t>
                            </m:r>
                          </m:den>
                        </m:f>
                      </m:sub>
                    </m:sSub>
                  </m:oMath>
                </a14:m>
                <a:r>
                  <a:rPr lang="zh-CN" altLang="en-US" dirty="0"/>
                  <a:t> </a:t>
                </a:r>
                <a:r>
                  <a:rPr lang="en-US" altLang="zh-CN" dirty="0"/>
                  <a:t>components in </a:t>
                </a:r>
                <a14:m>
                  <m:oMath xmlns:m="http://schemas.openxmlformats.org/officeDocument/2006/math">
                    <m:r>
                      <a:rPr lang="en-US" altLang="zh-CN" sz="2000" i="1">
                        <a:solidFill>
                          <a:srgbClr val="000000"/>
                        </a:solidFill>
                        <a:latin typeface="Cambria Math" panose="02040503050406030204" pitchFamily="18" charset="0"/>
                      </a:rPr>
                      <m:t>𝜈</m:t>
                    </m:r>
                    <m:sSubSup>
                      <m:sSubSupPr>
                        <m:ctrlPr>
                          <a:rPr lang="en-US" altLang="zh-CN" sz="2000" i="1">
                            <a:solidFill>
                              <a:srgbClr val="000000"/>
                            </a:solidFill>
                            <a:latin typeface="Cambria Math" panose="02040503050406030204" pitchFamily="18" charset="0"/>
                          </a:rPr>
                        </m:ctrlPr>
                      </m:sSubSupPr>
                      <m:e>
                        <m:r>
                          <a:rPr lang="en-US" altLang="zh-CN" sz="2000" i="1">
                            <a:solidFill>
                              <a:srgbClr val="000000"/>
                            </a:solidFill>
                            <a:latin typeface="Cambria Math" panose="02040503050406030204" pitchFamily="18" charset="0"/>
                          </a:rPr>
                          <m:t>1/2</m:t>
                        </m:r>
                      </m:e>
                      <m:sub>
                        <m:r>
                          <a:rPr lang="en-US" altLang="zh-CN" sz="2000" b="0" i="1" smtClean="0">
                            <a:solidFill>
                              <a:srgbClr val="000000"/>
                            </a:solidFill>
                            <a:latin typeface="Cambria Math" panose="02040503050406030204" pitchFamily="18" charset="0"/>
                          </a:rPr>
                          <m:t>6</m:t>
                        </m:r>
                      </m:sub>
                      <m:sup>
                        <m:r>
                          <a:rPr lang="en-US" altLang="zh-CN" sz="2000" i="1">
                            <a:solidFill>
                              <a:srgbClr val="000000"/>
                            </a:solidFill>
                            <a:latin typeface="Cambria Math" panose="02040503050406030204" pitchFamily="18" charset="0"/>
                          </a:rPr>
                          <m:t>−</m:t>
                        </m:r>
                      </m:sup>
                    </m:sSubSup>
                  </m:oMath>
                </a14:m>
                <a:r>
                  <a:rPr lang="zh-CN" altLang="en-US" dirty="0"/>
                  <a:t> </a:t>
                </a:r>
                <a:r>
                  <a:rPr lang="en-US" altLang="zh-CN" dirty="0"/>
                  <a:t>level</a:t>
                </a:r>
              </a:p>
            </p:txBody>
          </p:sp>
        </mc:Choice>
        <mc:Fallback xmlns="">
          <p:sp>
            <p:nvSpPr>
              <p:cNvPr id="12" name="内容占位符 11">
                <a:extLst>
                  <a:ext uri="{FF2B5EF4-FFF2-40B4-BE49-F238E27FC236}">
                    <a16:creationId xmlns:a16="http://schemas.microsoft.com/office/drawing/2014/main" id="{72368BA9-0749-2A41-4469-BCD95977FBAB}"/>
                  </a:ext>
                </a:extLst>
              </p:cNvPr>
              <p:cNvSpPr>
                <a:spLocks noGrp="1" noRot="1" noChangeAspect="1" noMove="1" noResize="1" noEditPoints="1" noAdjustHandles="1" noChangeArrowheads="1" noChangeShapeType="1" noTextEdit="1"/>
              </p:cNvSpPr>
              <p:nvPr>
                <p:ph sz="half" idx="2"/>
              </p:nvPr>
            </p:nvSpPr>
            <p:spPr>
              <a:xfrm>
                <a:off x="4629151" y="1542361"/>
                <a:ext cx="4514849" cy="4322944"/>
              </a:xfrm>
              <a:blipFill>
                <a:blip r:embed="rId3"/>
                <a:stretch>
                  <a:fillRect l="-1619" t="-3808" r="-863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0F6E9B4-874A-FE3A-22AE-3F5D352956DB}"/>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666B3913-D250-0BB0-A9F1-E310A814D24B}"/>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9475A435-BD3C-7227-0240-51304E490250}"/>
              </a:ext>
            </a:extLst>
          </p:cNvPr>
          <p:cNvSpPr>
            <a:spLocks noGrp="1"/>
          </p:cNvSpPr>
          <p:nvPr>
            <p:ph type="sldNum" sz="quarter" idx="12"/>
          </p:nvPr>
        </p:nvSpPr>
        <p:spPr/>
        <p:txBody>
          <a:bodyPr/>
          <a:lstStyle/>
          <a:p>
            <a:fld id="{87C908B9-DD87-4E80-B55D-230C2370BA18}" type="slidenum">
              <a:rPr lang="zh-CN" altLang="en-US" smtClean="0"/>
              <a:t>20</a:t>
            </a:fld>
            <a:endParaRPr lang="zh-CN" altLang="en-US"/>
          </a:p>
        </p:txBody>
      </p:sp>
      <p:pic>
        <p:nvPicPr>
          <p:cNvPr id="10" name="内容占位符 9">
            <a:extLst>
              <a:ext uri="{FF2B5EF4-FFF2-40B4-BE49-F238E27FC236}">
                <a16:creationId xmlns:a16="http://schemas.microsoft.com/office/drawing/2014/main" id="{9A268210-A465-B51F-48CC-0AA8B960D97B}"/>
              </a:ext>
            </a:extLst>
          </p:cNvPr>
          <p:cNvPicPr>
            <a:picLocks noGrp="1" noChangeAspect="1"/>
          </p:cNvPicPr>
          <p:nvPr>
            <p:ph sz="half" idx="1"/>
          </p:nvPr>
        </p:nvPicPr>
        <p:blipFill rotWithShape="1">
          <a:blip r:embed="rId4"/>
          <a:srcRect l="3172" t="3436" r="8395" b="4497"/>
          <a:stretch/>
        </p:blipFill>
        <p:spPr>
          <a:xfrm>
            <a:off x="1" y="1031639"/>
            <a:ext cx="4514849" cy="5344388"/>
          </a:xfrm>
        </p:spPr>
      </p:pic>
    </p:spTree>
    <p:extLst>
      <p:ext uri="{BB962C8B-B14F-4D97-AF65-F5344CB8AC3E}">
        <p14:creationId xmlns:p14="http://schemas.microsoft.com/office/powerpoint/2010/main" val="50495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2AB9B441-ABCC-891E-9A57-9B95AB6DEBB3}"/>
                  </a:ext>
                </a:extLst>
              </p:cNvPr>
              <p:cNvSpPr>
                <a:spLocks noGrp="1"/>
              </p:cNvSpPr>
              <p:nvPr>
                <p:ph type="title"/>
              </p:nvPr>
            </p:nvSpPr>
            <p:spPr/>
            <p:txBody>
              <a:bodyPr/>
              <a:lstStyle/>
              <a:p>
                <a:r>
                  <a:rPr lang="en-US" altLang="zh-CN" dirty="0"/>
                  <a:t>Density distribution of </a:t>
                </a:r>
                <a14:m>
                  <m:oMath xmlns:m="http://schemas.openxmlformats.org/officeDocument/2006/math">
                    <m:r>
                      <a:rPr lang="en-US" altLang="zh-CN">
                        <a:latin typeface="Cambria Math" panose="02040503050406030204" pitchFamily="18" charset="0"/>
                      </a:rPr>
                      <m:t>𝜈</m:t>
                    </m:r>
                    <m:sSubSup>
                      <m:sSubSupPr>
                        <m:ctrlPr>
                          <a:rPr lang="en-US" altLang="zh-CN" i="1">
                            <a:latin typeface="Cambria Math" panose="02040503050406030204" pitchFamily="18" charset="0"/>
                          </a:rPr>
                        </m:ctrlPr>
                      </m:sSubSupPr>
                      <m:e>
                        <m:r>
                          <a:rPr lang="en-US" altLang="zh-CN">
                            <a:latin typeface="Cambria Math" panose="02040503050406030204" pitchFamily="18" charset="0"/>
                          </a:rPr>
                          <m:t>1/2</m:t>
                        </m:r>
                      </m:e>
                      <m:sub>
                        <m:r>
                          <a:rPr lang="en-US" altLang="zh-CN">
                            <a:latin typeface="Cambria Math" panose="02040503050406030204" pitchFamily="18" charset="0"/>
                          </a:rPr>
                          <m:t>5</m:t>
                        </m:r>
                      </m:sub>
                      <m:sup>
                        <m:r>
                          <a:rPr lang="en-US" altLang="zh-CN">
                            <a:latin typeface="Cambria Math" panose="02040503050406030204" pitchFamily="18" charset="0"/>
                          </a:rPr>
                          <m:t>−</m:t>
                        </m:r>
                      </m:sup>
                    </m:sSubSup>
                  </m:oMath>
                </a14:m>
                <a:r>
                  <a:rPr lang="zh-CN" altLang="en-US" sz="3600" dirty="0"/>
                  <a:t> </a:t>
                </a:r>
                <a:r>
                  <a:rPr lang="en-US" altLang="zh-CN" sz="3600" dirty="0"/>
                  <a:t>level</a:t>
                </a:r>
                <a:endParaRPr lang="zh-CN" altLang="en-US" dirty="0"/>
              </a:p>
            </p:txBody>
          </p:sp>
        </mc:Choice>
        <mc:Fallback xmlns="">
          <p:sp>
            <p:nvSpPr>
              <p:cNvPr id="2" name="标题 1">
                <a:extLst>
                  <a:ext uri="{FF2B5EF4-FFF2-40B4-BE49-F238E27FC236}">
                    <a16:creationId xmlns:a16="http://schemas.microsoft.com/office/drawing/2014/main" id="{2AB9B441-ABCC-891E-9A57-9B95AB6DEBB3}"/>
                  </a:ext>
                </a:extLst>
              </p:cNvPr>
              <p:cNvSpPr>
                <a:spLocks noGrp="1" noRot="1" noChangeAspect="1" noMove="1" noResize="1" noEditPoints="1" noAdjustHandles="1" noChangeArrowheads="1" noChangeShapeType="1" noTextEdit="1"/>
              </p:cNvSpPr>
              <p:nvPr>
                <p:ph type="title"/>
              </p:nvPr>
            </p:nvSpPr>
            <p:spPr>
              <a:blipFill>
                <a:blip r:embed="rId3"/>
                <a:stretch>
                  <a:fillRect l="-2318" t="-25773" b="-371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内容占位符 9">
                <a:extLst>
                  <a:ext uri="{FF2B5EF4-FFF2-40B4-BE49-F238E27FC236}">
                    <a16:creationId xmlns:a16="http://schemas.microsoft.com/office/drawing/2014/main" id="{D8FFC862-507A-7D7C-82C4-F977444F6485}"/>
                  </a:ext>
                </a:extLst>
              </p:cNvPr>
              <p:cNvSpPr>
                <a:spLocks noGrp="1"/>
              </p:cNvSpPr>
              <p:nvPr>
                <p:ph sz="half" idx="2"/>
              </p:nvPr>
            </p:nvSpPr>
            <p:spPr>
              <a:xfrm>
                <a:off x="1" y="4646429"/>
                <a:ext cx="9143998" cy="1938194"/>
              </a:xfrm>
            </p:spPr>
            <p:txBody>
              <a:bodyPr>
                <a:normAutofit/>
              </a:bodyPr>
              <a:lstStyle/>
              <a:p>
                <a:pPr algn="just"/>
                <a:r>
                  <a:rPr lang="en-US" altLang="zh-CN" sz="2200" dirty="0"/>
                  <a:t>With LN correction taking into account:</a:t>
                </a:r>
              </a:p>
              <a:p>
                <a:pPr lvl="1" indent="-354013" algn="just"/>
                <a:r>
                  <a:rPr lang="en-US" altLang="zh-CN" sz="1800" dirty="0"/>
                  <a:t>The oblate </a:t>
                </a:r>
                <a14:m>
                  <m:oMath xmlns:m="http://schemas.openxmlformats.org/officeDocument/2006/math">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𝑌</m:t>
                        </m:r>
                      </m:e>
                      <m:sub>
                        <m:r>
                          <a:rPr lang="en-US" altLang="zh-CN" sz="1800" i="1">
                            <a:latin typeface="Cambria Math" panose="02040503050406030204" pitchFamily="18" charset="0"/>
                          </a:rPr>
                          <m:t>1</m:t>
                        </m:r>
                      </m:sub>
                      <m:sup>
                        <m:r>
                          <a:rPr lang="en-US" altLang="zh-CN" sz="1800" i="1">
                            <a:latin typeface="Cambria Math" panose="02040503050406030204" pitchFamily="18" charset="0"/>
                          </a:rPr>
                          <m:t>±1</m:t>
                        </m:r>
                      </m:sup>
                    </m:sSub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𝜃</m:t>
                        </m:r>
                        <m:r>
                          <a:rPr lang="en-US" altLang="zh-CN" sz="1800" i="1">
                            <a:latin typeface="Cambria Math" panose="02040503050406030204" pitchFamily="18" charset="0"/>
                          </a:rPr>
                          <m:t>,</m:t>
                        </m:r>
                        <m:r>
                          <a:rPr lang="en-US" altLang="zh-CN" sz="1800" i="1">
                            <a:latin typeface="Cambria Math" panose="02040503050406030204" pitchFamily="18" charset="0"/>
                          </a:rPr>
                          <m:t>𝜑</m:t>
                        </m:r>
                      </m:e>
                    </m:d>
                  </m:oMath>
                </a14:m>
                <a:r>
                  <a:rPr lang="zh-CN" altLang="en-US" sz="1800" dirty="0"/>
                  <a:t> </a:t>
                </a:r>
                <a:r>
                  <a:rPr lang="en-US" altLang="zh-CN" sz="1800" dirty="0"/>
                  <a:t>component increases and the prolate </a:t>
                </a:r>
                <a14:m>
                  <m:oMath xmlns:m="http://schemas.openxmlformats.org/officeDocument/2006/math">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𝑌</m:t>
                        </m:r>
                      </m:e>
                      <m:sub>
                        <m:r>
                          <a:rPr lang="en-US" altLang="zh-CN" sz="1800" i="1">
                            <a:latin typeface="Cambria Math" panose="02040503050406030204" pitchFamily="18" charset="0"/>
                          </a:rPr>
                          <m:t>1</m:t>
                        </m:r>
                      </m:sub>
                      <m:sup>
                        <m:r>
                          <a:rPr lang="en-US" altLang="zh-CN" sz="1800" b="0" i="1" smtClean="0">
                            <a:latin typeface="Cambria Math" panose="02040503050406030204" pitchFamily="18" charset="0"/>
                          </a:rPr>
                          <m:t>0</m:t>
                        </m:r>
                      </m:sup>
                    </m:sSub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𝜃</m:t>
                        </m:r>
                        <m:r>
                          <a:rPr lang="en-US" altLang="zh-CN" sz="1800" i="1">
                            <a:latin typeface="Cambria Math" panose="02040503050406030204" pitchFamily="18" charset="0"/>
                          </a:rPr>
                          <m:t>,</m:t>
                        </m:r>
                        <m:r>
                          <a:rPr lang="en-US" altLang="zh-CN" sz="1800" i="1">
                            <a:latin typeface="Cambria Math" panose="02040503050406030204" pitchFamily="18" charset="0"/>
                          </a:rPr>
                          <m:t>𝜑</m:t>
                        </m:r>
                      </m:e>
                    </m:d>
                  </m:oMath>
                </a14:m>
                <a:r>
                  <a:rPr lang="en-US" altLang="zh-CN" sz="1800" dirty="0"/>
                  <a:t> component decreases, which is consistent with the increase of the </a:t>
                </a:r>
                <a14:m>
                  <m:oMath xmlns:m="http://schemas.openxmlformats.org/officeDocument/2006/math">
                    <m:r>
                      <a:rPr lang="en-US" altLang="zh-CN" sz="1800" i="1" dirty="0">
                        <a:latin typeface="Cambria Math" panose="02040503050406030204" pitchFamily="18" charset="0"/>
                      </a:rPr>
                      <m:t>2</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𝑝</m:t>
                        </m:r>
                      </m:e>
                      <m:sub>
                        <m:f>
                          <m:fPr>
                            <m:type m:val="lin"/>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m:t>
                            </m:r>
                          </m:num>
                          <m:den>
                            <m:r>
                              <a:rPr lang="en-US" altLang="zh-CN" sz="1800" i="1" dirty="0">
                                <a:latin typeface="Cambria Math" panose="02040503050406030204" pitchFamily="18" charset="0"/>
                              </a:rPr>
                              <m:t>2</m:t>
                            </m:r>
                          </m:den>
                        </m:f>
                      </m:sub>
                    </m:sSub>
                  </m:oMath>
                </a14:m>
                <a:r>
                  <a:rPr lang="en-US" altLang="zh-CN" sz="1800" dirty="0"/>
                  <a:t> component</a:t>
                </a:r>
              </a:p>
              <a:p>
                <a:pPr lvl="1" indent="-354013" algn="just"/>
                <a:r>
                  <a:rPr lang="en-US" altLang="zh-CN" sz="1800" dirty="0"/>
                  <a:t>The prolate </a:t>
                </a: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i="1">
                            <a:latin typeface="Cambria Math" panose="02040503050406030204" pitchFamily="18" charset="0"/>
                          </a:rPr>
                          <m:t>𝑌</m:t>
                        </m:r>
                      </m:e>
                      <m:sub>
                        <m:r>
                          <a:rPr lang="en-US" altLang="zh-CN" sz="1800" b="0" i="1" smtClean="0">
                            <a:latin typeface="Cambria Math" panose="02040503050406030204" pitchFamily="18" charset="0"/>
                          </a:rPr>
                          <m:t>3</m:t>
                        </m:r>
                      </m:sub>
                      <m:sup>
                        <m:r>
                          <a:rPr lang="en-US" altLang="zh-CN" sz="1800" b="0" i="1" smtClean="0">
                            <a:latin typeface="Cambria Math" panose="02040503050406030204" pitchFamily="18" charset="0"/>
                          </a:rPr>
                          <m:t>0</m:t>
                        </m:r>
                      </m:sup>
                    </m:sSub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𝜃</m:t>
                        </m:r>
                        <m:r>
                          <a:rPr lang="en-US" altLang="zh-CN" sz="1800" i="1">
                            <a:latin typeface="Cambria Math" panose="02040503050406030204" pitchFamily="18" charset="0"/>
                          </a:rPr>
                          <m:t>,</m:t>
                        </m:r>
                        <m:r>
                          <a:rPr lang="en-US" altLang="zh-CN" sz="1800" i="1">
                            <a:latin typeface="Cambria Math" panose="02040503050406030204" pitchFamily="18" charset="0"/>
                          </a:rPr>
                          <m:t>𝜑</m:t>
                        </m:r>
                      </m:e>
                    </m:d>
                  </m:oMath>
                </a14:m>
                <a:r>
                  <a:rPr lang="en-US" altLang="zh-CN" sz="1800" dirty="0"/>
                  <a:t> component decreases, which </a:t>
                </a:r>
                <a:r>
                  <a:rPr lang="en-US" altLang="zh-CN" sz="1800"/>
                  <a:t>is consistent with </a:t>
                </a:r>
                <a:r>
                  <a:rPr lang="en-US" altLang="zh-CN" sz="1800" dirty="0"/>
                  <a:t>the decrease of the </a:t>
                </a:r>
                <a14:m>
                  <m:oMath xmlns:m="http://schemas.openxmlformats.org/officeDocument/2006/math">
                    <m:r>
                      <a:rPr lang="en-US" altLang="zh-CN" sz="1800" i="1" dirty="0">
                        <a:latin typeface="Cambria Math" panose="02040503050406030204" pitchFamily="18" charset="0"/>
                      </a:rPr>
                      <m:t>1</m:t>
                    </m:r>
                    <m:sSub>
                      <m:sSubPr>
                        <m:ctrlPr>
                          <a:rPr lang="en-US" altLang="zh-CN" sz="1800" i="1" dirty="0">
                            <a:latin typeface="Cambria Math" panose="02040503050406030204" pitchFamily="18" charset="0"/>
                          </a:rPr>
                        </m:ctrlPr>
                      </m:sSubPr>
                      <m:e>
                        <m:r>
                          <a:rPr lang="en-US" altLang="zh-CN" sz="1800" b="0" i="1" dirty="0" smtClean="0">
                            <a:latin typeface="Cambria Math" panose="02040503050406030204" pitchFamily="18" charset="0"/>
                          </a:rPr>
                          <m:t>𝑓</m:t>
                        </m:r>
                      </m:e>
                      <m:sub>
                        <m:f>
                          <m:fPr>
                            <m:type m:val="lin"/>
                            <m:ctrlPr>
                              <a:rPr lang="en-US" altLang="zh-CN" sz="1800" i="1" dirty="0">
                                <a:latin typeface="Cambria Math" panose="02040503050406030204" pitchFamily="18" charset="0"/>
                              </a:rPr>
                            </m:ctrlPr>
                          </m:fPr>
                          <m:num>
                            <m:r>
                              <a:rPr lang="en-US" altLang="zh-CN" sz="1800" b="0" i="1" dirty="0" smtClean="0">
                                <a:latin typeface="Cambria Math" panose="02040503050406030204" pitchFamily="18" charset="0"/>
                              </a:rPr>
                              <m:t>5</m:t>
                            </m:r>
                          </m:num>
                          <m:den>
                            <m:r>
                              <a:rPr lang="en-US" altLang="zh-CN" sz="1800" i="1" dirty="0">
                                <a:latin typeface="Cambria Math" panose="02040503050406030204" pitchFamily="18" charset="0"/>
                              </a:rPr>
                              <m:t>2</m:t>
                            </m:r>
                          </m:den>
                        </m:f>
                      </m:sub>
                    </m:sSub>
                  </m:oMath>
                </a14:m>
                <a:r>
                  <a:rPr lang="en-US" altLang="zh-CN" sz="1800" dirty="0"/>
                  <a:t> component</a:t>
                </a:r>
                <a:endParaRPr lang="zh-CN" altLang="en-US" sz="1800" dirty="0"/>
              </a:p>
            </p:txBody>
          </p:sp>
        </mc:Choice>
        <mc:Fallback xmlns="">
          <p:sp>
            <p:nvSpPr>
              <p:cNvPr id="10" name="内容占位符 9">
                <a:extLst>
                  <a:ext uri="{FF2B5EF4-FFF2-40B4-BE49-F238E27FC236}">
                    <a16:creationId xmlns:a16="http://schemas.microsoft.com/office/drawing/2014/main" id="{D8FFC862-507A-7D7C-82C4-F977444F6485}"/>
                  </a:ext>
                </a:extLst>
              </p:cNvPr>
              <p:cNvSpPr>
                <a:spLocks noGrp="1" noRot="1" noChangeAspect="1" noMove="1" noResize="1" noEditPoints="1" noAdjustHandles="1" noChangeArrowheads="1" noChangeShapeType="1" noTextEdit="1"/>
              </p:cNvSpPr>
              <p:nvPr>
                <p:ph sz="half" idx="2"/>
              </p:nvPr>
            </p:nvSpPr>
            <p:spPr>
              <a:xfrm>
                <a:off x="1" y="4646429"/>
                <a:ext cx="9143998" cy="1938194"/>
              </a:xfrm>
              <a:blipFill>
                <a:blip r:embed="rId4"/>
                <a:stretch>
                  <a:fillRect l="-733" t="-1887" r="-533" b="-2201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05F1749-4553-0FDF-AD9D-202A09510805}"/>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6F666FDC-EFCB-36EB-35AE-61D6A957949F}"/>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5A9A8C01-111E-B739-AF67-153F6E340172}"/>
              </a:ext>
            </a:extLst>
          </p:cNvPr>
          <p:cNvSpPr>
            <a:spLocks noGrp="1"/>
          </p:cNvSpPr>
          <p:nvPr>
            <p:ph type="sldNum" sz="quarter" idx="12"/>
          </p:nvPr>
        </p:nvSpPr>
        <p:spPr/>
        <p:txBody>
          <a:bodyPr/>
          <a:lstStyle/>
          <a:p>
            <a:fld id="{87C908B9-DD87-4E80-B55D-230C2370BA18}" type="slidenum">
              <a:rPr lang="zh-CN" altLang="en-US" smtClean="0"/>
              <a:t>21</a:t>
            </a:fld>
            <a:endParaRPr lang="zh-CN" altLang="en-US"/>
          </a:p>
        </p:txBody>
      </p:sp>
      <p:pic>
        <p:nvPicPr>
          <p:cNvPr id="11" name="内容占位符 10">
            <a:extLst>
              <a:ext uri="{FF2B5EF4-FFF2-40B4-BE49-F238E27FC236}">
                <a16:creationId xmlns:a16="http://schemas.microsoft.com/office/drawing/2014/main" id="{6FDCFE6A-7AAA-7728-E493-7A6FFB2FED9C}"/>
              </a:ext>
            </a:extLst>
          </p:cNvPr>
          <p:cNvPicPr>
            <a:picLocks noGrp="1" noChangeAspect="1"/>
          </p:cNvPicPr>
          <p:nvPr>
            <p:ph sz="half" idx="1"/>
          </p:nvPr>
        </p:nvPicPr>
        <p:blipFill rotWithShape="1">
          <a:blip r:embed="rId5"/>
          <a:srcRect t="8983"/>
          <a:stretch/>
        </p:blipFill>
        <p:spPr>
          <a:xfrm>
            <a:off x="1833735" y="826350"/>
            <a:ext cx="5475941" cy="3815531"/>
          </a:xfrm>
        </p:spPr>
      </p:pic>
    </p:spTree>
    <p:extLst>
      <p:ext uri="{BB962C8B-B14F-4D97-AF65-F5344CB8AC3E}">
        <p14:creationId xmlns:p14="http://schemas.microsoft.com/office/powerpoint/2010/main" val="405334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D44119-5AB5-D10C-FC76-7619B0909E6D}"/>
              </a:ext>
            </a:extLst>
          </p:cNvPr>
          <p:cNvSpPr>
            <a:spLocks noGrp="1"/>
          </p:cNvSpPr>
          <p:nvPr>
            <p:ph type="title"/>
          </p:nvPr>
        </p:nvSpPr>
        <p:spPr/>
        <p:txBody>
          <a:bodyPr/>
          <a:lstStyle/>
          <a:p>
            <a:r>
              <a:rPr lang="en-US" altLang="zh-CN" sz="3200" dirty="0"/>
              <a:t>Core and halo deformations of </a:t>
            </a:r>
            <a:r>
              <a:rPr lang="en-US" altLang="zh-CN" sz="3200" baseline="30000" dirty="0"/>
              <a:t>42</a:t>
            </a:r>
            <a:r>
              <a:rPr lang="en-US" altLang="zh-CN" sz="3200" dirty="0"/>
              <a:t>Mg</a:t>
            </a:r>
            <a:endParaRPr lang="zh-CN" altLang="en-US" sz="3200" dirty="0"/>
          </a:p>
        </p:txBody>
      </p:sp>
      <p:sp>
        <p:nvSpPr>
          <p:cNvPr id="4" name="日期占位符 3">
            <a:extLst>
              <a:ext uri="{FF2B5EF4-FFF2-40B4-BE49-F238E27FC236}">
                <a16:creationId xmlns:a16="http://schemas.microsoft.com/office/drawing/2014/main" id="{83DA758D-C632-2760-45FB-EEC543191AE4}"/>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F7AB0A26-3800-8EA3-644D-0227524A6672}"/>
              </a:ext>
            </a:extLst>
          </p:cNvPr>
          <p:cNvSpPr>
            <a:spLocks noGrp="1"/>
          </p:cNvSpPr>
          <p:nvPr>
            <p:ph type="sldNum" sz="quarter" idx="12"/>
          </p:nvPr>
        </p:nvSpPr>
        <p:spPr/>
        <p:txBody>
          <a:bodyPr/>
          <a:lstStyle/>
          <a:p>
            <a:fld id="{FA773552-6418-461B-8E93-D72BE984534A}" type="slidenum">
              <a:rPr lang="zh-CN" altLang="en-US" smtClean="0"/>
              <a:t>22</a:t>
            </a:fld>
            <a:endParaRPr lang="zh-CN" altLang="en-US"/>
          </a:p>
        </p:txBody>
      </p:sp>
      <p:sp>
        <p:nvSpPr>
          <p:cNvPr id="8" name="文本框 7">
            <a:extLst>
              <a:ext uri="{FF2B5EF4-FFF2-40B4-BE49-F238E27FC236}">
                <a16:creationId xmlns:a16="http://schemas.microsoft.com/office/drawing/2014/main" id="{7D1DACED-7A9D-155B-6E68-FE1CC131580F}"/>
              </a:ext>
            </a:extLst>
          </p:cNvPr>
          <p:cNvSpPr txBox="1"/>
          <p:nvPr/>
        </p:nvSpPr>
        <p:spPr>
          <a:xfrm>
            <a:off x="4682169" y="1401703"/>
            <a:ext cx="4461831" cy="4677755"/>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lang="en-US" altLang="zh-CN" sz="2200" dirty="0"/>
              <a:t>By increasing pairing strength, the deformations of core and halo in</a:t>
            </a:r>
            <a:r>
              <a:rPr lang="zh-CN" altLang="en-US" sz="2200" dirty="0"/>
              <a:t> </a:t>
            </a:r>
            <a:r>
              <a:rPr lang="en-US" altLang="zh-CN" sz="2200" dirty="0" err="1"/>
              <a:t>DRHBc</a:t>
            </a:r>
            <a:r>
              <a:rPr lang="en-US" altLang="zh-CN" sz="2200" dirty="0"/>
              <a:t> and</a:t>
            </a:r>
            <a:r>
              <a:rPr lang="zh-CN" altLang="en-US" sz="2200" dirty="0"/>
              <a:t> </a:t>
            </a:r>
            <a:r>
              <a:rPr lang="en-US" altLang="zh-CN" sz="2200" dirty="0" err="1"/>
              <a:t>DRHBc+LN</a:t>
            </a:r>
            <a:r>
              <a:rPr lang="en-US" altLang="zh-CN" sz="2200" dirty="0"/>
              <a:t> both decrease in general.</a:t>
            </a:r>
          </a:p>
          <a:p>
            <a:pPr marL="342900" indent="-342900" algn="just">
              <a:lnSpc>
                <a:spcPct val="120000"/>
              </a:lnSpc>
              <a:spcAft>
                <a:spcPts val="600"/>
              </a:spcAft>
              <a:buFont typeface="Wingdings" panose="05000000000000000000" pitchFamily="2" charset="2"/>
              <a:buChar char="l"/>
            </a:pPr>
            <a:r>
              <a:rPr lang="en-US" altLang="zh-CN" sz="2200" dirty="0"/>
              <a:t>With the same pairing strength,</a:t>
            </a:r>
            <a:r>
              <a:rPr lang="zh-CN" altLang="en-US" sz="2200" dirty="0"/>
              <a:t> </a:t>
            </a:r>
            <a:r>
              <a:rPr lang="en-US" altLang="zh-CN" sz="2200" dirty="0"/>
              <a:t>LN correction decreases the core deformation but increases the halo deformation.</a:t>
            </a:r>
          </a:p>
          <a:p>
            <a:pPr marL="342900" indent="-342900" algn="just">
              <a:lnSpc>
                <a:spcPct val="120000"/>
              </a:lnSpc>
              <a:spcAft>
                <a:spcPts val="600"/>
              </a:spcAft>
              <a:buFont typeface="Wingdings" panose="05000000000000000000" pitchFamily="2" charset="2"/>
              <a:buChar char="l"/>
            </a:pPr>
            <a:r>
              <a:rPr lang="en-US" altLang="zh-CN" sz="2200" dirty="0"/>
              <a:t>The effect of</a:t>
            </a:r>
            <a:r>
              <a:rPr lang="zh-CN" altLang="en-US" sz="2200" dirty="0"/>
              <a:t> </a:t>
            </a:r>
            <a:r>
              <a:rPr lang="en-US" altLang="zh-CN" sz="2200" dirty="0"/>
              <a:t>LN correction to halo is different from simply increasing the pairing strength.</a:t>
            </a:r>
            <a:endParaRPr lang="zh-CN" altLang="en-US" sz="2200" dirty="0"/>
          </a:p>
        </p:txBody>
      </p:sp>
      <p:sp>
        <p:nvSpPr>
          <p:cNvPr id="3" name="页脚占位符 2">
            <a:extLst>
              <a:ext uri="{FF2B5EF4-FFF2-40B4-BE49-F238E27FC236}">
                <a16:creationId xmlns:a16="http://schemas.microsoft.com/office/drawing/2014/main" id="{628E5E05-78B4-9985-6A53-4974C7F49ABC}"/>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11" name="内容占位符 10">
            <a:extLst>
              <a:ext uri="{FF2B5EF4-FFF2-40B4-BE49-F238E27FC236}">
                <a16:creationId xmlns:a16="http://schemas.microsoft.com/office/drawing/2014/main" id="{D5F594C2-313B-9F64-B6E7-C657D8285477}"/>
              </a:ext>
            </a:extLst>
          </p:cNvPr>
          <p:cNvPicPr>
            <a:picLocks noGrp="1" noChangeAspect="1"/>
          </p:cNvPicPr>
          <p:nvPr>
            <p:ph idx="1"/>
          </p:nvPr>
        </p:nvPicPr>
        <p:blipFill rotWithShape="1">
          <a:blip r:embed="rId3"/>
          <a:srcRect l="3465" t="3901" r="12364" b="2320"/>
          <a:stretch/>
        </p:blipFill>
        <p:spPr>
          <a:xfrm>
            <a:off x="1" y="1295377"/>
            <a:ext cx="4461831" cy="5084020"/>
          </a:xfrm>
        </p:spPr>
      </p:pic>
    </p:spTree>
    <p:extLst>
      <p:ext uri="{BB962C8B-B14F-4D97-AF65-F5344CB8AC3E}">
        <p14:creationId xmlns:p14="http://schemas.microsoft.com/office/powerpoint/2010/main" val="183546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8CF990-0477-7E40-0221-CD425ED876D6}"/>
              </a:ext>
            </a:extLst>
          </p:cNvPr>
          <p:cNvSpPr>
            <a:spLocks noGrp="1"/>
          </p:cNvSpPr>
          <p:nvPr>
            <p:ph type="title"/>
          </p:nvPr>
        </p:nvSpPr>
        <p:spPr/>
        <p:txBody>
          <a:bodyPr/>
          <a:lstStyle/>
          <a:p>
            <a:r>
              <a:rPr lang="en-US" altLang="zh-CN" dirty="0"/>
              <a:t>Summary and Perspectives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4D95581-D9E7-DA07-CBEA-D80F0C1157C4}"/>
                  </a:ext>
                </a:extLst>
              </p:cNvPr>
              <p:cNvSpPr>
                <a:spLocks noGrp="1"/>
              </p:cNvSpPr>
              <p:nvPr>
                <p:ph idx="1"/>
              </p:nvPr>
            </p:nvSpPr>
            <p:spPr>
              <a:xfrm>
                <a:off x="0" y="815248"/>
                <a:ext cx="9144000" cy="5769374"/>
              </a:xfrm>
            </p:spPr>
            <p:txBody>
              <a:bodyPr>
                <a:normAutofit fontScale="92500"/>
              </a:bodyPr>
              <a:lstStyle/>
              <a:p>
                <a:pPr marL="361950" indent="-361950" algn="just">
                  <a:lnSpc>
                    <a:spcPct val="120000"/>
                  </a:lnSpc>
                  <a:buFont typeface="Wingdings" panose="05000000000000000000" pitchFamily="2" charset="2"/>
                  <a:buChar char="l"/>
                </a:pPr>
                <a:r>
                  <a:rPr lang="en-US" altLang="zh-CN" sz="2800" dirty="0"/>
                  <a:t>Summary</a:t>
                </a:r>
              </a:p>
              <a:p>
                <a:pPr marL="808038" lvl="1" indent="-350838" algn="just">
                  <a:lnSpc>
                    <a:spcPct val="120000"/>
                  </a:lnSpc>
                  <a:buFont typeface="Wingdings" panose="05000000000000000000" pitchFamily="2" charset="2"/>
                  <a:buChar char="Ø"/>
                </a:pPr>
                <a:r>
                  <a:rPr lang="en-US" altLang="zh-CN" sz="2400" dirty="0"/>
                  <a:t>Lipkin-</a:t>
                </a:r>
                <a:r>
                  <a:rPr lang="en-US" altLang="zh-CN" sz="2400" dirty="0" err="1"/>
                  <a:t>Nogami</a:t>
                </a:r>
                <a:r>
                  <a:rPr lang="en-US" altLang="zh-CN" sz="2400" dirty="0"/>
                  <a:t> (LN) correction is applied to </a:t>
                </a:r>
                <a:r>
                  <a:rPr lang="en-US" altLang="zh-CN" sz="2400" dirty="0" err="1"/>
                  <a:t>DRHBc</a:t>
                </a:r>
                <a:r>
                  <a:rPr lang="en-US" altLang="zh-CN" sz="2400" dirty="0"/>
                  <a:t> theory.</a:t>
                </a:r>
              </a:p>
              <a:p>
                <a:pPr marL="808038" lvl="1" indent="-350838" algn="just">
                  <a:lnSpc>
                    <a:spcPct val="120000"/>
                  </a:lnSpc>
                  <a:buFont typeface="Wingdings" panose="05000000000000000000" pitchFamily="2" charset="2"/>
                  <a:buChar char="Ø"/>
                </a:pPr>
                <a:r>
                  <a:rPr lang="en-US" altLang="zh-CN" sz="2400" dirty="0"/>
                  <a:t>The ground state properties of Mg isotopes are calculated</a:t>
                </a:r>
                <a:r>
                  <a:rPr lang="zh-CN" altLang="en-US" sz="2400" dirty="0"/>
                  <a:t> </a:t>
                </a:r>
                <a:r>
                  <a:rPr lang="en-US" altLang="zh-CN" sz="2400" dirty="0"/>
                  <a:t>with </a:t>
                </a:r>
                <a:r>
                  <a:rPr lang="en-US" altLang="zh-CN" sz="2400" dirty="0" err="1"/>
                  <a:t>DRHBc+LN</a:t>
                </a:r>
                <a:r>
                  <a:rPr lang="en-US" altLang="zh-CN" sz="2400" dirty="0"/>
                  <a:t> and the results are compared with</a:t>
                </a:r>
                <a:r>
                  <a:rPr lang="zh-CN" altLang="en-US" sz="2400" dirty="0"/>
                  <a:t> </a:t>
                </a:r>
                <a:r>
                  <a:rPr lang="en-US" altLang="zh-CN" sz="2400" dirty="0" err="1"/>
                  <a:t>DRHBc</a:t>
                </a:r>
                <a:r>
                  <a:rPr lang="en-US" altLang="zh-CN" sz="2400" dirty="0"/>
                  <a:t>, indicating LN correction gives an enhanced pairing correlation.</a:t>
                </a:r>
              </a:p>
              <a:p>
                <a:pPr marL="808038" lvl="1" indent="-350838" algn="just">
                  <a:lnSpc>
                    <a:spcPct val="120000"/>
                  </a:lnSpc>
                  <a:buFont typeface="Wingdings" panose="05000000000000000000" pitchFamily="2" charset="2"/>
                  <a:buChar char="Ø"/>
                </a:pPr>
                <a:r>
                  <a:rPr lang="en-US" altLang="zh-CN" sz="2400" dirty="0"/>
                  <a:t>LN correction enhances the shape decoupling effect in </a:t>
                </a:r>
                <a:r>
                  <a:rPr lang="en-US" altLang="zh-CN" sz="2400" baseline="30000" dirty="0"/>
                  <a:t>42</a:t>
                </a:r>
                <a:r>
                  <a:rPr lang="en-US" altLang="zh-CN" sz="2400" dirty="0"/>
                  <a:t>Mg, this cannot be reproduced by simply increasing the pairing strength.</a:t>
                </a:r>
              </a:p>
              <a:p>
                <a:pPr marL="361950" indent="-361950" algn="just">
                  <a:lnSpc>
                    <a:spcPct val="120000"/>
                  </a:lnSpc>
                  <a:spcBef>
                    <a:spcPts val="1800"/>
                  </a:spcBef>
                  <a:buFont typeface="Wingdings" panose="05000000000000000000" pitchFamily="2" charset="2"/>
                  <a:buChar char="l"/>
                </a:pPr>
                <a:r>
                  <a:rPr lang="en-US" altLang="zh-CN" sz="2800" dirty="0"/>
                  <a:t>Perspectives</a:t>
                </a:r>
              </a:p>
              <a:p>
                <a:pPr marL="808038" lvl="1" indent="-350838" algn="just">
                  <a:lnSpc>
                    <a:spcPct val="120000"/>
                  </a:lnSpc>
                </a:pPr>
                <a:r>
                  <a:rPr lang="en-US" altLang="zh-CN" sz="2400" dirty="0"/>
                  <a:t>Extend </a:t>
                </a:r>
                <a:r>
                  <a:rPr lang="en-US" altLang="zh-CN" sz="2400" dirty="0" err="1"/>
                  <a:t>DRHBc+LN</a:t>
                </a:r>
                <a:r>
                  <a:rPr lang="en-US" altLang="zh-CN" sz="2400" dirty="0"/>
                  <a:t> theory to odd-</a:t>
                </a:r>
                <a14:m>
                  <m:oMath xmlns:m="http://schemas.openxmlformats.org/officeDocument/2006/math">
                    <m:r>
                      <a:rPr lang="en-US" altLang="zh-CN" sz="2400" i="1" dirty="0" smtClean="0">
                        <a:latin typeface="Cambria Math" panose="02040503050406030204" pitchFamily="18" charset="0"/>
                      </a:rPr>
                      <m:t>𝐴</m:t>
                    </m:r>
                  </m:oMath>
                </a14:m>
                <a:r>
                  <a:rPr lang="en-US" altLang="zh-CN" sz="2400" dirty="0"/>
                  <a:t> and odd-odd nuclei.</a:t>
                </a:r>
              </a:p>
              <a:p>
                <a:pPr marL="808038" lvl="1" indent="-350838" algn="just">
                  <a:lnSpc>
                    <a:spcPct val="120000"/>
                  </a:lnSpc>
                </a:pPr>
                <a:r>
                  <a:rPr lang="en-US" altLang="zh-CN" sz="2400" dirty="0"/>
                  <a:t>Calculate other halo nuclei,</a:t>
                </a:r>
                <a:r>
                  <a:rPr lang="zh-CN" altLang="en-US" sz="2400" dirty="0"/>
                  <a:t> </a:t>
                </a:r>
                <a:r>
                  <a:rPr lang="en-US" altLang="zh-CN" sz="2400" dirty="0"/>
                  <a:t>e.g.</a:t>
                </a:r>
                <a:r>
                  <a:rPr lang="zh-CN" altLang="en-US" sz="2400" dirty="0"/>
                  <a:t> </a:t>
                </a:r>
                <a:r>
                  <a:rPr lang="en-US" altLang="zh-CN" sz="2400" baseline="30000" dirty="0"/>
                  <a:t>22</a:t>
                </a:r>
                <a:r>
                  <a:rPr lang="en-US" altLang="zh-CN" sz="2400" dirty="0"/>
                  <a:t>C and </a:t>
                </a:r>
                <a:r>
                  <a:rPr lang="en-US" altLang="zh-CN" sz="2400" baseline="30000" dirty="0"/>
                  <a:t>19</a:t>
                </a:r>
                <a:r>
                  <a:rPr lang="en-US" altLang="zh-CN" sz="2400" dirty="0"/>
                  <a:t>B, with </a:t>
                </a:r>
                <a:r>
                  <a:rPr lang="en-US" altLang="zh-CN" sz="2400" dirty="0" err="1"/>
                  <a:t>DRHBc+LN</a:t>
                </a:r>
                <a:r>
                  <a:rPr lang="en-US" altLang="zh-CN" sz="2400" dirty="0"/>
                  <a:t> and systematically study the influence of LN correction on halo nuclei.</a:t>
                </a:r>
              </a:p>
            </p:txBody>
          </p:sp>
        </mc:Choice>
        <mc:Fallback xmlns="">
          <p:sp>
            <p:nvSpPr>
              <p:cNvPr id="3" name="内容占位符 2">
                <a:extLst>
                  <a:ext uri="{FF2B5EF4-FFF2-40B4-BE49-F238E27FC236}">
                    <a16:creationId xmlns:a16="http://schemas.microsoft.com/office/drawing/2014/main" id="{04D95581-D9E7-DA07-CBEA-D80F0C1157C4}"/>
                  </a:ext>
                </a:extLst>
              </p:cNvPr>
              <p:cNvSpPr>
                <a:spLocks noGrp="1" noRot="1" noChangeAspect="1" noMove="1" noResize="1" noEditPoints="1" noAdjustHandles="1" noChangeArrowheads="1" noChangeShapeType="1" noTextEdit="1"/>
              </p:cNvSpPr>
              <p:nvPr>
                <p:ph idx="1"/>
              </p:nvPr>
            </p:nvSpPr>
            <p:spPr>
              <a:xfrm>
                <a:off x="0" y="815248"/>
                <a:ext cx="9144000" cy="5769374"/>
              </a:xfrm>
              <a:blipFill>
                <a:blip r:embed="rId3"/>
                <a:stretch>
                  <a:fillRect l="-1000" t="-423" r="-8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E41B26A-59A8-155B-0ADD-1FE5EB4281E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D8921652-4B50-3C98-01FA-51A4920F8D77}"/>
              </a:ext>
            </a:extLst>
          </p:cNvPr>
          <p:cNvSpPr>
            <a:spLocks noGrp="1"/>
          </p:cNvSpPr>
          <p:nvPr>
            <p:ph type="sldNum" sz="quarter" idx="12"/>
          </p:nvPr>
        </p:nvSpPr>
        <p:spPr/>
        <p:txBody>
          <a:bodyPr/>
          <a:lstStyle/>
          <a:p>
            <a:fld id="{FA6E9B53-33C4-4E16-8A94-BF6D6AF4A18B}" type="slidenum">
              <a:rPr lang="zh-CN" altLang="en-US" smtClean="0"/>
              <a:t>23</a:t>
            </a:fld>
            <a:endParaRPr lang="zh-CN" altLang="en-US"/>
          </a:p>
        </p:txBody>
      </p:sp>
      <p:sp>
        <p:nvSpPr>
          <p:cNvPr id="5" name="页脚占位符 4">
            <a:extLst>
              <a:ext uri="{FF2B5EF4-FFF2-40B4-BE49-F238E27FC236}">
                <a16:creationId xmlns:a16="http://schemas.microsoft.com/office/drawing/2014/main" id="{D1EED9FC-4C90-2CCD-0EEE-6B4A36FE9D50}"/>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18568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B1CF1FA-A11A-996C-89CB-2953992CCB2E}"/>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1C4319D9-DE95-A6F6-EA06-FAD61A853525}"/>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F38D5699-1075-75FE-A0C5-833791FE55E7}"/>
              </a:ext>
            </a:extLst>
          </p:cNvPr>
          <p:cNvSpPr>
            <a:spLocks noGrp="1"/>
          </p:cNvSpPr>
          <p:nvPr>
            <p:ph type="sldNum" sz="quarter" idx="12"/>
          </p:nvPr>
        </p:nvSpPr>
        <p:spPr/>
        <p:txBody>
          <a:bodyPr/>
          <a:lstStyle/>
          <a:p>
            <a:fld id="{87C908B9-DD87-4E80-B55D-230C2370BA18}" type="slidenum">
              <a:rPr lang="zh-CN" altLang="en-US" smtClean="0"/>
              <a:t>24</a:t>
            </a:fld>
            <a:endParaRPr lang="zh-CN" altLang="en-US"/>
          </a:p>
        </p:txBody>
      </p:sp>
      <p:sp>
        <p:nvSpPr>
          <p:cNvPr id="7" name="矩形 6">
            <a:extLst>
              <a:ext uri="{FF2B5EF4-FFF2-40B4-BE49-F238E27FC236}">
                <a16:creationId xmlns:a16="http://schemas.microsoft.com/office/drawing/2014/main" id="{78A5F6E7-A8CD-1DC5-C656-058F8A55A715}"/>
              </a:ext>
            </a:extLst>
          </p:cNvPr>
          <p:cNvSpPr/>
          <p:nvPr/>
        </p:nvSpPr>
        <p:spPr>
          <a:xfrm>
            <a:off x="1880397" y="2828835"/>
            <a:ext cx="5383205" cy="1200329"/>
          </a:xfrm>
          <a:prstGeom prst="rect">
            <a:avLst/>
          </a:prstGeom>
          <a:noFill/>
        </p:spPr>
        <p:txBody>
          <a:bodyPr wrap="none" lIns="91440" tIns="45720" rIns="91440" bIns="45720">
            <a:spAutoFit/>
          </a:bodyPr>
          <a:lstStyle/>
          <a:p>
            <a:pPr algn="ctr"/>
            <a:r>
              <a:rPr lang="en-US" altLang="zh-CN" sz="7200" b="0" cap="none" spc="0" dirty="0">
                <a:ln w="0"/>
                <a:solidFill>
                  <a:srgbClr val="9A0000"/>
                </a:solidFill>
                <a:effectLst>
                  <a:outerShdw blurRad="38100" dist="19050" dir="2700000" algn="tl" rotWithShape="0">
                    <a:schemeClr val="dk1">
                      <a:alpha val="40000"/>
                    </a:schemeClr>
                  </a:outerShdw>
                </a:effectLst>
                <a:latin typeface="Segoe Print" panose="02000600000000000000" pitchFamily="2" charset="0"/>
              </a:rPr>
              <a:t>Thank you!</a:t>
            </a:r>
            <a:endParaRPr lang="zh-CN" altLang="en-US" sz="7200" b="0" cap="none" spc="0" dirty="0">
              <a:ln w="0"/>
              <a:solidFill>
                <a:srgbClr val="9A0000"/>
              </a:solidFill>
              <a:effectLst>
                <a:outerShdw blurRad="38100" dist="19050" dir="2700000" algn="tl" rotWithShape="0">
                  <a:schemeClr val="dk1">
                    <a:alpha val="40000"/>
                  </a:schemeClr>
                </a:outerShdw>
              </a:effectLst>
              <a:latin typeface="Segoe Print" panose="02000600000000000000" pitchFamily="2" charset="0"/>
            </a:endParaRPr>
          </a:p>
        </p:txBody>
      </p:sp>
    </p:spTree>
    <p:extLst>
      <p:ext uri="{BB962C8B-B14F-4D97-AF65-F5344CB8AC3E}">
        <p14:creationId xmlns:p14="http://schemas.microsoft.com/office/powerpoint/2010/main" val="3404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729D1B47-3341-F709-9B91-4BBB1DC10D08}"/>
              </a:ext>
            </a:extLst>
          </p:cNvPr>
          <p:cNvSpPr>
            <a:spLocks noGrp="1"/>
          </p:cNvSpPr>
          <p:nvPr>
            <p:ph type="title"/>
          </p:nvPr>
        </p:nvSpPr>
        <p:spPr>
          <a:xfrm>
            <a:off x="623888" y="2862262"/>
            <a:ext cx="7886700" cy="1133476"/>
          </a:xfrm>
        </p:spPr>
        <p:txBody>
          <a:bodyPr/>
          <a:lstStyle/>
          <a:p>
            <a:pPr algn="ctr"/>
            <a:r>
              <a:rPr lang="en-US" altLang="zh-CN" dirty="0"/>
              <a:t>Appendix</a:t>
            </a:r>
            <a:endParaRPr lang="zh-CN" altLang="en-US" dirty="0"/>
          </a:p>
        </p:txBody>
      </p:sp>
      <p:sp>
        <p:nvSpPr>
          <p:cNvPr id="8" name="文本占位符 7">
            <a:extLst>
              <a:ext uri="{FF2B5EF4-FFF2-40B4-BE49-F238E27FC236}">
                <a16:creationId xmlns:a16="http://schemas.microsoft.com/office/drawing/2014/main" id="{3C9A82D2-44D6-0B6E-F0FB-D21387DD2B7B}"/>
              </a:ext>
            </a:extLst>
          </p:cNvPr>
          <p:cNvSpPr>
            <a:spLocks noGrp="1"/>
          </p:cNvSpPr>
          <p:nvPr>
            <p:ph type="body" idx="1"/>
          </p:nvPr>
        </p:nvSpPr>
        <p:spPr>
          <a:xfrm>
            <a:off x="623888" y="3995738"/>
            <a:ext cx="7886700" cy="2093913"/>
          </a:xfrm>
        </p:spPr>
        <p:txBody>
          <a:bodyPr/>
          <a:lstStyle/>
          <a:p>
            <a:endParaRPr lang="zh-CN" altLang="en-US"/>
          </a:p>
        </p:txBody>
      </p:sp>
      <p:sp>
        <p:nvSpPr>
          <p:cNvPr id="4" name="日期占位符 3">
            <a:extLst>
              <a:ext uri="{FF2B5EF4-FFF2-40B4-BE49-F238E27FC236}">
                <a16:creationId xmlns:a16="http://schemas.microsoft.com/office/drawing/2014/main" id="{C112256D-3332-8D11-C67E-EC5EE87B1FE8}"/>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528D1AD4-528D-3357-72D2-56BEC7A9C5E9}"/>
              </a:ext>
            </a:extLst>
          </p:cNvPr>
          <p:cNvSpPr>
            <a:spLocks noGrp="1"/>
          </p:cNvSpPr>
          <p:nvPr>
            <p:ph type="sldNum" sz="quarter" idx="12"/>
          </p:nvPr>
        </p:nvSpPr>
        <p:spPr/>
        <p:txBody>
          <a:bodyPr/>
          <a:lstStyle/>
          <a:p>
            <a:fld id="{145E87E0-5A96-412F-AEC1-3371B086441C}" type="slidenum">
              <a:rPr lang="zh-CN" altLang="en-US" smtClean="0"/>
              <a:t>25</a:t>
            </a:fld>
            <a:endParaRPr lang="zh-CN" altLang="en-US"/>
          </a:p>
        </p:txBody>
      </p:sp>
      <p:sp>
        <p:nvSpPr>
          <p:cNvPr id="2" name="页脚占位符 1">
            <a:extLst>
              <a:ext uri="{FF2B5EF4-FFF2-40B4-BE49-F238E27FC236}">
                <a16:creationId xmlns:a16="http://schemas.microsoft.com/office/drawing/2014/main" id="{3A94AC53-0511-A9B6-D622-90A6CCA81168}"/>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893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3F874-ECCC-1749-173B-5A295130601F}"/>
              </a:ext>
            </a:extLst>
          </p:cNvPr>
          <p:cNvSpPr>
            <a:spLocks noGrp="1"/>
          </p:cNvSpPr>
          <p:nvPr>
            <p:ph type="title"/>
          </p:nvPr>
        </p:nvSpPr>
        <p:spPr/>
        <p:txBody>
          <a:bodyPr/>
          <a:lstStyle/>
          <a:p>
            <a:r>
              <a:rPr lang="en-US" altLang="zh-CN" dirty="0" err="1"/>
              <a:t>DRHBc</a:t>
            </a:r>
            <a:r>
              <a:rPr lang="en-US" altLang="zh-CN" dirty="0"/>
              <a:t> theory: RHB equation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4572F79-1B0E-BEAE-FB7A-67D650DF9B06}"/>
                  </a:ext>
                </a:extLst>
              </p:cNvPr>
              <p:cNvSpPr>
                <a:spLocks noGrp="1"/>
              </p:cNvSpPr>
              <p:nvPr>
                <p:ph idx="1"/>
              </p:nvPr>
            </p:nvSpPr>
            <p:spPr>
              <a:xfrm>
                <a:off x="0" y="808075"/>
                <a:ext cx="9144000" cy="5776548"/>
              </a:xfrm>
            </p:spPr>
            <p:txBody>
              <a:bodyPr>
                <a:normAutofit/>
              </a:bodyPr>
              <a:lstStyle/>
              <a:p>
                <a:pPr marL="361950" indent="-361950" algn="just">
                  <a:buFont typeface="Wingdings" panose="05000000000000000000" pitchFamily="2" charset="2"/>
                  <a:buChar char="l"/>
                </a:pPr>
                <a:r>
                  <a:rPr lang="en-US" altLang="zh-CN" dirty="0"/>
                  <a:t>Treating the mean field and pairing correlation self-consistently, the relativistic Hartree-Bogoliubov (RHB) equation reads: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h</m:t>
                                    </m:r>
                                  </m:e>
                                  <m:sub>
                                    <m:r>
                                      <m:rPr>
                                        <m:brk m:alnAt="7"/>
                                      </m:rP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e>
                              <m:e>
                                <m:r>
                                  <m:rPr>
                                    <m:sty m:val="p"/>
                                  </m:rPr>
                                  <a:rPr lang="en-US" altLang="zh-CN" sz="2000" b="0" i="0" smtClean="0">
                                    <a:latin typeface="Cambria Math" panose="02040503050406030204" pitchFamily="18" charset="0"/>
                                  </a:rPr>
                                  <m:t>Δ</m:t>
                                </m:r>
                              </m:e>
                            </m:mr>
                            <m:m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Δ</m:t>
                                    </m:r>
                                  </m:e>
                                  <m:sup>
                                    <m:r>
                                      <a:rPr lang="en-US" altLang="zh-CN" sz="2000" b="0" i="1" smtClean="0">
                                        <a:latin typeface="Cambria Math" panose="02040503050406030204" pitchFamily="18" charset="0"/>
                                      </a:rPr>
                                      <m:t>∗</m:t>
                                    </m:r>
                                  </m:sup>
                                </m:sSup>
                              </m:e>
                              <m:e>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𝐷</m:t>
                                    </m:r>
                                  </m:sub>
                                  <m:sup>
                                    <m:r>
                                      <a:rPr lang="en-US" altLang="zh-CN" sz="2000" b="0" i="1" smtClean="0">
                                        <a:latin typeface="Cambria Math" panose="02040503050406030204" pitchFamily="18" charset="0"/>
                                      </a:rPr>
                                      <m:t>∗</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e>
                            </m:mr>
                          </m:m>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𝑘</m:t>
                          </m:r>
                        </m:sub>
                      </m:sSub>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oMath>
                  </m:oMathPara>
                </a14:m>
                <a:endParaRPr lang="en-US" altLang="zh-CN" dirty="0"/>
              </a:p>
              <a:p>
                <a:pPr marL="356400" indent="0" algn="just">
                  <a:buNone/>
                </a:pPr>
                <a:r>
                  <a:rPr lang="en-US" altLang="zh-CN" dirty="0"/>
                  <a:t>with</a:t>
                </a:r>
                <a:r>
                  <a:rPr lang="zh-CN" altLang="en-US" dirty="0"/>
                  <a:t> </a:t>
                </a:r>
                <a14:m>
                  <m:oMath xmlns:m="http://schemas.openxmlformats.org/officeDocument/2006/math">
                    <m:r>
                      <a:rPr lang="en-US" altLang="zh-CN" sz="2000" b="0" i="1" smtClean="0">
                        <a:latin typeface="Cambria Math" panose="02040503050406030204" pitchFamily="18" charset="0"/>
                      </a:rPr>
                      <m:t>𝜆</m:t>
                    </m:r>
                  </m:oMath>
                </a14:m>
                <a:r>
                  <a:rPr lang="en-US" altLang="zh-CN" dirty="0"/>
                  <a:t> the Fermi surface,</a:t>
                </a:r>
                <a:r>
                  <a:rPr lang="zh-CN" altLang="en-US"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𝑘</m:t>
                        </m:r>
                      </m:sub>
                    </m:sSub>
                  </m:oMath>
                </a14:m>
                <a:r>
                  <a:rPr lang="en-US" altLang="zh-CN" dirty="0"/>
                  <a:t> the quasiparticle energy, </a:t>
                </a:r>
                <a14:m>
                  <m:oMath xmlns:m="http://schemas.openxmlformats.org/officeDocument/2006/math">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𝑘</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d>
                      </m:e>
                      <m:sup>
                        <m:r>
                          <a:rPr lang="en-US" altLang="zh-CN" sz="2000" b="0" i="1" smtClean="0">
                            <a:latin typeface="Cambria Math" panose="02040503050406030204" pitchFamily="18" charset="0"/>
                          </a:rPr>
                          <m:t>𝑇</m:t>
                        </m:r>
                      </m:sup>
                    </m:sSup>
                  </m:oMath>
                </a14:m>
                <a:r>
                  <a:rPr lang="en-US" altLang="zh-CN" dirty="0"/>
                  <a:t> the quasiparticle wave function.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𝐷</m:t>
                        </m:r>
                      </m:sub>
                    </m:sSub>
                  </m:oMath>
                </a14:m>
                <a:r>
                  <a:rPr lang="en-US" altLang="zh-CN" dirty="0"/>
                  <a:t> is the</a:t>
                </a:r>
                <a:r>
                  <a:rPr lang="zh-CN" altLang="en-US" dirty="0"/>
                  <a:t> </a:t>
                </a:r>
                <a:r>
                  <a:rPr lang="en-US" altLang="zh-CN" dirty="0"/>
                  <a:t>Dirac Hamiltonian</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𝐷</m:t>
                          </m:r>
                        </m:sub>
                      </m:sSub>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𝜶</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𝒑</m:t>
                          </m:r>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𝑽</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𝒓</m:t>
                              </m:r>
                            </m:e>
                          </m:d>
                        </m:e>
                      </m:d>
                      <m:r>
                        <a:rPr lang="en-US" altLang="zh-CN" sz="2000" b="1"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0</m:t>
                          </m:r>
                        </m:sup>
                      </m:sSup>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𝑆</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e>
                      </m:d>
                      <m:r>
                        <a:rPr lang="en-US" altLang="zh-CN" sz="2000" b="0" i="1" smtClean="0">
                          <a:latin typeface="Cambria Math" panose="02040503050406030204" pitchFamily="18" charset="0"/>
                        </a:rPr>
                        <m:t>,</m:t>
                      </m:r>
                    </m:oMath>
                  </m:oMathPara>
                </a14:m>
                <a:endParaRPr lang="en-US" altLang="zh-CN" dirty="0"/>
              </a:p>
              <a:p>
                <a:pPr marL="360000" indent="0" algn="just">
                  <a:buNone/>
                </a:pPr>
                <a:r>
                  <a:rPr lang="en-US" altLang="zh-CN" dirty="0"/>
                  <a:t>with</a:t>
                </a:r>
                <a:r>
                  <a:rPr lang="zh-CN" altLang="en-US"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𝜇</m:t>
                        </m:r>
                      </m:sup>
                    </m:sSup>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𝒓</m:t>
                    </m:r>
                    <m:r>
                      <a:rPr lang="en-US" altLang="zh-CN" sz="2000" b="0" i="1" smtClean="0">
                        <a:latin typeface="Cambria Math" panose="02040503050406030204" pitchFamily="18" charset="0"/>
                      </a:rPr>
                      <m:t>)</m:t>
                    </m:r>
                  </m:oMath>
                </a14:m>
                <a:r>
                  <a:rPr lang="en-US" altLang="zh-CN" dirty="0"/>
                  <a:t> and</a:t>
                </a:r>
                <a:r>
                  <a:rPr lang="zh-CN" altLang="en-US" dirty="0"/>
                  <a:t> </a:t>
                </a:r>
                <a14:m>
                  <m:oMath xmlns:m="http://schemas.openxmlformats.org/officeDocument/2006/math">
                    <m:r>
                      <a:rPr lang="en-US" altLang="zh-CN" sz="2000" b="0" i="1" smtClean="0">
                        <a:latin typeface="Cambria Math" panose="02040503050406030204" pitchFamily="18" charset="0"/>
                      </a:rPr>
                      <m:t>𝑆</m:t>
                    </m:r>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𝒓</m:t>
                    </m:r>
                    <m:r>
                      <a:rPr lang="en-US" altLang="zh-CN" sz="2000" b="0" i="1" smtClean="0">
                        <a:latin typeface="Cambria Math" panose="02040503050406030204" pitchFamily="18" charset="0"/>
                      </a:rPr>
                      <m:t>)</m:t>
                    </m:r>
                  </m:oMath>
                </a14:m>
                <a:r>
                  <a:rPr lang="en-US" altLang="zh-CN" dirty="0"/>
                  <a:t> the vector and scalar potentials, respectively.</a:t>
                </a:r>
              </a:p>
              <a:p>
                <a:pPr marL="360000" indent="0" algn="just">
                  <a:spcBef>
                    <a:spcPts val="2400"/>
                  </a:spcBef>
                  <a:buNone/>
                </a:pPr>
                <a14:m>
                  <m:oMath xmlns:m="http://schemas.openxmlformats.org/officeDocument/2006/math">
                    <m:r>
                      <m:rPr>
                        <m:sty m:val="p"/>
                      </m:rPr>
                      <a:rPr lang="en-US" altLang="zh-CN" sz="2000">
                        <a:latin typeface="Cambria Math" panose="02040503050406030204" pitchFamily="18" charset="0"/>
                      </a:rPr>
                      <m:t>Δ</m:t>
                    </m:r>
                  </m:oMath>
                </a14:m>
                <a:r>
                  <a:rPr lang="en-US" altLang="zh-CN" dirty="0"/>
                  <a:t> is the pairing potential</a:t>
                </a:r>
                <a:r>
                  <a:rPr lang="zh-CN" altLang="en-US" dirty="0"/>
                  <a:t> </a:t>
                </a:r>
                <a:r>
                  <a:rPr lang="en-US" altLang="zh-CN" dirty="0"/>
                  <a:t>with</a:t>
                </a:r>
              </a:p>
              <a:p>
                <a:pPr marL="0" indent="0" algn="just">
                  <a:buNone/>
                </a:pPr>
                <a14:m>
                  <m:oMathPara xmlns:m="http://schemas.openxmlformats.org/officeDocument/2006/math">
                    <m:oMathParaPr>
                      <m:jc m:val="centerGroup"/>
                    </m:oMathParaPr>
                    <m:oMath xmlns:m="http://schemas.openxmlformats.org/officeDocument/2006/math">
                      <m:r>
                        <m:rPr>
                          <m:sty m:val="p"/>
                        </m:rPr>
                        <a:rPr lang="en-US" altLang="zh-CN" sz="2000" b="0" i="0" smtClean="0">
                          <a:latin typeface="Cambria Math" panose="02040503050406030204" pitchFamily="18" charset="0"/>
                        </a:rPr>
                        <m:t>Δ</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𝒓</m:t>
                              </m:r>
                            </m:e>
                            <m:sub>
                              <m:r>
                                <a:rPr lang="en-US" altLang="zh-CN" sz="2000" b="0" i="1" smtClean="0">
                                  <a:latin typeface="Cambria Math" panose="02040503050406030204" pitchFamily="18" charset="0"/>
                                </a:rPr>
                                <m:t>2</m:t>
                              </m:r>
                            </m:sub>
                          </m:sSub>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𝑝𝑝</m:t>
                          </m:r>
                        </m:sup>
                      </m:s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𝜅</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oMath>
                  </m:oMathPara>
                </a14:m>
                <a:endParaRPr lang="en-US" altLang="zh-CN" sz="2000" dirty="0"/>
              </a:p>
              <a:p>
                <a:pPr marL="360000" indent="0" algn="just">
                  <a:buNone/>
                </a:pPr>
                <a:r>
                  <a:rPr lang="en-US" altLang="zh-CN" dirty="0"/>
                  <a:t>In this work,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𝑝𝑝</m:t>
                        </m:r>
                      </m:sup>
                    </m:sSup>
                  </m:oMath>
                </a14:m>
                <a:r>
                  <a:rPr lang="en-US" altLang="zh-CN" dirty="0"/>
                  <a:t> is the density-dependent force of zero range</a:t>
                </a:r>
              </a:p>
              <a:p>
                <a:pPr marL="0" indent="0" algn="just">
                  <a:buNone/>
                </a:pPr>
                <a14:m>
                  <m:oMathPara xmlns:m="http://schemas.openxmlformats.org/officeDocument/2006/math">
                    <m:oMathParaPr>
                      <m:jc m:val="centerGroup"/>
                    </m:oMathParaPr>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𝑉</m:t>
                          </m:r>
                        </m:e>
                        <m:sup>
                          <m:r>
                            <a:rPr lang="en-US" altLang="zh-CN" sz="2000" i="1">
                              <a:latin typeface="Cambria Math" panose="02040503050406030204" pitchFamily="18" charset="0"/>
                            </a:rPr>
                            <m:t>𝑝𝑝</m:t>
                          </m:r>
                        </m:sup>
                      </m:s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𝒓</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0</m:t>
                          </m:r>
                        </m:sub>
                      </m:sSub>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𝑃</m:t>
                              </m:r>
                            </m:e>
                            <m:sup>
                              <m:r>
                                <a:rPr lang="en-US" altLang="zh-CN" sz="2000" b="0" i="1" smtClean="0">
                                  <a:latin typeface="Cambria Math" panose="02040503050406030204" pitchFamily="18" charset="0"/>
                                </a:rPr>
                                <m:t>𝜎</m:t>
                              </m:r>
                            </m:sup>
                          </m:sSup>
                        </m:e>
                      </m:d>
                      <m:r>
                        <a:rPr lang="en-US" altLang="zh-CN" sz="2000" b="0" i="1" smtClean="0">
                          <a:latin typeface="Cambria Math" panose="02040503050406030204" pitchFamily="18" charset="0"/>
                        </a:rPr>
                        <m:t>𝛿</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𝒓</m:t>
                              </m:r>
                            </m:e>
                            <m:sub>
                              <m:r>
                                <a:rPr lang="en-US" altLang="zh-CN" sz="2000" b="0" i="1" smtClean="0">
                                  <a:latin typeface="Cambria Math" panose="02040503050406030204" pitchFamily="18" charset="0"/>
                                </a:rPr>
                                <m:t>2</m:t>
                              </m:r>
                            </m:sub>
                          </m:sSub>
                        </m:e>
                      </m:d>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𝜌</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𝒓</m:t>
                                      </m:r>
                                    </m:e>
                                    <m:sub>
                                      <m:r>
                                        <a:rPr lang="en-US" altLang="zh-CN" sz="2000" b="0" i="1" smtClean="0">
                                          <a:latin typeface="Cambria Math" panose="02040503050406030204" pitchFamily="18" charset="0"/>
                                        </a:rPr>
                                        <m:t>1</m:t>
                                      </m:r>
                                    </m:sub>
                                  </m:sSub>
                                </m:e>
                              </m:d>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𝜌</m:t>
                                  </m:r>
                                </m:e>
                                <m:sub>
                                  <m:r>
                                    <m:rPr>
                                      <m:sty m:val="p"/>
                                    </m:rPr>
                                    <a:rPr lang="en-US" altLang="zh-CN" sz="2000" b="0" i="0" smtClean="0">
                                      <a:latin typeface="Cambria Math" panose="02040503050406030204" pitchFamily="18" charset="0"/>
                                    </a:rPr>
                                    <m:t>sat</m:t>
                                  </m:r>
                                </m:sub>
                              </m:sSub>
                            </m:den>
                          </m:f>
                        </m:e>
                      </m:d>
                      <m:r>
                        <a:rPr lang="en-US" altLang="zh-CN" sz="2000" b="0" i="1" smtClean="0">
                          <a:latin typeface="Cambria Math" panose="02040503050406030204" pitchFamily="18" charset="0"/>
                        </a:rPr>
                        <m:t>.</m:t>
                      </m:r>
                    </m:oMath>
                  </m:oMathPara>
                </a14:m>
                <a:endParaRPr lang="en-US" altLang="zh-CN" dirty="0"/>
              </a:p>
            </p:txBody>
          </p:sp>
        </mc:Choice>
        <mc:Fallback xmlns="">
          <p:sp>
            <p:nvSpPr>
              <p:cNvPr id="3" name="内容占位符 2">
                <a:extLst>
                  <a:ext uri="{FF2B5EF4-FFF2-40B4-BE49-F238E27FC236}">
                    <a16:creationId xmlns:a16="http://schemas.microsoft.com/office/drawing/2014/main" id="{04572F79-1B0E-BEAE-FB7A-67D650DF9B06}"/>
                  </a:ext>
                </a:extLst>
              </p:cNvPr>
              <p:cNvSpPr>
                <a:spLocks noGrp="1" noRot="1" noChangeAspect="1" noMove="1" noResize="1" noEditPoints="1" noAdjustHandles="1" noChangeArrowheads="1" noChangeShapeType="1" noTextEdit="1"/>
              </p:cNvSpPr>
              <p:nvPr>
                <p:ph idx="1"/>
              </p:nvPr>
            </p:nvSpPr>
            <p:spPr>
              <a:xfrm>
                <a:off x="0" y="808075"/>
                <a:ext cx="9144000" cy="5776548"/>
              </a:xfrm>
              <a:blipFill>
                <a:blip r:embed="rId3"/>
                <a:stretch>
                  <a:fillRect l="-867" t="-634"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D6000D0-EC85-ABAC-FBE1-293E630225BB}"/>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BF208A3A-C133-713E-A910-064B51E931C8}"/>
              </a:ext>
            </a:extLst>
          </p:cNvPr>
          <p:cNvSpPr>
            <a:spLocks noGrp="1"/>
          </p:cNvSpPr>
          <p:nvPr>
            <p:ph type="sldNum" sz="quarter" idx="12"/>
          </p:nvPr>
        </p:nvSpPr>
        <p:spPr/>
        <p:txBody>
          <a:bodyPr/>
          <a:lstStyle/>
          <a:p>
            <a:fld id="{145E87E0-5A96-412F-AEC1-3371B086441C}" type="slidenum">
              <a:rPr lang="zh-CN" altLang="en-US" smtClean="0"/>
              <a:t>26</a:t>
            </a:fld>
            <a:endParaRPr lang="zh-CN" altLang="en-US"/>
          </a:p>
        </p:txBody>
      </p:sp>
      <p:sp>
        <p:nvSpPr>
          <p:cNvPr id="8" name="文本框 7">
            <a:extLst>
              <a:ext uri="{FF2B5EF4-FFF2-40B4-BE49-F238E27FC236}">
                <a16:creationId xmlns:a16="http://schemas.microsoft.com/office/drawing/2014/main" id="{3812683C-0C55-21C0-AAA0-CD16E1CFBCBC}"/>
              </a:ext>
            </a:extLst>
          </p:cNvPr>
          <p:cNvSpPr txBox="1"/>
          <p:nvPr/>
        </p:nvSpPr>
        <p:spPr>
          <a:xfrm>
            <a:off x="1456659" y="4088040"/>
            <a:ext cx="7687341" cy="338554"/>
          </a:xfrm>
          <a:prstGeom prst="rect">
            <a:avLst/>
          </a:prstGeom>
          <a:noFill/>
        </p:spPr>
        <p:txBody>
          <a:bodyPr wrap="square" rtlCol="0">
            <a:spAutoFit/>
          </a:bodyPr>
          <a:lstStyle/>
          <a:p>
            <a:pPr algn="r"/>
            <a:r>
              <a:rPr lang="en-US" altLang="zh-CN" sz="1600" dirty="0">
                <a:solidFill>
                  <a:srgbClr val="0000FF"/>
                </a:solidFill>
              </a:rPr>
              <a:t>Meng (Ed.), </a:t>
            </a:r>
            <a:r>
              <a:rPr lang="en-US" altLang="zh-CN" sz="1600" i="1" dirty="0">
                <a:solidFill>
                  <a:srgbClr val="0000FF"/>
                </a:solidFill>
              </a:rPr>
              <a:t>Relativistic Density Functional for Nuclear Structure</a:t>
            </a:r>
            <a:r>
              <a:rPr lang="en-US" altLang="zh-CN" sz="1600" dirty="0">
                <a:solidFill>
                  <a:srgbClr val="0000FF"/>
                </a:solidFill>
              </a:rPr>
              <a:t> (2016)</a:t>
            </a:r>
            <a:endParaRPr lang="zh-CN" altLang="en-US" sz="1600" dirty="0">
              <a:solidFill>
                <a:srgbClr val="0000FF"/>
              </a:solidFill>
            </a:endParaRPr>
          </a:p>
        </p:txBody>
      </p:sp>
      <p:sp>
        <p:nvSpPr>
          <p:cNvPr id="5" name="页脚占位符 4">
            <a:extLst>
              <a:ext uri="{FF2B5EF4-FFF2-40B4-BE49-F238E27FC236}">
                <a16:creationId xmlns:a16="http://schemas.microsoft.com/office/drawing/2014/main" id="{C90D2744-A7CB-3EAD-F617-45298103132C}"/>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03591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6B65B-52BE-EE3F-AFFF-F91AD70AE6F4}"/>
              </a:ext>
            </a:extLst>
          </p:cNvPr>
          <p:cNvSpPr>
            <a:spLocks noGrp="1"/>
          </p:cNvSpPr>
          <p:nvPr>
            <p:ph type="title"/>
          </p:nvPr>
        </p:nvSpPr>
        <p:spPr>
          <a:xfrm>
            <a:off x="594835" y="89657"/>
            <a:ext cx="7953742" cy="593888"/>
          </a:xfrm>
        </p:spPr>
        <p:txBody>
          <a:bodyPr/>
          <a:lstStyle/>
          <a:p>
            <a:r>
              <a:rPr lang="en-US" altLang="zh-CN" dirty="0" err="1"/>
              <a:t>DRHBc</a:t>
            </a:r>
            <a:r>
              <a:rPr lang="en-US" altLang="zh-CN" dirty="0"/>
              <a:t> theory:</a:t>
            </a:r>
            <a:r>
              <a:rPr lang="zh-CN" altLang="en-US" dirty="0"/>
              <a:t> </a:t>
            </a:r>
            <a:r>
              <a:rPr lang="en-US" altLang="zh-CN" dirty="0"/>
              <a:t>Legendre</a:t>
            </a:r>
            <a:r>
              <a:rPr lang="zh-CN" altLang="en-US" dirty="0"/>
              <a:t> </a:t>
            </a:r>
            <a:r>
              <a:rPr lang="en-US" altLang="zh-CN" dirty="0"/>
              <a:t>expansion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FAFD799-651A-69AA-B237-1827D293DACC}"/>
                  </a:ext>
                </a:extLst>
              </p:cNvPr>
              <p:cNvSpPr>
                <a:spLocks noGrp="1"/>
              </p:cNvSpPr>
              <p:nvPr>
                <p:ph idx="1"/>
              </p:nvPr>
            </p:nvSpPr>
            <p:spPr/>
            <p:txBody>
              <a:bodyPr/>
              <a:lstStyle/>
              <a:p>
                <a:pPr marL="361950" indent="-361950" algn="just">
                  <a:buFont typeface="Wingdings" panose="05000000000000000000" pitchFamily="2" charset="2"/>
                  <a:buChar char="l"/>
                </a:pPr>
                <a:r>
                  <a:rPr lang="en-US" altLang="zh-CN" dirty="0"/>
                  <a:t>For an axially deformed nucleus</a:t>
                </a:r>
                <a:r>
                  <a:rPr lang="zh-CN" altLang="en-US" dirty="0"/>
                  <a:t>，</a:t>
                </a:r>
                <a:r>
                  <a:rPr lang="en-US" altLang="zh-CN" dirty="0"/>
                  <a:t>potentials  </a:t>
                </a:r>
                <a14:m>
                  <m:oMath xmlns:m="http://schemas.openxmlformats.org/officeDocument/2006/math">
                    <m:r>
                      <a:rPr lang="en-US" altLang="zh-CN" sz="2000" b="0" i="1" smtClean="0">
                        <a:latin typeface="Cambria Math" panose="02040503050406030204" pitchFamily="18" charset="0"/>
                      </a:rPr>
                      <m:t>𝑉</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𝑆</m:t>
                    </m:r>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𝒓</m:t>
                        </m:r>
                      </m:e>
                    </m:d>
                  </m:oMath>
                </a14:m>
                <a:r>
                  <a:rPr lang="zh-CN" altLang="en-US" dirty="0"/>
                  <a:t> </a:t>
                </a:r>
                <a:r>
                  <a:rPr lang="en-US" altLang="zh-CN" dirty="0"/>
                  <a:t>and densities </a:t>
                </a:r>
                <a14:m>
                  <m:oMath xmlns:m="http://schemas.openxmlformats.org/officeDocument/2006/math">
                    <m:r>
                      <a:rPr lang="en-US" altLang="zh-CN" sz="2000" b="0" i="1" smtClean="0">
                        <a:latin typeface="Cambria Math" panose="02040503050406030204" pitchFamily="18" charset="0"/>
                      </a:rPr>
                      <m:t>𝜌</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𝜅</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oMath>
                </a14:m>
                <a:r>
                  <a:rPr lang="zh-CN" altLang="en-US" dirty="0"/>
                  <a:t> </a:t>
                </a:r>
                <a:r>
                  <a:rPr lang="en-US" altLang="zh-CN" dirty="0"/>
                  <a:t>can be expanded in terms of Legendre polynomials</a:t>
                </a:r>
              </a:p>
              <a:p>
                <a:pPr marL="0" indent="0" algn="just">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𝜆</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r>
                                    <a:rPr lang="en-US" altLang="zh-CN" sz="2000" b="0" i="1" smtClean="0">
                                      <a:latin typeface="Cambria Math" panose="02040503050406030204" pitchFamily="18" charset="0"/>
                                    </a:rPr>
                                    <m:t>𝜃</m:t>
                                  </m:r>
                                </m:e>
                              </m:func>
                            </m:e>
                          </m:d>
                        </m:e>
                      </m:nary>
                      <m:r>
                        <a:rPr lang="en-US" altLang="zh-CN" sz="2000" b="0" i="1" smtClean="0">
                          <a:latin typeface="Cambria Math" panose="02040503050406030204" pitchFamily="18" charset="0"/>
                        </a:rPr>
                        <m:t>.</m:t>
                      </m:r>
                    </m:oMath>
                  </m:oMathPara>
                </a14:m>
                <a:endParaRPr lang="en-US" altLang="zh-CN" dirty="0"/>
              </a:p>
              <a:p>
                <a:pPr marL="361950" indent="-361950" algn="just">
                  <a:buFont typeface="Wingdings" panose="05000000000000000000" pitchFamily="2" charset="2"/>
                  <a:buChar char="l"/>
                </a:pPr>
                <a:r>
                  <a:rPr lang="en-US" altLang="zh-CN" dirty="0"/>
                  <a:t>With the spatial reflection symmetry taking into account,</a:t>
                </a:r>
                <a:r>
                  <a:rPr lang="zh-CN" altLang="en-US" dirty="0"/>
                  <a:t> </a:t>
                </a:r>
                <a14:m>
                  <m:oMath xmlns:m="http://schemas.openxmlformats.org/officeDocument/2006/math">
                    <m:r>
                      <a:rPr lang="en-US" altLang="zh-CN" sz="2000" b="0" i="1" smtClean="0">
                        <a:latin typeface="Cambria Math" panose="02040503050406030204" pitchFamily="18" charset="0"/>
                      </a:rPr>
                      <m:t>𝜆</m:t>
                    </m:r>
                  </m:oMath>
                </a14:m>
                <a:r>
                  <a:rPr lang="en-US" altLang="zh-CN" dirty="0"/>
                  <a:t> should be even.</a:t>
                </a:r>
              </a:p>
              <a:p>
                <a:pPr marL="0" indent="0" algn="just">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𝒓</m:t>
                          </m:r>
                        </m:e>
                      </m:d>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𝑃</m:t>
                          </m:r>
                        </m:e>
                      </m:acc>
                      <m:r>
                        <a:rPr lang="en-US" altLang="zh-CN" sz="2000" b="0" i="1" dirty="0" smtClean="0">
                          <a:latin typeface="Cambria Math" panose="02040503050406030204" pitchFamily="18" charset="0"/>
                        </a:rPr>
                        <m:t>𝑓</m:t>
                      </m:r>
                      <m:d>
                        <m:dPr>
                          <m:ctrlPr>
                            <a:rPr lang="en-US" altLang="zh-CN" sz="2000" b="0" i="1" dirty="0" smtClean="0">
                              <a:latin typeface="Cambria Math" panose="02040503050406030204" pitchFamily="18" charset="0"/>
                            </a:rPr>
                          </m:ctrlPr>
                        </m:dPr>
                        <m:e>
                          <m:r>
                            <a:rPr lang="en-US" altLang="zh-CN" sz="2000" b="1" i="1" dirty="0" smtClean="0">
                              <a:latin typeface="Cambria Math" panose="02040503050406030204" pitchFamily="18" charset="0"/>
                            </a:rPr>
                            <m:t>𝒓</m:t>
                          </m:r>
                        </m:e>
                      </m:d>
                      <m:r>
                        <a:rPr lang="en-US" altLang="zh-CN" sz="2000" b="0" i="1" dirty="0" smtClean="0">
                          <a:latin typeface="Cambria Math" panose="02040503050406030204" pitchFamily="18" charset="0"/>
                        </a:rPr>
                        <m:t>=</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𝑃</m:t>
                          </m:r>
                        </m:e>
                      </m:acc>
                      <m:nary>
                        <m:naryPr>
                          <m:chr m:val="∑"/>
                          <m:supHide m:val="on"/>
                          <m:ctrlPr>
                            <a:rPr lang="en-US" altLang="zh-CN" sz="2000" i="1">
                              <a:latin typeface="Cambria Math" panose="02040503050406030204" pitchFamily="18" charset="0"/>
                            </a:rPr>
                          </m:ctrlPr>
                        </m:naryPr>
                        <m:sub>
                          <m:r>
                            <a:rPr lang="en-US" altLang="zh-CN" sz="2000" i="1">
                              <a:latin typeface="Cambria Math" panose="02040503050406030204" pitchFamily="18" charset="0"/>
                            </a:rPr>
                            <m:t>𝜆</m:t>
                          </m:r>
                        </m:sub>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𝜆</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𝜆</m:t>
                              </m:r>
                            </m:sub>
                          </m:sSub>
                          <m:d>
                            <m:dPr>
                              <m:ctrlPr>
                                <a:rPr lang="en-US" altLang="zh-CN" sz="2000" i="1">
                                  <a:latin typeface="Cambria Math" panose="02040503050406030204" pitchFamily="18" charset="0"/>
                                </a:rPr>
                              </m:ctrlPr>
                            </m:dPr>
                            <m:e>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r>
                                    <a:rPr lang="en-US" altLang="zh-CN" sz="2000" i="1">
                                      <a:latin typeface="Cambria Math" panose="02040503050406030204" pitchFamily="18" charset="0"/>
                                    </a:rPr>
                                    <m:t>𝜃</m:t>
                                  </m:r>
                                </m:e>
                              </m:func>
                            </m:e>
                          </m:d>
                        </m:e>
                      </m:nary>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𝜆</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𝜆</m:t>
                              </m:r>
                            </m:sub>
                          </m:sSub>
                          <m:d>
                            <m:dPr>
                              <m:ctrlPr>
                                <a:rPr lang="en-US" altLang="zh-CN" sz="2000" b="0" i="1" smtClean="0">
                                  <a:latin typeface="Cambria Math" panose="02040503050406030204" pitchFamily="18" charset="0"/>
                                </a:rPr>
                              </m:ctrlPr>
                            </m:dPr>
                            <m:e>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cos</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𝜃</m:t>
                                      </m:r>
                                    </m:e>
                                  </m:d>
                                </m:e>
                              </m:func>
                            </m:e>
                          </m:d>
                        </m:e>
                      </m:nary>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𝜆</m:t>
                          </m:r>
                        </m:sub>
                        <m:sup/>
                        <m:e>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e>
                              </m:d>
                            </m:e>
                            <m:sup>
                              <m:r>
                                <a:rPr lang="en-US" altLang="zh-CN" sz="2000" b="0" i="1" smtClean="0">
                                  <a:latin typeface="Cambria Math" panose="02040503050406030204" pitchFamily="18" charset="0"/>
                                </a:rPr>
                                <m:t>𝜆</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𝜆</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𝜆</m:t>
                              </m:r>
                            </m:sub>
                          </m:sSub>
                          <m:d>
                            <m:dPr>
                              <m:ctrlPr>
                                <a:rPr lang="en-US" altLang="zh-CN" sz="2000" i="1">
                                  <a:latin typeface="Cambria Math" panose="02040503050406030204" pitchFamily="18" charset="0"/>
                                </a:rPr>
                              </m:ctrlPr>
                            </m:dPr>
                            <m:e>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r>
                                    <a:rPr lang="en-US" altLang="zh-CN" sz="2000" i="1">
                                      <a:latin typeface="Cambria Math" panose="02040503050406030204" pitchFamily="18" charset="0"/>
                                    </a:rPr>
                                    <m:t>𝜃</m:t>
                                  </m:r>
                                </m:e>
                              </m:func>
                            </m:e>
                          </m:d>
                        </m:e>
                      </m:nary>
                      <m:r>
                        <a:rPr lang="en-US" altLang="zh-CN" sz="2000" b="0" i="1" smtClean="0">
                          <a:latin typeface="Cambria Math" panose="02040503050406030204" pitchFamily="18" charset="0"/>
                        </a:rPr>
                        <m:t>.</m:t>
                      </m:r>
                    </m:oMath>
                  </m:oMathPara>
                </a14:m>
                <a:endParaRPr lang="en-US" altLang="zh-CN" sz="2000" dirty="0"/>
              </a:p>
            </p:txBody>
          </p:sp>
        </mc:Choice>
        <mc:Fallback xmlns="">
          <p:sp>
            <p:nvSpPr>
              <p:cNvPr id="3" name="内容占位符 2">
                <a:extLst>
                  <a:ext uri="{FF2B5EF4-FFF2-40B4-BE49-F238E27FC236}">
                    <a16:creationId xmlns:a16="http://schemas.microsoft.com/office/drawing/2014/main" id="{AFAFD799-651A-69AA-B237-1827D293DACC}"/>
                  </a:ext>
                </a:extLst>
              </p:cNvPr>
              <p:cNvSpPr>
                <a:spLocks noGrp="1" noRot="1" noChangeAspect="1" noMove="1" noResize="1" noEditPoints="1" noAdjustHandles="1" noChangeArrowheads="1" noChangeShapeType="1" noTextEdit="1"/>
              </p:cNvSpPr>
              <p:nvPr>
                <p:ph idx="1"/>
              </p:nvPr>
            </p:nvSpPr>
            <p:spPr>
              <a:blipFill>
                <a:blip r:embed="rId3"/>
                <a:stretch>
                  <a:fillRect l="-867" t="-675"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C97BA04-7008-E344-F689-A6EE5ED52E18}"/>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CCCAB5AA-4DEF-EA5B-8051-2CB3ED45515C}"/>
              </a:ext>
            </a:extLst>
          </p:cNvPr>
          <p:cNvSpPr>
            <a:spLocks noGrp="1"/>
          </p:cNvSpPr>
          <p:nvPr>
            <p:ph type="sldNum" sz="quarter" idx="12"/>
          </p:nvPr>
        </p:nvSpPr>
        <p:spPr/>
        <p:txBody>
          <a:bodyPr/>
          <a:lstStyle/>
          <a:p>
            <a:fld id="{87C908B9-DD87-4E80-B55D-230C2370BA18}" type="slidenum">
              <a:rPr lang="zh-CN" altLang="en-US" smtClean="0"/>
              <a:t>27</a:t>
            </a:fld>
            <a:endParaRPr lang="zh-CN" altLang="en-US"/>
          </a:p>
        </p:txBody>
      </p:sp>
      <p:sp>
        <p:nvSpPr>
          <p:cNvPr id="6" name="页脚占位符 5">
            <a:extLst>
              <a:ext uri="{FF2B5EF4-FFF2-40B4-BE49-F238E27FC236}">
                <a16:creationId xmlns:a16="http://schemas.microsoft.com/office/drawing/2014/main" id="{150F224A-4D45-9096-A6C1-77E94AA6D406}"/>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01462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BCD11E-E651-F31C-E463-4FC74A1F21F7}"/>
              </a:ext>
            </a:extLst>
          </p:cNvPr>
          <p:cNvSpPr>
            <a:spLocks noGrp="1"/>
          </p:cNvSpPr>
          <p:nvPr>
            <p:ph type="title"/>
          </p:nvPr>
        </p:nvSpPr>
        <p:spPr>
          <a:xfrm>
            <a:off x="0" y="89657"/>
            <a:ext cx="9143412" cy="593888"/>
          </a:xfrm>
        </p:spPr>
        <p:txBody>
          <a:bodyPr/>
          <a:lstStyle/>
          <a:p>
            <a:r>
              <a:rPr lang="en-US" altLang="zh-CN" dirty="0" err="1"/>
              <a:t>DRHBc</a:t>
            </a:r>
            <a:r>
              <a:rPr lang="en-US" altLang="zh-CN" dirty="0"/>
              <a:t> theory:</a:t>
            </a:r>
            <a:r>
              <a:rPr lang="zh-CN" altLang="en-US" dirty="0"/>
              <a:t> </a:t>
            </a:r>
            <a:r>
              <a:rPr lang="en-US" altLang="zh-CN" dirty="0"/>
              <a:t>Dirac Woods-Saxon basis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26E5C2-117B-A39C-7A8B-2A079ACD487C}"/>
                  </a:ext>
                </a:extLst>
              </p:cNvPr>
              <p:cNvSpPr>
                <a:spLocks noGrp="1"/>
              </p:cNvSpPr>
              <p:nvPr>
                <p:ph idx="1"/>
              </p:nvPr>
            </p:nvSpPr>
            <p:spPr/>
            <p:txBody>
              <a:bodyPr/>
              <a:lstStyle/>
              <a:p>
                <a:pPr marL="361950" indent="-361950" algn="just">
                  <a:lnSpc>
                    <a:spcPct val="120000"/>
                  </a:lnSpc>
                  <a:buFont typeface="Wingdings" panose="05000000000000000000" pitchFamily="2" charset="2"/>
                  <a:buChar char="l"/>
                </a:pPr>
                <a:r>
                  <a:rPr lang="en-US" altLang="zh-CN" dirty="0"/>
                  <a:t>In</a:t>
                </a:r>
                <a:r>
                  <a:rPr lang="zh-CN" altLang="en-US" dirty="0"/>
                  <a:t> </a:t>
                </a:r>
                <a:r>
                  <a:rPr lang="en-US" altLang="zh-CN" dirty="0" err="1"/>
                  <a:t>DRHBc</a:t>
                </a:r>
                <a:r>
                  <a:rPr lang="en-US" altLang="zh-CN" dirty="0"/>
                  <a:t> theory</a:t>
                </a:r>
                <a:r>
                  <a:rPr lang="zh-CN" altLang="en-US" dirty="0"/>
                  <a:t>，</a:t>
                </a:r>
                <a:r>
                  <a:rPr lang="en-US" altLang="zh-CN" dirty="0"/>
                  <a:t>the deformed</a:t>
                </a:r>
                <a:r>
                  <a:rPr lang="zh-CN" altLang="en-US" dirty="0"/>
                  <a:t> </a:t>
                </a:r>
                <a:r>
                  <a:rPr lang="en-US" altLang="zh-CN" dirty="0"/>
                  <a:t>RHB equation is solved in a spherical Dirac</a:t>
                </a:r>
                <a:r>
                  <a:rPr lang="zh-CN" altLang="en-US" dirty="0"/>
                  <a:t> </a:t>
                </a:r>
                <a:r>
                  <a:rPr lang="en-US" altLang="zh-CN" dirty="0"/>
                  <a:t>Woods-Saxon (DWS) basis, in which the radial wave functions have a proper asymptotic behavior for large </a:t>
                </a:r>
                <a14:m>
                  <m:oMath xmlns:m="http://schemas.openxmlformats.org/officeDocument/2006/math">
                    <m:r>
                      <a:rPr lang="en-US" altLang="zh-CN" b="0" i="1" smtClean="0">
                        <a:latin typeface="Cambria Math" panose="02040503050406030204" pitchFamily="18" charset="0"/>
                      </a:rPr>
                      <m:t>𝑟</m:t>
                    </m:r>
                  </m:oMath>
                </a14:m>
                <a:r>
                  <a:rPr lang="en-US" altLang="zh-CN" dirty="0"/>
                  <a:t>.</a:t>
                </a:r>
                <a:endParaRPr lang="zh-CN" altLang="en-US" dirty="0"/>
              </a:p>
              <a:p>
                <a:pPr marL="361950" indent="-361950" algn="just">
                  <a:lnSpc>
                    <a:spcPct val="120000"/>
                  </a:lnSpc>
                  <a:buFont typeface="Wingdings" panose="05000000000000000000" pitchFamily="2" charset="2"/>
                  <a:buChar char="l"/>
                </a:pPr>
                <a:r>
                  <a:rPr lang="en-US" altLang="zh-CN" dirty="0"/>
                  <a:t>DWS basis is derived through solving the</a:t>
                </a:r>
                <a:r>
                  <a:rPr lang="zh-CN" altLang="en-US" dirty="0"/>
                  <a:t> </a:t>
                </a:r>
                <a:r>
                  <a:rPr lang="en-US" altLang="zh-CN" dirty="0"/>
                  <a:t>Dirac equation with Woods-Saxon potentials</a:t>
                </a:r>
              </a:p>
              <a:p>
                <a:pPr marL="0" indent="0" algn="just">
                  <a:lnSpc>
                    <a:spcPct val="120000"/>
                  </a:lnSpc>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𝜶</m:t>
                          </m:r>
                          <m:r>
                            <a:rPr lang="en-US" altLang="zh-CN" sz="2000" b="0" i="1" smtClean="0">
                              <a:latin typeface="Cambria Math" panose="02040503050406030204" pitchFamily="18" charset="0"/>
                            </a:rPr>
                            <m:t>⋅</m:t>
                          </m:r>
                          <m:r>
                            <a:rPr lang="en-US" altLang="zh-CN" sz="2000" b="1" i="1" smtClean="0">
                              <a:latin typeface="Cambria Math" panose="02040503050406030204" pitchFamily="18" charset="0"/>
                            </a:rPr>
                            <m:t>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𝑉</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𝑆</m:t>
                              </m:r>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e>
                          </m:d>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𝜖</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𝑆</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0,±</m:t>
                              </m:r>
                            </m:sub>
                          </m:sSub>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f>
                                <m:fPr>
                                  <m:type m:val="lin"/>
                                  <m:ctrlPr>
                                    <a:rPr lang="en-US" altLang="zh-CN" sz="2000" b="0" i="1" smtClean="0">
                                      <a:latin typeface="Cambria Math" panose="02040503050406030204" pitchFamily="18" charset="0"/>
                                    </a:rPr>
                                  </m:ctrlPr>
                                </m:fPr>
                                <m:num>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m:t>
                                          </m:r>
                                        </m:sub>
                                      </m:sSub>
                                    </m:e>
                                  </m:d>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m:t>
                                      </m:r>
                                    </m:sub>
                                  </m:sSub>
                                </m:den>
                              </m:f>
                            </m:sup>
                          </m:sSup>
                          <m:r>
                            <a:rPr lang="en-US" altLang="zh-CN" sz="2000" b="0" i="1" smtClean="0">
                              <a:latin typeface="Cambria Math" panose="02040503050406030204" pitchFamily="18" charset="0"/>
                            </a:rPr>
                            <m:t> </m:t>
                          </m:r>
                        </m:den>
                      </m:f>
                      <m:r>
                        <a:rPr lang="en-US" altLang="zh-CN" sz="2000" b="0" i="1" smtClean="0">
                          <a:latin typeface="Cambria Math" panose="02040503050406030204" pitchFamily="18" charset="0"/>
                        </a:rPr>
                        <m:t>,</m:t>
                      </m:r>
                    </m:oMath>
                  </m:oMathPara>
                </a14:m>
                <a:endParaRPr lang="en-US" altLang="zh-CN" dirty="0"/>
              </a:p>
              <a:p>
                <a:pPr marL="360000" indent="0" algn="just">
                  <a:lnSpc>
                    <a:spcPct val="120000"/>
                  </a:lnSpc>
                  <a:buNone/>
                </a:pPr>
                <a:r>
                  <a:rPr lang="en-US" altLang="zh-CN" dirty="0"/>
                  <a:t>DWS basis can be written as</a:t>
                </a:r>
              </a:p>
              <a:p>
                <a:pPr marL="0" indent="0" algn="just">
                  <a:lnSpc>
                    <a:spcPct val="120000"/>
                  </a:lnSpc>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e>
                        <m:sub>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𝜅</m:t>
                          </m:r>
                          <m:r>
                            <a:rPr lang="en-US" altLang="zh-CN" sz="2000" b="0" i="1" smtClean="0">
                              <a:latin typeface="Cambria Math" panose="02040503050406030204" pitchFamily="18" charset="0"/>
                            </a:rPr>
                            <m:t>𝑚</m:t>
                          </m:r>
                        </m:sub>
                      </m:sSub>
                      <m:d>
                        <m:dPr>
                          <m:ctrlPr>
                            <a:rPr lang="en-US" altLang="zh-CN" sz="2000" b="0" i="1" smtClean="0">
                              <a:latin typeface="Cambria Math" panose="02040503050406030204" pitchFamily="18" charset="0"/>
                            </a:rPr>
                          </m:ctrlPr>
                        </m:dPr>
                        <m:e>
                          <m:r>
                            <a:rPr lang="en-US" altLang="zh-CN" sz="2000" b="1" i="1" smtClean="0">
                              <a:latin typeface="Cambria Math" panose="02040503050406030204" pitchFamily="18" charset="0"/>
                            </a:rPr>
                            <m:t>𝒓</m:t>
                          </m:r>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𝑟</m:t>
                          </m:r>
                        </m:den>
                      </m:f>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r>
                                  <m:rPr>
                                    <m:sty m:val="p"/>
                                    <m:brk m:alnAt="7"/>
                                  </m:rPr>
                                  <a:rPr lang="en-US" altLang="zh-CN" sz="2000" b="0" i="0" smtClean="0">
                                    <a:latin typeface="Cambria Math" panose="02040503050406030204" pitchFamily="18" charset="0"/>
                                  </a:rPr>
                                  <m:t>i</m:t>
                                </m:r>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𝐺</m:t>
                                    </m:r>
                                  </m:e>
                                  <m:sub>
                                    <m:r>
                                      <m:rPr>
                                        <m:brk m:alnAt="7"/>
                                      </m:rP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𝜅</m:t>
                                    </m:r>
                                  </m:sub>
                                </m:sSub>
                                <m:d>
                                  <m:dPr>
                                    <m:ctrlPr>
                                      <a:rPr lang="en-US" altLang="zh-CN" sz="2000" b="0" i="1" smtClean="0">
                                        <a:latin typeface="Cambria Math" panose="02040503050406030204" pitchFamily="18" charset="0"/>
                                      </a:rPr>
                                    </m:ctrlPr>
                                  </m:dPr>
                                  <m:e>
                                    <m:r>
                                      <m:rPr>
                                        <m:brk m:alnAt="7"/>
                                      </m:rPr>
                                      <a:rPr lang="en-US" altLang="zh-CN" sz="2000" b="0" i="1" smtClean="0">
                                        <a:latin typeface="Cambria Math" panose="02040503050406030204" pitchFamily="18" charset="0"/>
                                      </a:rPr>
                                      <m:t>𝑟</m:t>
                                    </m:r>
                                  </m:e>
                                </m:d>
                                <m:sSubSup>
                                  <m:sSubSupPr>
                                    <m:ctrlPr>
                                      <a:rPr lang="en-US" altLang="zh-CN" sz="2000" b="0" i="1" smtClean="0">
                                        <a:latin typeface="Cambria Math" panose="02040503050406030204" pitchFamily="18" charset="0"/>
                                      </a:rPr>
                                    </m:ctrlPr>
                                  </m:sSubSupPr>
                                  <m:e>
                                    <m:r>
                                      <m:rPr>
                                        <m:brk m:alnAt="7"/>
                                      </m:rPr>
                                      <a:rPr lang="en-US" altLang="zh-CN" sz="2000" b="0" i="1" smtClean="0">
                                        <a:latin typeface="Cambria Math" panose="02040503050406030204" pitchFamily="18" charset="0"/>
                                      </a:rPr>
                                      <m:t>𝑌</m:t>
                                    </m:r>
                                  </m:e>
                                  <m:sub>
                                    <m:r>
                                      <m:rPr>
                                        <m:brk m:alnAt="7"/>
                                      </m:rP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𝑚</m:t>
                                    </m:r>
                                  </m:sub>
                                  <m:sup>
                                    <m:r>
                                      <m:rPr>
                                        <m:brk m:alnAt="7"/>
                                      </m:rPr>
                                      <a:rPr lang="en-US" altLang="zh-CN" sz="2000" b="0" i="1" smtClean="0">
                                        <a:latin typeface="Cambria Math" panose="02040503050406030204" pitchFamily="18" charset="0"/>
                                      </a:rPr>
                                      <m:t>𝑙</m:t>
                                    </m:r>
                                  </m:sup>
                                </m:sSubSup>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Ω</m:t>
                                    </m:r>
                                  </m:e>
                                </m:d>
                              </m:e>
                            </m:mr>
                            <m:mr>
                              <m:e>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𝜅</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𝑗𝑚</m:t>
                                    </m:r>
                                  </m:sub>
                                  <m:sup>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𝑙</m:t>
                                        </m:r>
                                      </m:e>
                                    </m:acc>
                                  </m:sup>
                                </m:sSubSup>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Ω</m:t>
                                    </m:r>
                                  </m:e>
                                </m:d>
                              </m:e>
                            </m:mr>
                          </m:m>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𝜅</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e>
                          </m:d>
                        </m:e>
                        <m:sup>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sup>
                      </m:s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e>
                      </m:d>
                      <m:r>
                        <a:rPr lang="en-US" altLang="zh-CN" sz="2000"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E826E5C2-117B-A39C-7A8B-2A079ACD487C}"/>
                  </a:ext>
                </a:extLst>
              </p:cNvPr>
              <p:cNvSpPr>
                <a:spLocks noGrp="1" noRot="1" noChangeAspect="1" noMove="1" noResize="1" noEditPoints="1" noAdjustHandles="1" noChangeArrowheads="1" noChangeShapeType="1" noTextEdit="1"/>
              </p:cNvSpPr>
              <p:nvPr>
                <p:ph idx="1"/>
              </p:nvPr>
            </p:nvSpPr>
            <p:spPr>
              <a:blipFill>
                <a:blip r:embed="rId2"/>
                <a:stretch>
                  <a:fillRect l="-733" t="-223"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3AC87FD-5746-A3BE-96AE-B43132F4027F}"/>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A134B681-97D6-2809-56DC-03F822F901FA}"/>
              </a:ext>
            </a:extLst>
          </p:cNvPr>
          <p:cNvSpPr>
            <a:spLocks noGrp="1"/>
          </p:cNvSpPr>
          <p:nvPr>
            <p:ph type="sldNum" sz="quarter" idx="12"/>
          </p:nvPr>
        </p:nvSpPr>
        <p:spPr/>
        <p:txBody>
          <a:bodyPr/>
          <a:lstStyle/>
          <a:p>
            <a:fld id="{87C908B9-DD87-4E80-B55D-230C2370BA18}" type="slidenum">
              <a:rPr lang="zh-CN" altLang="en-US" smtClean="0"/>
              <a:t>28</a:t>
            </a:fld>
            <a:endParaRPr lang="zh-CN" altLang="en-US"/>
          </a:p>
        </p:txBody>
      </p:sp>
      <p:sp>
        <p:nvSpPr>
          <p:cNvPr id="7" name="文本框 6">
            <a:extLst>
              <a:ext uri="{FF2B5EF4-FFF2-40B4-BE49-F238E27FC236}">
                <a16:creationId xmlns:a16="http://schemas.microsoft.com/office/drawing/2014/main" id="{E41AB631-A145-32EC-255A-46D72F370EE0}"/>
              </a:ext>
            </a:extLst>
          </p:cNvPr>
          <p:cNvSpPr txBox="1"/>
          <p:nvPr/>
        </p:nvSpPr>
        <p:spPr>
          <a:xfrm>
            <a:off x="3753293" y="5794202"/>
            <a:ext cx="5390707" cy="338554"/>
          </a:xfrm>
          <a:prstGeom prst="rect">
            <a:avLst/>
          </a:prstGeom>
          <a:noFill/>
        </p:spPr>
        <p:txBody>
          <a:bodyPr wrap="square" rtlCol="0">
            <a:spAutoFit/>
          </a:bodyPr>
          <a:lstStyle/>
          <a:p>
            <a:pPr algn="r"/>
            <a:r>
              <a:rPr lang="en-US" altLang="zh-CN" sz="1600" dirty="0">
                <a:solidFill>
                  <a:srgbClr val="0000FF"/>
                </a:solidFill>
              </a:rPr>
              <a:t>Zhou, Meng, and Ring, PRC </a:t>
            </a:r>
            <a:r>
              <a:rPr lang="en-US" altLang="zh-CN" sz="1600" b="1" dirty="0">
                <a:solidFill>
                  <a:srgbClr val="0000FF"/>
                </a:solidFill>
              </a:rPr>
              <a:t>68</a:t>
            </a:r>
            <a:r>
              <a:rPr lang="en-US" altLang="zh-CN" sz="1600" dirty="0">
                <a:solidFill>
                  <a:srgbClr val="0000FF"/>
                </a:solidFill>
              </a:rPr>
              <a:t> (2003) 034323</a:t>
            </a:r>
          </a:p>
        </p:txBody>
      </p:sp>
      <p:sp>
        <p:nvSpPr>
          <p:cNvPr id="6" name="页脚占位符 5">
            <a:extLst>
              <a:ext uri="{FF2B5EF4-FFF2-40B4-BE49-F238E27FC236}">
                <a16:creationId xmlns:a16="http://schemas.microsoft.com/office/drawing/2014/main" id="{1E208B3A-E603-A8CE-9975-094E77613F83}"/>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12794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D926AE-9253-8632-57CA-DBC23E2B3924}"/>
              </a:ext>
            </a:extLst>
          </p:cNvPr>
          <p:cNvSpPr>
            <a:spLocks noGrp="1"/>
          </p:cNvSpPr>
          <p:nvPr>
            <p:ph type="title"/>
          </p:nvPr>
        </p:nvSpPr>
        <p:spPr/>
        <p:txBody>
          <a:bodyPr/>
          <a:lstStyle/>
          <a:p>
            <a:r>
              <a:rPr lang="en-US" altLang="zh-CN" dirty="0"/>
              <a:t>Lipkin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46C160-A945-83DD-218D-D676E86A8E72}"/>
                  </a:ext>
                </a:extLst>
              </p:cNvPr>
              <p:cNvSpPr>
                <a:spLocks noGrp="1"/>
              </p:cNvSpPr>
              <p:nvPr>
                <p:ph idx="1"/>
              </p:nvPr>
            </p:nvSpPr>
            <p:spPr>
              <a:xfrm>
                <a:off x="0" y="808074"/>
                <a:ext cx="9144000" cy="5776548"/>
              </a:xfrm>
            </p:spPr>
            <p:txBody>
              <a:bodyPr>
                <a:normAutofit/>
              </a:bodyPr>
              <a:lstStyle/>
              <a:p>
                <a:pPr marL="361950" indent="-361950" algn="just">
                  <a:buFont typeface="Wingdings" panose="05000000000000000000" pitchFamily="2" charset="2"/>
                  <a:buChar char="l"/>
                </a:pPr>
                <a:r>
                  <a:rPr lang="en-US" altLang="zh-CN" dirty="0"/>
                  <a:t>Starting from variation after particle number projection, the particle projected energy reads</a:t>
                </a:r>
              </a:p>
              <a:p>
                <a:pPr marL="356400" indent="0" algn="just">
                  <a:buNone/>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𝐸</m:t>
                          </m:r>
                        </m:e>
                        <m:sub>
                          <m:r>
                            <m:rPr>
                              <m:sty m:val="p"/>
                            </m:rPr>
                            <a:rPr lang="en-US" altLang="zh-CN" sz="2000">
                              <a:latin typeface="Cambria Math" panose="02040503050406030204" pitchFamily="18" charset="0"/>
                            </a:rPr>
                            <m:t>proj</m:t>
                          </m:r>
                        </m:sub>
                        <m:sup>
                          <m:r>
                            <a:rPr lang="en-US" altLang="zh-CN" sz="2000" i="1">
                              <a:latin typeface="Cambria Math" panose="02040503050406030204" pitchFamily="18" charset="0"/>
                            </a:rPr>
                            <m:t>𝑁</m:t>
                          </m:r>
                        </m:sup>
                      </m:sSubSup>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e>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d>
                        </m:num>
                        <m:den>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d>
                        </m:den>
                      </m:f>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𝑃</m:t>
                                      </m:r>
                                    </m:e>
                                  </m:acc>
                                </m:e>
                                <m:sup>
                                  <m:r>
                                    <a:rPr lang="en-US" altLang="zh-CN" sz="2000" i="1">
                                      <a:latin typeface="Cambria Math" panose="02040503050406030204" pitchFamily="18" charset="0"/>
                                    </a:rPr>
                                    <m:t>𝑁</m:t>
                                  </m:r>
                                </m:sup>
                              </m:sSup>
                            </m:e>
                            <m:e>
                              <m:r>
                                <m:rPr>
                                  <m:sty m:val="p"/>
                                </m:rPr>
                                <a:rPr lang="en-US" altLang="zh-CN" sz="2000">
                                  <a:latin typeface="Cambria Math" panose="02040503050406030204" pitchFamily="18" charset="0"/>
                                </a:rPr>
                                <m:t>Φ</m:t>
                              </m:r>
                            </m:e>
                          </m:d>
                        </m:num>
                        <m:den>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𝑃</m:t>
                                      </m:r>
                                    </m:e>
                                  </m:acc>
                                </m:e>
                                <m:sup>
                                  <m:r>
                                    <a:rPr lang="en-US" altLang="zh-CN" sz="2000" i="1">
                                      <a:latin typeface="Cambria Math" panose="02040503050406030204" pitchFamily="18" charset="0"/>
                                    </a:rPr>
                                    <m:t>𝑁</m:t>
                                  </m:r>
                                </m:sup>
                              </m:sSup>
                            </m:e>
                            <m:e>
                              <m:r>
                                <m:rPr>
                                  <m:sty m:val="p"/>
                                </m:rPr>
                                <a:rPr lang="en-US" altLang="zh-CN" sz="2000">
                                  <a:latin typeface="Cambria Math" panose="02040503050406030204" pitchFamily="18" charset="0"/>
                                </a:rPr>
                                <m:t>Φ</m:t>
                              </m:r>
                            </m:e>
                          </m:d>
                        </m:den>
                      </m:f>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e>
                          </m:nary>
                        </m:num>
                        <m:den>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r>
                                        <a:rPr lang="en-US" altLang="zh-CN" sz="2000" i="1">
                                          <a:solidFill>
                                            <a:prstClr val="black"/>
                                          </a:solidFill>
                                          <a:latin typeface="Cambria Math" panose="02040503050406030204" pitchFamily="18" charset="0"/>
                                        </a:rPr>
                                        <m:t>𝜙</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e>
                          </m:nary>
                        </m:den>
                      </m:f>
                      <m:r>
                        <a:rPr lang="en-US" altLang="zh-CN" sz="2000" b="0" i="1" smtClean="0">
                          <a:latin typeface="Cambria Math" panose="02040503050406030204" pitchFamily="18" charset="0"/>
                        </a:rPr>
                        <m:t>.</m:t>
                      </m:r>
                    </m:oMath>
                  </m:oMathPara>
                </a14:m>
                <a:endParaRPr lang="en-US" altLang="zh-CN" sz="2000" dirty="0"/>
              </a:p>
              <a:p>
                <a:pPr marL="361950" indent="-361950" algn="just">
                  <a:spcBef>
                    <a:spcPts val="600"/>
                  </a:spcBef>
                  <a:buFont typeface="Wingdings" panose="05000000000000000000" pitchFamily="2" charset="2"/>
                  <a:buChar char="l"/>
                </a:pPr>
                <a:r>
                  <a:rPr lang="en-US" altLang="zh-CN" dirty="0"/>
                  <a:t>Introduce the</a:t>
                </a:r>
                <a:r>
                  <a:rPr lang="zh-CN" altLang="en-US" dirty="0"/>
                  <a:t> </a:t>
                </a:r>
                <a:r>
                  <a:rPr lang="en-US" altLang="zh-CN" dirty="0"/>
                  <a:t>Lipkin operator </a:t>
                </a:r>
                <a14:m>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oMath>
                </a14:m>
                <a:r>
                  <a:rPr lang="en-US" altLang="zh-CN" dirty="0"/>
                  <a:t> which satisfies</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r>
                            <a:rPr lang="en-US" altLang="zh-CN" sz="2000" b="0" i="1" smtClean="0">
                              <a:latin typeface="Cambria Math" panose="02040503050406030204" pitchFamily="18" charset="0"/>
                            </a:rPr>
                            <m:t>𝑁</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𝐾</m:t>
                          </m:r>
                        </m:e>
                        <m:sub>
                          <m:r>
                            <m:rPr>
                              <m:sty m:val="p"/>
                            </m:rPr>
                            <a:rPr lang="en-US" altLang="zh-CN" sz="2000">
                              <a:latin typeface="Cambria Math" panose="02040503050406030204" pitchFamily="18" charset="0"/>
                            </a:rPr>
                            <m:t>proj</m:t>
                          </m:r>
                        </m:sub>
                        <m:sup>
                          <m:r>
                            <a:rPr lang="en-US" altLang="zh-CN" sz="2000" i="1">
                              <a:latin typeface="Cambria Math" panose="02040503050406030204" pitchFamily="18" charset="0"/>
                            </a:rPr>
                            <m:t>𝑁</m:t>
                          </m:r>
                        </m:sup>
                      </m:sSubSup>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d>
                                    <m:dPr>
                                      <m:ctrlPr>
                                        <a:rPr lang="en-US" altLang="zh-CN" sz="2000" b="0" i="1" smtClean="0">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e>
                                  </m:d>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e>
                          </m:nary>
                        </m:num>
                        <m:den>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r>
                                        <a:rPr lang="en-US" altLang="zh-CN" sz="2000" i="1">
                                          <a:solidFill>
                                            <a:prstClr val="black"/>
                                          </a:solidFill>
                                          <a:latin typeface="Cambria Math" panose="02040503050406030204" pitchFamily="18" charset="0"/>
                                        </a:rPr>
                                        <m:t>𝜙</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e>
                          </m:nary>
                        </m:den>
                      </m:f>
                      <m:r>
                        <m:rPr>
                          <m:nor/>
                        </m:rPr>
                        <a:rPr lang="en-US" altLang="zh-CN" sz="2000" b="0" i="0" smtClean="0">
                          <a:latin typeface="Cambria Math" panose="02040503050406030204" pitchFamily="18" charset="0"/>
                        </a:rPr>
                        <m:t>=</m:t>
                      </m:r>
                      <m:r>
                        <m:rPr>
                          <m:nor/>
                        </m:rPr>
                        <a:rPr lang="en-US" altLang="zh-CN" sz="2000" b="0" i="0" smtClean="0">
                          <a:latin typeface="Cambria Math" panose="02040503050406030204" pitchFamily="18" charset="0"/>
                        </a:rPr>
                        <m:t>const</m:t>
                      </m:r>
                      <m:r>
                        <m:rPr>
                          <m:nor/>
                        </m:rPr>
                        <a:rPr lang="en-US" altLang="zh-CN" sz="2000" b="0" i="0" smtClean="0">
                          <a:latin typeface="Cambria Math" panose="02040503050406030204" pitchFamily="18" charset="0"/>
                        </a:rPr>
                        <m:t>.</m:t>
                      </m:r>
                      <m:r>
                        <a:rPr lang="en-US" altLang="zh-CN" sz="2000" b="0" i="1" smtClean="0">
                          <a:latin typeface="Cambria Math" panose="02040503050406030204" pitchFamily="18" charset="0"/>
                        </a:rPr>
                        <m:t>.</m:t>
                      </m:r>
                    </m:oMath>
                  </m:oMathPara>
                </a14:m>
                <a:endParaRPr lang="en-US" altLang="zh-CN" b="0" i="0" dirty="0">
                  <a:solidFill>
                    <a:prstClr val="black"/>
                  </a:solidFill>
                  <a:latin typeface="Cambria Math" panose="02040503050406030204" pitchFamily="18" charset="0"/>
                </a:endParaRPr>
              </a:p>
              <a:p>
                <a:pPr marL="360000" indent="0" algn="just">
                  <a:buNone/>
                </a:pPr>
                <a:r>
                  <a:rPr lang="en-US" altLang="zh-CN" dirty="0"/>
                  <a:t>For the constant doesn’t depend on </a:t>
                </a:r>
                <a14:m>
                  <m:oMath xmlns:m="http://schemas.openxmlformats.org/officeDocument/2006/math">
                    <m:r>
                      <a:rPr lang="en-US" altLang="zh-CN" sz="2000" dirty="0">
                        <a:latin typeface="Cambria Math" panose="02040503050406030204" pitchFamily="18" charset="0"/>
                      </a:rPr>
                      <m:t>𝑁</m:t>
                    </m:r>
                  </m:oMath>
                </a14:m>
                <a:r>
                  <a:rPr lang="en-US" altLang="zh-CN" dirty="0"/>
                  <a:t> ,  it gives</a:t>
                </a:r>
              </a:p>
              <a:p>
                <a:pPr marL="0" indent="0" algn="just">
                  <a:buNone/>
                </a:pPr>
                <a14:m>
                  <m:oMathPara xmlns:m="http://schemas.openxmlformats.org/officeDocument/2006/math">
                    <m:oMathParaPr>
                      <m:jc m:val="centerGroup"/>
                    </m:oMathParaPr>
                    <m:oMath xmlns:m="http://schemas.openxmlformats.org/officeDocument/2006/math">
                      <m:f>
                        <m:fPr>
                          <m:ctrlPr>
                            <a:rPr lang="en-US" altLang="zh-CN" sz="2000" b="0" i="1" smtClean="0">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d>
                                <m:dPr>
                                  <m:ctrlPr>
                                    <a:rPr lang="en-US" altLang="zh-CN" sz="2000" b="0" i="1" smtClean="0">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e>
                              </m:d>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num>
                        <m:den>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r>
                                    <a:rPr lang="en-US" altLang="zh-CN" sz="2000" i="1">
                                      <a:solidFill>
                                        <a:prstClr val="black"/>
                                      </a:solidFill>
                                      <a:latin typeface="Cambria Math" panose="02040503050406030204" pitchFamily="18" charset="0"/>
                                    </a:rPr>
                                    <m:t>𝜙</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den>
                      </m:f>
                      <m:r>
                        <a:rPr lang="en-US" altLang="zh-CN" sz="2000" b="0" i="1" smtClean="0">
                          <a:latin typeface="Cambria Math" panose="02040503050406030204" pitchFamily="18" charset="0"/>
                        </a:rPr>
                        <m:t>=</m:t>
                      </m:r>
                      <m:r>
                        <m:rPr>
                          <m:nor/>
                        </m:rPr>
                        <a:rPr lang="en-US" altLang="zh-CN" sz="2000" b="0" i="0" smtClean="0">
                          <a:latin typeface="Cambria Math" panose="02040503050406030204" pitchFamily="18" charset="0"/>
                        </a:rPr>
                        <m:t>const</m:t>
                      </m:r>
                      <m:r>
                        <m:rPr>
                          <m:nor/>
                        </m:rPr>
                        <a:rPr lang="en-US" altLang="zh-CN" sz="2000" b="0" i="0" smtClean="0">
                          <a:latin typeface="Cambria Math" panose="02040503050406030204" pitchFamily="18" charset="0"/>
                        </a:rPr>
                        <m:t>.,</m:t>
                      </m:r>
                      <m:r>
                        <a:rPr lang="en-US" altLang="zh-CN" sz="2000" b="0" i="1" smtClean="0">
                          <a:latin typeface="Cambria Math" panose="02040503050406030204" pitchFamily="18" charset="0"/>
                        </a:rPr>
                        <m:t>     </m:t>
                      </m:r>
                      <m:r>
                        <m:rPr>
                          <m:nor/>
                        </m:rPr>
                        <a:rPr lang="en-US" altLang="zh-CN" sz="2000" b="0" i="0" smtClean="0">
                          <a:latin typeface="Cambria Math" panose="02040503050406030204" pitchFamily="18" charset="0"/>
                        </a:rPr>
                        <m:t>for</m:t>
                      </m:r>
                      <m:r>
                        <m:rPr>
                          <m:nor/>
                        </m:rPr>
                        <a:rPr lang="en-US" altLang="zh-CN" sz="2000" b="0" i="0" smtClean="0">
                          <a:latin typeface="Cambria Math" panose="02040503050406030204" pitchFamily="18" charset="0"/>
                        </a:rPr>
                        <m:t> </m:t>
                      </m:r>
                      <m:r>
                        <m:rPr>
                          <m:nor/>
                        </m:rPr>
                        <a:rPr lang="en-US" altLang="zh-CN" sz="2000" b="0" i="0" smtClean="0">
                          <a:latin typeface="Cambria Math" panose="02040503050406030204" pitchFamily="18" charset="0"/>
                        </a:rPr>
                        <m:t>all</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𝜙</m:t>
                      </m:r>
                    </m:oMath>
                  </m:oMathPara>
                </a14:m>
                <a:endParaRPr lang="en-US" altLang="zh-CN" dirty="0"/>
              </a:p>
              <a:p>
                <a:pPr marL="0" indent="0" algn="just">
                  <a:buNone/>
                </a:pPr>
                <a:endParaRPr lang="en-US" altLang="zh-CN" sz="2400" dirty="0"/>
              </a:p>
            </p:txBody>
          </p:sp>
        </mc:Choice>
        <mc:Fallback xmlns="">
          <p:sp>
            <p:nvSpPr>
              <p:cNvPr id="3" name="内容占位符 2">
                <a:extLst>
                  <a:ext uri="{FF2B5EF4-FFF2-40B4-BE49-F238E27FC236}">
                    <a16:creationId xmlns:a16="http://schemas.microsoft.com/office/drawing/2014/main" id="{6546C160-A945-83DD-218D-D676E86A8E72}"/>
                  </a:ext>
                </a:extLst>
              </p:cNvPr>
              <p:cNvSpPr>
                <a:spLocks noGrp="1" noRot="1" noChangeAspect="1" noMove="1" noResize="1" noEditPoints="1" noAdjustHandles="1" noChangeArrowheads="1" noChangeShapeType="1" noTextEdit="1"/>
              </p:cNvSpPr>
              <p:nvPr>
                <p:ph idx="1"/>
              </p:nvPr>
            </p:nvSpPr>
            <p:spPr>
              <a:xfrm>
                <a:off x="0" y="808074"/>
                <a:ext cx="9144000" cy="5776548"/>
              </a:xfrm>
              <a:blipFill>
                <a:blip r:embed="rId3"/>
                <a:stretch>
                  <a:fillRect l="-867" t="-634"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DF7873E-1C6F-6C95-EFF9-B2D41902F9E6}"/>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500A212F-84C4-B45E-8A04-98168058CF68}"/>
              </a:ext>
            </a:extLst>
          </p:cNvPr>
          <p:cNvSpPr>
            <a:spLocks noGrp="1"/>
          </p:cNvSpPr>
          <p:nvPr>
            <p:ph type="sldNum" sz="quarter" idx="12"/>
          </p:nvPr>
        </p:nvSpPr>
        <p:spPr/>
        <p:txBody>
          <a:bodyPr/>
          <a:lstStyle/>
          <a:p>
            <a:fld id="{145E87E0-5A96-412F-AEC1-3371B086441C}" type="slidenum">
              <a:rPr lang="zh-CN" altLang="en-US" smtClean="0"/>
              <a:t>29</a:t>
            </a:fld>
            <a:endParaRPr lang="zh-CN" altLang="en-US"/>
          </a:p>
        </p:txBody>
      </p:sp>
      <p:sp>
        <p:nvSpPr>
          <p:cNvPr id="8" name="文本框 7">
            <a:extLst>
              <a:ext uri="{FF2B5EF4-FFF2-40B4-BE49-F238E27FC236}">
                <a16:creationId xmlns:a16="http://schemas.microsoft.com/office/drawing/2014/main" id="{2A869505-D8B7-30E2-305C-F3F25B724AF6}"/>
              </a:ext>
            </a:extLst>
          </p:cNvPr>
          <p:cNvSpPr txBox="1"/>
          <p:nvPr/>
        </p:nvSpPr>
        <p:spPr>
          <a:xfrm>
            <a:off x="1762699" y="5801829"/>
            <a:ext cx="7381302" cy="609398"/>
          </a:xfrm>
          <a:prstGeom prst="rect">
            <a:avLst/>
          </a:prstGeom>
          <a:noFill/>
        </p:spPr>
        <p:txBody>
          <a:bodyPr wrap="square" rtlCol="0">
            <a:spAutoFit/>
          </a:bodyPr>
          <a:lstStyle/>
          <a:p>
            <a:pPr marL="0" indent="0" algn="r" latinLnBrk="1">
              <a:lnSpc>
                <a:spcPct val="110000"/>
              </a:lnSpc>
              <a:buNone/>
            </a:pPr>
            <a:r>
              <a:rPr lang="en-US" altLang="zh-CN" sz="1600" kern="100" dirty="0">
                <a:solidFill>
                  <a:srgbClr val="0000FF"/>
                </a:solidFill>
                <a:effectLst/>
                <a:latin typeface="+mn-ea"/>
                <a:cs typeface="Times New Roman" panose="02020603050405020304" pitchFamily="18" charset="0"/>
              </a:rPr>
              <a:t>Lipkin, Ann. Phys. </a:t>
            </a:r>
            <a:r>
              <a:rPr lang="en-US" altLang="zh-CN" sz="1600" b="1" kern="100" dirty="0">
                <a:solidFill>
                  <a:srgbClr val="0000FF"/>
                </a:solidFill>
                <a:effectLst/>
                <a:latin typeface="+mn-ea"/>
                <a:cs typeface="Times New Roman" panose="02020603050405020304" pitchFamily="18" charset="0"/>
              </a:rPr>
              <a:t>9</a:t>
            </a:r>
            <a:r>
              <a:rPr lang="en-US" altLang="zh-CN" sz="1600" kern="100" dirty="0">
                <a:solidFill>
                  <a:srgbClr val="0000FF"/>
                </a:solidFill>
                <a:effectLst/>
                <a:latin typeface="+mn-ea"/>
                <a:cs typeface="Times New Roman" panose="02020603050405020304" pitchFamily="18" charset="0"/>
              </a:rPr>
              <a:t> (1960) 272</a:t>
            </a:r>
          </a:p>
          <a:p>
            <a:pPr algn="r"/>
            <a:r>
              <a:rPr lang="en-US" altLang="zh-CN" sz="1600" dirty="0">
                <a:solidFill>
                  <a:srgbClr val="0000FF"/>
                </a:solidFill>
              </a:rPr>
              <a:t>Sheikh, </a:t>
            </a:r>
            <a:r>
              <a:rPr lang="en-US" altLang="zh-CN" sz="1600" dirty="0" err="1">
                <a:solidFill>
                  <a:srgbClr val="0000FF"/>
                </a:solidFill>
              </a:rPr>
              <a:t>Dobaczewski</a:t>
            </a:r>
            <a:r>
              <a:rPr lang="en-US" altLang="zh-CN" sz="1600" dirty="0">
                <a:solidFill>
                  <a:srgbClr val="0000FF"/>
                </a:solidFill>
              </a:rPr>
              <a:t>, Ring, Robledo and </a:t>
            </a:r>
            <a:r>
              <a:rPr lang="en-US" altLang="zh-CN" sz="1600" dirty="0" err="1">
                <a:solidFill>
                  <a:srgbClr val="0000FF"/>
                </a:solidFill>
              </a:rPr>
              <a:t>Yannouleas</a:t>
            </a:r>
            <a:r>
              <a:rPr lang="en-US" altLang="zh-CN" sz="1600" dirty="0">
                <a:solidFill>
                  <a:srgbClr val="0000FF"/>
                </a:solidFill>
              </a:rPr>
              <a:t>, JPG </a:t>
            </a:r>
            <a:r>
              <a:rPr lang="en-US" altLang="zh-CN" sz="1600" b="1" dirty="0">
                <a:solidFill>
                  <a:srgbClr val="0000FF"/>
                </a:solidFill>
              </a:rPr>
              <a:t>48</a:t>
            </a:r>
            <a:r>
              <a:rPr lang="en-US" altLang="zh-CN" sz="1600" dirty="0">
                <a:solidFill>
                  <a:srgbClr val="0000FF"/>
                </a:solidFill>
              </a:rPr>
              <a:t> (2021) 123001</a:t>
            </a:r>
          </a:p>
        </p:txBody>
      </p:sp>
      <p:sp>
        <p:nvSpPr>
          <p:cNvPr id="7" name="页脚占位符 6">
            <a:extLst>
              <a:ext uri="{FF2B5EF4-FFF2-40B4-BE49-F238E27FC236}">
                <a16:creationId xmlns:a16="http://schemas.microsoft.com/office/drawing/2014/main" id="{854867B5-A590-6AAC-C9BC-D7441AF0CCDA}"/>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606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B84B8-1469-B6D2-7D38-0ACA40E587D5}"/>
              </a:ext>
            </a:extLst>
          </p:cNvPr>
          <p:cNvSpPr>
            <a:spLocks noGrp="1"/>
          </p:cNvSpPr>
          <p:nvPr>
            <p:ph type="title"/>
          </p:nvPr>
        </p:nvSpPr>
        <p:spPr/>
        <p:txBody>
          <a:bodyPr/>
          <a:lstStyle/>
          <a:p>
            <a:r>
              <a:rPr lang="en-US" altLang="zh-CN" dirty="0"/>
              <a:t>Exotic nuclei</a:t>
            </a:r>
            <a:endParaRPr lang="zh-CN" altLang="en-US" dirty="0"/>
          </a:p>
        </p:txBody>
      </p:sp>
      <p:sp>
        <p:nvSpPr>
          <p:cNvPr id="3" name="内容占位符 2">
            <a:extLst>
              <a:ext uri="{FF2B5EF4-FFF2-40B4-BE49-F238E27FC236}">
                <a16:creationId xmlns:a16="http://schemas.microsoft.com/office/drawing/2014/main" id="{760BA455-FEEF-ED2D-BA89-2D081931E03F}"/>
              </a:ext>
            </a:extLst>
          </p:cNvPr>
          <p:cNvSpPr>
            <a:spLocks noGrp="1"/>
          </p:cNvSpPr>
          <p:nvPr>
            <p:ph idx="1"/>
          </p:nvPr>
        </p:nvSpPr>
        <p:spPr/>
        <p:txBody>
          <a:bodyPr>
            <a:normAutofit lnSpcReduction="10000"/>
          </a:bodyPr>
          <a:lstStyle/>
          <a:p>
            <a:pPr marL="361950" indent="-361950" algn="just">
              <a:lnSpc>
                <a:spcPct val="110000"/>
              </a:lnSpc>
              <a:spcBef>
                <a:spcPts val="3600"/>
              </a:spcBef>
              <a:buFont typeface="Wingdings" panose="05000000000000000000" pitchFamily="2" charset="2"/>
              <a:buChar char="l"/>
            </a:pPr>
            <a:r>
              <a:rPr lang="en-US" altLang="zh-CN" dirty="0"/>
              <a:t>The study of e</a:t>
            </a:r>
            <a:r>
              <a:rPr lang="en-US" altLang="zh-CN" sz="2400" dirty="0"/>
              <a:t>xotic nuclei is one of the frontiers of nuclear physics.</a:t>
            </a:r>
          </a:p>
          <a:p>
            <a:pPr marL="361950" indent="-361950" algn="just">
              <a:lnSpc>
                <a:spcPct val="110000"/>
              </a:lnSpc>
              <a:spcBef>
                <a:spcPts val="2400"/>
              </a:spcBef>
              <a:buFont typeface="Wingdings" panose="05000000000000000000" pitchFamily="2" charset="2"/>
              <a:buChar char="l"/>
            </a:pPr>
            <a:r>
              <a:rPr lang="en-US" altLang="zh-CN" sz="2400" dirty="0"/>
              <a:t>Pairing correlation and continuum play crucial roles in exotic nuclei.</a:t>
            </a:r>
          </a:p>
          <a:p>
            <a:pPr marL="361950" indent="-361950" algn="just">
              <a:spcBef>
                <a:spcPts val="2400"/>
              </a:spcBef>
              <a:buFont typeface="Wingdings" panose="05000000000000000000" pitchFamily="2" charset="2"/>
              <a:buChar char="l"/>
            </a:pPr>
            <a:r>
              <a:rPr lang="en-US" altLang="zh-CN" sz="2400" dirty="0"/>
              <a:t>Based on relativistic density functional theory and with the pairing correlation and continuum treated appropriately</a:t>
            </a:r>
            <a:r>
              <a:rPr lang="en-US" altLang="zh-CN" dirty="0"/>
              <a:t>, the</a:t>
            </a:r>
            <a:r>
              <a:rPr lang="zh-CN" altLang="en-US" dirty="0"/>
              <a:t> </a:t>
            </a:r>
            <a:r>
              <a:rPr lang="en-US" altLang="zh-CN" sz="2400" dirty="0"/>
              <a:t>relativistic continuum Hartree-Bogoliubov</a:t>
            </a:r>
            <a:r>
              <a:rPr lang="zh-CN" altLang="en-US" sz="2400" dirty="0"/>
              <a:t> </a:t>
            </a:r>
            <a:r>
              <a:rPr lang="en-US" altLang="zh-CN" sz="2400" dirty="0"/>
              <a:t>(RCHB) </a:t>
            </a:r>
            <a:r>
              <a:rPr lang="en-US" altLang="zh-CN" dirty="0"/>
              <a:t>theory successfully described the halo in</a:t>
            </a:r>
            <a:r>
              <a:rPr lang="zh-CN" altLang="en-US" sz="2400" dirty="0"/>
              <a:t> </a:t>
            </a:r>
            <a:r>
              <a:rPr lang="en-US" altLang="zh-CN" sz="2400" baseline="30000" dirty="0"/>
              <a:t>11</a:t>
            </a:r>
            <a:r>
              <a:rPr lang="en-US" altLang="zh-CN" sz="2400" dirty="0"/>
              <a:t>Li.</a:t>
            </a:r>
          </a:p>
          <a:p>
            <a:pPr marL="361950" indent="-361950" algn="just">
              <a:lnSpc>
                <a:spcPct val="110000"/>
              </a:lnSpc>
              <a:spcBef>
                <a:spcPts val="3600"/>
              </a:spcBef>
              <a:buFont typeface="Wingdings" panose="05000000000000000000" pitchFamily="2" charset="2"/>
              <a:buChar char="l"/>
            </a:pPr>
            <a:r>
              <a:rPr lang="en-US" altLang="zh-CN" sz="2400" dirty="0"/>
              <a:t>Taking deformation into account</a:t>
            </a:r>
            <a:r>
              <a:rPr lang="en-US" altLang="zh-CN" dirty="0"/>
              <a:t>,</a:t>
            </a:r>
            <a:r>
              <a:rPr lang="zh-CN" altLang="en-US" dirty="0"/>
              <a:t> </a:t>
            </a:r>
            <a:r>
              <a:rPr lang="en-US" altLang="zh-CN" dirty="0"/>
              <a:t>the deformed relativistic </a:t>
            </a:r>
            <a:r>
              <a:rPr lang="en-US" altLang="zh-CN" sz="2400" dirty="0"/>
              <a:t>Hartree-Bogoliubov theory in continuum (</a:t>
            </a:r>
            <a:r>
              <a:rPr lang="en-US" altLang="zh-CN" sz="2400" dirty="0" err="1"/>
              <a:t>DRHBc</a:t>
            </a:r>
            <a:r>
              <a:rPr lang="en-US" altLang="zh-CN" sz="2400" dirty="0"/>
              <a:t> </a:t>
            </a:r>
            <a:r>
              <a:rPr lang="en-US" altLang="zh-CN" dirty="0"/>
              <a:t>theory</a:t>
            </a:r>
            <a:r>
              <a:rPr lang="en-US" altLang="zh-CN" sz="2400" dirty="0"/>
              <a:t>) has achieved success in the study of deformed exotic nuclei.</a:t>
            </a:r>
            <a:endParaRPr lang="zh-CN" altLang="en-US" sz="2400" dirty="0"/>
          </a:p>
        </p:txBody>
      </p:sp>
      <p:sp>
        <p:nvSpPr>
          <p:cNvPr id="4" name="日期占位符 3">
            <a:extLst>
              <a:ext uri="{FF2B5EF4-FFF2-40B4-BE49-F238E27FC236}">
                <a16:creationId xmlns:a16="http://schemas.microsoft.com/office/drawing/2014/main" id="{76A353EA-1504-277C-D1AC-9007AAC4EA57}"/>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45BEACA1-9DFA-941E-AF43-496FEFBD3C5E}"/>
              </a:ext>
            </a:extLst>
          </p:cNvPr>
          <p:cNvSpPr>
            <a:spLocks noGrp="1"/>
          </p:cNvSpPr>
          <p:nvPr>
            <p:ph type="sldNum" sz="quarter" idx="12"/>
          </p:nvPr>
        </p:nvSpPr>
        <p:spPr/>
        <p:txBody>
          <a:bodyPr/>
          <a:lstStyle/>
          <a:p>
            <a:fld id="{FA6E9B53-33C4-4E16-8A94-BF6D6AF4A18B}" type="slidenum">
              <a:rPr lang="zh-CN" altLang="en-US" smtClean="0"/>
              <a:t>3</a:t>
            </a:fld>
            <a:endParaRPr lang="zh-CN" altLang="en-US"/>
          </a:p>
        </p:txBody>
      </p:sp>
      <p:sp>
        <p:nvSpPr>
          <p:cNvPr id="7" name="文本框 6">
            <a:extLst>
              <a:ext uri="{FF2B5EF4-FFF2-40B4-BE49-F238E27FC236}">
                <a16:creationId xmlns:a16="http://schemas.microsoft.com/office/drawing/2014/main" id="{2C25464B-ABA4-C16C-8D4D-C4D4CFDD8FFF}"/>
              </a:ext>
            </a:extLst>
          </p:cNvPr>
          <p:cNvSpPr txBox="1"/>
          <p:nvPr/>
        </p:nvSpPr>
        <p:spPr>
          <a:xfrm>
            <a:off x="2424223" y="5998553"/>
            <a:ext cx="6719777" cy="584775"/>
          </a:xfrm>
          <a:prstGeom prst="rect">
            <a:avLst/>
          </a:prstGeom>
          <a:noFill/>
        </p:spPr>
        <p:txBody>
          <a:bodyPr wrap="square" rtlCol="0">
            <a:spAutoFit/>
          </a:bodyPr>
          <a:lstStyle/>
          <a:p>
            <a:pPr algn="r"/>
            <a:r>
              <a:rPr lang="en-US" altLang="zh-CN" sz="1600" dirty="0">
                <a:solidFill>
                  <a:srgbClr val="0000FF"/>
                </a:solidFill>
              </a:rPr>
              <a:t>Zhou, Meng, Ring and Zhao, PRC </a:t>
            </a:r>
            <a:r>
              <a:rPr lang="en-US" altLang="zh-CN" sz="1600" b="1" dirty="0">
                <a:solidFill>
                  <a:srgbClr val="0000FF"/>
                </a:solidFill>
              </a:rPr>
              <a:t>82</a:t>
            </a:r>
            <a:r>
              <a:rPr lang="en-US" altLang="zh-CN" sz="1600" dirty="0">
                <a:solidFill>
                  <a:srgbClr val="0000FF"/>
                </a:solidFill>
              </a:rPr>
              <a:t> (2010) 011301(R)</a:t>
            </a:r>
          </a:p>
          <a:p>
            <a:pPr algn="r"/>
            <a:r>
              <a:rPr lang="en-US" altLang="zh-CN" sz="1600" dirty="0">
                <a:solidFill>
                  <a:srgbClr val="0000FF"/>
                </a:solidFill>
              </a:rPr>
              <a:t>Li, Meng, Ring, Zhao and Zhou, PRC </a:t>
            </a:r>
            <a:r>
              <a:rPr lang="en-US" altLang="zh-CN" sz="1600" b="1" dirty="0">
                <a:solidFill>
                  <a:srgbClr val="0000FF"/>
                </a:solidFill>
              </a:rPr>
              <a:t>85</a:t>
            </a:r>
            <a:r>
              <a:rPr lang="en-US" altLang="zh-CN" sz="1600" dirty="0">
                <a:solidFill>
                  <a:srgbClr val="0000FF"/>
                </a:solidFill>
              </a:rPr>
              <a:t> (2012) 024312</a:t>
            </a:r>
            <a:endParaRPr lang="en-US" altLang="zh-CN" sz="1600" dirty="0"/>
          </a:p>
        </p:txBody>
      </p:sp>
      <p:sp>
        <p:nvSpPr>
          <p:cNvPr id="8" name="文本框 7">
            <a:extLst>
              <a:ext uri="{FF2B5EF4-FFF2-40B4-BE49-F238E27FC236}">
                <a16:creationId xmlns:a16="http://schemas.microsoft.com/office/drawing/2014/main" id="{57F91BCE-817C-943E-5799-4B88E3EC2097}"/>
              </a:ext>
            </a:extLst>
          </p:cNvPr>
          <p:cNvSpPr txBox="1"/>
          <p:nvPr/>
        </p:nvSpPr>
        <p:spPr>
          <a:xfrm>
            <a:off x="1929130" y="1631309"/>
            <a:ext cx="7214870" cy="338554"/>
          </a:xfrm>
          <a:prstGeom prst="rect">
            <a:avLst/>
          </a:prstGeom>
          <a:noFill/>
        </p:spPr>
        <p:txBody>
          <a:bodyPr wrap="square" rtlCol="0">
            <a:spAutoFit/>
          </a:bodyPr>
          <a:lstStyle/>
          <a:p>
            <a:pPr algn="r"/>
            <a:r>
              <a:rPr lang="en-US" altLang="zh-CN" sz="1600" dirty="0" err="1">
                <a:solidFill>
                  <a:srgbClr val="0000FF"/>
                </a:solidFill>
              </a:rPr>
              <a:t>Tanihata</a:t>
            </a:r>
            <a:r>
              <a:rPr lang="en-US" altLang="zh-CN" sz="1600" dirty="0">
                <a:solidFill>
                  <a:srgbClr val="0000FF"/>
                </a:solidFill>
              </a:rPr>
              <a:t>, </a:t>
            </a:r>
            <a:r>
              <a:rPr lang="en-US" altLang="zh-CN" sz="1600" i="1" dirty="0">
                <a:solidFill>
                  <a:srgbClr val="0000FF"/>
                </a:solidFill>
              </a:rPr>
              <a:t>et. al.</a:t>
            </a:r>
            <a:r>
              <a:rPr lang="en-US" altLang="zh-CN" sz="1600" dirty="0">
                <a:solidFill>
                  <a:srgbClr val="0000FF"/>
                </a:solidFill>
              </a:rPr>
              <a:t>, PRL </a:t>
            </a:r>
            <a:r>
              <a:rPr lang="en-US" altLang="zh-CN" sz="1600" b="1" dirty="0">
                <a:solidFill>
                  <a:srgbClr val="0000FF"/>
                </a:solidFill>
              </a:rPr>
              <a:t>55</a:t>
            </a:r>
            <a:r>
              <a:rPr lang="en-US" altLang="zh-CN" sz="1600" dirty="0">
                <a:solidFill>
                  <a:srgbClr val="0000FF"/>
                </a:solidFill>
              </a:rPr>
              <a:t> (1985) 2676</a:t>
            </a:r>
          </a:p>
        </p:txBody>
      </p:sp>
      <p:sp>
        <p:nvSpPr>
          <p:cNvPr id="9" name="文本框 8">
            <a:extLst>
              <a:ext uri="{FF2B5EF4-FFF2-40B4-BE49-F238E27FC236}">
                <a16:creationId xmlns:a16="http://schemas.microsoft.com/office/drawing/2014/main" id="{E6F2B2C7-A472-4351-F6E2-41DB6F2B3C71}"/>
              </a:ext>
            </a:extLst>
          </p:cNvPr>
          <p:cNvSpPr txBox="1"/>
          <p:nvPr/>
        </p:nvSpPr>
        <p:spPr>
          <a:xfrm>
            <a:off x="4724400" y="4542958"/>
            <a:ext cx="4419600" cy="338554"/>
          </a:xfrm>
          <a:prstGeom prst="rect">
            <a:avLst/>
          </a:prstGeom>
          <a:noFill/>
        </p:spPr>
        <p:txBody>
          <a:bodyPr wrap="square" rtlCol="0">
            <a:spAutoFit/>
          </a:bodyPr>
          <a:lstStyle/>
          <a:p>
            <a:pPr algn="r"/>
            <a:r>
              <a:rPr lang="en-US" altLang="zh-CN" sz="1600" dirty="0">
                <a:solidFill>
                  <a:srgbClr val="0000FF"/>
                </a:solidFill>
              </a:rPr>
              <a:t>Meng and Ring, PRL </a:t>
            </a:r>
            <a:r>
              <a:rPr lang="en-US" altLang="zh-CN" sz="1600" b="1" dirty="0">
                <a:solidFill>
                  <a:srgbClr val="0000FF"/>
                </a:solidFill>
              </a:rPr>
              <a:t>77</a:t>
            </a:r>
            <a:r>
              <a:rPr lang="en-US" altLang="zh-CN" sz="1600" dirty="0">
                <a:solidFill>
                  <a:srgbClr val="0000FF"/>
                </a:solidFill>
              </a:rPr>
              <a:t> (1996) 3963  </a:t>
            </a:r>
            <a:endParaRPr lang="zh-CN" altLang="en-US" sz="1600" dirty="0">
              <a:solidFill>
                <a:srgbClr val="0000FF"/>
              </a:solidFill>
            </a:endParaRPr>
          </a:p>
        </p:txBody>
      </p:sp>
      <p:sp>
        <p:nvSpPr>
          <p:cNvPr id="10" name="文本框 9">
            <a:extLst>
              <a:ext uri="{FF2B5EF4-FFF2-40B4-BE49-F238E27FC236}">
                <a16:creationId xmlns:a16="http://schemas.microsoft.com/office/drawing/2014/main" id="{23BEB36A-2165-633C-0D9B-966C7EDD49E5}"/>
              </a:ext>
            </a:extLst>
          </p:cNvPr>
          <p:cNvSpPr txBox="1"/>
          <p:nvPr/>
        </p:nvSpPr>
        <p:spPr>
          <a:xfrm>
            <a:off x="2772411" y="2629532"/>
            <a:ext cx="6371589" cy="338554"/>
          </a:xfrm>
          <a:prstGeom prst="rect">
            <a:avLst/>
          </a:prstGeom>
          <a:noFill/>
        </p:spPr>
        <p:txBody>
          <a:bodyPr wrap="square" rtlCol="0">
            <a:spAutoFit/>
          </a:bodyPr>
          <a:lstStyle/>
          <a:p>
            <a:pPr algn="r"/>
            <a:r>
              <a:rPr lang="en-US" altLang="zh-CN" sz="1600" dirty="0" err="1">
                <a:solidFill>
                  <a:srgbClr val="0000FF"/>
                </a:solidFill>
              </a:rPr>
              <a:t>Dobaczewski</a:t>
            </a:r>
            <a:r>
              <a:rPr lang="en-US" altLang="zh-CN" sz="1600" dirty="0">
                <a:solidFill>
                  <a:srgbClr val="0000FF"/>
                </a:solidFill>
              </a:rPr>
              <a:t>, </a:t>
            </a:r>
            <a:r>
              <a:rPr lang="en-US" altLang="zh-CN" sz="1600" dirty="0" err="1">
                <a:solidFill>
                  <a:srgbClr val="0000FF"/>
                </a:solidFill>
              </a:rPr>
              <a:t>Flocard</a:t>
            </a:r>
            <a:r>
              <a:rPr lang="en-US" altLang="zh-CN" sz="1600" dirty="0">
                <a:solidFill>
                  <a:srgbClr val="0000FF"/>
                </a:solidFill>
              </a:rPr>
              <a:t> and </a:t>
            </a:r>
            <a:r>
              <a:rPr lang="en-US" altLang="zh-CN" sz="1600" dirty="0" err="1">
                <a:solidFill>
                  <a:srgbClr val="0000FF"/>
                </a:solidFill>
              </a:rPr>
              <a:t>Treiner</a:t>
            </a:r>
            <a:r>
              <a:rPr lang="en-US" altLang="zh-CN" sz="1600" dirty="0">
                <a:solidFill>
                  <a:srgbClr val="0000FF"/>
                </a:solidFill>
              </a:rPr>
              <a:t>, NPA </a:t>
            </a:r>
            <a:r>
              <a:rPr lang="en-US" altLang="zh-CN" sz="1600" b="1" dirty="0">
                <a:solidFill>
                  <a:srgbClr val="0000FF"/>
                </a:solidFill>
              </a:rPr>
              <a:t>422</a:t>
            </a:r>
            <a:r>
              <a:rPr lang="en-US" altLang="zh-CN" sz="1600" dirty="0">
                <a:solidFill>
                  <a:srgbClr val="0000FF"/>
                </a:solidFill>
              </a:rPr>
              <a:t> (1984) 103</a:t>
            </a:r>
            <a:endParaRPr lang="zh-CN" altLang="en-US" sz="1600" dirty="0">
              <a:solidFill>
                <a:srgbClr val="0000FF"/>
              </a:solidFill>
            </a:endParaRPr>
          </a:p>
        </p:txBody>
      </p:sp>
      <p:sp>
        <p:nvSpPr>
          <p:cNvPr id="5" name="页脚占位符 4">
            <a:extLst>
              <a:ext uri="{FF2B5EF4-FFF2-40B4-BE49-F238E27FC236}">
                <a16:creationId xmlns:a16="http://schemas.microsoft.com/office/drawing/2014/main" id="{3D083B1A-25B5-78B5-FA5C-30A5721D296D}"/>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89772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71DA5-975E-974B-6629-80E532092D31}"/>
              </a:ext>
            </a:extLst>
          </p:cNvPr>
          <p:cNvSpPr>
            <a:spLocks noGrp="1"/>
          </p:cNvSpPr>
          <p:nvPr>
            <p:ph type="title"/>
          </p:nvPr>
        </p:nvSpPr>
        <p:spPr/>
        <p:txBody>
          <a:bodyPr/>
          <a:lstStyle/>
          <a:p>
            <a:r>
              <a:rPr lang="en-US" altLang="zh-CN" dirty="0"/>
              <a:t>Lipkin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F914018-583D-3F61-2329-6923915DCA55}"/>
                  </a:ext>
                </a:extLst>
              </p:cNvPr>
              <p:cNvSpPr>
                <a:spLocks noGrp="1"/>
              </p:cNvSpPr>
              <p:nvPr>
                <p:ph idx="1"/>
              </p:nvPr>
            </p:nvSpPr>
            <p:spPr>
              <a:xfrm>
                <a:off x="0" y="776177"/>
                <a:ext cx="9144000" cy="5808445"/>
              </a:xfrm>
            </p:spPr>
            <p:txBody>
              <a:bodyPr>
                <a:normAutofit/>
              </a:bodyPr>
              <a:lstStyle/>
              <a:p>
                <a:pPr algn="just"/>
                <a:r>
                  <a:rPr lang="en-US" altLang="zh-CN" dirty="0"/>
                  <a:t> </a:t>
                </a:r>
                <a14:m>
                  <m:oMath xmlns:m="http://schemas.openxmlformats.org/officeDocument/2006/math">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𝐾</m:t>
                        </m:r>
                      </m:e>
                    </m:acc>
                  </m:oMath>
                </a14:m>
                <a:r>
                  <a:rPr lang="en-US" altLang="zh-CN" dirty="0"/>
                  <a:t> can be built 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dirty="0" smtClean="0">
                          <a:latin typeface="Cambria Math" panose="02040503050406030204" pitchFamily="18" charset="0"/>
                        </a:rPr>
                        <m:t>=</m:t>
                      </m:r>
                      <m:nary>
                        <m:naryPr>
                          <m:chr m:val="∑"/>
                          <m:ctrlPr>
                            <a:rPr lang="en-US" altLang="zh-CN" sz="2000" b="0" i="1" dirty="0" smtClean="0">
                              <a:latin typeface="Cambria Math" panose="02040503050406030204" pitchFamily="18" charset="0"/>
                            </a:rPr>
                          </m:ctrlPr>
                        </m:naryPr>
                        <m:sub>
                          <m:r>
                            <a:rPr lang="en-US" altLang="zh-CN" sz="2000" b="0" i="1" dirty="0" smtClean="0">
                              <a:latin typeface="Cambria Math" panose="02040503050406030204" pitchFamily="18" charset="0"/>
                            </a:rPr>
                            <m:t>𝑚</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m:t>
                          </m:r>
                        </m:sup>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𝜆</m:t>
                              </m:r>
                            </m:e>
                            <m:sub>
                              <m:r>
                                <a:rPr lang="en-US" altLang="zh-CN" sz="2000" b="0" i="1" dirty="0" smtClean="0">
                                  <a:latin typeface="Cambria Math" panose="02040503050406030204" pitchFamily="18" charset="0"/>
                                </a:rPr>
                                <m:t>𝑚</m:t>
                              </m:r>
                            </m:sub>
                          </m:sSub>
                          <m:sSup>
                            <m:sSupPr>
                              <m:ctrlPr>
                                <a:rPr lang="en-US" altLang="zh-CN" sz="2000" b="0" i="1" dirty="0" smtClean="0">
                                  <a:latin typeface="Cambria Math" panose="02040503050406030204" pitchFamily="18" charset="0"/>
                                </a:rPr>
                              </m:ctrlPr>
                            </m:sSupPr>
                            <m:e>
                              <m:d>
                                <m:dPr>
                                  <m:ctrlPr>
                                    <a:rPr lang="en-US" altLang="zh-CN" sz="2000" b="0" i="1" dirty="0" smtClean="0">
                                      <a:latin typeface="Cambria Math" panose="02040503050406030204" pitchFamily="18" charset="0"/>
                                    </a:rPr>
                                  </m:ctrlPr>
                                </m:d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𝑁</m:t>
                                      </m:r>
                                    </m:e>
                                  </m:acc>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𝑁</m:t>
                                      </m:r>
                                    </m:e>
                                    <m:sub>
                                      <m:r>
                                        <a:rPr lang="en-US" altLang="zh-CN" sz="2000" b="0" i="1" dirty="0" smtClean="0">
                                          <a:latin typeface="Cambria Math" panose="02040503050406030204" pitchFamily="18" charset="0"/>
                                        </a:rPr>
                                        <m:t>0</m:t>
                                      </m:r>
                                    </m:sub>
                                  </m:sSub>
                                </m:e>
                              </m:d>
                            </m:e>
                            <m:sup>
                              <m:r>
                                <a:rPr lang="en-US" altLang="zh-CN" sz="2000" b="0" i="1" dirty="0" smtClean="0">
                                  <a:latin typeface="Cambria Math" panose="02040503050406030204" pitchFamily="18" charset="0"/>
                                </a:rPr>
                                <m:t>𝑚</m:t>
                              </m:r>
                            </m:sup>
                          </m:sSup>
                        </m:e>
                      </m:nary>
                      <m:r>
                        <a:rPr lang="en-US" altLang="zh-CN" sz="2000" b="0" i="1" dirty="0" smtClean="0">
                          <a:latin typeface="Cambria Math" panose="02040503050406030204" pitchFamily="18" charset="0"/>
                        </a:rPr>
                        <m:t>,</m:t>
                      </m:r>
                    </m:oMath>
                  </m:oMathPara>
                </a14:m>
                <a:endParaRPr lang="en-US" altLang="zh-CN" dirty="0"/>
              </a:p>
              <a:p>
                <a:pPr marL="360000" indent="0" algn="just">
                  <a:buNone/>
                </a:pPr>
                <a:r>
                  <a:rPr lang="en-US" altLang="zh-CN" dirty="0"/>
                  <a:t>with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𝑁</m:t>
                        </m:r>
                      </m:e>
                      <m:sub>
                        <m:r>
                          <a:rPr lang="en-US" altLang="zh-CN" sz="2000" i="1" dirty="0" smtClean="0">
                            <a:latin typeface="Cambria Math" panose="02040503050406030204" pitchFamily="18" charset="0"/>
                          </a:rPr>
                          <m:t>0</m:t>
                        </m:r>
                      </m:sub>
                    </m:sSub>
                  </m:oMath>
                </a14:m>
                <a:r>
                  <a:rPr lang="en-US" altLang="zh-CN" dirty="0"/>
                  <a:t> the particle number of the system. This means that </a:t>
                </a:r>
                <a14:m>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𝐾</m:t>
                        </m:r>
                      </m:e>
                      <m:sub>
                        <m:r>
                          <m:rPr>
                            <m:sty m:val="p"/>
                          </m:rPr>
                          <a:rPr lang="en-US" altLang="zh-CN" sz="2000" b="0" i="0" smtClean="0">
                            <a:latin typeface="Cambria Math" panose="02040503050406030204" pitchFamily="18" charset="0"/>
                          </a:rPr>
                          <m:t>proj</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sup>
                    </m:sSubSup>
                    <m:r>
                      <a:rPr lang="en-US" altLang="zh-CN" sz="2000" b="0" i="0" smtClean="0">
                        <a:latin typeface="Cambria Math" panose="02040503050406030204" pitchFamily="18" charset="0"/>
                      </a:rPr>
                      <m:t>=</m:t>
                    </m:r>
                    <m:r>
                      <a:rPr lang="en-US" altLang="zh-CN" sz="2000" b="0" i="1" smtClean="0">
                        <a:latin typeface="Cambria Math" panose="02040503050406030204" pitchFamily="18" charset="0"/>
                      </a:rPr>
                      <m:t>0</m:t>
                    </m:r>
                  </m:oMath>
                </a14:m>
                <a:r>
                  <a:rPr lang="en-US" altLang="zh-CN" dirty="0"/>
                  <a:t> , so the constant equals to </a:t>
                </a:r>
                <a14:m>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sup>
                    </m:sSubSup>
                  </m:oMath>
                </a14:m>
                <a:r>
                  <a:rPr lang="zh-CN" altLang="en-US" dirty="0"/>
                  <a:t> </a:t>
                </a:r>
                <a:r>
                  <a:rPr lang="en-US" altLang="zh-CN" dirty="0"/>
                  <a:t>. Applying </a:t>
                </a:r>
                <a14:m>
                  <m:oMath xmlns:m="http://schemas.openxmlformats.org/officeDocument/2006/math">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=0</m:t>
                    </m:r>
                  </m:oMath>
                </a14:m>
                <a:r>
                  <a:rPr lang="en-US" altLang="zh-CN" dirty="0"/>
                  <a:t> , the Lipkin formula reads</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sup>
                      </m:sSubSup>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dirty="0" smtClean="0">
                              <a:latin typeface="Cambria Math" panose="02040503050406030204" pitchFamily="18" charset="0"/>
                            </a:rPr>
                            <m:t>−</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𝐾</m:t>
                              </m:r>
                            </m:e>
                          </m:acc>
                        </m:e>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m:t>
                      </m:r>
                    </m:oMath>
                  </m:oMathPara>
                </a14:m>
                <a:endParaRPr lang="en-US" altLang="zh-CN" dirty="0"/>
              </a:p>
              <a:p>
                <a:pPr algn="just"/>
                <a:r>
                  <a:rPr lang="en-US" altLang="zh-CN" dirty="0"/>
                  <a:t>Defining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𝐸</m:t>
                        </m:r>
                      </m:e>
                      <m:sub>
                        <m:r>
                          <m:rPr>
                            <m:sty m:val="p"/>
                          </m:rPr>
                          <a:rPr lang="en-US" altLang="zh-CN" sz="2000">
                            <a:latin typeface="Cambria Math" panose="02040503050406030204" pitchFamily="18" charset="0"/>
                          </a:rPr>
                          <m:t>proj</m:t>
                        </m:r>
                      </m:sub>
                      <m: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0</m:t>
                            </m:r>
                          </m:sub>
                        </m:sSub>
                      </m:sup>
                    </m:sSubSup>
                  </m:oMath>
                </a14:m>
                <a:r>
                  <a:rPr lang="zh-CN" altLang="en-US" dirty="0"/>
                  <a:t> </a:t>
                </a:r>
                <a:r>
                  <a:rPr lang="en-US" altLang="zh-CN" dirty="0"/>
                  <a:t>and taking </a:t>
                </a:r>
                <a14:m>
                  <m:oMath xmlns:m="http://schemas.openxmlformats.org/officeDocument/2006/math">
                    <m:r>
                      <a:rPr lang="en-US" altLang="zh-CN" sz="2000" i="1" dirty="0" smtClean="0">
                        <a:latin typeface="Cambria Math" panose="02040503050406030204" pitchFamily="18" charset="0"/>
                      </a:rPr>
                      <m:t>𝑀</m:t>
                    </m:r>
                  </m:oMath>
                </a14:m>
                <a:r>
                  <a:rPr lang="en-US" altLang="zh-CN" dirty="0"/>
                  <a:t>-order truncation, the Lipkin parameters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𝜆</m:t>
                        </m:r>
                      </m:e>
                      <m:sub>
                        <m:r>
                          <a:rPr lang="en-US" altLang="zh-CN" sz="2000" i="1">
                            <a:latin typeface="Cambria Math" panose="02040503050406030204" pitchFamily="18" charset="0"/>
                          </a:rPr>
                          <m:t>𝑚</m:t>
                        </m:r>
                      </m:sub>
                    </m:sSub>
                  </m:oMath>
                </a14:m>
                <a:r>
                  <a:rPr lang="en-US" altLang="zh-CN" dirty="0"/>
                  <a:t> can be derived by solving a set of linear equations given by </a:t>
                </a:r>
                <a14:m>
                  <m:oMath xmlns:m="http://schemas.openxmlformats.org/officeDocument/2006/math">
                    <m:r>
                      <a:rPr lang="en-US" altLang="zh-CN" sz="2000" i="1" dirty="0" smtClean="0">
                        <a:latin typeface="Cambria Math" panose="02040503050406030204" pitchFamily="18" charset="0"/>
                      </a:rPr>
                      <m:t>𝑀</m:t>
                    </m:r>
                    <m:r>
                      <a:rPr lang="en-US" altLang="zh-CN" sz="2000" i="1" dirty="0" smtClean="0">
                        <a:latin typeface="Cambria Math" panose="02040503050406030204" pitchFamily="18" charset="0"/>
                      </a:rPr>
                      <m:t>+1</m:t>
                    </m:r>
                  </m:oMath>
                </a14:m>
                <a:r>
                  <a:rPr lang="en-US" altLang="zh-CN" dirty="0"/>
                  <a:t> different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𝜙</m:t>
                        </m:r>
                      </m:e>
                      <m:sub>
                        <m:r>
                          <a:rPr lang="en-US" altLang="zh-CN" sz="2000" b="0" i="1" smtClean="0">
                            <a:latin typeface="Cambria Math" panose="02040503050406030204" pitchFamily="18" charset="0"/>
                          </a:rPr>
                          <m:t>𝑖</m:t>
                        </m:r>
                      </m:sub>
                    </m:sSub>
                  </m:oMath>
                </a14:m>
                <a:r>
                  <a:rPr lang="en-US" altLang="zh-CN" dirty="0"/>
                  <a:t>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𝜙</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=0</m:t>
                    </m:r>
                  </m:oMath>
                </a14:m>
                <a:r>
                  <a:rPr lang="en-US" altLang="zh-CN" dirty="0"/>
                  <a:t>) :</a:t>
                </a:r>
              </a:p>
              <a:p>
                <a:pPr marL="0" indent="0" algn="just">
                  <a:buNone/>
                </a:pPr>
                <a14:m>
                  <m:oMathPara xmlns:m="http://schemas.openxmlformats.org/officeDocument/2006/math">
                    <m:oMathParaPr>
                      <m:jc m:val="centerGroup"/>
                    </m:oMathParaPr>
                    <m:oMath xmlns:m="http://schemas.openxmlformats.org/officeDocument/2006/math">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𝑖𝑚</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e>
                      </m:nary>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𝑖𝑚</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acc>
                                        <m:accPr>
                                          <m:chr m:val="̂"/>
                                          <m:ctrlPr>
                                            <a:rPr lang="en-US" altLang="zh-CN" sz="2000" i="1" dirty="0">
                                              <a:latin typeface="Cambria Math" panose="02040503050406030204" pitchFamily="18" charset="0"/>
                                            </a:rPr>
                                          </m:ctrlPr>
                                        </m:accPr>
                                        <m:e>
                                          <m:r>
                                            <a:rPr lang="en-US" altLang="zh-CN" sz="2000" i="1" dirty="0">
                                              <a:latin typeface="Cambria Math" panose="02040503050406030204" pitchFamily="18" charset="0"/>
                                            </a:rPr>
                                            <m:t>𝑁</m:t>
                                          </m:r>
                                        </m:e>
                                      </m:acc>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𝑁</m:t>
                                          </m:r>
                                        </m:e>
                                        <m:sub>
                                          <m:r>
                                            <a:rPr lang="en-US" altLang="zh-CN" sz="2000" i="1" dirty="0">
                                              <a:latin typeface="Cambria Math" panose="02040503050406030204" pitchFamily="18" charset="0"/>
                                            </a:rPr>
                                            <m:t>0</m:t>
                                          </m:r>
                                        </m:sub>
                                      </m:sSub>
                                    </m:e>
                                  </m:d>
                                </m:e>
                                <m:sup>
                                  <m:r>
                                    <a:rPr lang="en-US" altLang="zh-CN" sz="2000" i="1" dirty="0">
                                      <a:latin typeface="Cambria Math" panose="02040503050406030204" pitchFamily="18" charset="0"/>
                                    </a:rPr>
                                    <m:t>𝑚</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𝜙</m:t>
                                      </m:r>
                                    </m:e>
                                    <m:sub>
                                      <m:r>
                                        <a:rPr lang="en-US" altLang="zh-CN" sz="2000" b="0" i="1" smtClean="0">
                                          <a:latin typeface="Cambria Math" panose="02040503050406030204" pitchFamily="18" charset="0"/>
                                        </a:rPr>
                                        <m:t>𝑖</m:t>
                                      </m:r>
                                    </m:sub>
                                  </m:sSub>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num>
                        <m:den>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sSub>
                                    <m:sSubPr>
                                      <m:ctrlPr>
                                        <a:rPr lang="en-US" altLang="zh-CN" sz="2000" b="0" i="1" smtClean="0">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𝜙</m:t>
                                      </m:r>
                                    </m:e>
                                    <m:sub>
                                      <m:r>
                                        <a:rPr lang="en-US" altLang="zh-CN" sz="2000" b="0" i="1" smtClean="0">
                                          <a:solidFill>
                                            <a:prstClr val="black"/>
                                          </a:solidFill>
                                          <a:latin typeface="Cambria Math" panose="02040503050406030204" pitchFamily="18" charset="0"/>
                                        </a:rPr>
                                        <m:t>𝑖</m:t>
                                      </m:r>
                                    </m:sub>
                                  </m:sSub>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den>
                      </m:f>
                      <m:r>
                        <a:rPr lang="en-US" altLang="zh-CN" sz="2000" b="0" i="1" smtClean="0">
                          <a:solidFill>
                            <a:prstClr val="black"/>
                          </a:solidFill>
                          <a:latin typeface="Cambria Math" panose="02040503050406030204" pitchFamily="18" charset="0"/>
                        </a:rPr>
                        <m:t>, </m:t>
                      </m:r>
                      <m:sSub>
                        <m:sSubPr>
                          <m:ctrlPr>
                            <a:rPr lang="en-US" altLang="zh-CN" sz="2000" b="0" i="1" smtClean="0">
                              <a:solidFill>
                                <a:prstClr val="black"/>
                              </a:solidFill>
                              <a:latin typeface="Cambria Math" panose="02040503050406030204" pitchFamily="18" charset="0"/>
                            </a:rPr>
                          </m:ctrlPr>
                        </m:sSubPr>
                        <m:e>
                          <m:r>
                            <a:rPr lang="en-US" altLang="zh-CN" sz="2000" b="0" i="1" smtClean="0">
                              <a:solidFill>
                                <a:prstClr val="black"/>
                              </a:solidFill>
                              <a:latin typeface="Cambria Math" panose="02040503050406030204" pitchFamily="18" charset="0"/>
                            </a:rPr>
                            <m:t>h</m:t>
                          </m:r>
                        </m:e>
                        <m:sub>
                          <m:r>
                            <a:rPr lang="en-US" altLang="zh-CN" sz="2000" b="0" i="1" smtClean="0">
                              <a:solidFill>
                                <a:prstClr val="black"/>
                              </a:solidFill>
                              <a:latin typeface="Cambria Math" panose="02040503050406030204" pitchFamily="18" charset="0"/>
                            </a:rPr>
                            <m:t>𝑖</m:t>
                          </m:r>
                        </m:sub>
                      </m:sSub>
                      <m:r>
                        <a:rPr lang="en-US" altLang="zh-CN" sz="2000" b="0" i="1" smtClean="0">
                          <a:solidFill>
                            <a:prstClr val="black"/>
                          </a:solidFill>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𝐻</m:t>
                                  </m:r>
                                </m:e>
                              </m:acc>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𝜙</m:t>
                                      </m:r>
                                    </m:e>
                                    <m:sub>
                                      <m:r>
                                        <a:rPr lang="en-US" altLang="zh-CN" sz="2000" i="1">
                                          <a:latin typeface="Cambria Math" panose="02040503050406030204" pitchFamily="18" charset="0"/>
                                        </a:rPr>
                                        <m:t>𝑖</m:t>
                                      </m:r>
                                    </m:sub>
                                  </m:sSub>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num>
                        <m:den>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𝜙</m:t>
                                      </m:r>
                                    </m:e>
                                    <m:sub>
                                      <m:r>
                                        <a:rPr lang="en-US" altLang="zh-CN" sz="2000" i="1">
                                          <a:solidFill>
                                            <a:prstClr val="black"/>
                                          </a:solidFill>
                                          <a:latin typeface="Cambria Math" panose="02040503050406030204" pitchFamily="18" charset="0"/>
                                        </a:rPr>
                                        <m:t>𝑖</m:t>
                                      </m:r>
                                    </m:sub>
                                  </m:sSub>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den>
                      </m:f>
                      <m:r>
                        <a:rPr lang="en-US" altLang="zh-CN" sz="2000" b="0" i="1" smtClean="0">
                          <a:solidFill>
                            <a:prstClr val="black"/>
                          </a:solidFill>
                          <a:latin typeface="Cambria Math" panose="02040503050406030204" pitchFamily="18" charset="0"/>
                        </a:rPr>
                        <m:t>.</m:t>
                      </m:r>
                    </m:oMath>
                  </m:oMathPara>
                </a14:m>
                <a:endParaRPr lang="en-US" altLang="zh-CN" sz="2000" dirty="0"/>
              </a:p>
              <a:p>
                <a:endParaRPr lang="zh-CN" altLang="en-US" dirty="0"/>
              </a:p>
            </p:txBody>
          </p:sp>
        </mc:Choice>
        <mc:Fallback xmlns="">
          <p:sp>
            <p:nvSpPr>
              <p:cNvPr id="3" name="内容占位符 2">
                <a:extLst>
                  <a:ext uri="{FF2B5EF4-FFF2-40B4-BE49-F238E27FC236}">
                    <a16:creationId xmlns:a16="http://schemas.microsoft.com/office/drawing/2014/main" id="{0F914018-583D-3F61-2329-6923915DCA55}"/>
                  </a:ext>
                </a:extLst>
              </p:cNvPr>
              <p:cNvSpPr>
                <a:spLocks noGrp="1" noRot="1" noChangeAspect="1" noMove="1" noResize="1" noEditPoints="1" noAdjustHandles="1" noChangeArrowheads="1" noChangeShapeType="1" noTextEdit="1"/>
              </p:cNvSpPr>
              <p:nvPr>
                <p:ph idx="1"/>
              </p:nvPr>
            </p:nvSpPr>
            <p:spPr>
              <a:xfrm>
                <a:off x="0" y="776177"/>
                <a:ext cx="9144000" cy="5808445"/>
              </a:xfrm>
              <a:blipFill>
                <a:blip r:embed="rId2"/>
                <a:stretch>
                  <a:fillRect l="-867" t="-525"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718DE7C-597E-6EE8-AB71-9C61B118D583}"/>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B6A6830E-76B9-CCC6-38DA-E5F6C6EF995D}"/>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751CD87B-2A16-854E-2461-2E01FFEAE8EA}"/>
              </a:ext>
            </a:extLst>
          </p:cNvPr>
          <p:cNvSpPr>
            <a:spLocks noGrp="1"/>
          </p:cNvSpPr>
          <p:nvPr>
            <p:ph type="sldNum" sz="quarter" idx="12"/>
          </p:nvPr>
        </p:nvSpPr>
        <p:spPr/>
        <p:txBody>
          <a:bodyPr/>
          <a:lstStyle/>
          <a:p>
            <a:fld id="{87C908B9-DD87-4E80-B55D-230C2370BA18}" type="slidenum">
              <a:rPr lang="zh-CN" altLang="en-US" smtClean="0"/>
              <a:t>30</a:t>
            </a:fld>
            <a:endParaRPr lang="zh-CN" altLang="en-US"/>
          </a:p>
        </p:txBody>
      </p:sp>
    </p:spTree>
    <p:extLst>
      <p:ext uri="{BB962C8B-B14F-4D97-AF65-F5344CB8AC3E}">
        <p14:creationId xmlns:p14="http://schemas.microsoft.com/office/powerpoint/2010/main" val="2164996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0B92AB-2A19-7A35-5A11-772713B2D58D}"/>
              </a:ext>
            </a:extLst>
          </p:cNvPr>
          <p:cNvSpPr>
            <a:spLocks noGrp="1"/>
          </p:cNvSpPr>
          <p:nvPr>
            <p:ph type="title"/>
          </p:nvPr>
        </p:nvSpPr>
        <p:spPr/>
        <p:txBody>
          <a:bodyPr/>
          <a:lstStyle/>
          <a:p>
            <a:r>
              <a:rPr lang="en-US" altLang="zh-CN" dirty="0"/>
              <a:t>Lipkin-</a:t>
            </a:r>
            <a:r>
              <a:rPr lang="en-US" altLang="zh-CN" dirty="0" err="1"/>
              <a:t>Nogami</a:t>
            </a:r>
            <a:r>
              <a:rPr lang="en-US" altLang="zh-CN" dirty="0"/>
              <a:t>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2263C6-1FF7-EBAB-C370-FB8FB02FD6D9}"/>
                  </a:ext>
                </a:extLst>
              </p:cNvPr>
              <p:cNvSpPr>
                <a:spLocks noGrp="1"/>
              </p:cNvSpPr>
              <p:nvPr>
                <p:ph idx="1"/>
              </p:nvPr>
            </p:nvSpPr>
            <p:spPr>
              <a:xfrm>
                <a:off x="0" y="797442"/>
                <a:ext cx="9144000" cy="5869171"/>
              </a:xfrm>
            </p:spPr>
            <p:txBody>
              <a:bodyPr>
                <a:normAutofit/>
              </a:bodyPr>
              <a:lstStyle/>
              <a:p>
                <a:pPr algn="just">
                  <a:spcBef>
                    <a:spcPts val="600"/>
                  </a:spcBef>
                </a:pPr>
                <a:r>
                  <a:rPr lang="en-US" altLang="zh-CN" dirty="0"/>
                  <a:t>Lipkin-</a:t>
                </a:r>
                <a:r>
                  <a:rPr lang="en-US" altLang="zh-CN" dirty="0" err="1"/>
                  <a:t>Nogami</a:t>
                </a:r>
                <a:r>
                  <a:rPr lang="en-US" altLang="zh-CN" dirty="0"/>
                  <a:t> (LN) method equivalently gives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sup>
                                      <m:r>
                                        <a:rPr lang="en-US" altLang="zh-CN" sz="2000" b="0" i="1" smtClean="0">
                                          <a:latin typeface="Cambria Math" panose="02040503050406030204" pitchFamily="18" charset="0"/>
                                        </a:rPr>
                                        <m:t>𝑚</m:t>
                                      </m:r>
                                    </m:sup>
                                  </m:sSup>
                                </m:e>
                              </m:nary>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m:rPr>
                                  <m:sty m:val="p"/>
                                </m:rPr>
                                <a:rPr lang="en-US" altLang="zh-CN" sz="2000" b="0" i="0" smtClean="0">
                                  <a:latin typeface="Cambria Math" panose="02040503050406030204" pitchFamily="18" charset="0"/>
                                </a:rPr>
                                <m:t>i</m:t>
                              </m:r>
                              <m:r>
                                <a:rPr lang="en-US" altLang="zh-CN" sz="2000" b="0" i="1" smtClean="0">
                                  <a:latin typeface="Cambria Math" panose="02040503050406030204" pitchFamily="18" charset="0"/>
                                </a:rPr>
                                <m:t>𝜙</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sup>
                          </m:sSup>
                        </m:e>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=0,  </m:t>
                      </m:r>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r>
                        <m:rPr>
                          <m:nor/>
                        </m:rPr>
                        <a:rPr lang="en-US" altLang="zh-CN" sz="2000" b="0" i="0"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𝑁</m:t>
                          </m:r>
                        </m:e>
                        <m:sub>
                          <m:r>
                            <a:rPr lang="en-US" altLang="zh-CN" sz="2000" b="0" i="1" dirty="0" smtClean="0">
                              <a:latin typeface="Cambria Math" panose="02040503050406030204" pitchFamily="18" charset="0"/>
                            </a:rPr>
                            <m:t>0</m:t>
                          </m:r>
                        </m:sub>
                      </m:sSub>
                      <m:r>
                        <a:rPr lang="en-US" altLang="zh-CN" sz="2000" b="0" i="1" smtClean="0">
                          <a:latin typeface="Cambria Math" panose="02040503050406030204" pitchFamily="18" charset="0"/>
                        </a:rPr>
                        <m:t>,  </m:t>
                      </m:r>
                      <m:r>
                        <m:rPr>
                          <m:nor/>
                        </m:rPr>
                        <a:rPr lang="en-US" altLang="zh-CN" sz="2000" b="0" i="0" smtClean="0">
                          <a:latin typeface="Cambria Math" panose="02040503050406030204" pitchFamily="18" charset="0"/>
                        </a:rPr>
                        <m:t>for</m:t>
                      </m:r>
                      <m:r>
                        <m:rPr>
                          <m:nor/>
                        </m:rPr>
                        <a:rPr lang="en-US" altLang="zh-CN" sz="2000" b="0" i="0" smtClean="0">
                          <a:latin typeface="Cambria Math" panose="02040503050406030204" pitchFamily="18" charset="0"/>
                        </a:rPr>
                        <m:t> </m:t>
                      </m:r>
                      <m:r>
                        <m:rPr>
                          <m:nor/>
                        </m:rPr>
                        <a:rPr lang="en-US" altLang="zh-CN" sz="2000" b="0" i="0" smtClean="0">
                          <a:latin typeface="Cambria Math" panose="02040503050406030204" pitchFamily="18" charset="0"/>
                        </a:rPr>
                        <m:t>all</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m:t>
                      </m:r>
                    </m:oMath>
                  </m:oMathPara>
                </a14:m>
                <a:endParaRPr lang="en-US" altLang="zh-CN" dirty="0"/>
              </a:p>
              <a:p>
                <a:pPr marL="360000" indent="0" algn="just">
                  <a:buNone/>
                </a:pPr>
                <a:r>
                  <a:rPr lang="en-US" altLang="zh-CN" dirty="0"/>
                  <a:t>Because choosing different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𝜙</m:t>
                        </m:r>
                      </m:e>
                      <m:sub>
                        <m:r>
                          <a:rPr lang="en-US" altLang="zh-CN" sz="2000" b="0" i="1" smtClean="0">
                            <a:latin typeface="Cambria Math" panose="02040503050406030204" pitchFamily="18" charset="0"/>
                          </a:rPr>
                          <m:t>𝑖</m:t>
                        </m:r>
                      </m:sub>
                    </m:sSub>
                  </m:oMath>
                </a14:m>
                <a:r>
                  <a:rPr lang="en-US" altLang="zh-CN" dirty="0"/>
                  <a:t> near </a:t>
                </a:r>
                <a14:m>
                  <m:oMath xmlns:m="http://schemas.openxmlformats.org/officeDocument/2006/math">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=0</m:t>
                    </m:r>
                  </m:oMath>
                </a14:m>
                <a:r>
                  <a:rPr lang="en-US" altLang="zh-CN" dirty="0"/>
                  <a:t> is equivalent to  applying a series of differentials operators at </a:t>
                </a:r>
                <a14:m>
                  <m:oMath xmlns:m="http://schemas.openxmlformats.org/officeDocument/2006/math">
                    <m:r>
                      <a:rPr lang="en-US" altLang="zh-CN" sz="2000" i="1">
                        <a:latin typeface="Cambria Math" panose="02040503050406030204" pitchFamily="18" charset="0"/>
                      </a:rPr>
                      <m:t>𝜙</m:t>
                    </m:r>
                    <m:r>
                      <a:rPr lang="en-US" altLang="zh-CN" sz="2000" i="1">
                        <a:latin typeface="Cambria Math" panose="02040503050406030204" pitchFamily="18" charset="0"/>
                      </a:rPr>
                      <m:t>=0</m:t>
                    </m:r>
                  </m:oMath>
                </a14:m>
                <a:r>
                  <a:rPr lang="en-US" altLang="zh-CN" dirty="0"/>
                  <a:t>, the parameters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oMath>
                </a14:m>
                <a:r>
                  <a:rPr lang="en-US" altLang="zh-CN" dirty="0"/>
                  <a:t> can be determined by</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sup>
                                      <m:r>
                                        <a:rPr lang="en-US" altLang="zh-CN" sz="2000" b="0" i="1" smtClean="0">
                                          <a:latin typeface="Cambria Math" panose="02040503050406030204" pitchFamily="18" charset="0"/>
                                        </a:rPr>
                                        <m:t>𝑚</m:t>
                                      </m:r>
                                    </m:sup>
                                  </m:sSup>
                                </m:e>
                              </m:nary>
                            </m:e>
                          </m:d>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b="0" i="1" smtClean="0">
                                  <a:latin typeface="Cambria Math" panose="02040503050406030204" pitchFamily="18" charset="0"/>
                                </a:rPr>
                                <m:t>𝑘</m:t>
                              </m:r>
                            </m:sup>
                          </m:sSup>
                        </m:e>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oMath>
                  </m:oMathPara>
                </a14:m>
                <a:endParaRPr lang="en-US" altLang="zh-CN" dirty="0"/>
              </a:p>
              <a:p>
                <a:pPr algn="just"/>
                <a:r>
                  <a:rPr lang="en-US" altLang="zh-CN" dirty="0"/>
                  <a:t>Lipkin-</a:t>
                </a:r>
                <a:r>
                  <a:rPr lang="en-US" altLang="zh-CN" dirty="0" err="1"/>
                  <a:t>Nogami</a:t>
                </a:r>
                <a:r>
                  <a:rPr lang="en-US" altLang="zh-CN" dirty="0"/>
                  <a:t> (LN) method also especially refers to the </a:t>
                </a:r>
                <a:r>
                  <a:rPr lang="en-US" altLang="zh-CN" b="1" dirty="0"/>
                  <a:t>2nd</a:t>
                </a:r>
                <a:r>
                  <a:rPr lang="en-US" altLang="zh-CN" dirty="0"/>
                  <a:t> order truncation case for particle number symmetry.</a:t>
                </a:r>
              </a:p>
              <a:p>
                <a:pPr marL="361950" indent="-361950" algn="just">
                  <a:spcBef>
                    <a:spcPts val="3000"/>
                  </a:spcBef>
                  <a:buFont typeface="Wingdings" panose="05000000000000000000" pitchFamily="2" charset="2"/>
                  <a:buChar char="l"/>
                </a:pPr>
                <a:r>
                  <a:rPr lang="en-US" altLang="zh-CN" dirty="0"/>
                  <a:t>The variational equation given by LN method reads</a:t>
                </a:r>
              </a:p>
              <a:p>
                <a:pPr marL="0" indent="0" algn="just">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𝐻</m:t>
                              </m:r>
                            </m:e>
                          </m:acc>
                        </m:e>
                      </m:d>
                      <m:r>
                        <a:rPr lang="en-US" altLang="zh-CN" sz="2000" i="1">
                          <a:solidFill>
                            <a:prstClr val="black"/>
                          </a:solidFill>
                          <a:latin typeface="Cambria Math" panose="02040503050406030204" pitchFamily="18" charset="0"/>
                        </a:rPr>
                        <m:t>−</m:t>
                      </m:r>
                      <m:sSub>
                        <m:sSubPr>
                          <m:ctrlPr>
                            <a:rPr lang="en-US" altLang="zh-CN" sz="2000" b="0" i="1" smtClean="0">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b="0" i="1" smtClean="0">
                              <a:solidFill>
                                <a:prstClr val="black"/>
                              </a:solidFill>
                              <a:latin typeface="Cambria Math" panose="02040503050406030204" pitchFamily="18" charset="0"/>
                            </a:rPr>
                            <m:t>1</m:t>
                          </m:r>
                        </m:sub>
                      </m:sSub>
                      <m:r>
                        <a:rPr lang="en-US" altLang="zh-CN" sz="2000" i="1">
                          <a:solidFill>
                            <a:prstClr val="black"/>
                          </a:solidFill>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e>
                      </m:d>
                      <m:r>
                        <a:rPr lang="en-US" altLang="zh-CN" sz="2000" i="1" smtClean="0">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𝜆</m:t>
                          </m:r>
                        </m:e>
                        <m:sub>
                          <m:r>
                            <a:rPr lang="en-US" altLang="zh-CN" sz="2000" i="1">
                              <a:solidFill>
                                <a:srgbClr val="FF0000"/>
                              </a:solidFill>
                              <a:latin typeface="Cambria Math" panose="02040503050406030204" pitchFamily="18" charset="0"/>
                            </a:rPr>
                            <m:t>2</m:t>
                          </m:r>
                        </m:sub>
                      </m:sSub>
                      <m:r>
                        <a:rPr lang="en-US" altLang="zh-CN" sz="2000" b="0" i="1" smtClean="0">
                          <a:solidFill>
                            <a:srgbClr val="FF0000"/>
                          </a:solidFill>
                          <a:latin typeface="Cambria Math" panose="02040503050406030204" pitchFamily="18" charset="0"/>
                        </a:rPr>
                        <m:t>𝛿</m:t>
                      </m:r>
                      <m:d>
                        <m:dPr>
                          <m:begChr m:val="⟨"/>
                          <m:endChr m:val="⟩"/>
                          <m:ctrlPr>
                            <a:rPr lang="en-US" altLang="zh-CN" sz="2000" i="1">
                              <a:solidFill>
                                <a:srgbClr val="FF0000"/>
                              </a:solidFill>
                              <a:latin typeface="Cambria Math" panose="02040503050406030204" pitchFamily="18" charset="0"/>
                            </a:rPr>
                          </m:ctrlPr>
                        </m:dPr>
                        <m:e>
                          <m:sSup>
                            <m:sSupPr>
                              <m:ctrlPr>
                                <a:rPr lang="en-US" altLang="zh-CN" sz="2000" i="1">
                                  <a:solidFill>
                                    <a:srgbClr val="FF0000"/>
                                  </a:solidFill>
                                  <a:latin typeface="Cambria Math" panose="02040503050406030204" pitchFamily="18" charset="0"/>
                                </a:rPr>
                              </m:ctrlPr>
                            </m:sSupPr>
                            <m:e>
                              <m:d>
                                <m:dPr>
                                  <m:ctrlPr>
                                    <a:rPr lang="en-US" altLang="zh-CN" sz="2000" i="1">
                                      <a:solidFill>
                                        <a:srgbClr val="FF0000"/>
                                      </a:solidFill>
                                      <a:latin typeface="Cambria Math" panose="02040503050406030204" pitchFamily="18" charset="0"/>
                                    </a:rPr>
                                  </m:ctrlPr>
                                </m:dPr>
                                <m:e>
                                  <m:r>
                                    <m:rPr>
                                      <m:sty m:val="p"/>
                                    </m:rPr>
                                    <a:rPr lang="en-US" altLang="zh-CN" sz="2000">
                                      <a:solidFill>
                                        <a:srgbClr val="FF0000"/>
                                      </a:solidFill>
                                      <a:latin typeface="Cambria Math" panose="02040503050406030204" pitchFamily="18" charset="0"/>
                                    </a:rPr>
                                    <m:t>Δ</m:t>
                                  </m:r>
                                  <m:acc>
                                    <m:accPr>
                                      <m:chr m:val="̂"/>
                                      <m:ctrlPr>
                                        <a:rPr lang="en-US" altLang="zh-CN" sz="2000" i="1">
                                          <a:solidFill>
                                            <a:srgbClr val="FF0000"/>
                                          </a:solidFill>
                                          <a:latin typeface="Cambria Math" panose="02040503050406030204" pitchFamily="18" charset="0"/>
                                        </a:rPr>
                                      </m:ctrlPr>
                                    </m:accPr>
                                    <m:e>
                                      <m:r>
                                        <a:rPr lang="en-US" altLang="zh-CN" sz="2000" i="1">
                                          <a:solidFill>
                                            <a:srgbClr val="FF0000"/>
                                          </a:solidFill>
                                          <a:latin typeface="Cambria Math" panose="02040503050406030204" pitchFamily="18" charset="0"/>
                                        </a:rPr>
                                        <m:t>𝑁</m:t>
                                      </m:r>
                                    </m:e>
                                  </m:acc>
                                </m:e>
                              </m:d>
                            </m:e>
                            <m:sup>
                              <m:r>
                                <a:rPr lang="en-US" altLang="zh-CN" sz="2000" i="1">
                                  <a:solidFill>
                                    <a:srgbClr val="FF0000"/>
                                  </a:solidFill>
                                  <a:latin typeface="Cambria Math" panose="02040503050406030204" pitchFamily="18" charset="0"/>
                                </a:rPr>
                                <m:t>2</m:t>
                              </m:r>
                            </m:sup>
                          </m:sSup>
                        </m:e>
                      </m:d>
                      <m:r>
                        <a:rPr lang="en-US" altLang="zh-CN" sz="2000" b="0" i="1" smtClean="0">
                          <a:solidFill>
                            <a:prstClr val="black"/>
                          </a:solidFill>
                          <a:latin typeface="Cambria Math" panose="02040503050406030204" pitchFamily="18" charset="0"/>
                        </a:rPr>
                        <m:t>=0,</m:t>
                      </m:r>
                    </m:oMath>
                  </m:oMathPara>
                </a14:m>
                <a:endParaRPr lang="en-US" altLang="zh-CN" sz="2400" b="0" dirty="0">
                  <a:solidFill>
                    <a:prstClr val="black"/>
                  </a:solidFill>
                </a:endParaRPr>
              </a:p>
              <a:p>
                <a:pPr marL="356400" indent="0" algn="just">
                  <a:lnSpc>
                    <a:spcPct val="110000"/>
                  </a:lnSpc>
                  <a:spcBef>
                    <a:spcPts val="600"/>
                  </a:spcBef>
                  <a:buNone/>
                </a:pPr>
                <a:r>
                  <a:rPr lang="en-US" altLang="zh-CN" dirty="0">
                    <a:solidFill>
                      <a:prstClr val="black"/>
                    </a:solidFill>
                  </a:rPr>
                  <a:t>where</a:t>
                </a:r>
                <a:r>
                  <a:rPr lang="zh-CN" altLang="en-US" dirty="0">
                    <a:solidFill>
                      <a:prstClr val="black"/>
                    </a:solidFill>
                  </a:rPr>
                  <a:t> </a:t>
                </a:r>
                <a14:m>
                  <m:oMath xmlns:m="http://schemas.openxmlformats.org/officeDocument/2006/math">
                    <m:sSub>
                      <m:sSubPr>
                        <m:ctrlPr>
                          <a:rPr lang="en-US" altLang="zh-CN" sz="2000" b="0" i="1" smtClean="0">
                            <a:solidFill>
                              <a:prstClr val="black"/>
                            </a:solidFill>
                            <a:latin typeface="Cambria Math" panose="02040503050406030204" pitchFamily="18" charset="0"/>
                          </a:rPr>
                        </m:ctrlPr>
                      </m:sSubPr>
                      <m:e>
                        <m:r>
                          <a:rPr lang="en-US" altLang="zh-CN" sz="2000" b="0" i="1" smtClean="0">
                            <a:solidFill>
                              <a:prstClr val="black"/>
                            </a:solidFill>
                            <a:latin typeface="Cambria Math" panose="02040503050406030204" pitchFamily="18" charset="0"/>
                          </a:rPr>
                          <m:t>𝜆</m:t>
                        </m:r>
                      </m:e>
                      <m:sub>
                        <m:r>
                          <a:rPr lang="en-US" altLang="zh-CN" sz="2000" b="0" i="1" smtClean="0">
                            <a:solidFill>
                              <a:prstClr val="black"/>
                            </a:solidFill>
                            <a:latin typeface="Cambria Math" panose="02040503050406030204" pitchFamily="18" charset="0"/>
                          </a:rPr>
                          <m:t>1</m:t>
                        </m:r>
                      </m:sub>
                    </m:sSub>
                    <m:r>
                      <a:rPr lang="en-US" altLang="zh-CN" sz="2000" b="0" i="1" smtClean="0">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𝜆</m:t>
                    </m:r>
                  </m:oMath>
                </a14:m>
                <a:r>
                  <a:rPr lang="en-US" altLang="zh-CN" b="0" dirty="0">
                    <a:solidFill>
                      <a:prstClr val="black"/>
                    </a:solidFill>
                  </a:rPr>
                  <a:t>  represents the Fermi surface.</a:t>
                </a:r>
                <a:endParaRPr lang="en-US" altLang="zh-CN" sz="2400" dirty="0"/>
              </a:p>
            </p:txBody>
          </p:sp>
        </mc:Choice>
        <mc:Fallback xmlns="">
          <p:sp>
            <p:nvSpPr>
              <p:cNvPr id="3" name="内容占位符 2">
                <a:extLst>
                  <a:ext uri="{FF2B5EF4-FFF2-40B4-BE49-F238E27FC236}">
                    <a16:creationId xmlns:a16="http://schemas.microsoft.com/office/drawing/2014/main" id="{132263C6-1FF7-EBAB-C370-FB8FB02FD6D9}"/>
                  </a:ext>
                </a:extLst>
              </p:cNvPr>
              <p:cNvSpPr>
                <a:spLocks noGrp="1" noRot="1" noChangeAspect="1" noMove="1" noResize="1" noEditPoints="1" noAdjustHandles="1" noChangeArrowheads="1" noChangeShapeType="1" noTextEdit="1"/>
              </p:cNvSpPr>
              <p:nvPr>
                <p:ph idx="1"/>
              </p:nvPr>
            </p:nvSpPr>
            <p:spPr>
              <a:xfrm>
                <a:off x="0" y="797442"/>
                <a:ext cx="9144000" cy="5869171"/>
              </a:xfrm>
              <a:blipFill>
                <a:blip r:embed="rId2"/>
                <a:stretch>
                  <a:fillRect l="-867" t="-623" r="-1000" b="-10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7B18396-0FB7-9A7A-6AD9-6D767416A3C9}"/>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2132A075-B622-B99B-3D62-642A4A64EF96}"/>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9B353683-49CE-9FB7-9166-3952BFA33634}"/>
              </a:ext>
            </a:extLst>
          </p:cNvPr>
          <p:cNvSpPr>
            <a:spLocks noGrp="1"/>
          </p:cNvSpPr>
          <p:nvPr>
            <p:ph type="sldNum" sz="quarter" idx="12"/>
          </p:nvPr>
        </p:nvSpPr>
        <p:spPr/>
        <p:txBody>
          <a:bodyPr/>
          <a:lstStyle/>
          <a:p>
            <a:fld id="{87C908B9-DD87-4E80-B55D-230C2370BA18}" type="slidenum">
              <a:rPr lang="zh-CN" altLang="en-US" smtClean="0"/>
              <a:t>31</a:t>
            </a:fld>
            <a:endParaRPr lang="zh-CN" altLang="en-US"/>
          </a:p>
        </p:txBody>
      </p:sp>
      <p:sp>
        <p:nvSpPr>
          <p:cNvPr id="7" name="文本框 6">
            <a:extLst>
              <a:ext uri="{FF2B5EF4-FFF2-40B4-BE49-F238E27FC236}">
                <a16:creationId xmlns:a16="http://schemas.microsoft.com/office/drawing/2014/main" id="{FD20EEA9-FBFE-F026-8685-FCEEA66056CD}"/>
              </a:ext>
            </a:extLst>
          </p:cNvPr>
          <p:cNvSpPr txBox="1"/>
          <p:nvPr/>
        </p:nvSpPr>
        <p:spPr>
          <a:xfrm>
            <a:off x="808075" y="4552996"/>
            <a:ext cx="8335926" cy="609398"/>
          </a:xfrm>
          <a:prstGeom prst="rect">
            <a:avLst/>
          </a:prstGeom>
          <a:noFill/>
        </p:spPr>
        <p:txBody>
          <a:bodyPr wrap="square" rtlCol="0">
            <a:spAutoFit/>
          </a:bodyPr>
          <a:lstStyle/>
          <a:p>
            <a:pPr algn="r" latinLnBrk="1">
              <a:lnSpc>
                <a:spcPct val="110000"/>
              </a:lnSpc>
            </a:pPr>
            <a:r>
              <a:rPr lang="en-US" altLang="zh-CN" sz="1600" dirty="0" err="1">
                <a:solidFill>
                  <a:srgbClr val="0000FF"/>
                </a:solidFill>
              </a:rPr>
              <a:t>Nogami</a:t>
            </a:r>
            <a:r>
              <a:rPr lang="en-US" altLang="zh-CN" sz="1600" dirty="0">
                <a:solidFill>
                  <a:srgbClr val="0000FF"/>
                </a:solidFill>
              </a:rPr>
              <a:t>, PR </a:t>
            </a:r>
            <a:r>
              <a:rPr lang="en-US" altLang="zh-CN" sz="1600" b="1" dirty="0">
                <a:solidFill>
                  <a:srgbClr val="0000FF"/>
                </a:solidFill>
              </a:rPr>
              <a:t>134</a:t>
            </a:r>
            <a:r>
              <a:rPr lang="en-US" altLang="zh-CN" sz="1600" dirty="0">
                <a:solidFill>
                  <a:srgbClr val="0000FF"/>
                </a:solidFill>
              </a:rPr>
              <a:t> (1964) B313; Pradhan, </a:t>
            </a:r>
            <a:r>
              <a:rPr lang="en-US" altLang="zh-CN" sz="1600" dirty="0" err="1">
                <a:solidFill>
                  <a:srgbClr val="0000FF"/>
                </a:solidFill>
              </a:rPr>
              <a:t>Nogami</a:t>
            </a:r>
            <a:r>
              <a:rPr lang="en-US" altLang="zh-CN" sz="1600" dirty="0">
                <a:solidFill>
                  <a:srgbClr val="0000FF"/>
                </a:solidFill>
              </a:rPr>
              <a:t> and Law, NPA </a:t>
            </a:r>
            <a:r>
              <a:rPr lang="en-US" altLang="zh-CN" sz="1600" b="1" dirty="0">
                <a:solidFill>
                  <a:srgbClr val="0000FF"/>
                </a:solidFill>
              </a:rPr>
              <a:t>201</a:t>
            </a:r>
            <a:r>
              <a:rPr lang="en-US" altLang="zh-CN" sz="1600" dirty="0">
                <a:solidFill>
                  <a:srgbClr val="0000FF"/>
                </a:solidFill>
              </a:rPr>
              <a:t> (1973) 357</a:t>
            </a:r>
            <a:endParaRPr lang="zh-CN" altLang="en-US" sz="1600" dirty="0">
              <a:solidFill>
                <a:srgbClr val="0000FF"/>
              </a:solidFill>
            </a:endParaRPr>
          </a:p>
          <a:p>
            <a:pPr algn="r"/>
            <a:r>
              <a:rPr lang="en-US" altLang="zh-CN" sz="1600" dirty="0">
                <a:solidFill>
                  <a:srgbClr val="0000FF"/>
                </a:solidFill>
              </a:rPr>
              <a:t>Sheikh, </a:t>
            </a:r>
            <a:r>
              <a:rPr lang="en-US" altLang="zh-CN" sz="1600" dirty="0" err="1">
                <a:solidFill>
                  <a:srgbClr val="0000FF"/>
                </a:solidFill>
              </a:rPr>
              <a:t>Dobaczewski</a:t>
            </a:r>
            <a:r>
              <a:rPr lang="en-US" altLang="zh-CN" sz="1600" dirty="0">
                <a:solidFill>
                  <a:srgbClr val="0000FF"/>
                </a:solidFill>
              </a:rPr>
              <a:t>, Ring, Robledo and </a:t>
            </a:r>
            <a:r>
              <a:rPr lang="en-US" altLang="zh-CN" sz="1600" dirty="0" err="1">
                <a:solidFill>
                  <a:srgbClr val="0000FF"/>
                </a:solidFill>
              </a:rPr>
              <a:t>Yannouleas</a:t>
            </a:r>
            <a:r>
              <a:rPr lang="en-US" altLang="zh-CN" sz="1600" dirty="0">
                <a:solidFill>
                  <a:srgbClr val="0000FF"/>
                </a:solidFill>
              </a:rPr>
              <a:t>, JPG </a:t>
            </a:r>
            <a:r>
              <a:rPr lang="en-US" altLang="zh-CN" sz="1600" b="1" dirty="0">
                <a:solidFill>
                  <a:srgbClr val="0000FF"/>
                </a:solidFill>
              </a:rPr>
              <a:t>48</a:t>
            </a:r>
            <a:r>
              <a:rPr lang="en-US" altLang="zh-CN" sz="1600" dirty="0">
                <a:solidFill>
                  <a:srgbClr val="0000FF"/>
                </a:solidFill>
              </a:rPr>
              <a:t> (2021) 123001</a:t>
            </a:r>
          </a:p>
        </p:txBody>
      </p:sp>
    </p:spTree>
    <p:extLst>
      <p:ext uri="{BB962C8B-B14F-4D97-AF65-F5344CB8AC3E}">
        <p14:creationId xmlns:p14="http://schemas.microsoft.com/office/powerpoint/2010/main" val="248936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525F2-E4A5-2AE8-26F5-6A64D0FC08D3}"/>
              </a:ext>
            </a:extLst>
          </p:cNvPr>
          <p:cNvSpPr>
            <a:spLocks noGrp="1"/>
          </p:cNvSpPr>
          <p:nvPr>
            <p:ph type="title"/>
          </p:nvPr>
        </p:nvSpPr>
        <p:spPr/>
        <p:txBody>
          <a:bodyPr/>
          <a:lstStyle/>
          <a:p>
            <a:r>
              <a:rPr lang="en-US" altLang="zh-CN" sz="3600" dirty="0"/>
              <a:t>Projected energy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2E6A0E4-1BB8-E931-2A3B-D672D6CB6C21}"/>
                  </a:ext>
                </a:extLst>
              </p:cNvPr>
              <p:cNvSpPr>
                <a:spLocks noGrp="1"/>
              </p:cNvSpPr>
              <p:nvPr>
                <p:ph idx="1"/>
              </p:nvPr>
            </p:nvSpPr>
            <p:spPr/>
            <p:txBody>
              <a:bodyPr>
                <a:normAutofit/>
              </a:bodyPr>
              <a:lstStyle/>
              <a:p>
                <a:pPr marL="361950" indent="-361950" algn="just">
                  <a:buFont typeface="Wingdings" panose="05000000000000000000" pitchFamily="2" charset="2"/>
                  <a:buChar char="l"/>
                </a:pPr>
                <a:r>
                  <a:rPr lang="en-US" altLang="zh-CN" sz="2400" dirty="0"/>
                  <a:t>Based on the mean-field wave function</a:t>
                </a:r>
                <a:r>
                  <a:rPr lang="zh-CN" altLang="en-US" sz="2400" dirty="0"/>
                  <a:t> </a:t>
                </a:r>
                <a14:m>
                  <m:oMath xmlns:m="http://schemas.openxmlformats.org/officeDocument/2006/math">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d>
                  </m:oMath>
                </a14:m>
                <a:r>
                  <a:rPr lang="zh-CN" altLang="en-US" sz="2400" dirty="0"/>
                  <a:t> </a:t>
                </a:r>
                <a:r>
                  <a:rPr lang="en-US" altLang="zh-CN" sz="2400" dirty="0"/>
                  <a:t>, the projected wave function with particle number </a:t>
                </a:r>
                <a14:m>
                  <m:oMath xmlns:m="http://schemas.openxmlformats.org/officeDocument/2006/math">
                    <m:r>
                      <a:rPr lang="en-US" altLang="zh-CN" sz="2000" i="1" dirty="0">
                        <a:latin typeface="Cambria Math" panose="02040503050406030204" pitchFamily="18" charset="0"/>
                      </a:rPr>
                      <m:t>𝑁</m:t>
                    </m:r>
                  </m:oMath>
                </a14:m>
                <a:r>
                  <a:rPr lang="en-US" altLang="zh-CN" sz="2400" dirty="0"/>
                  <a:t> reads</a:t>
                </a:r>
              </a:p>
              <a:p>
                <a:pPr marL="0" indent="0" algn="just">
                  <a:lnSpc>
                    <a:spcPct val="110000"/>
                  </a:lnSpc>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Ψ</m:t>
                              </m:r>
                            </m:e>
                            <m:sup>
                              <m:r>
                                <a:rPr lang="en-US" altLang="zh-CN" sz="2000" b="0" i="1" smtClean="0">
                                  <a:latin typeface="Cambria Math" panose="02040503050406030204" pitchFamily="18" charset="0"/>
                                </a:rPr>
                                <m:t>𝑁</m:t>
                              </m:r>
                            </m:sup>
                          </m:sSup>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𝑃</m:t>
                              </m:r>
                            </m:e>
                          </m:acc>
                        </m:e>
                        <m:sup>
                          <m:r>
                            <a:rPr lang="en-US" altLang="zh-CN" sz="2000" b="0" i="1" smtClean="0">
                              <a:latin typeface="Cambria Math" panose="02040503050406030204" pitchFamily="18" charset="0"/>
                            </a:rPr>
                            <m:t>𝑁</m:t>
                          </m:r>
                        </m:sup>
                      </m:sSup>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m:t>
                          </m:r>
                        </m:den>
                      </m:f>
                      <m:nary>
                        <m:naryPr>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m:t>
                          </m:r>
                        </m:sup>
                        <m:e>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m:rPr>
                                  <m:sty m:val="p"/>
                                </m:rPr>
                                <a:rPr lang="en-US" altLang="zh-CN" sz="2000" b="0" i="0" smtClean="0">
                                  <a:latin typeface="Cambria Math" panose="02040503050406030204" pitchFamily="18" charset="0"/>
                                </a:rPr>
                                <m:t>i</m:t>
                              </m:r>
                              <m:r>
                                <a:rPr lang="en-US" altLang="zh-CN" sz="2000" b="0" i="1" smtClean="0">
                                  <a:latin typeface="Cambria Math" panose="02040503050406030204" pitchFamily="18" charset="0"/>
                                </a:rPr>
                                <m:t>𝜙</m:t>
                              </m:r>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𝑁</m:t>
                                  </m:r>
                                </m:e>
                              </m:d>
                            </m:sup>
                          </m:sSup>
                        </m:e>
                      </m:nary>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m:t>
                      </m:r>
                    </m:oMath>
                  </m:oMathPara>
                </a14:m>
                <a:endParaRPr lang="en-US" altLang="zh-CN" sz="2400" dirty="0"/>
              </a:p>
              <a:p>
                <a:pPr marL="363600" indent="0" algn="just">
                  <a:lnSpc>
                    <a:spcPct val="110000"/>
                  </a:lnSpc>
                  <a:buNone/>
                </a:pPr>
                <a:r>
                  <a:rPr lang="en-US" altLang="zh-CN" dirty="0"/>
                  <a:t>It is the eigenstate of particle number</a:t>
                </a:r>
                <a:r>
                  <a:rPr lang="en-US" altLang="zh-CN" sz="2400" dirty="0"/>
                  <a:t>.</a:t>
                </a:r>
              </a:p>
              <a:p>
                <a:pPr marL="361950" indent="-361950" algn="just">
                  <a:lnSpc>
                    <a:spcPct val="110000"/>
                  </a:lnSpc>
                  <a:buFont typeface="Wingdings" panose="05000000000000000000" pitchFamily="2" charset="2"/>
                  <a:buChar char="l"/>
                </a:pPr>
                <a:r>
                  <a:rPr lang="en-US" altLang="zh-CN" sz="2400" dirty="0"/>
                  <a:t>The projected energy reads</a:t>
                </a:r>
              </a:p>
              <a:p>
                <a:pPr marL="0" indent="0" algn="just">
                  <a:lnSpc>
                    <a:spcPct val="110000"/>
                  </a:lnSpc>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r>
                            <a:rPr lang="en-US" altLang="zh-CN" sz="2000" b="0" i="1" smtClean="0">
                              <a:latin typeface="Cambria Math" panose="02040503050406030204" pitchFamily="18" charset="0"/>
                            </a:rPr>
                            <m:t>𝑁</m:t>
                          </m:r>
                        </m:sup>
                      </m:sSubSup>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Ψ</m:t>
                                  </m:r>
                                </m:e>
                                <m:sup>
                                  <m:r>
                                    <a:rPr lang="en-US" altLang="zh-CN" sz="2000" b="0" i="1" smtClean="0">
                                      <a:latin typeface="Cambria Math" panose="02040503050406030204" pitchFamily="18" charset="0"/>
                                    </a:rPr>
                                    <m:t>𝑁</m:t>
                                  </m:r>
                                </m:sup>
                              </m:sSup>
                            </m:e>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e>
                            <m:e>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Ψ</m:t>
                                  </m:r>
                                </m:e>
                                <m:sup>
                                  <m:r>
                                    <a:rPr lang="en-US" altLang="zh-CN" sz="2000" b="0" i="1" smtClean="0">
                                      <a:latin typeface="Cambria Math" panose="02040503050406030204" pitchFamily="18" charset="0"/>
                                    </a:rPr>
                                    <m:t>𝑁</m:t>
                                  </m:r>
                                </m:sup>
                              </m:sSup>
                            </m:e>
                          </m:d>
                        </m:num>
                        <m:den>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Ψ</m:t>
                                  </m:r>
                                </m:e>
                                <m:sup>
                                  <m:r>
                                    <a:rPr lang="en-US" altLang="zh-CN" sz="2000" b="0" i="1" smtClean="0">
                                      <a:latin typeface="Cambria Math" panose="02040503050406030204" pitchFamily="18" charset="0"/>
                                    </a:rPr>
                                    <m:t>𝑁</m:t>
                                  </m:r>
                                </m:sup>
                              </m:sSup>
                            </m:e>
                            <m:e>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Ψ</m:t>
                                  </m:r>
                                </m:e>
                                <m:sup>
                                  <m:r>
                                    <a:rPr lang="en-US" altLang="zh-CN" sz="2000" b="0" i="1" smtClean="0">
                                      <a:latin typeface="Cambria Math" panose="02040503050406030204" pitchFamily="18" charset="0"/>
                                    </a:rPr>
                                    <m:t>𝑁</m:t>
                                  </m:r>
                                </m:sup>
                              </m:sSup>
                            </m:e>
                          </m:d>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sSup>
                                <m:sSupPr>
                                  <m:ctrlPr>
                                    <a:rPr lang="en-US" altLang="zh-CN" sz="2000" b="0" i="1"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𝑃</m:t>
                                      </m:r>
                                    </m:e>
                                  </m:acc>
                                </m:e>
                                <m:sup>
                                  <m:r>
                                    <a:rPr lang="en-US" altLang="zh-CN" sz="2000" b="0" i="1" smtClean="0">
                                      <a:latin typeface="Cambria Math" panose="02040503050406030204" pitchFamily="18" charset="0"/>
                                    </a:rPr>
                                    <m:t>𝑁</m:t>
                                  </m:r>
                                </m:sup>
                              </m:sSup>
                            </m:e>
                            <m:e>
                              <m:r>
                                <m:rPr>
                                  <m:sty m:val="p"/>
                                </m:rPr>
                                <a:rPr lang="en-US" altLang="zh-CN" sz="2000" b="0" i="0" smtClean="0">
                                  <a:latin typeface="Cambria Math" panose="02040503050406030204" pitchFamily="18" charset="0"/>
                                </a:rPr>
                                <m:t>Φ</m:t>
                              </m:r>
                            </m:e>
                          </m:d>
                        </m:num>
                        <m:den>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sSup>
                                <m:sSupPr>
                                  <m:ctrlPr>
                                    <a:rPr lang="en-US" altLang="zh-CN" sz="2000" b="0" i="1"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𝑃</m:t>
                                      </m:r>
                                    </m:e>
                                  </m:acc>
                                </m:e>
                                <m:sup>
                                  <m:r>
                                    <a:rPr lang="en-US" altLang="zh-CN" sz="2000" b="0" i="1" smtClean="0">
                                      <a:latin typeface="Cambria Math" panose="02040503050406030204" pitchFamily="18" charset="0"/>
                                    </a:rPr>
                                    <m:t>𝑁</m:t>
                                  </m:r>
                                </m:sup>
                              </m:sSup>
                            </m:e>
                            <m:e>
                              <m:r>
                                <m:rPr>
                                  <m:sty m:val="p"/>
                                </m:rPr>
                                <a:rPr lang="en-US" altLang="zh-CN" sz="2000" b="0" i="0" smtClean="0">
                                  <a:latin typeface="Cambria Math" panose="02040503050406030204" pitchFamily="18" charset="0"/>
                                </a:rPr>
                                <m:t>Φ</m:t>
                              </m:r>
                            </m:e>
                          </m:d>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nary>
                            <m:naryPr>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m:t>
                              </m:r>
                            </m:sup>
                            <m:e>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i</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𝑁</m:t>
                                  </m:r>
                                </m:sup>
                              </m:sSup>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e>
                          </m:nary>
                        </m:num>
                        <m:den>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e>
                          </m:nary>
                        </m:den>
                      </m:f>
                      <m:r>
                        <a:rPr lang="en-US" altLang="zh-CN" sz="2000" b="0" i="1" smtClean="0">
                          <a:latin typeface="Cambria Math" panose="02040503050406030204" pitchFamily="18" charset="0"/>
                        </a:rPr>
                        <m:t>,</m:t>
                      </m:r>
                    </m:oMath>
                  </m:oMathPara>
                </a14:m>
                <a:endParaRPr lang="en-US" altLang="zh-CN" sz="2400" dirty="0"/>
              </a:p>
              <a:p>
                <a:pPr marL="363600" indent="0" algn="just">
                  <a:lnSpc>
                    <a:spcPct val="110000"/>
                  </a:lnSpc>
                  <a:buNone/>
                </a:pPr>
                <a:r>
                  <a:rPr lang="en-US" altLang="zh-CN" sz="2400" dirty="0"/>
                  <a:t>where</a:t>
                </a:r>
              </a:p>
              <a:p>
                <a:pPr marL="0" indent="0" algn="just">
                  <a:lnSpc>
                    <a:spcPct val="110000"/>
                  </a:lnSpc>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r>
                        <a:rPr lang="en-US" altLang="zh-CN" sz="2000" b="0" i="1" smtClean="0">
                          <a:latin typeface="Cambria Math" panose="02040503050406030204" pitchFamily="18" charset="0"/>
                        </a:rPr>
                        <m:t>=</m:t>
                      </m:r>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r>
                        <a:rPr lang="en-US" altLang="zh-CN" sz="2000" b="0" i="1" smtClean="0">
                          <a:latin typeface="Cambria Math" panose="02040503050406030204" pitchFamily="18" charset="0"/>
                        </a:rPr>
                        <m:t>=</m:t>
                      </m:r>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r>
                                <a:rPr lang="en-US" altLang="zh-CN" sz="2000" i="1">
                                  <a:solidFill>
                                    <a:prstClr val="black"/>
                                  </a:solidFill>
                                  <a:latin typeface="Cambria Math" panose="02040503050406030204" pitchFamily="18" charset="0"/>
                                </a:rPr>
                                <m:t>𝜙</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r>
                        <a:rPr lang="en-US" altLang="zh-CN" sz="2000" b="0" i="1" smtClean="0">
                          <a:solidFill>
                            <a:prstClr val="black"/>
                          </a:solidFill>
                          <a:latin typeface="Cambria Math" panose="02040503050406030204" pitchFamily="18" charset="0"/>
                        </a:rPr>
                        <m:t>.</m:t>
                      </m:r>
                    </m:oMath>
                  </m:oMathPara>
                </a14:m>
                <a:endParaRPr lang="zh-CN" altLang="en-US" sz="2000" dirty="0"/>
              </a:p>
            </p:txBody>
          </p:sp>
        </mc:Choice>
        <mc:Fallback xmlns="">
          <p:sp>
            <p:nvSpPr>
              <p:cNvPr id="3" name="内容占位符 2">
                <a:extLst>
                  <a:ext uri="{FF2B5EF4-FFF2-40B4-BE49-F238E27FC236}">
                    <a16:creationId xmlns:a16="http://schemas.microsoft.com/office/drawing/2014/main" id="{D2E6A0E4-1BB8-E931-2A3B-D672D6CB6C21}"/>
                  </a:ext>
                </a:extLst>
              </p:cNvPr>
              <p:cNvSpPr>
                <a:spLocks noGrp="1" noRot="1" noChangeAspect="1" noMove="1" noResize="1" noEditPoints="1" noAdjustHandles="1" noChangeArrowheads="1" noChangeShapeType="1" noTextEdit="1"/>
              </p:cNvSpPr>
              <p:nvPr>
                <p:ph idx="1"/>
              </p:nvPr>
            </p:nvSpPr>
            <p:spPr>
              <a:blipFill>
                <a:blip r:embed="rId2"/>
                <a:stretch>
                  <a:fillRect l="-733" t="-668"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B86B14E9-9199-DFF0-4604-DAB86470FED6}"/>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2837144E-EDB9-C3C1-C36D-DAA1F4001EBC}"/>
              </a:ext>
            </a:extLst>
          </p:cNvPr>
          <p:cNvSpPr>
            <a:spLocks noGrp="1"/>
          </p:cNvSpPr>
          <p:nvPr>
            <p:ph type="sldNum" sz="quarter" idx="12"/>
          </p:nvPr>
        </p:nvSpPr>
        <p:spPr/>
        <p:txBody>
          <a:bodyPr/>
          <a:lstStyle/>
          <a:p>
            <a:fld id="{FA6E9B53-33C4-4E16-8A94-BF6D6AF4A18B}" type="slidenum">
              <a:rPr lang="zh-CN" altLang="en-US" smtClean="0"/>
              <a:t>32</a:t>
            </a:fld>
            <a:endParaRPr lang="zh-CN" altLang="en-US"/>
          </a:p>
        </p:txBody>
      </p:sp>
      <p:sp>
        <p:nvSpPr>
          <p:cNvPr id="5" name="页脚占位符 4">
            <a:extLst>
              <a:ext uri="{FF2B5EF4-FFF2-40B4-BE49-F238E27FC236}">
                <a16:creationId xmlns:a16="http://schemas.microsoft.com/office/drawing/2014/main" id="{70624606-7E30-1EC4-F881-61D09A612B57}"/>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413158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98AE7-D6A0-0142-52E2-956DFDF0AF4D}"/>
              </a:ext>
            </a:extLst>
          </p:cNvPr>
          <p:cNvSpPr>
            <a:spLocks noGrp="1"/>
          </p:cNvSpPr>
          <p:nvPr>
            <p:ph type="title"/>
          </p:nvPr>
        </p:nvSpPr>
        <p:spPr/>
        <p:txBody>
          <a:bodyPr/>
          <a:lstStyle/>
          <a:p>
            <a:r>
              <a:rPr lang="en-US" altLang="zh-CN" dirty="0" err="1"/>
              <a:t>Kamlah</a:t>
            </a:r>
            <a:r>
              <a:rPr lang="en-US" altLang="zh-CN" dirty="0"/>
              <a:t> expansion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8D8DDB2-CEC9-DE41-FF12-3ED4D20E0CC0}"/>
                  </a:ext>
                </a:extLst>
              </p:cNvPr>
              <p:cNvSpPr>
                <a:spLocks noGrp="1"/>
              </p:cNvSpPr>
              <p:nvPr>
                <p:ph idx="1"/>
              </p:nvPr>
            </p:nvSpPr>
            <p:spPr>
              <a:xfrm>
                <a:off x="0" y="818707"/>
                <a:ext cx="9144000" cy="5765915"/>
              </a:xfrm>
            </p:spPr>
            <p:txBody>
              <a:bodyPr>
                <a:normAutofit lnSpcReduction="10000"/>
              </a:bodyPr>
              <a:lstStyle/>
              <a:p>
                <a:pPr marL="361950" indent="-361950" algn="just">
                  <a:buFont typeface="Wingdings" panose="05000000000000000000" pitchFamily="2" charset="2"/>
                  <a:buChar char="l"/>
                </a:pPr>
                <a:r>
                  <a:rPr lang="en-US" altLang="zh-CN" sz="2400" dirty="0"/>
                  <a:t>When</a:t>
                </a:r>
                <a:r>
                  <a:rPr lang="zh-CN" altLang="en-US" sz="2400" dirty="0"/>
                  <a:t> </a:t>
                </a:r>
                <a14:m>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oMath>
                </a14:m>
                <a:r>
                  <a:rPr lang="zh-CN" altLang="en-US" sz="2400" dirty="0"/>
                  <a:t> </a:t>
                </a:r>
                <a:r>
                  <a:rPr lang="en-US" altLang="zh-CN" sz="2400" dirty="0"/>
                  <a:t>peak at</a:t>
                </a:r>
                <a:r>
                  <a:rPr lang="zh-CN" altLang="en-US" sz="2400" dirty="0"/>
                  <a:t> </a:t>
                </a:r>
                <a14:m>
                  <m:oMath xmlns:m="http://schemas.openxmlformats.org/officeDocument/2006/math">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=0</m:t>
                    </m:r>
                  </m:oMath>
                </a14:m>
                <a:r>
                  <a:rPr lang="zh-CN" altLang="en-US" sz="2400" dirty="0"/>
                  <a:t> </a:t>
                </a:r>
                <a:r>
                  <a:rPr lang="en-US" altLang="zh-CN" sz="2400" dirty="0"/>
                  <a:t>and are very small elsewhere,</a:t>
                </a:r>
                <a:r>
                  <a:rPr lang="zh-CN" altLang="en-US" sz="2400" dirty="0"/>
                  <a:t> </a:t>
                </a:r>
                <a:r>
                  <a:rPr lang="en-US" altLang="zh-CN" sz="2400" dirty="0"/>
                  <a:t>and</a:t>
                </a:r>
                <a:r>
                  <a:rPr lang="zh-CN" altLang="en-US" sz="2400" dirty="0"/>
                  <a:t> </a:t>
                </a:r>
                <a14:m>
                  <m:oMath xmlns:m="http://schemas.openxmlformats.org/officeDocument/2006/math">
                    <m:r>
                      <a:rPr lang="en-US" altLang="zh-CN" sz="2000" b="0" i="1" smtClean="0">
                        <a:latin typeface="Cambria Math" panose="02040503050406030204" pitchFamily="18" charset="0"/>
                      </a:rPr>
                      <m:t>h</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oMath>
                </a14:m>
                <a:r>
                  <a:rPr lang="zh-CN" altLang="en-US" sz="2400" dirty="0"/>
                  <a:t> </a:t>
                </a:r>
                <a:r>
                  <a:rPr lang="en-US" altLang="zh-CN" sz="2400" dirty="0"/>
                  <a:t>behaves smoothly, we can expand </a:t>
                </a:r>
                <a14:m>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oMath>
                </a14:m>
                <a:r>
                  <a:rPr lang="zh-CN" altLang="en-US" sz="2400" dirty="0"/>
                  <a:t> </a:t>
                </a:r>
                <a:r>
                  <a:rPr lang="en-US" altLang="zh-CN" sz="2400" dirty="0"/>
                  <a:t>in terms of</a:t>
                </a:r>
                <a:r>
                  <a:rPr lang="zh-CN" altLang="en-US" sz="2400" dirty="0"/>
                  <a:t> </a:t>
                </a:r>
                <a14:m>
                  <m:oMath xmlns:m="http://schemas.openxmlformats.org/officeDocument/2006/math">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oMath>
                </a14:m>
                <a:r>
                  <a:rPr lang="zh-CN" altLang="en-US" sz="2400" dirty="0"/>
                  <a:t> </a:t>
                </a:r>
                <a:r>
                  <a:rPr lang="en-US" altLang="zh-CN" dirty="0"/>
                  <a:t>in the following way</a:t>
                </a:r>
                <a:endParaRPr lang="en-US" altLang="zh-CN" sz="2400" dirty="0"/>
              </a:p>
              <a:p>
                <a:pPr marL="0" indent="0" algn="just">
                  <a:lnSpc>
                    <a:spcPct val="110000"/>
                  </a:lnSpc>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sSup>
                            <m:sSupPr>
                              <m:ctrlPr>
                                <a:rPr lang="en-US" altLang="zh-CN" sz="2000" b="0" i="1"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𝒩</m:t>
                                  </m:r>
                                </m:e>
                              </m:acc>
                            </m:e>
                            <m:sup>
                              <m:r>
                                <a:rPr lang="en-US" altLang="zh-CN" sz="2000" b="0" i="1" smtClean="0">
                                  <a:latin typeface="Cambria Math" panose="02040503050406030204" pitchFamily="18" charset="0"/>
                                </a:rPr>
                                <m:t>𝑚</m:t>
                              </m:r>
                            </m:sup>
                          </m:sSup>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𝜙</m:t>
                              </m:r>
                            </m:e>
                          </m:d>
                        </m:e>
                      </m:nary>
                      <m:r>
                        <a:rPr lang="en-US" altLang="zh-CN" sz="2000" b="0" i="1" smtClean="0">
                          <a:latin typeface="Cambria Math" panose="02040503050406030204" pitchFamily="18" charset="0"/>
                        </a:rPr>
                        <m:t>,</m:t>
                      </m:r>
                    </m:oMath>
                  </m:oMathPara>
                </a14:m>
                <a:endParaRPr lang="en-US" altLang="zh-CN" sz="2400" dirty="0"/>
              </a:p>
              <a:p>
                <a:pPr marL="363600" indent="0" algn="just">
                  <a:lnSpc>
                    <a:spcPct val="110000"/>
                  </a:lnSpc>
                  <a:buNone/>
                </a:pPr>
                <a:r>
                  <a:rPr lang="en-US" altLang="zh-CN" sz="2400" dirty="0"/>
                  <a:t>where</a:t>
                </a:r>
                <a:r>
                  <a:rPr lang="zh-CN" altLang="en-US" sz="2400" dirty="0"/>
                  <a:t> </a:t>
                </a:r>
                <a14:m>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𝒩</m:t>
                        </m:r>
                      </m:e>
                    </m:ac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m:rPr>
                            <m:sty m:val="p"/>
                          </m:rPr>
                          <a:rPr lang="en-US" altLang="zh-CN" sz="2000" b="0" i="0" smtClean="0">
                            <a:latin typeface="Cambria Math" panose="02040503050406030204" pitchFamily="18" charset="0"/>
                          </a:rPr>
                          <m:t>i</m:t>
                        </m:r>
                      </m:den>
                    </m:f>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𝜕𝜙</m:t>
                        </m:r>
                      </m:den>
                    </m:f>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e>
                        <m:r>
                          <m:rPr>
                            <m:sty m:val="p"/>
                          </m:rPr>
                          <a:rPr lang="en-US" altLang="zh-CN" sz="2000" b="0" i="0" smtClean="0">
                            <a:latin typeface="Cambria Math" panose="02040503050406030204" pitchFamily="18" charset="0"/>
                          </a:rPr>
                          <m:t>Φ</m:t>
                        </m:r>
                      </m:e>
                    </m:d>
                  </m:oMath>
                </a14:m>
                <a:r>
                  <a:rPr lang="en-US" altLang="zh-CN" sz="2400" dirty="0"/>
                  <a:t>.</a:t>
                </a:r>
              </a:p>
              <a:p>
                <a:pPr marL="361950" indent="-361950" algn="just">
                  <a:lnSpc>
                    <a:spcPct val="110000"/>
                  </a:lnSpc>
                  <a:buFont typeface="Wingdings" panose="05000000000000000000" pitchFamily="2" charset="2"/>
                  <a:buChar char="l"/>
                </a:pPr>
                <a:r>
                  <a:rPr lang="en-US" altLang="zh-CN" sz="2400" dirty="0"/>
                  <a:t>Taking</a:t>
                </a:r>
                <a:r>
                  <a:rPr lang="zh-CN" altLang="en-US" sz="2400" dirty="0"/>
                  <a:t> </a:t>
                </a:r>
                <a14:m>
                  <m:oMath xmlns:m="http://schemas.openxmlformats.org/officeDocument/2006/math">
                    <m:r>
                      <a:rPr lang="en-US" altLang="zh-CN" sz="2400" i="1" dirty="0" smtClean="0">
                        <a:latin typeface="Cambria Math" panose="02040503050406030204" pitchFamily="18" charset="0"/>
                      </a:rPr>
                      <m:t>𝑀</m:t>
                    </m:r>
                  </m:oMath>
                </a14:m>
                <a:r>
                  <a:rPr lang="en-US" altLang="zh-CN" sz="2400" dirty="0"/>
                  <a:t>-order truncation</a:t>
                </a:r>
                <a:r>
                  <a:rPr lang="en-US" altLang="zh-CN" dirty="0"/>
                  <a:t>, the truncation error when taking </a:t>
                </a:r>
                <a14:m>
                  <m:oMath xmlns:m="http://schemas.openxmlformats.org/officeDocument/2006/math">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→0</m:t>
                    </m:r>
                  </m:oMath>
                </a14:m>
                <a:r>
                  <a:rPr lang="zh-CN" altLang="en-US" sz="2400" dirty="0"/>
                  <a:t> </a:t>
                </a:r>
                <a:r>
                  <a:rPr lang="en-US" altLang="zh-CN" sz="2400" dirty="0"/>
                  <a:t>is </a:t>
                </a:r>
                <a14:m>
                  <m:oMath xmlns:m="http://schemas.openxmlformats.org/officeDocument/2006/math">
                    <m:r>
                      <a:rPr lang="en-US" altLang="zh-CN" sz="2000" b="0" i="1" smtClean="0">
                        <a:latin typeface="Cambria Math" panose="02040503050406030204" pitchFamily="18" charset="0"/>
                      </a:rPr>
                      <m:t>𝒪</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𝜙</m:t>
                            </m:r>
                          </m:e>
                          <m:sup>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+1</m:t>
                            </m:r>
                          </m:sup>
                        </m:sSup>
                      </m:e>
                    </m:d>
                  </m:oMath>
                </a14:m>
                <a:r>
                  <a:rPr lang="zh-CN" altLang="en-US" sz="2400" dirty="0"/>
                  <a:t> </a:t>
                </a:r>
                <a:r>
                  <a:rPr lang="en-US" altLang="zh-CN" sz="2400" dirty="0"/>
                  <a:t>, this gives</a:t>
                </a:r>
              </a:p>
              <a:p>
                <a:pPr marL="0" indent="0" algn="just">
                  <a:lnSpc>
                    <a:spcPct val="110000"/>
                  </a:lnSpc>
                  <a:buNone/>
                </a:pPr>
                <a14:m>
                  <m:oMathPara xmlns:m="http://schemas.openxmlformats.org/officeDocument/2006/math">
                    <m:oMathParaPr>
                      <m:jc m:val="centerGroup"/>
                    </m:oMathParaPr>
                    <m:oMath xmlns:m="http://schemas.openxmlformats.org/officeDocument/2006/math">
                      <m:func>
                        <m:funcPr>
                          <m:ctrlPr>
                            <a:rPr lang="en-US" altLang="zh-CN" sz="2000" b="0" i="1" smtClean="0">
                              <a:latin typeface="Cambria Math" panose="02040503050406030204" pitchFamily="18" charset="0"/>
                            </a:rPr>
                          </m:ctrlPr>
                        </m:funcPr>
                        <m:fName>
                          <m:limLow>
                            <m:limLowPr>
                              <m:ctrlPr>
                                <a:rPr lang="en-US" altLang="zh-CN" sz="2000" b="0" i="1" smtClean="0">
                                  <a:latin typeface="Cambria Math" panose="02040503050406030204" pitchFamily="18" charset="0"/>
                                </a:rPr>
                              </m:ctrlPr>
                            </m:limLowPr>
                            <m:e>
                              <m:r>
                                <m:rPr>
                                  <m:sty m:val="p"/>
                                </m:rPr>
                                <a:rPr lang="en-US" altLang="zh-CN" sz="2000" b="0" i="0" smtClean="0">
                                  <a:latin typeface="Cambria Math" panose="02040503050406030204" pitchFamily="18" charset="0"/>
                                </a:rPr>
                                <m:t>lim</m:t>
                              </m:r>
                            </m:e>
                            <m:lim>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→0</m:t>
                              </m:r>
                            </m:lim>
                          </m:limLow>
                        </m:fName>
                        <m:e>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𝒩</m:t>
                                  </m:r>
                                </m:e>
                              </m:acc>
                            </m:e>
                            <m:sup>
                              <m:r>
                                <a:rPr lang="en-US" altLang="zh-CN" sz="2000" i="1">
                                  <a:latin typeface="Cambria Math" panose="02040503050406030204" pitchFamily="18" charset="0"/>
                                </a:rPr>
                                <m:t>𝑘</m:t>
                              </m:r>
                            </m:sup>
                          </m:sSup>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h</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𝜙</m:t>
                                  </m:r>
                                </m:e>
                              </m:d>
                              <m:r>
                                <a:rPr lang="en-US" altLang="zh-CN" sz="2000" i="1">
                                  <a:latin typeface="Cambria Math" panose="02040503050406030204" pitchFamily="18" charset="0"/>
                                </a:rPr>
                                <m:t>−</m:t>
                              </m:r>
                              <m:nary>
                                <m:naryPr>
                                  <m:chr m:val="∑"/>
                                  <m:ctrlPr>
                                    <a:rPr lang="en-US" altLang="zh-CN" sz="2000" i="1">
                                      <a:latin typeface="Cambria Math" panose="02040503050406030204" pitchFamily="18" charset="0"/>
                                    </a:rPr>
                                  </m:ctrlPr>
                                </m:naryPr>
                                <m:sub>
                                  <m:r>
                                    <a:rPr lang="en-US" altLang="zh-CN" sz="2000" i="1">
                                      <a:latin typeface="Cambria Math" panose="02040503050406030204" pitchFamily="18" charset="0"/>
                                    </a:rPr>
                                    <m:t>𝑚</m:t>
                                  </m:r>
                                  <m:r>
                                    <a:rPr lang="en-US" altLang="zh-CN" sz="2000" i="1">
                                      <a:latin typeface="Cambria Math" panose="02040503050406030204" pitchFamily="18" charset="0"/>
                                    </a:rPr>
                                    <m:t>=0</m:t>
                                  </m:r>
                                </m:sub>
                                <m:sup>
                                  <m:r>
                                    <a:rPr lang="en-US" altLang="zh-CN" sz="2000" i="1">
                                      <a:latin typeface="Cambria Math" panose="02040503050406030204" pitchFamily="18" charset="0"/>
                                    </a:rPr>
                                    <m:t>𝑀</m:t>
                                  </m:r>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𝜆</m:t>
                                      </m:r>
                                    </m:e>
                                    <m:sub>
                                      <m:r>
                                        <a:rPr lang="en-US" altLang="zh-CN" sz="2000" i="1">
                                          <a:latin typeface="Cambria Math" panose="02040503050406030204" pitchFamily="18" charset="0"/>
                                        </a:rPr>
                                        <m:t>𝑚</m:t>
                                      </m:r>
                                    </m:sub>
                                  </m:sSub>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𝒩</m:t>
                                          </m:r>
                                        </m:e>
                                      </m:acc>
                                    </m:e>
                                    <m:sup>
                                      <m:r>
                                        <a:rPr lang="en-US" altLang="zh-CN" sz="2000" i="1">
                                          <a:latin typeface="Cambria Math" panose="02040503050406030204" pitchFamily="18" charset="0"/>
                                        </a:rPr>
                                        <m:t>𝑚</m:t>
                                      </m:r>
                                    </m:sup>
                                  </m:sSup>
                                  <m:r>
                                    <a:rPr lang="en-US" altLang="zh-CN" sz="2000" i="1">
                                      <a:latin typeface="Cambria Math" panose="02040503050406030204" pitchFamily="18" charset="0"/>
                                    </a:rPr>
                                    <m:t>𝑛</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𝜙</m:t>
                                      </m:r>
                                    </m:e>
                                  </m:d>
                                </m:e>
                              </m:nary>
                            </m:e>
                          </m:d>
                        </m:e>
                      </m:func>
                      <m:r>
                        <a:rPr lang="en-US" altLang="zh-CN" sz="2000" i="1">
                          <a:latin typeface="Cambria Math" panose="02040503050406030204" pitchFamily="18" charset="0"/>
                        </a:rPr>
                        <m:t>=0</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oMath>
                  </m:oMathPara>
                </a14:m>
                <a:endParaRPr lang="en-US" altLang="zh-CN" sz="2000" dirty="0"/>
              </a:p>
              <a:p>
                <a:pPr marL="363600" indent="0" algn="just">
                  <a:lnSpc>
                    <a:spcPct val="110000"/>
                  </a:lnSpc>
                  <a:buNone/>
                </a:pPr>
                <a:r>
                  <a:rPr lang="en-US" altLang="zh-CN" sz="2400" dirty="0"/>
                  <a:t>i.e.</a:t>
                </a:r>
              </a:p>
              <a:p>
                <a:pPr marL="0" indent="0" algn="just">
                  <a:lnSpc>
                    <a:spcPct val="110000"/>
                  </a:lnSpc>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d>
                                    </m:e>
                                    <m:sup>
                                      <m:r>
                                        <a:rPr lang="en-US" altLang="zh-CN" sz="2000" b="0" i="1" smtClean="0">
                                          <a:latin typeface="Cambria Math" panose="02040503050406030204" pitchFamily="18" charset="0"/>
                                        </a:rPr>
                                        <m:t>𝑚</m:t>
                                      </m:r>
                                    </m:sup>
                                  </m:sSup>
                                </m:e>
                              </m:nary>
                            </m:e>
                          </m:d>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d>
                            </m:e>
                            <m:sup>
                              <m:r>
                                <a:rPr lang="en-US" altLang="zh-CN" sz="2000" b="0" i="1" smtClean="0">
                                  <a:latin typeface="Cambria Math" panose="02040503050406030204" pitchFamily="18" charset="0"/>
                                </a:rPr>
                                <m:t>𝑘</m:t>
                              </m:r>
                            </m:sup>
                          </m:sSup>
                        </m:e>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oMath>
                  </m:oMathPara>
                </a14:m>
                <a:endParaRPr lang="en-US" altLang="zh-CN" sz="2800" dirty="0"/>
              </a:p>
              <a:p>
                <a:pPr marL="0" indent="0" algn="just">
                  <a:lnSpc>
                    <a:spcPct val="110000"/>
                  </a:lnSpc>
                  <a:buNone/>
                </a:pPr>
                <a:endParaRPr lang="zh-CN" altLang="en-US" sz="2400" dirty="0"/>
              </a:p>
            </p:txBody>
          </p:sp>
        </mc:Choice>
        <mc:Fallback xmlns="">
          <p:sp>
            <p:nvSpPr>
              <p:cNvPr id="3" name="内容占位符 2">
                <a:extLst>
                  <a:ext uri="{FF2B5EF4-FFF2-40B4-BE49-F238E27FC236}">
                    <a16:creationId xmlns:a16="http://schemas.microsoft.com/office/drawing/2014/main" id="{C8D8DDB2-CEC9-DE41-FF12-3ED4D20E0CC0}"/>
                  </a:ext>
                </a:extLst>
              </p:cNvPr>
              <p:cNvSpPr>
                <a:spLocks noGrp="1" noRot="1" noChangeAspect="1" noMove="1" noResize="1" noEditPoints="1" noAdjustHandles="1" noChangeArrowheads="1" noChangeShapeType="1" noTextEdit="1"/>
              </p:cNvSpPr>
              <p:nvPr>
                <p:ph idx="1"/>
              </p:nvPr>
            </p:nvSpPr>
            <p:spPr>
              <a:xfrm>
                <a:off x="0" y="818707"/>
                <a:ext cx="9144000" cy="5765915"/>
              </a:xfrm>
              <a:blipFill>
                <a:blip r:embed="rId2"/>
                <a:stretch>
                  <a:fillRect l="-733" t="-740"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5AECFF1-3104-5F53-7CCC-B4EB0906112B}"/>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9AB94750-0801-1A52-FAFD-46EC1D3630B4}"/>
              </a:ext>
            </a:extLst>
          </p:cNvPr>
          <p:cNvSpPr>
            <a:spLocks noGrp="1"/>
          </p:cNvSpPr>
          <p:nvPr>
            <p:ph type="sldNum" sz="quarter" idx="12"/>
          </p:nvPr>
        </p:nvSpPr>
        <p:spPr/>
        <p:txBody>
          <a:bodyPr/>
          <a:lstStyle/>
          <a:p>
            <a:fld id="{FA6E9B53-33C4-4E16-8A94-BF6D6AF4A18B}" type="slidenum">
              <a:rPr lang="zh-CN" altLang="en-US" smtClean="0"/>
              <a:t>33</a:t>
            </a:fld>
            <a:endParaRPr lang="zh-CN" altLang="en-US"/>
          </a:p>
        </p:txBody>
      </p:sp>
      <p:sp>
        <p:nvSpPr>
          <p:cNvPr id="5" name="页脚占位符 4">
            <a:extLst>
              <a:ext uri="{FF2B5EF4-FFF2-40B4-BE49-F238E27FC236}">
                <a16:creationId xmlns:a16="http://schemas.microsoft.com/office/drawing/2014/main" id="{6BA6F27F-3B29-1DBD-1CA4-7D711C40BF40}"/>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7" name="文本框 6">
            <a:extLst>
              <a:ext uri="{FF2B5EF4-FFF2-40B4-BE49-F238E27FC236}">
                <a16:creationId xmlns:a16="http://schemas.microsoft.com/office/drawing/2014/main" id="{C721D878-7D67-13BD-54E8-114330C8C485}"/>
              </a:ext>
            </a:extLst>
          </p:cNvPr>
          <p:cNvSpPr txBox="1"/>
          <p:nvPr/>
        </p:nvSpPr>
        <p:spPr>
          <a:xfrm>
            <a:off x="4296578" y="3090446"/>
            <a:ext cx="4847422" cy="338554"/>
          </a:xfrm>
          <a:prstGeom prst="rect">
            <a:avLst/>
          </a:prstGeom>
          <a:noFill/>
        </p:spPr>
        <p:txBody>
          <a:bodyPr wrap="square" rtlCol="0">
            <a:spAutoFit/>
          </a:bodyPr>
          <a:lstStyle/>
          <a:p>
            <a:pPr algn="r"/>
            <a:r>
              <a:rPr lang="en-US" altLang="zh-CN" sz="1600" dirty="0" err="1">
                <a:solidFill>
                  <a:srgbClr val="0000FF"/>
                </a:solidFill>
              </a:rPr>
              <a:t>Kamlah</a:t>
            </a:r>
            <a:r>
              <a:rPr lang="en-US" altLang="zh-CN" sz="1600" dirty="0">
                <a:solidFill>
                  <a:srgbClr val="0000FF"/>
                </a:solidFill>
              </a:rPr>
              <a:t>, Z. Phys. A </a:t>
            </a:r>
            <a:r>
              <a:rPr lang="en-US" altLang="zh-CN" sz="1600" b="1" dirty="0">
                <a:solidFill>
                  <a:srgbClr val="0000FF"/>
                </a:solidFill>
              </a:rPr>
              <a:t>216</a:t>
            </a:r>
            <a:r>
              <a:rPr lang="en-US" altLang="zh-CN" sz="1600" dirty="0">
                <a:solidFill>
                  <a:srgbClr val="0000FF"/>
                </a:solidFill>
              </a:rPr>
              <a:t> (1968) 52</a:t>
            </a:r>
            <a:endParaRPr lang="zh-CN" altLang="en-US" sz="1600" dirty="0">
              <a:solidFill>
                <a:srgbClr val="0000FF"/>
              </a:solidFill>
            </a:endParaRPr>
          </a:p>
        </p:txBody>
      </p:sp>
    </p:spTree>
    <p:extLst>
      <p:ext uri="{BB962C8B-B14F-4D97-AF65-F5344CB8AC3E}">
        <p14:creationId xmlns:p14="http://schemas.microsoft.com/office/powerpoint/2010/main" val="379911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E149B-7279-1399-D464-A7AD7A50B0C4}"/>
              </a:ext>
            </a:extLst>
          </p:cNvPr>
          <p:cNvSpPr>
            <a:spLocks noGrp="1"/>
          </p:cNvSpPr>
          <p:nvPr>
            <p:ph type="title"/>
          </p:nvPr>
        </p:nvSpPr>
        <p:spPr/>
        <p:txBody>
          <a:bodyPr/>
          <a:lstStyle/>
          <a:p>
            <a:r>
              <a:rPr lang="en-US" altLang="zh-CN" dirty="0"/>
              <a:t>The approximations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335C3C-105D-81A3-81C9-0ACD19D0259E}"/>
                  </a:ext>
                </a:extLst>
              </p:cNvPr>
              <p:cNvSpPr>
                <a:spLocks noGrp="1"/>
              </p:cNvSpPr>
              <p:nvPr>
                <p:ph idx="1"/>
              </p:nvPr>
            </p:nvSpPr>
            <p:spPr>
              <a:xfrm>
                <a:off x="0" y="894521"/>
                <a:ext cx="9144000" cy="5690101"/>
              </a:xfrm>
            </p:spPr>
            <p:txBody>
              <a:bodyPr>
                <a:normAutofit/>
              </a:bodyPr>
              <a:lstStyle/>
              <a:p>
                <a:pPr marL="361950" indent="-361950" algn="just">
                  <a:lnSpc>
                    <a:spcPct val="110000"/>
                  </a:lnSpc>
                  <a:buFont typeface="Wingdings" panose="05000000000000000000" pitchFamily="2" charset="2"/>
                  <a:buChar char="l"/>
                </a:pPr>
                <a:r>
                  <a:rPr lang="en-US" altLang="zh-CN" sz="2400" dirty="0"/>
                  <a:t>With</a:t>
                </a:r>
                <a:r>
                  <a:rPr lang="zh-CN" altLang="en-US" sz="2400" dirty="0"/>
                  <a:t> </a:t>
                </a:r>
                <a:r>
                  <a:rPr lang="en-US" altLang="zh-CN" sz="2400" dirty="0" err="1"/>
                  <a:t>Kamlah</a:t>
                </a:r>
                <a:r>
                  <a:rPr lang="en-US" altLang="zh-CN" sz="2400" dirty="0"/>
                  <a:t> expansion to second order, the projected energy reads</a:t>
                </a:r>
              </a:p>
              <a:p>
                <a:pPr marL="0" indent="0" algn="just">
                  <a:lnSpc>
                    <a:spcPct val="110000"/>
                  </a:lnSpc>
                  <a:buNone/>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r>
                            <a:rPr lang="en-US" altLang="zh-CN" sz="2000" b="0" i="1" smtClean="0">
                              <a:latin typeface="Cambria Math" panose="02040503050406030204" pitchFamily="18" charset="0"/>
                            </a:rPr>
                            <m:t>𝑁</m:t>
                          </m:r>
                        </m:sup>
                      </m:sSubSup>
                      <m:r>
                        <a:rPr lang="en-US" altLang="zh-CN" sz="2000" b="0" i="1" smtClean="0">
                          <a:latin typeface="Cambria Math" panose="02040503050406030204" pitchFamily="18" charset="0"/>
                        </a:rPr>
                        <m:t>≈</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b="0" i="1" smtClean="0">
                                  <a:solidFill>
                                    <a:prstClr val="black"/>
                                  </a:solidFill>
                                  <a:latin typeface="Cambria Math" panose="02040503050406030204" pitchFamily="18" charset="0"/>
                                </a:rPr>
                                <m:t>𝐻</m:t>
                              </m:r>
                            </m:e>
                          </m:acc>
                        </m:e>
                      </m:d>
                      <m:r>
                        <a:rPr lang="en-US" altLang="zh-CN" sz="2000" i="1">
                          <a:solidFill>
                            <a:prstClr val="black"/>
                          </a:solidFill>
                          <a:latin typeface="Cambria Math" panose="02040503050406030204" pitchFamily="18" charset="0"/>
                        </a:rPr>
                        <m:t>−</m:t>
                      </m:r>
                      <m:sSub>
                        <m:sSubPr>
                          <m:ctrlPr>
                            <a:rPr lang="en-US" altLang="zh-CN" sz="2000" i="1">
                              <a:solidFill>
                                <a:prstClr val="black"/>
                              </a:solidFill>
                              <a:latin typeface="Cambria Math" panose="02040503050406030204" pitchFamily="18" charset="0"/>
                            </a:rPr>
                          </m:ctrlPr>
                        </m:sSubPr>
                        <m:e>
                          <m:r>
                            <a:rPr lang="en-US" altLang="zh-CN" sz="2000" b="0" i="1" smtClean="0">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d>
                        <m:dPr>
                          <m:begChr m:val="⟨"/>
                          <m:endChr m:val="⟩"/>
                          <m:ctrlPr>
                            <a:rPr lang="en-US" altLang="zh-CN" sz="2000" i="1">
                              <a:solidFill>
                                <a:prstClr val="black"/>
                              </a:solidFill>
                              <a:latin typeface="Cambria Math" panose="02040503050406030204" pitchFamily="18" charset="0"/>
                            </a:rPr>
                          </m:ctrlPr>
                        </m:dPr>
                        <m:e>
                          <m:sSup>
                            <m:sSupPr>
                              <m:ctrlPr>
                                <a:rPr lang="en-US" altLang="zh-CN" sz="2000" i="1">
                                  <a:solidFill>
                                    <a:prstClr val="black"/>
                                  </a:solidFill>
                                  <a:latin typeface="Cambria Math" panose="02040503050406030204" pitchFamily="18" charset="0"/>
                                </a:rPr>
                              </m:ctrlPr>
                            </m:sSupPr>
                            <m:e>
                              <m:d>
                                <m:dPr>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Δ</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e>
                              </m:d>
                            </m:e>
                            <m:sup>
                              <m:r>
                                <a:rPr lang="en-US" altLang="zh-CN" sz="2000" i="1">
                                  <a:solidFill>
                                    <a:prstClr val="black"/>
                                  </a:solidFill>
                                  <a:latin typeface="Cambria Math" panose="02040503050406030204" pitchFamily="18" charset="0"/>
                                </a:rPr>
                                <m:t>2</m:t>
                              </m:r>
                            </m:sup>
                          </m:sSup>
                        </m:e>
                      </m:d>
                      <m:r>
                        <a:rPr lang="en-US" altLang="zh-CN" sz="2000" b="0" i="1" smtClean="0">
                          <a:solidFill>
                            <a:prstClr val="black"/>
                          </a:solidFill>
                          <a:latin typeface="Cambria Math" panose="02040503050406030204" pitchFamily="18" charset="0"/>
                        </a:rPr>
                        <m:t>,</m:t>
                      </m:r>
                    </m:oMath>
                  </m:oMathPara>
                </a14:m>
                <a:endParaRPr lang="en-US" altLang="zh-CN" sz="2000" dirty="0"/>
              </a:p>
              <a:p>
                <a:pPr marL="363600" indent="0" algn="just">
                  <a:lnSpc>
                    <a:spcPct val="110000"/>
                  </a:lnSpc>
                  <a:buNone/>
                </a:pPr>
                <a:r>
                  <a:rPr lang="en-US" altLang="zh-CN" sz="2400" dirty="0"/>
                  <a:t>where</a:t>
                </a:r>
              </a:p>
              <a:p>
                <a:pPr marL="0" indent="0" algn="just">
                  <a:lnSpc>
                    <a:spcPct val="110000"/>
                  </a:lnSpc>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sup>
                                  <m:r>
                                    <a:rPr lang="en-US" altLang="zh-CN" sz="2000" b="0" i="1" smtClean="0">
                                      <a:latin typeface="Cambria Math" panose="02040503050406030204" pitchFamily="18" charset="0"/>
                                    </a:rPr>
                                    <m:t>2</m:t>
                                  </m:r>
                                </m:sup>
                              </m:sSup>
                            </m:e>
                          </m:d>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e>
                          </m:d>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sup>
                                  <m:r>
                                    <a:rPr lang="en-US" altLang="zh-CN" sz="2000" b="0" i="1" smtClean="0">
                                      <a:latin typeface="Cambria Math" panose="02040503050406030204" pitchFamily="18" charset="0"/>
                                    </a:rPr>
                                    <m:t>2</m:t>
                                  </m:r>
                                </m:sup>
                              </m:sSup>
                            </m:e>
                          </m:d>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b="0" i="1" smtClean="0">
                                          <a:latin typeface="Cambria Math" panose="02040503050406030204" pitchFamily="18" charset="0"/>
                                        </a:rPr>
                                        <m:t>3</m:t>
                                      </m:r>
                                    </m:sup>
                                  </m:sSup>
                                </m:e>
                              </m:d>
                            </m:num>
                            <m:den>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i="1">
                                          <a:latin typeface="Cambria Math" panose="02040503050406030204" pitchFamily="18" charset="0"/>
                                        </a:rPr>
                                        <m:t>2</m:t>
                                      </m:r>
                                    </m:sup>
                                  </m:sSup>
                                </m:e>
                              </m:d>
                            </m:den>
                          </m:f>
                        </m:num>
                        <m:den>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b="0" i="1" smtClean="0">
                                      <a:latin typeface="Cambria Math" panose="02040503050406030204" pitchFamily="18" charset="0"/>
                                    </a:rPr>
                                    <m:t>4</m:t>
                                  </m:r>
                                </m:sup>
                              </m:sSup>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i="1">
                                          <a:latin typeface="Cambria Math" panose="02040503050406030204" pitchFamily="18" charset="0"/>
                                        </a:rPr>
                                        <m:t>2</m:t>
                                      </m:r>
                                    </m:sup>
                                  </m:sSup>
                                </m:e>
                              </m:d>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b="0" i="1" smtClean="0">
                                              <a:latin typeface="Cambria Math" panose="02040503050406030204" pitchFamily="18" charset="0"/>
                                            </a:rPr>
                                            <m:t>3</m:t>
                                          </m:r>
                                        </m:sup>
                                      </m:sSup>
                                    </m:e>
                                  </m:d>
                                </m:e>
                                <m:sup>
                                  <m:r>
                                    <a:rPr lang="en-US" altLang="zh-CN" sz="2000" b="0" i="1" smtClean="0">
                                      <a:latin typeface="Cambria Math" panose="02040503050406030204" pitchFamily="18" charset="0"/>
                                    </a:rPr>
                                    <m:t>2</m:t>
                                  </m:r>
                                </m:sup>
                              </m:sSup>
                            </m:num>
                            <m:den>
                              <m:d>
                                <m:dPr>
                                  <m:begChr m:val="⟨"/>
                                  <m:endChr m:val="⟩"/>
                                  <m:ctrlPr>
                                    <a:rPr lang="en-US" altLang="zh-CN" sz="2000" b="0" i="1" smtClean="0">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i="1">
                                          <a:latin typeface="Cambria Math" panose="02040503050406030204" pitchFamily="18" charset="0"/>
                                        </a:rPr>
                                        <m:t>2</m:t>
                                      </m:r>
                                    </m:sup>
                                  </m:sSup>
                                </m:e>
                              </m:d>
                            </m:den>
                          </m:f>
                        </m:den>
                      </m:f>
                      <m:r>
                        <a:rPr lang="en-US" altLang="zh-CN" sz="2000" b="0" i="1" smtClean="0">
                          <a:latin typeface="Cambria Math" panose="02040503050406030204" pitchFamily="18" charset="0"/>
                        </a:rPr>
                        <m:t>.</m:t>
                      </m:r>
                    </m:oMath>
                  </m:oMathPara>
                </a14:m>
                <a:endParaRPr lang="en-US" altLang="zh-CN" dirty="0"/>
              </a:p>
              <a:p>
                <a:pPr marL="361950" indent="-361950" algn="just">
                  <a:buFont typeface="Wingdings" panose="05000000000000000000" pitchFamily="2" charset="2"/>
                  <a:buChar char="l"/>
                </a:pPr>
                <a:r>
                  <a:rPr lang="en-US" altLang="zh-CN" sz="2400" dirty="0"/>
                  <a:t>In Lipkin-</a:t>
                </a:r>
                <a:r>
                  <a:rPr lang="en-US" altLang="zh-CN" sz="2400" dirty="0" err="1"/>
                  <a:t>Nogami</a:t>
                </a:r>
                <a:r>
                  <a:rPr lang="en-US" altLang="zh-CN" sz="2400" dirty="0"/>
                  <a:t> method,</a:t>
                </a:r>
                <a:r>
                  <a:rPr lang="zh-CN" altLang="en-US" sz="24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𝜆</m:t>
                        </m:r>
                      </m:e>
                      <m:sub>
                        <m:r>
                          <a:rPr lang="en-US" altLang="zh-CN" sz="2000" i="1">
                            <a:latin typeface="Cambria Math" panose="02040503050406030204" pitchFamily="18" charset="0"/>
                          </a:rPr>
                          <m:t>2</m:t>
                        </m:r>
                      </m:sub>
                    </m:sSub>
                  </m:oMath>
                </a14:m>
                <a:r>
                  <a:rPr lang="zh-CN" altLang="en-US" sz="2400" dirty="0"/>
                  <a:t> </a:t>
                </a:r>
                <a:r>
                  <a:rPr lang="en-US" altLang="zh-CN" sz="2400" dirty="0"/>
                  <a:t>is regard as a constant during</a:t>
                </a:r>
                <a:r>
                  <a:rPr lang="zh-CN" altLang="en-US" sz="2400" dirty="0"/>
                  <a:t> </a:t>
                </a:r>
                <a:r>
                  <a:rPr lang="en-US" altLang="zh-CN" sz="2400" dirty="0"/>
                  <a:t>the variation, i.e. the variational equation reads</a:t>
                </a:r>
              </a:p>
              <a:p>
                <a:pPr marL="0" indent="0" algn="just">
                  <a:lnSpc>
                    <a:spcPct val="110000"/>
                  </a:lnSpc>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𝐻</m:t>
                              </m:r>
                            </m:e>
                          </m:acc>
                        </m:e>
                      </m:d>
                      <m:r>
                        <a:rPr lang="en-US" altLang="zh-CN" sz="2000" i="1">
                          <a:solidFill>
                            <a:prstClr val="black"/>
                          </a:solidFill>
                          <a:latin typeface="Cambria Math" panose="02040503050406030204" pitchFamily="18" charset="0"/>
                        </a:rPr>
                        <m:t>−</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r>
                        <a:rPr lang="en-US" altLang="zh-CN" sz="2000" b="0" i="1" smtClean="0">
                          <a:solidFill>
                            <a:prstClr val="black"/>
                          </a:solidFill>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sSup>
                            <m:sSupPr>
                              <m:ctrlPr>
                                <a:rPr lang="en-US" altLang="zh-CN" sz="2000" i="1">
                                  <a:solidFill>
                                    <a:prstClr val="black"/>
                                  </a:solidFill>
                                  <a:latin typeface="Cambria Math" panose="02040503050406030204" pitchFamily="18" charset="0"/>
                                </a:rPr>
                              </m:ctrlPr>
                            </m:sSupPr>
                            <m:e>
                              <m:d>
                                <m:dPr>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Δ</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e>
                              </m:d>
                            </m:e>
                            <m:sup>
                              <m:r>
                                <a:rPr lang="en-US" altLang="zh-CN" sz="2000" i="1">
                                  <a:solidFill>
                                    <a:prstClr val="black"/>
                                  </a:solidFill>
                                  <a:latin typeface="Cambria Math" panose="02040503050406030204" pitchFamily="18" charset="0"/>
                                </a:rPr>
                                <m:t>2</m:t>
                              </m:r>
                            </m:sup>
                          </m:sSup>
                        </m:e>
                      </m:d>
                      <m:r>
                        <a:rPr lang="en-US" altLang="zh-CN" sz="2000" b="0" i="1" smtClean="0">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𝜆𝛿</m:t>
                      </m:r>
                      <m:d>
                        <m:dPr>
                          <m:begChr m:val="⟨"/>
                          <m:endChr m:val="⟩"/>
                          <m:ctrlPr>
                            <a:rPr lang="en-US" altLang="zh-CN" sz="2000" b="0" i="1" smtClean="0">
                              <a:solidFill>
                                <a:prstClr val="black"/>
                              </a:solidFill>
                              <a:latin typeface="Cambria Math" panose="02040503050406030204" pitchFamily="18" charset="0"/>
                            </a:rPr>
                          </m:ctrlPr>
                        </m:dPr>
                        <m:e>
                          <m:acc>
                            <m:accPr>
                              <m:chr m:val="̂"/>
                              <m:ctrlPr>
                                <a:rPr lang="en-US" altLang="zh-CN" sz="2000" b="0" i="1" smtClean="0">
                                  <a:solidFill>
                                    <a:prstClr val="black"/>
                                  </a:solidFill>
                                  <a:latin typeface="Cambria Math" panose="02040503050406030204" pitchFamily="18" charset="0"/>
                                </a:rPr>
                              </m:ctrlPr>
                            </m:accPr>
                            <m:e>
                              <m:r>
                                <a:rPr lang="en-US" altLang="zh-CN" sz="2000" b="0" i="1" smtClean="0">
                                  <a:solidFill>
                                    <a:prstClr val="black"/>
                                  </a:solidFill>
                                  <a:latin typeface="Cambria Math" panose="02040503050406030204" pitchFamily="18" charset="0"/>
                                </a:rPr>
                                <m:t>𝑁</m:t>
                              </m:r>
                            </m:e>
                          </m:acc>
                        </m:e>
                      </m:d>
                      <m:r>
                        <a:rPr lang="en-US" altLang="zh-CN" sz="2000" b="0" i="1" smtClean="0">
                          <a:solidFill>
                            <a:prstClr val="black"/>
                          </a:solidFill>
                          <a:latin typeface="Cambria Math" panose="02040503050406030204" pitchFamily="18" charset="0"/>
                        </a:rPr>
                        <m:t>=0,</m:t>
                      </m:r>
                    </m:oMath>
                  </m:oMathPara>
                </a14:m>
                <a:endParaRPr lang="en-US" altLang="zh-CN" sz="2000" dirty="0"/>
              </a:p>
              <a:p>
                <a:pPr marL="363600" indent="0" algn="just">
                  <a:lnSpc>
                    <a:spcPct val="110000"/>
                  </a:lnSpc>
                  <a:buNone/>
                </a:pPr>
                <a:r>
                  <a:rPr lang="en-US" altLang="zh-CN" sz="2400" dirty="0"/>
                  <a:t>with the constraint condition</a:t>
                </a:r>
                <a:r>
                  <a:rPr lang="zh-CN" altLang="en-US" sz="2400" dirty="0"/>
                  <a:t> </a:t>
                </a:r>
                <a14:m>
                  <m:oMath xmlns:m="http://schemas.openxmlformats.org/officeDocument/2006/math">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e>
                    </m:d>
                    <m:r>
                      <a:rPr lang="en-US" altLang="zh-CN" sz="2000" b="0" i="1" smtClean="0">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𝑁</m:t>
                    </m:r>
                  </m:oMath>
                </a14:m>
                <a:r>
                  <a:rPr lang="en-US" altLang="zh-CN" sz="2400" dirty="0"/>
                  <a:t> .</a:t>
                </a:r>
              </a:p>
              <a:p>
                <a:pPr marL="0" indent="0" algn="just">
                  <a:lnSpc>
                    <a:spcPct val="110000"/>
                  </a:lnSpc>
                  <a:buNone/>
                </a:pPr>
                <a:endParaRPr lang="en-US" altLang="zh-CN" sz="2400" dirty="0"/>
              </a:p>
              <a:p>
                <a:pPr marL="0" indent="0" algn="just">
                  <a:lnSpc>
                    <a:spcPct val="110000"/>
                  </a:lnSpc>
                  <a:buNone/>
                </a:pPr>
                <a:endParaRPr lang="zh-CN" altLang="en-US" sz="2400" dirty="0"/>
              </a:p>
            </p:txBody>
          </p:sp>
        </mc:Choice>
        <mc:Fallback xmlns="">
          <p:sp>
            <p:nvSpPr>
              <p:cNvPr id="3" name="内容占位符 2">
                <a:extLst>
                  <a:ext uri="{FF2B5EF4-FFF2-40B4-BE49-F238E27FC236}">
                    <a16:creationId xmlns:a16="http://schemas.microsoft.com/office/drawing/2014/main" id="{8F335C3C-105D-81A3-81C9-0ACD19D0259E}"/>
                  </a:ext>
                </a:extLst>
              </p:cNvPr>
              <p:cNvSpPr>
                <a:spLocks noGrp="1" noRot="1" noChangeAspect="1" noMove="1" noResize="1" noEditPoints="1" noAdjustHandles="1" noChangeArrowheads="1" noChangeShapeType="1" noTextEdit="1"/>
              </p:cNvSpPr>
              <p:nvPr>
                <p:ph idx="1"/>
              </p:nvPr>
            </p:nvSpPr>
            <p:spPr>
              <a:xfrm>
                <a:off x="0" y="894521"/>
                <a:ext cx="9144000" cy="5690101"/>
              </a:xfrm>
              <a:blipFill>
                <a:blip r:embed="rId3"/>
                <a:stretch>
                  <a:fillRect l="-733" t="-643"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A28807B-A640-12AC-997E-128DDA969381}"/>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095E69AE-E6B9-FEB6-258D-23A11784D9B8}"/>
              </a:ext>
            </a:extLst>
          </p:cNvPr>
          <p:cNvSpPr>
            <a:spLocks noGrp="1"/>
          </p:cNvSpPr>
          <p:nvPr>
            <p:ph type="sldNum" sz="quarter" idx="12"/>
          </p:nvPr>
        </p:nvSpPr>
        <p:spPr/>
        <p:txBody>
          <a:bodyPr/>
          <a:lstStyle/>
          <a:p>
            <a:fld id="{FA6E9B53-33C4-4E16-8A94-BF6D6AF4A18B}" type="slidenum">
              <a:rPr lang="zh-CN" altLang="en-US" smtClean="0"/>
              <a:t>34</a:t>
            </a:fld>
            <a:endParaRPr lang="zh-CN" altLang="en-US"/>
          </a:p>
        </p:txBody>
      </p:sp>
      <p:sp>
        <p:nvSpPr>
          <p:cNvPr id="7" name="文本框 6">
            <a:extLst>
              <a:ext uri="{FF2B5EF4-FFF2-40B4-BE49-F238E27FC236}">
                <a16:creationId xmlns:a16="http://schemas.microsoft.com/office/drawing/2014/main" id="{BBF7AC7F-3AA9-8682-46BD-FDD76EB384C0}"/>
              </a:ext>
            </a:extLst>
          </p:cNvPr>
          <p:cNvSpPr txBox="1"/>
          <p:nvPr/>
        </p:nvSpPr>
        <p:spPr>
          <a:xfrm>
            <a:off x="2866490" y="6139933"/>
            <a:ext cx="6277510" cy="338554"/>
          </a:xfrm>
          <a:prstGeom prst="rect">
            <a:avLst/>
          </a:prstGeom>
          <a:noFill/>
        </p:spPr>
        <p:txBody>
          <a:bodyPr wrap="square" rtlCol="0">
            <a:spAutoFit/>
          </a:bodyPr>
          <a:lstStyle/>
          <a:p>
            <a:pPr algn="r"/>
            <a:r>
              <a:rPr lang="en-US" altLang="zh-CN" sz="1600" dirty="0">
                <a:solidFill>
                  <a:srgbClr val="0000FF"/>
                </a:solidFill>
              </a:rPr>
              <a:t>Valor, </a:t>
            </a:r>
            <a:r>
              <a:rPr lang="en-US" altLang="zh-CN" sz="1600" dirty="0" err="1">
                <a:solidFill>
                  <a:srgbClr val="0000FF"/>
                </a:solidFill>
              </a:rPr>
              <a:t>Egido</a:t>
            </a:r>
            <a:r>
              <a:rPr lang="en-US" altLang="zh-CN" sz="1600" dirty="0">
                <a:solidFill>
                  <a:srgbClr val="0000FF"/>
                </a:solidFill>
              </a:rPr>
              <a:t> and Robledo, PRC </a:t>
            </a:r>
            <a:r>
              <a:rPr lang="en-US" altLang="zh-CN" sz="1600" b="1" dirty="0">
                <a:solidFill>
                  <a:srgbClr val="0000FF"/>
                </a:solidFill>
              </a:rPr>
              <a:t>53</a:t>
            </a:r>
            <a:r>
              <a:rPr lang="en-US" altLang="zh-CN" sz="1600" dirty="0">
                <a:solidFill>
                  <a:srgbClr val="0000FF"/>
                </a:solidFill>
              </a:rPr>
              <a:t> (1996) 172</a:t>
            </a:r>
            <a:endParaRPr lang="zh-CN" altLang="en-US" sz="1600" dirty="0">
              <a:solidFill>
                <a:srgbClr val="0000FF"/>
              </a:solidFill>
            </a:endParaRPr>
          </a:p>
        </p:txBody>
      </p:sp>
      <p:sp>
        <p:nvSpPr>
          <p:cNvPr id="5" name="页脚占位符 4">
            <a:extLst>
              <a:ext uri="{FF2B5EF4-FFF2-40B4-BE49-F238E27FC236}">
                <a16:creationId xmlns:a16="http://schemas.microsoft.com/office/drawing/2014/main" id="{849943CE-82F4-B57A-6E4A-5ADDB6BD58EE}"/>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416913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486D4-4E81-4075-C94C-E8CFED6E2B3B}"/>
              </a:ext>
            </a:extLst>
          </p:cNvPr>
          <p:cNvSpPr>
            <a:spLocks noGrp="1"/>
          </p:cNvSpPr>
          <p:nvPr>
            <p:ph type="title"/>
          </p:nvPr>
        </p:nvSpPr>
        <p:spPr>
          <a:xfrm>
            <a:off x="307549" y="89657"/>
            <a:ext cx="8528314" cy="593888"/>
          </a:xfrm>
        </p:spPr>
        <p:txBody>
          <a:bodyPr/>
          <a:lstStyle/>
          <a:p>
            <a:r>
              <a:rPr lang="en-US" altLang="zh-CN" sz="3200" dirty="0"/>
              <a:t>The equivalent forms of RHB+LN equation</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1E92B91-11B6-68C6-BFDD-589C4DBDCD27}"/>
                  </a:ext>
                </a:extLst>
              </p:cNvPr>
              <p:cNvSpPr>
                <a:spLocks noGrp="1"/>
              </p:cNvSpPr>
              <p:nvPr>
                <p:ph idx="1"/>
              </p:nvPr>
            </p:nvSpPr>
            <p:spPr>
              <a:xfrm>
                <a:off x="0" y="896400"/>
                <a:ext cx="9144000" cy="5688222"/>
              </a:xfrm>
            </p:spPr>
            <p:txBody>
              <a:bodyPr>
                <a:normAutofit/>
              </a:bodyPr>
              <a:lstStyle/>
              <a:p>
                <a:pPr marL="363538" indent="-363538" algn="just">
                  <a:buFont typeface="Wingdings" panose="05000000000000000000" pitchFamily="2" charset="2"/>
                  <a:buChar char="l"/>
                </a:pPr>
                <a:r>
                  <a:rPr lang="en-US" altLang="zh-CN" dirty="0"/>
                  <a:t>From the variational equation</a:t>
                </a:r>
              </a:p>
              <a:p>
                <a:pPr marL="0" indent="0" algn="just">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𝛿</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−2</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𝑁</m:t>
                                  </m:r>
                                </m:e>
                              </m:d>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sub>
                              </m:sSub>
                              <m:sSup>
                                <m:sSupPr>
                                  <m:ctrlPr>
                                    <a:rPr lang="en-US" altLang="zh-CN" sz="2000" b="0" i="1"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sup>
                                  <m:r>
                                    <a:rPr lang="en-US" altLang="zh-CN" sz="2000" b="0" i="1" smtClean="0">
                                      <a:latin typeface="Cambria Math" panose="02040503050406030204" pitchFamily="18" charset="0"/>
                                    </a:rPr>
                                    <m:t>2</m:t>
                                  </m:r>
                                </m:sup>
                              </m:sSup>
                            </m:e>
                            <m:e>
                              <m:r>
                                <m:rPr>
                                  <m:sty m:val="p"/>
                                </m:rPr>
                                <a:rPr lang="en-US" altLang="zh-CN" sz="2000">
                                  <a:latin typeface="Cambria Math" panose="02040503050406030204" pitchFamily="18" charset="0"/>
                                </a:rPr>
                                <m:t>Φ</m:t>
                              </m:r>
                            </m:e>
                          </m:d>
                        </m:num>
                        <m:den>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r>
                                <m:rPr>
                                  <m:sty m:val="p"/>
                                </m:rPr>
                                <a:rPr lang="en-US" altLang="zh-CN" sz="2000">
                                  <a:latin typeface="Cambria Math" panose="02040503050406030204" pitchFamily="18" charset="0"/>
                                </a:rPr>
                                <m:t>Φ</m:t>
                              </m:r>
                            </m:e>
                          </m:d>
                        </m:den>
                      </m:f>
                      <m:r>
                        <a:rPr lang="en-US" altLang="zh-CN" sz="2000" i="1">
                          <a:latin typeface="Cambria Math" panose="02040503050406030204" pitchFamily="18" charset="0"/>
                        </a:rPr>
                        <m:t>=0</m:t>
                      </m:r>
                    </m:oMath>
                  </m:oMathPara>
                </a14:m>
                <a:endParaRPr lang="en-US" altLang="zh-CN" dirty="0"/>
              </a:p>
              <a:p>
                <a:pPr marL="360000" indent="0" algn="just">
                  <a:buNone/>
                </a:pPr>
                <a:r>
                  <a:rPr lang="en-US" altLang="zh-CN" dirty="0"/>
                  <a:t>the</a:t>
                </a:r>
                <a:r>
                  <a:rPr lang="zh-CN" altLang="en-US" dirty="0"/>
                  <a:t> </a:t>
                </a:r>
                <a:r>
                  <a:rPr lang="en-US" altLang="zh-CN" dirty="0"/>
                  <a:t>RHB+LN reads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h</m:t>
                                    </m:r>
                                  </m:e>
                                  <m:sub>
                                    <m:r>
                                      <m:rPr>
                                        <m:brk m:alnAt="7"/>
                                      </m:rP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r>
                                      <a:rPr lang="en-US" altLang="zh-CN" sz="2000" b="0" i="1" smtClean="0">
                                        <a:solidFill>
                                          <a:srgbClr val="FF0000"/>
                                        </a:solidFill>
                                        <a:latin typeface="Cambria Math" panose="02040503050406030204" pitchFamily="18" charset="0"/>
                                      </a:rPr>
                                      <m:t>𝜌</m:t>
                                    </m:r>
                                  </m:e>
                                </m:d>
                              </m:e>
                              <m:e>
                                <m:r>
                                  <m:rPr>
                                    <m:sty m:val="p"/>
                                  </m:rPr>
                                  <a:rPr lang="en-US" altLang="zh-CN" sz="2000" b="0" i="0" smtClean="0">
                                    <a:latin typeface="Cambria Math" panose="02040503050406030204" pitchFamily="18" charset="0"/>
                                  </a:rPr>
                                  <m:t>Δ</m:t>
                                </m:r>
                                <m:r>
                                  <a:rPr lang="en-US" altLang="zh-CN" sz="2000" b="0" i="1" smtClean="0">
                                    <a:solidFill>
                                      <a:srgbClr val="FF0000"/>
                                    </a:solidFill>
                                    <a:latin typeface="Cambria Math" panose="02040503050406030204" pitchFamily="18" charset="0"/>
                                  </a:rPr>
                                  <m:t>−2</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r>
                                  <a:rPr lang="en-US" altLang="zh-CN" sz="2000" b="0" i="1" smtClean="0">
                                    <a:solidFill>
                                      <a:srgbClr val="FF0000"/>
                                    </a:solidFill>
                                    <a:latin typeface="Cambria Math" panose="02040503050406030204" pitchFamily="18" charset="0"/>
                                  </a:rPr>
                                  <m:t>𝜅</m:t>
                                </m:r>
                              </m:e>
                            </m:mr>
                            <m:m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Δ</m:t>
                                    </m:r>
                                  </m:e>
                                  <m:sup>
                                    <m:r>
                                      <a:rPr lang="en-US" altLang="zh-CN" sz="2000" b="0" i="1" smtClean="0">
                                        <a:latin typeface="Cambria Math" panose="02040503050406030204" pitchFamily="18" charset="0"/>
                                      </a:rPr>
                                      <m:t>∗</m:t>
                                    </m:r>
                                  </m:sup>
                                </m:sSup>
                                <m:r>
                                  <a:rPr lang="en-US" altLang="zh-CN" sz="2000" b="0" i="1" smtClean="0">
                                    <a:solidFill>
                                      <a:srgbClr val="FF0000"/>
                                    </a:solidFill>
                                    <a:latin typeface="Cambria Math" panose="02040503050406030204" pitchFamily="18" charset="0"/>
                                  </a:rPr>
                                  <m:t>+2</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𝜅</m:t>
                                    </m:r>
                                  </m:e>
                                  <m:sup>
                                    <m:r>
                                      <a:rPr lang="en-US" altLang="zh-CN" sz="2000" b="0" i="1" smtClean="0">
                                        <a:solidFill>
                                          <a:srgbClr val="FF0000"/>
                                        </a:solidFill>
                                        <a:latin typeface="Cambria Math" panose="02040503050406030204" pitchFamily="18" charset="0"/>
                                      </a:rPr>
                                      <m:t>∗</m:t>
                                    </m:r>
                                  </m:sup>
                                </m:sSup>
                              </m:e>
                              <m:e>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𝐷</m:t>
                                    </m:r>
                                  </m:sub>
                                  <m:sup>
                                    <m:r>
                                      <a:rPr lang="en-US" altLang="zh-CN" sz="2000" b="0" i="1" smtClean="0">
                                        <a:latin typeface="Cambria Math" panose="02040503050406030204" pitchFamily="18" charset="0"/>
                                      </a:rPr>
                                      <m:t>∗</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𝜌</m:t>
                                        </m:r>
                                      </m:e>
                                      <m:sup>
                                        <m:r>
                                          <a:rPr lang="en-US" altLang="zh-CN" sz="2000" b="0" i="1" smtClean="0">
                                            <a:solidFill>
                                              <a:srgbClr val="FF0000"/>
                                            </a:solidFill>
                                            <a:latin typeface="Cambria Math" panose="02040503050406030204" pitchFamily="18" charset="0"/>
                                          </a:rPr>
                                          <m:t>∗</m:t>
                                        </m:r>
                                      </m:sup>
                                    </m:sSup>
                                  </m:e>
                                </m:d>
                              </m:e>
                            </m:mr>
                          </m:m>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𝑘</m:t>
                          </m:r>
                        </m:sub>
                      </m:sSub>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oMath>
                  </m:oMathPara>
                </a14:m>
                <a:endParaRPr lang="en-US" altLang="zh-CN" sz="2000" dirty="0"/>
              </a:p>
              <a:p>
                <a:pPr marL="363538" indent="-363538" algn="just">
                  <a:buFont typeface="Wingdings" panose="05000000000000000000" pitchFamily="2" charset="2"/>
                  <a:buChar char="l"/>
                </a:pPr>
                <a:r>
                  <a:rPr lang="en-US" altLang="zh-CN" sz="2400" dirty="0"/>
                  <a:t>For the matrix above is commute with</a:t>
                </a:r>
                <a:r>
                  <a:rPr lang="zh-CN" altLang="en-US" sz="2400" dirty="0"/>
                  <a:t> </a:t>
                </a:r>
                <a14:m>
                  <m:oMath xmlns:m="http://schemas.openxmlformats.org/officeDocument/2006/math">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r>
                                <a:rPr lang="en-US" altLang="zh-CN" sz="2000" b="0" i="1" smtClean="0">
                                  <a:latin typeface="Cambria Math" panose="02040503050406030204" pitchFamily="18" charset="0"/>
                                </a:rPr>
                                <m:t>𝜌</m:t>
                              </m:r>
                            </m:e>
                            <m:e>
                              <m:r>
                                <a:rPr lang="en-US" altLang="zh-CN" sz="2000" b="0" i="1" smtClean="0">
                                  <a:latin typeface="Cambria Math" panose="02040503050406030204" pitchFamily="18" charset="0"/>
                                </a:rPr>
                                <m:t>𝜅</m:t>
                              </m:r>
                            </m:e>
                          </m:mr>
                          <m:m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𝜅</m:t>
                                  </m:r>
                                </m:e>
                                <m:sup>
                                  <m:r>
                                    <a:rPr lang="en-US" altLang="zh-CN" sz="2000" b="0" i="1" smtClean="0">
                                      <a:latin typeface="Cambria Math" panose="02040503050406030204" pitchFamily="18" charset="0"/>
                                    </a:rPr>
                                    <m:t>∗</m:t>
                                  </m:r>
                                </m:sup>
                              </m:sSup>
                            </m:e>
                            <m:e>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𝜌</m:t>
                                  </m:r>
                                </m:e>
                                <m:sup>
                                  <m:r>
                                    <a:rPr lang="en-US" altLang="zh-CN" sz="2000" b="0" i="1" smtClean="0">
                                      <a:latin typeface="Cambria Math" panose="02040503050406030204" pitchFamily="18" charset="0"/>
                                    </a:rPr>
                                    <m:t>∗</m:t>
                                  </m:r>
                                </m:sup>
                              </m:sSup>
                            </m:e>
                          </m:mr>
                        </m:m>
                      </m:e>
                    </m:d>
                  </m:oMath>
                </a14:m>
                <a:r>
                  <a:rPr lang="zh-CN" altLang="en-US" sz="2400" dirty="0"/>
                  <a:t> </a:t>
                </a:r>
                <a:r>
                  <a:rPr lang="en-US" altLang="zh-CN" sz="2400" dirty="0"/>
                  <a:t>, considering the matrix</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i="1">
                              <a:solidFill>
                                <a:prstClr val="black"/>
                              </a:solidFill>
                              <a:latin typeface="Cambria Math" panose="02040503050406030204" pitchFamily="18" charset="0"/>
                            </a:rPr>
                          </m:ctrlPr>
                        </m:dPr>
                        <m:e>
                          <m:m>
                            <m:mPr>
                              <m:mcs>
                                <m:mc>
                                  <m:mcPr>
                                    <m:count m:val="2"/>
                                    <m:mcJc m:val="center"/>
                                  </m:mcPr>
                                </m:mc>
                              </m:mcs>
                              <m:ctrlPr>
                                <a:rPr lang="en-US" altLang="zh-CN" sz="2000" i="1">
                                  <a:solidFill>
                                    <a:prstClr val="black"/>
                                  </a:solidFill>
                                  <a:latin typeface="Cambria Math" panose="02040503050406030204" pitchFamily="18" charset="0"/>
                                </a:rPr>
                              </m:ctrlPr>
                            </m:mPr>
                            <m:mr>
                              <m:e>
                                <m:sSub>
                                  <m:sSubPr>
                                    <m:ctrlPr>
                                      <a:rPr lang="en-US" altLang="zh-CN" sz="2000" b="0" i="1" smtClean="0">
                                        <a:solidFill>
                                          <a:prstClr val="black"/>
                                        </a:solidFill>
                                        <a:latin typeface="Cambria Math" panose="02040503050406030204" pitchFamily="18" charset="0"/>
                                      </a:rPr>
                                    </m:ctrlPr>
                                  </m:sSubPr>
                                  <m:e>
                                    <m:r>
                                      <m:rPr>
                                        <m:brk m:alnAt="7"/>
                                      </m:rPr>
                                      <a:rPr lang="en-US" altLang="zh-CN" sz="2000" i="1">
                                        <a:solidFill>
                                          <a:prstClr val="black"/>
                                        </a:solidFill>
                                        <a:latin typeface="Cambria Math" panose="02040503050406030204" pitchFamily="18" charset="0"/>
                                      </a:rPr>
                                      <m:t>h</m:t>
                                    </m:r>
                                  </m:e>
                                  <m:sub>
                                    <m:r>
                                      <m:rPr>
                                        <m:brk m:alnAt="7"/>
                                      </m:rPr>
                                      <a:rPr lang="en-US" altLang="zh-CN" sz="2000" b="0" i="1" smtClean="0">
                                        <a:solidFill>
                                          <a:prstClr val="black"/>
                                        </a:solidFill>
                                        <a:latin typeface="Cambria Math" panose="02040503050406030204" pitchFamily="18" charset="0"/>
                                      </a:rPr>
                                      <m:t>𝐷</m:t>
                                    </m:r>
                                  </m:sub>
                                </m:sSub>
                                <m:r>
                                  <a:rPr lang="en-US" altLang="zh-CN" sz="2000" i="1">
                                    <a:solidFill>
                                      <a:prstClr val="black"/>
                                    </a:solidFill>
                                    <a:latin typeface="Cambria Math" panose="02040503050406030204" pitchFamily="18" charset="0"/>
                                  </a:rPr>
                                  <m:t>−</m:t>
                                </m:r>
                                <m:r>
                                  <a:rPr lang="en-US" altLang="zh-CN" sz="2000" i="1">
                                    <a:solidFill>
                                      <a:prstClr val="black"/>
                                    </a:solidFill>
                                    <a:latin typeface="Cambria Math" panose="02040503050406030204" pitchFamily="18" charset="0"/>
                                  </a:rPr>
                                  <m:t>𝜆</m:t>
                                </m:r>
                                <m:r>
                                  <a:rPr lang="en-US" altLang="zh-CN" sz="2000" i="1">
                                    <a:solidFill>
                                      <a:prstClr val="black"/>
                                    </a:solidFill>
                                    <a:latin typeface="Cambria Math" panose="02040503050406030204" pitchFamily="18" charset="0"/>
                                  </a:rPr>
                                  <m:t>−</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d>
                                  <m:dPr>
                                    <m:ctrlPr>
                                      <a:rPr lang="en-US" altLang="zh-CN" sz="2000" i="1">
                                        <a:solidFill>
                                          <a:prstClr val="black"/>
                                        </a:solidFill>
                                        <a:latin typeface="Cambria Math" panose="02040503050406030204" pitchFamily="18" charset="0"/>
                                      </a:rPr>
                                    </m:ctrlPr>
                                  </m:dPr>
                                  <m:e>
                                    <m:r>
                                      <a:rPr lang="en-US" altLang="zh-CN" sz="2000" i="1">
                                        <a:solidFill>
                                          <a:prstClr val="black"/>
                                        </a:solidFill>
                                        <a:latin typeface="Cambria Math" panose="02040503050406030204" pitchFamily="18" charset="0"/>
                                      </a:rPr>
                                      <m:t>1−</m:t>
                                    </m:r>
                                    <m:r>
                                      <a:rPr lang="en-US" altLang="zh-CN" sz="2000" b="0" i="1" smtClean="0">
                                        <a:solidFill>
                                          <a:prstClr val="black"/>
                                        </a:solidFill>
                                        <a:latin typeface="Cambria Math" panose="02040503050406030204" pitchFamily="18" charset="0"/>
                                      </a:rPr>
                                      <m:t>2</m:t>
                                    </m:r>
                                    <m:r>
                                      <a:rPr lang="en-US" altLang="zh-CN" sz="2000" i="1">
                                        <a:solidFill>
                                          <a:prstClr val="black"/>
                                        </a:solidFill>
                                        <a:latin typeface="Cambria Math" panose="02040503050406030204" pitchFamily="18" charset="0"/>
                                      </a:rPr>
                                      <m:t>𝜌</m:t>
                                    </m:r>
                                  </m:e>
                                </m:d>
                              </m:e>
                              <m:e>
                                <m:r>
                                  <m:rPr>
                                    <m:sty m:val="p"/>
                                  </m:rPr>
                                  <a:rPr lang="en-US" altLang="zh-CN" sz="2000">
                                    <a:solidFill>
                                      <a:prstClr val="black"/>
                                    </a:solidFill>
                                    <a:latin typeface="Cambria Math" panose="02040503050406030204" pitchFamily="18" charset="0"/>
                                  </a:rPr>
                                  <m:t>Δ</m:t>
                                </m:r>
                                <m:r>
                                  <a:rPr lang="en-US" altLang="zh-CN" sz="2000" i="1">
                                    <a:solidFill>
                                      <a:prstClr val="black"/>
                                    </a:solidFill>
                                    <a:latin typeface="Cambria Math" panose="02040503050406030204" pitchFamily="18" charset="0"/>
                                  </a:rPr>
                                  <m:t>−2</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r>
                                  <a:rPr lang="en-US" altLang="zh-CN" sz="2000" i="1">
                                    <a:solidFill>
                                      <a:prstClr val="black"/>
                                    </a:solidFill>
                                    <a:latin typeface="Cambria Math" panose="02040503050406030204" pitchFamily="18" charset="0"/>
                                  </a:rPr>
                                  <m:t>𝜅</m:t>
                                </m:r>
                              </m:e>
                            </m:mr>
                            <m:mr>
                              <m:e>
                                <m:r>
                                  <a:rPr lang="en-US" altLang="zh-CN" sz="2000" i="1">
                                    <a:solidFill>
                                      <a:prstClr val="black"/>
                                    </a:solidFill>
                                    <a:latin typeface="Cambria Math" panose="02040503050406030204" pitchFamily="18" charset="0"/>
                                  </a:rPr>
                                  <m:t>−</m:t>
                                </m:r>
                                <m:sSup>
                                  <m:sSupPr>
                                    <m:ctrlPr>
                                      <a:rPr lang="en-US" altLang="zh-CN" sz="2000" i="1">
                                        <a:solidFill>
                                          <a:prstClr val="black"/>
                                        </a:solidFill>
                                        <a:latin typeface="Cambria Math" panose="02040503050406030204" pitchFamily="18" charset="0"/>
                                      </a:rPr>
                                    </m:ctrlPr>
                                  </m:sSupPr>
                                  <m:e>
                                    <m:r>
                                      <m:rPr>
                                        <m:sty m:val="p"/>
                                      </m:rPr>
                                      <a:rPr lang="en-US" altLang="zh-CN" sz="2000">
                                        <a:solidFill>
                                          <a:prstClr val="black"/>
                                        </a:solidFill>
                                        <a:latin typeface="Cambria Math" panose="02040503050406030204" pitchFamily="18" charset="0"/>
                                      </a:rPr>
                                      <m:t>Δ</m:t>
                                    </m:r>
                                  </m:e>
                                  <m:sup>
                                    <m:r>
                                      <a:rPr lang="en-US" altLang="zh-CN" sz="2000" i="1">
                                        <a:solidFill>
                                          <a:prstClr val="black"/>
                                        </a:solidFill>
                                        <a:latin typeface="Cambria Math" panose="02040503050406030204" pitchFamily="18" charset="0"/>
                                      </a:rPr>
                                      <m:t>∗</m:t>
                                    </m:r>
                                  </m:sup>
                                </m:sSup>
                                <m:r>
                                  <a:rPr lang="en-US" altLang="zh-CN" sz="2000" i="1">
                                    <a:solidFill>
                                      <a:prstClr val="black"/>
                                    </a:solidFill>
                                    <a:latin typeface="Cambria Math" panose="02040503050406030204" pitchFamily="18" charset="0"/>
                                  </a:rPr>
                                  <m:t>+2</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𝜅</m:t>
                                    </m:r>
                                  </m:e>
                                  <m:sup>
                                    <m:r>
                                      <a:rPr lang="en-US" altLang="zh-CN" sz="2000" i="1">
                                        <a:solidFill>
                                          <a:prstClr val="black"/>
                                        </a:solidFill>
                                        <a:latin typeface="Cambria Math" panose="02040503050406030204" pitchFamily="18" charset="0"/>
                                      </a:rPr>
                                      <m:t>∗</m:t>
                                    </m:r>
                                  </m:sup>
                                </m:sSup>
                              </m:e>
                              <m:e>
                                <m:r>
                                  <a:rPr lang="en-US" altLang="zh-CN" sz="2000" i="1">
                                    <a:solidFill>
                                      <a:prstClr val="black"/>
                                    </a:solidFill>
                                    <a:latin typeface="Cambria Math" panose="02040503050406030204" pitchFamily="18" charset="0"/>
                                  </a:rPr>
                                  <m:t>−</m:t>
                                </m:r>
                                <m:sSubSup>
                                  <m:sSubSupPr>
                                    <m:ctrlPr>
                                      <a:rPr lang="en-US" altLang="zh-CN" sz="2000" b="0" i="1" smtClean="0">
                                        <a:solidFill>
                                          <a:prstClr val="black"/>
                                        </a:solidFill>
                                        <a:latin typeface="Cambria Math" panose="02040503050406030204" pitchFamily="18" charset="0"/>
                                      </a:rPr>
                                    </m:ctrlPr>
                                  </m:sSubSupPr>
                                  <m:e>
                                    <m:r>
                                      <a:rPr lang="en-US" altLang="zh-CN" sz="2000" i="1">
                                        <a:solidFill>
                                          <a:prstClr val="black"/>
                                        </a:solidFill>
                                        <a:latin typeface="Cambria Math" panose="02040503050406030204" pitchFamily="18" charset="0"/>
                                      </a:rPr>
                                      <m:t>h</m:t>
                                    </m:r>
                                  </m:e>
                                  <m:sub>
                                    <m:r>
                                      <a:rPr lang="en-US" altLang="zh-CN" sz="2000" b="0" i="1" smtClean="0">
                                        <a:solidFill>
                                          <a:prstClr val="black"/>
                                        </a:solidFill>
                                        <a:latin typeface="Cambria Math" panose="02040503050406030204" pitchFamily="18" charset="0"/>
                                      </a:rPr>
                                      <m:t>𝐷</m:t>
                                    </m:r>
                                  </m:sub>
                                  <m:sup>
                                    <m:r>
                                      <a:rPr lang="en-US" altLang="zh-CN" sz="2000" i="1">
                                        <a:solidFill>
                                          <a:prstClr val="black"/>
                                        </a:solidFill>
                                        <a:latin typeface="Cambria Math" panose="02040503050406030204" pitchFamily="18" charset="0"/>
                                      </a:rPr>
                                      <m:t>∗</m:t>
                                    </m:r>
                                  </m:sup>
                                </m:sSubSup>
                                <m:r>
                                  <a:rPr lang="en-US" altLang="zh-CN" sz="2000" i="1">
                                    <a:solidFill>
                                      <a:prstClr val="black"/>
                                    </a:solidFill>
                                    <a:latin typeface="Cambria Math" panose="02040503050406030204" pitchFamily="18" charset="0"/>
                                  </a:rPr>
                                  <m:t>+</m:t>
                                </m:r>
                                <m:r>
                                  <a:rPr lang="en-US" altLang="zh-CN" sz="2000" i="1">
                                    <a:solidFill>
                                      <a:prstClr val="black"/>
                                    </a:solidFill>
                                    <a:latin typeface="Cambria Math" panose="02040503050406030204" pitchFamily="18" charset="0"/>
                                  </a:rPr>
                                  <m:t>𝜆</m:t>
                                </m:r>
                                <m:r>
                                  <a:rPr lang="en-US" altLang="zh-CN" sz="2000" i="1">
                                    <a:solidFill>
                                      <a:prstClr val="black"/>
                                    </a:solidFill>
                                    <a:latin typeface="Cambria Math" panose="02040503050406030204" pitchFamily="18" charset="0"/>
                                  </a:rPr>
                                  <m:t>+</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i="1">
                                        <a:solidFill>
                                          <a:prstClr val="black"/>
                                        </a:solidFill>
                                        <a:latin typeface="Cambria Math" panose="02040503050406030204" pitchFamily="18" charset="0"/>
                                      </a:rPr>
                                      <m:t>2</m:t>
                                    </m:r>
                                  </m:sub>
                                </m:sSub>
                                <m:d>
                                  <m:dPr>
                                    <m:ctrlPr>
                                      <a:rPr lang="en-US" altLang="zh-CN" sz="2000" i="1">
                                        <a:solidFill>
                                          <a:prstClr val="black"/>
                                        </a:solidFill>
                                        <a:latin typeface="Cambria Math" panose="02040503050406030204" pitchFamily="18" charset="0"/>
                                      </a:rPr>
                                    </m:ctrlPr>
                                  </m:dPr>
                                  <m:e>
                                    <m:r>
                                      <a:rPr lang="en-US" altLang="zh-CN" sz="2000" i="1">
                                        <a:solidFill>
                                          <a:prstClr val="black"/>
                                        </a:solidFill>
                                        <a:latin typeface="Cambria Math" panose="02040503050406030204" pitchFamily="18" charset="0"/>
                                      </a:rPr>
                                      <m:t>1−</m:t>
                                    </m:r>
                                    <m:r>
                                      <a:rPr lang="en-US" altLang="zh-CN" sz="2000" b="0" i="1" smtClean="0">
                                        <a:solidFill>
                                          <a:prstClr val="black"/>
                                        </a:solidFill>
                                        <a:latin typeface="Cambria Math" panose="02040503050406030204" pitchFamily="18" charset="0"/>
                                      </a:rPr>
                                      <m:t>2</m:t>
                                    </m:r>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𝜌</m:t>
                                        </m:r>
                                      </m:e>
                                      <m:sup>
                                        <m:r>
                                          <a:rPr lang="en-US" altLang="zh-CN" sz="2000" i="1">
                                            <a:solidFill>
                                              <a:prstClr val="black"/>
                                            </a:solidFill>
                                            <a:latin typeface="Cambria Math" panose="02040503050406030204" pitchFamily="18" charset="0"/>
                                          </a:rPr>
                                          <m:t>∗</m:t>
                                        </m:r>
                                      </m:sup>
                                    </m:sSup>
                                  </m:e>
                                </m:d>
                              </m:e>
                            </m:mr>
                          </m:m>
                        </m:e>
                      </m:d>
                      <m:r>
                        <a:rPr lang="en-US" altLang="zh-CN" sz="2000" b="0" i="1" smtClean="0">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𝜂</m:t>
                      </m:r>
                      <m:sSub>
                        <m:sSubPr>
                          <m:ctrlPr>
                            <a:rPr lang="en-US" altLang="zh-CN" sz="2000" b="0" i="1" smtClean="0">
                              <a:solidFill>
                                <a:prstClr val="black"/>
                              </a:solidFill>
                              <a:latin typeface="Cambria Math" panose="02040503050406030204" pitchFamily="18" charset="0"/>
                            </a:rPr>
                          </m:ctrlPr>
                        </m:sSubPr>
                        <m:e>
                          <m:r>
                            <a:rPr lang="en-US" altLang="zh-CN" sz="2000" b="0" i="1" smtClean="0">
                              <a:solidFill>
                                <a:prstClr val="black"/>
                              </a:solidFill>
                              <a:latin typeface="Cambria Math" panose="02040503050406030204" pitchFamily="18" charset="0"/>
                            </a:rPr>
                            <m:t>𝜆</m:t>
                          </m:r>
                        </m:e>
                        <m:sub>
                          <m:r>
                            <a:rPr lang="en-US" altLang="zh-CN" sz="2000" b="0" i="1" smtClean="0">
                              <a:solidFill>
                                <a:prstClr val="black"/>
                              </a:solidFill>
                              <a:latin typeface="Cambria Math" panose="02040503050406030204" pitchFamily="18" charset="0"/>
                            </a:rPr>
                            <m:t>2</m:t>
                          </m:r>
                        </m:sub>
                      </m:sSub>
                      <m:d>
                        <m:dPr>
                          <m:ctrlPr>
                            <a:rPr lang="en-US" altLang="zh-CN" sz="2000" b="0" i="1" smtClean="0">
                              <a:solidFill>
                                <a:prstClr val="black"/>
                              </a:solidFill>
                              <a:latin typeface="Cambria Math" panose="02040503050406030204" pitchFamily="18" charset="0"/>
                            </a:rPr>
                          </m:ctrlPr>
                        </m:dPr>
                        <m:e>
                          <m:r>
                            <a:rPr lang="en-US" altLang="zh-CN" sz="2000" b="0" i="1" smtClean="0">
                              <a:solidFill>
                                <a:prstClr val="black"/>
                              </a:solidFill>
                              <a:latin typeface="Cambria Math" panose="02040503050406030204" pitchFamily="18" charset="0"/>
                            </a:rPr>
                            <m:t>2</m:t>
                          </m:r>
                          <m:d>
                            <m:dPr>
                              <m:begChr m:val="["/>
                              <m:endChr m:val="]"/>
                              <m:ctrlPr>
                                <a:rPr lang="en-US" altLang="zh-CN" sz="2000" i="1">
                                  <a:latin typeface="Cambria Math" panose="02040503050406030204" pitchFamily="18" charset="0"/>
                                </a:rPr>
                              </m:ctrlPr>
                            </m:dPr>
                            <m:e>
                              <m:m>
                                <m:mPr>
                                  <m:mcs>
                                    <m:mc>
                                      <m:mcPr>
                                        <m:count m:val="2"/>
                                        <m:mcJc m:val="center"/>
                                      </m:mcPr>
                                    </m:mc>
                                  </m:mcs>
                                  <m:ctrlPr>
                                    <a:rPr lang="en-US" altLang="zh-CN" sz="2000" i="1">
                                      <a:latin typeface="Cambria Math" panose="02040503050406030204" pitchFamily="18" charset="0"/>
                                    </a:rPr>
                                  </m:ctrlPr>
                                </m:mPr>
                                <m:mr>
                                  <m:e>
                                    <m:r>
                                      <a:rPr lang="en-US" altLang="zh-CN" sz="2000" i="1">
                                        <a:latin typeface="Cambria Math" panose="02040503050406030204" pitchFamily="18" charset="0"/>
                                      </a:rPr>
                                      <m:t>𝜌</m:t>
                                    </m:r>
                                  </m:e>
                                  <m:e>
                                    <m:r>
                                      <a:rPr lang="en-US" altLang="zh-CN" sz="2000" i="1">
                                        <a:latin typeface="Cambria Math" panose="02040503050406030204" pitchFamily="18" charset="0"/>
                                      </a:rPr>
                                      <m:t>𝜅</m:t>
                                    </m:r>
                                  </m:e>
                                </m:mr>
                                <m:mr>
                                  <m:e>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𝜅</m:t>
                                        </m:r>
                                      </m:e>
                                      <m:sup>
                                        <m:r>
                                          <a:rPr lang="en-US" altLang="zh-CN" sz="2000" i="1">
                                            <a:latin typeface="Cambria Math" panose="02040503050406030204" pitchFamily="18" charset="0"/>
                                          </a:rPr>
                                          <m:t>∗</m:t>
                                        </m:r>
                                      </m:sup>
                                    </m:sSup>
                                  </m:e>
                                  <m:e>
                                    <m:r>
                                      <a:rPr lang="en-US" altLang="zh-CN" sz="2000" i="1">
                                        <a:latin typeface="Cambria Math" panose="02040503050406030204" pitchFamily="18" charset="0"/>
                                      </a:rPr>
                                      <m:t>1−</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𝜌</m:t>
                                        </m:r>
                                      </m:e>
                                      <m:sup>
                                        <m:r>
                                          <a:rPr lang="en-US" altLang="zh-CN" sz="2000" i="1">
                                            <a:latin typeface="Cambria Math" panose="02040503050406030204" pitchFamily="18" charset="0"/>
                                          </a:rPr>
                                          <m:t>∗</m:t>
                                        </m:r>
                                      </m:sup>
                                    </m:sSup>
                                  </m:e>
                                </m:mr>
                              </m:m>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𝕀</m:t>
                          </m:r>
                        </m:e>
                      </m:d>
                      <m:r>
                        <a:rPr lang="en-US" altLang="zh-CN" sz="2000" b="0" i="1" smtClean="0">
                          <a:latin typeface="Cambria Math" panose="02040503050406030204" pitchFamily="18" charset="0"/>
                        </a:rPr>
                        <m:t>,</m:t>
                      </m:r>
                    </m:oMath>
                  </m:oMathPara>
                </a14:m>
                <a:endParaRPr lang="en-US" altLang="zh-CN" sz="2000" dirty="0"/>
              </a:p>
              <a:p>
                <a:pPr marL="360000" indent="0" algn="just">
                  <a:buNone/>
                </a:pPr>
                <a:r>
                  <a:rPr lang="en-US" altLang="zh-CN" sz="2400" dirty="0"/>
                  <a:t>where</a:t>
                </a:r>
                <a:r>
                  <a:rPr lang="zh-CN" altLang="en-US" sz="2400" dirty="0"/>
                  <a:t> </a:t>
                </a:r>
                <a14:m>
                  <m:oMath xmlns:m="http://schemas.openxmlformats.org/officeDocument/2006/math">
                    <m:r>
                      <a:rPr lang="en-US" altLang="zh-CN" sz="2000" b="0" i="1" smtClean="0">
                        <a:latin typeface="Cambria Math" panose="02040503050406030204" pitchFamily="18" charset="0"/>
                      </a:rPr>
                      <m:t>𝜂</m:t>
                    </m:r>
                  </m:oMath>
                </a14:m>
                <a:r>
                  <a:rPr lang="zh-CN" altLang="en-US" sz="2400" dirty="0"/>
                  <a:t> </a:t>
                </a:r>
                <a:r>
                  <a:rPr lang="en-US" altLang="zh-CN" sz="2400" dirty="0"/>
                  <a:t>is an </a:t>
                </a:r>
                <a:r>
                  <a:rPr lang="en-US" altLang="zh-CN" sz="2400" dirty="0" err="1"/>
                  <a:t>arbitary</a:t>
                </a:r>
                <a:r>
                  <a:rPr lang="en-US" altLang="zh-CN" sz="2400" dirty="0"/>
                  <a:t> constant.  Obviously</a:t>
                </a:r>
                <a:r>
                  <a:rPr lang="en-US" altLang="zh-CN" dirty="0"/>
                  <a:t>, </a:t>
                </a:r>
                <a:r>
                  <a:rPr lang="en-US" altLang="zh-CN" sz="2400" dirty="0"/>
                  <a:t>this matrix has the same eigenvectors as the previous</a:t>
                </a:r>
                <a:r>
                  <a:rPr lang="zh-CN" altLang="en-US" sz="2400" dirty="0"/>
                  <a:t> </a:t>
                </a:r>
                <a:r>
                  <a:rPr lang="en-US" altLang="zh-CN" sz="2400" dirty="0"/>
                  <a:t>RHB+LN equation.</a:t>
                </a:r>
              </a:p>
              <a:p>
                <a:pPr algn="just"/>
                <a:endParaRPr lang="zh-CN" altLang="en-US" sz="2000" dirty="0"/>
              </a:p>
            </p:txBody>
          </p:sp>
        </mc:Choice>
        <mc:Fallback xmlns="">
          <p:sp>
            <p:nvSpPr>
              <p:cNvPr id="3" name="内容占位符 2">
                <a:extLst>
                  <a:ext uri="{FF2B5EF4-FFF2-40B4-BE49-F238E27FC236}">
                    <a16:creationId xmlns:a16="http://schemas.microsoft.com/office/drawing/2014/main" id="{41E92B91-11B6-68C6-BFDD-589C4DBDCD27}"/>
                  </a:ext>
                </a:extLst>
              </p:cNvPr>
              <p:cNvSpPr>
                <a:spLocks noGrp="1" noRot="1" noChangeAspect="1" noMove="1" noResize="1" noEditPoints="1" noAdjustHandles="1" noChangeArrowheads="1" noChangeShapeType="1" noTextEdit="1"/>
              </p:cNvSpPr>
              <p:nvPr>
                <p:ph idx="1"/>
              </p:nvPr>
            </p:nvSpPr>
            <p:spPr>
              <a:xfrm>
                <a:off x="0" y="896400"/>
                <a:ext cx="9144000" cy="5688222"/>
              </a:xfrm>
              <a:blipFill>
                <a:blip r:embed="rId3"/>
                <a:stretch>
                  <a:fillRect l="-733" t="-643"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4E66F98-615D-2775-10BC-9583534D096A}"/>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240A8712-B375-90AA-9891-34299153874D}"/>
              </a:ext>
            </a:extLst>
          </p:cNvPr>
          <p:cNvSpPr>
            <a:spLocks noGrp="1"/>
          </p:cNvSpPr>
          <p:nvPr>
            <p:ph type="sldNum" sz="quarter" idx="12"/>
          </p:nvPr>
        </p:nvSpPr>
        <p:spPr/>
        <p:txBody>
          <a:bodyPr/>
          <a:lstStyle/>
          <a:p>
            <a:fld id="{145E87E0-5A96-412F-AEC1-3371B086441C}" type="slidenum">
              <a:rPr lang="zh-CN" altLang="en-US" smtClean="0"/>
              <a:t>35</a:t>
            </a:fld>
            <a:endParaRPr lang="zh-CN" altLang="en-US"/>
          </a:p>
        </p:txBody>
      </p:sp>
      <p:sp>
        <p:nvSpPr>
          <p:cNvPr id="5" name="页脚占位符 4">
            <a:extLst>
              <a:ext uri="{FF2B5EF4-FFF2-40B4-BE49-F238E27FC236}">
                <a16:creationId xmlns:a16="http://schemas.microsoft.com/office/drawing/2014/main" id="{7825D0CA-0177-A7D4-E194-72A8C7B9E231}"/>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39105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1115D0-F524-8DCF-5A26-F44565E7024C}"/>
              </a:ext>
            </a:extLst>
          </p:cNvPr>
          <p:cNvSpPr>
            <a:spLocks noGrp="1"/>
          </p:cNvSpPr>
          <p:nvPr>
            <p:ph type="title"/>
          </p:nvPr>
        </p:nvSpPr>
        <p:spPr>
          <a:xfrm>
            <a:off x="307549" y="89657"/>
            <a:ext cx="8528314" cy="593888"/>
          </a:xfrm>
        </p:spPr>
        <p:txBody>
          <a:bodyPr/>
          <a:lstStyle/>
          <a:p>
            <a:r>
              <a:rPr lang="en-US" altLang="zh-CN" sz="3200" dirty="0"/>
              <a:t>The equivalent forms of RHB+LN equation</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82282E-1924-12A8-D398-D77B4B526F2F}"/>
                  </a:ext>
                </a:extLst>
              </p:cNvPr>
              <p:cNvSpPr>
                <a:spLocks noGrp="1"/>
              </p:cNvSpPr>
              <p:nvPr>
                <p:ph idx="1"/>
              </p:nvPr>
            </p:nvSpPr>
            <p:spPr/>
            <p:txBody>
              <a:bodyPr>
                <a:normAutofit/>
              </a:bodyPr>
              <a:lstStyle/>
              <a:p>
                <a:pPr marL="363538" indent="-363538" algn="just">
                  <a:lnSpc>
                    <a:spcPct val="110000"/>
                  </a:lnSpc>
                  <a:buFont typeface="Wingdings" panose="05000000000000000000" pitchFamily="2" charset="2"/>
                  <a:buChar char="l"/>
                </a:pPr>
                <a:r>
                  <a:rPr lang="en-US" altLang="zh-CN" dirty="0"/>
                  <a:t>So we get the equivalent forms of RHB+LN equation which read</a:t>
                </a:r>
              </a:p>
              <a:p>
                <a:pPr marL="0" indent="0" algn="just">
                  <a:lnSpc>
                    <a:spcPct val="110000"/>
                  </a:lnSpc>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h</m:t>
                                    </m:r>
                                  </m:e>
                                  <m:sub>
                                    <m:r>
                                      <m:rPr>
                                        <m:brk m:alnAt="7"/>
                                      </m:rP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m:t>
                                    </m:r>
                                    <m:r>
                                      <a:rPr lang="en-US" altLang="zh-CN" sz="2000" b="0" i="1" smtClean="0">
                                        <a:solidFill>
                                          <a:srgbClr val="FF0000"/>
                                        </a:solidFill>
                                        <a:latin typeface="Cambria Math" panose="02040503050406030204" pitchFamily="18" charset="0"/>
                                      </a:rPr>
                                      <m:t>𝜂</m:t>
                                    </m:r>
                                  </m:e>
                                </m:d>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r>
                                      <a:rPr lang="en-US" altLang="zh-CN" sz="2000" b="0" i="1" smtClean="0">
                                        <a:solidFill>
                                          <a:srgbClr val="FF0000"/>
                                        </a:solidFill>
                                        <a:latin typeface="Cambria Math" panose="02040503050406030204" pitchFamily="18" charset="0"/>
                                      </a:rPr>
                                      <m:t>𝜌</m:t>
                                    </m:r>
                                  </m:e>
                                </m:d>
                              </m:e>
                              <m:e>
                                <m:r>
                                  <m:rPr>
                                    <m:sty m:val="p"/>
                                  </m:rPr>
                                  <a:rPr lang="en-US" altLang="zh-CN" sz="2000" b="0" i="0" smtClean="0">
                                    <a:latin typeface="Cambria Math" panose="02040503050406030204" pitchFamily="18" charset="0"/>
                                  </a:rPr>
                                  <m:t>Δ</m:t>
                                </m:r>
                                <m:r>
                                  <a:rPr lang="en-US" altLang="zh-CN" sz="2000" b="0" i="1" smtClean="0">
                                    <a:solidFill>
                                      <a:srgbClr val="FF0000"/>
                                    </a:solidFill>
                                    <a:latin typeface="Cambria Math" panose="02040503050406030204" pitchFamily="18" charset="0"/>
                                  </a:rPr>
                                  <m:t>−2</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m:t>
                                    </m:r>
                                    <m:r>
                                      <a:rPr lang="en-US" altLang="zh-CN" sz="2000" b="0" i="1" smtClean="0">
                                        <a:solidFill>
                                          <a:srgbClr val="FF0000"/>
                                        </a:solidFill>
                                        <a:latin typeface="Cambria Math" panose="02040503050406030204" pitchFamily="18" charset="0"/>
                                      </a:rPr>
                                      <m:t>𝜂</m:t>
                                    </m:r>
                                  </m:e>
                                </m:d>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𝜆</m:t>
                                    </m:r>
                                  </m:e>
                                  <m:sub>
                                    <m:r>
                                      <a:rPr lang="en-US" altLang="zh-CN" sz="2000" i="1">
                                        <a:solidFill>
                                          <a:srgbClr val="FF0000"/>
                                        </a:solidFill>
                                        <a:latin typeface="Cambria Math" panose="02040503050406030204" pitchFamily="18" charset="0"/>
                                      </a:rPr>
                                      <m:t>2</m:t>
                                    </m:r>
                                  </m:sub>
                                </m:sSub>
                                <m:r>
                                  <a:rPr lang="en-US" altLang="zh-CN" sz="2000" i="1">
                                    <a:solidFill>
                                      <a:srgbClr val="FF0000"/>
                                    </a:solidFill>
                                    <a:latin typeface="Cambria Math" panose="02040503050406030204" pitchFamily="18" charset="0"/>
                                  </a:rPr>
                                  <m:t>𝜅</m:t>
                                </m:r>
                              </m:e>
                            </m:mr>
                            <m:m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Δ</m:t>
                                    </m:r>
                                  </m:e>
                                  <m:sup>
                                    <m:r>
                                      <a:rPr lang="en-US" altLang="zh-CN" sz="2000" b="0" i="1" smtClean="0">
                                        <a:latin typeface="Cambria Math" panose="02040503050406030204" pitchFamily="18" charset="0"/>
                                      </a:rPr>
                                      <m:t>∗</m:t>
                                    </m:r>
                                  </m:sup>
                                </m:sSup>
                                <m:r>
                                  <a:rPr lang="en-US" altLang="zh-CN" sz="2000" b="0" i="1" smtClean="0">
                                    <a:solidFill>
                                      <a:srgbClr val="FF0000"/>
                                    </a:solidFill>
                                    <a:latin typeface="Cambria Math" panose="02040503050406030204" pitchFamily="18" charset="0"/>
                                  </a:rPr>
                                  <m:t>+2</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m:t>
                                    </m:r>
                                    <m:r>
                                      <a:rPr lang="en-US" altLang="zh-CN" sz="2000" b="0" i="1" smtClean="0">
                                        <a:solidFill>
                                          <a:srgbClr val="FF0000"/>
                                        </a:solidFill>
                                        <a:latin typeface="Cambria Math" panose="02040503050406030204" pitchFamily="18" charset="0"/>
                                      </a:rPr>
                                      <m:t>𝜂</m:t>
                                    </m:r>
                                  </m:e>
                                </m:d>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𝜅</m:t>
                                    </m:r>
                                  </m:e>
                                  <m:sup>
                                    <m:r>
                                      <a:rPr lang="en-US" altLang="zh-CN" sz="2000" b="0" i="1" smtClean="0">
                                        <a:solidFill>
                                          <a:srgbClr val="FF0000"/>
                                        </a:solidFill>
                                        <a:latin typeface="Cambria Math" panose="02040503050406030204" pitchFamily="18" charset="0"/>
                                      </a:rPr>
                                      <m:t>∗</m:t>
                                    </m:r>
                                  </m:sup>
                                </m:sSup>
                              </m:e>
                              <m:e>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𝐷</m:t>
                                    </m:r>
                                  </m:sub>
                                  <m:sup>
                                    <m:r>
                                      <a:rPr lang="en-US" altLang="zh-CN" sz="2000" b="0" i="1" smtClean="0">
                                        <a:latin typeface="Cambria Math" panose="02040503050406030204" pitchFamily="18" charset="0"/>
                                      </a:rPr>
                                      <m:t>∗</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panose="02040503050406030204" pitchFamily="18" charset="0"/>
                                      </a:rPr>
                                      <m:t>1+</m:t>
                                    </m:r>
                                    <m:r>
                                      <a:rPr lang="en-US" altLang="zh-CN" sz="2000" i="1">
                                        <a:solidFill>
                                          <a:srgbClr val="FF0000"/>
                                        </a:solidFill>
                                        <a:latin typeface="Cambria Math" panose="02040503050406030204" pitchFamily="18" charset="0"/>
                                      </a:rPr>
                                      <m:t>𝜂</m:t>
                                    </m:r>
                                  </m:e>
                                </m:d>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𝜌</m:t>
                                        </m:r>
                                      </m:e>
                                      <m:sup>
                                        <m:r>
                                          <a:rPr lang="en-US" altLang="zh-CN" sz="2000" b="0" i="1" smtClean="0">
                                            <a:solidFill>
                                              <a:srgbClr val="FF0000"/>
                                            </a:solidFill>
                                            <a:latin typeface="Cambria Math" panose="02040503050406030204" pitchFamily="18" charset="0"/>
                                          </a:rPr>
                                          <m:t>∗</m:t>
                                        </m:r>
                                      </m:sup>
                                    </m:sSup>
                                  </m:e>
                                </m:d>
                              </m:e>
                            </m:mr>
                          </m:m>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𝑘</m:t>
                              </m:r>
                            </m:sub>
                          </m:sSub>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𝜂</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oMath>
                  </m:oMathPara>
                </a14:m>
                <a:endParaRPr lang="en-US" altLang="zh-CN" sz="2000" dirty="0"/>
              </a:p>
              <a:p>
                <a:pPr marL="360000" indent="0" algn="just">
                  <a:lnSpc>
                    <a:spcPct val="110000"/>
                  </a:lnSpc>
                  <a:buNone/>
                </a:pPr>
                <a:r>
                  <a:rPr lang="en-US" altLang="zh-CN" dirty="0"/>
                  <a:t>In this work,</a:t>
                </a:r>
                <a:r>
                  <a:rPr lang="zh-CN" altLang="en-US" dirty="0"/>
                  <a:t>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m:t>
                    </m:r>
                  </m:oMath>
                </a14:m>
                <a:r>
                  <a:rPr lang="zh-CN" altLang="en-US" dirty="0"/>
                  <a:t> </a:t>
                </a:r>
                <a:r>
                  <a:rPr lang="en-US" altLang="zh-CN" dirty="0"/>
                  <a:t>; when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m:t>
                    </m:r>
                  </m:oMath>
                </a14:m>
                <a:r>
                  <a:rPr lang="zh-CN" altLang="en-US" dirty="0"/>
                  <a:t> </a:t>
                </a:r>
                <a:r>
                  <a:rPr lang="en-US" altLang="zh-CN" dirty="0"/>
                  <a:t>, it gives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m>
                            <m:mPr>
                              <m:mcs>
                                <m:mc>
                                  <m:mcPr>
                                    <m:count m:val="2"/>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h</m:t>
                                    </m:r>
                                  </m:e>
                                  <m:sub>
                                    <m:r>
                                      <m:rPr>
                                        <m:brk m:alnAt="7"/>
                                      </m:rPr>
                                      <a:rPr lang="en-US" altLang="zh-CN" sz="2000" i="1">
                                        <a:latin typeface="Cambria Math" panose="02040503050406030204" pitchFamily="18" charset="0"/>
                                      </a:rPr>
                                      <m:t>𝐷</m:t>
                                    </m:r>
                                  </m:sub>
                                </m:sSub>
                                <m:r>
                                  <a:rPr lang="en-US" altLang="zh-CN" sz="2000" i="1">
                                    <a:latin typeface="Cambria Math" panose="02040503050406030204" pitchFamily="18" charset="0"/>
                                  </a:rPr>
                                  <m:t>−</m:t>
                                </m:r>
                                <m:r>
                                  <a:rPr lang="en-US" altLang="zh-CN" sz="2000" i="1">
                                    <a:latin typeface="Cambria Math" panose="02040503050406030204" pitchFamily="18" charset="0"/>
                                  </a:rPr>
                                  <m:t>𝜆</m:t>
                                </m:r>
                              </m:e>
                              <m:e>
                                <m:r>
                                  <m:rPr>
                                    <m:sty m:val="p"/>
                                  </m:rPr>
                                  <a:rPr lang="en-US" altLang="zh-CN" sz="2000">
                                    <a:latin typeface="Cambria Math" panose="02040503050406030204" pitchFamily="18" charset="0"/>
                                  </a:rPr>
                                  <m:t>Δ</m:t>
                                </m:r>
                                <m:r>
                                  <a:rPr lang="en-US" altLang="zh-CN" sz="2000" i="1">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4</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𝜆</m:t>
                                    </m:r>
                                  </m:e>
                                  <m:sub>
                                    <m:r>
                                      <a:rPr lang="en-US" altLang="zh-CN" sz="2000" i="1">
                                        <a:solidFill>
                                          <a:srgbClr val="FF0000"/>
                                        </a:solidFill>
                                        <a:latin typeface="Cambria Math" panose="02040503050406030204" pitchFamily="18" charset="0"/>
                                      </a:rPr>
                                      <m:t>2</m:t>
                                    </m:r>
                                  </m:sub>
                                </m:sSub>
                                <m:r>
                                  <a:rPr lang="en-US" altLang="zh-CN" sz="2000" i="1">
                                    <a:solidFill>
                                      <a:srgbClr val="FF0000"/>
                                    </a:solidFill>
                                    <a:latin typeface="Cambria Math" panose="02040503050406030204" pitchFamily="18" charset="0"/>
                                  </a:rPr>
                                  <m:t>𝜅</m:t>
                                </m:r>
                              </m:e>
                            </m:mr>
                            <m:mr>
                              <m:e>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Δ</m:t>
                                    </m:r>
                                  </m:e>
                                  <m:sup>
                                    <m:r>
                                      <a:rPr lang="en-US" altLang="zh-CN" sz="2000" i="1">
                                        <a:latin typeface="Cambria Math" panose="02040503050406030204" pitchFamily="18" charset="0"/>
                                      </a:rPr>
                                      <m:t>∗</m:t>
                                    </m:r>
                                  </m:sup>
                                </m:sSup>
                                <m:r>
                                  <a:rPr lang="en-US" altLang="zh-CN" sz="2000" i="1">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4</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𝜆</m:t>
                                    </m:r>
                                  </m:e>
                                  <m:sub>
                                    <m:r>
                                      <a:rPr lang="en-US" altLang="zh-CN" sz="2000" i="1">
                                        <a:solidFill>
                                          <a:srgbClr val="FF0000"/>
                                        </a:solidFill>
                                        <a:latin typeface="Cambria Math" panose="02040503050406030204" pitchFamily="18" charset="0"/>
                                      </a:rPr>
                                      <m:t>2</m:t>
                                    </m:r>
                                  </m:sub>
                                </m:sSub>
                                <m:sSup>
                                  <m:sSupPr>
                                    <m:ctrlPr>
                                      <a:rPr lang="en-US" altLang="zh-CN" sz="2000" i="1">
                                        <a:solidFill>
                                          <a:srgbClr val="FF0000"/>
                                        </a:solidFill>
                                        <a:latin typeface="Cambria Math" panose="02040503050406030204" pitchFamily="18" charset="0"/>
                                      </a:rPr>
                                    </m:ctrlPr>
                                  </m:sSupPr>
                                  <m:e>
                                    <m:r>
                                      <a:rPr lang="en-US" altLang="zh-CN" sz="2000" i="1">
                                        <a:solidFill>
                                          <a:srgbClr val="FF0000"/>
                                        </a:solidFill>
                                        <a:latin typeface="Cambria Math" panose="02040503050406030204" pitchFamily="18" charset="0"/>
                                      </a:rPr>
                                      <m:t>𝜅</m:t>
                                    </m:r>
                                  </m:e>
                                  <m:sup>
                                    <m:r>
                                      <a:rPr lang="en-US" altLang="zh-CN" sz="2000" i="1">
                                        <a:solidFill>
                                          <a:srgbClr val="FF0000"/>
                                        </a:solidFill>
                                        <a:latin typeface="Cambria Math" panose="02040503050406030204" pitchFamily="18" charset="0"/>
                                      </a:rPr>
                                      <m:t>∗</m:t>
                                    </m:r>
                                  </m:sup>
                                </m:sSup>
                              </m:e>
                              <m:e>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h</m:t>
                                    </m:r>
                                  </m:e>
                                  <m:sub>
                                    <m:r>
                                      <a:rPr lang="en-US" altLang="zh-CN" sz="2000" i="1">
                                        <a:latin typeface="Cambria Math" panose="02040503050406030204" pitchFamily="18" charset="0"/>
                                      </a:rPr>
                                      <m:t>𝐷</m:t>
                                    </m:r>
                                  </m:sub>
                                  <m:sup>
                                    <m:r>
                                      <a:rPr lang="en-US" altLang="zh-CN" sz="2000" i="1">
                                        <a:latin typeface="Cambria Math" panose="02040503050406030204" pitchFamily="18" charset="0"/>
                                      </a:rPr>
                                      <m:t>∗</m:t>
                                    </m:r>
                                  </m:sup>
                                </m:sSubSup>
                                <m:r>
                                  <a:rPr lang="en-US" altLang="zh-CN" sz="2000" i="1">
                                    <a:latin typeface="Cambria Math" panose="02040503050406030204" pitchFamily="18" charset="0"/>
                                  </a:rPr>
                                  <m:t>+</m:t>
                                </m:r>
                                <m:r>
                                  <a:rPr lang="en-US" altLang="zh-CN" sz="2000" i="1">
                                    <a:latin typeface="Cambria Math" panose="02040503050406030204" pitchFamily="18" charset="0"/>
                                  </a:rPr>
                                  <m:t>𝜆</m:t>
                                </m:r>
                              </m:e>
                            </m:mr>
                          </m:m>
                        </m:e>
                      </m:d>
                      <m:d>
                        <m:dPr>
                          <m:begChr m:val="["/>
                          <m:endChr m:val="]"/>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𝑈</m:t>
                                    </m:r>
                                  </m:e>
                                  <m:sub>
                                    <m:r>
                                      <m:rPr>
                                        <m:brk m:alnAt="7"/>
                                      </m:rPr>
                                      <a:rPr lang="en-US" altLang="zh-CN" sz="2000" i="1">
                                        <a:latin typeface="Cambria Math" panose="02040503050406030204" pitchFamily="18" charset="0"/>
                                      </a:rPr>
                                      <m:t>𝑘</m:t>
                                    </m:r>
                                  </m:sub>
                                </m:sSub>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𝑘</m:t>
                                    </m:r>
                                  </m:sub>
                                </m:sSub>
                              </m:e>
                            </m:mr>
                          </m:m>
                        </m:e>
                      </m:d>
                      <m:r>
                        <a:rPr lang="en-US" altLang="zh-CN" sz="2000" i="1">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𝑘</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sub>
                          </m:sSub>
                        </m:e>
                      </m:d>
                      <m:d>
                        <m:dPr>
                          <m:begChr m:val="["/>
                          <m:endChr m:val="]"/>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𝑈</m:t>
                                    </m:r>
                                  </m:e>
                                  <m:sub>
                                    <m:r>
                                      <m:rPr>
                                        <m:brk m:alnAt="7"/>
                                      </m:rPr>
                                      <a:rPr lang="en-US" altLang="zh-CN" sz="2000" i="1">
                                        <a:latin typeface="Cambria Math" panose="02040503050406030204" pitchFamily="18" charset="0"/>
                                      </a:rPr>
                                      <m:t>𝑘</m:t>
                                    </m:r>
                                  </m:sub>
                                </m:sSub>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𝑘</m:t>
                                    </m:r>
                                  </m:sub>
                                </m:sSub>
                              </m:e>
                            </m:mr>
                          </m:m>
                        </m:e>
                      </m:d>
                      <m:r>
                        <a:rPr lang="en-US" altLang="zh-CN" sz="2000"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AC82282E-1924-12A8-D398-D77B4B526F2F}"/>
                  </a:ext>
                </a:extLst>
              </p:cNvPr>
              <p:cNvSpPr>
                <a:spLocks noGrp="1" noRot="1" noChangeAspect="1" noMove="1" noResize="1" noEditPoints="1" noAdjustHandles="1" noChangeArrowheads="1" noChangeShapeType="1" noTextEdit="1"/>
              </p:cNvSpPr>
              <p:nvPr>
                <p:ph idx="1"/>
              </p:nvPr>
            </p:nvSpPr>
            <p:spPr>
              <a:blipFill>
                <a:blip r:embed="rId2"/>
                <a:stretch>
                  <a:fillRect l="-733" t="-668" r="-46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D54F03C-05A4-B2DD-67B5-59F52E94F145}"/>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041843C8-89A4-1055-3472-9565833F2D10}"/>
              </a:ext>
            </a:extLst>
          </p:cNvPr>
          <p:cNvSpPr>
            <a:spLocks noGrp="1"/>
          </p:cNvSpPr>
          <p:nvPr>
            <p:ph type="sldNum" sz="quarter" idx="12"/>
          </p:nvPr>
        </p:nvSpPr>
        <p:spPr/>
        <p:txBody>
          <a:bodyPr/>
          <a:lstStyle/>
          <a:p>
            <a:fld id="{145E87E0-5A96-412F-AEC1-3371B086441C}" type="slidenum">
              <a:rPr lang="zh-CN" altLang="en-US" smtClean="0"/>
              <a:t>36</a:t>
            </a:fld>
            <a:endParaRPr lang="zh-CN" altLang="en-US"/>
          </a:p>
        </p:txBody>
      </p:sp>
      <p:sp>
        <p:nvSpPr>
          <p:cNvPr id="5" name="页脚占位符 4">
            <a:extLst>
              <a:ext uri="{FF2B5EF4-FFF2-40B4-BE49-F238E27FC236}">
                <a16:creationId xmlns:a16="http://schemas.microsoft.com/office/drawing/2014/main" id="{17C1959D-F257-5A5D-521F-7125108AB25B}"/>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790168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B415C7-6DEA-D715-0527-8B01A7AB902E}"/>
              </a:ext>
            </a:extLst>
          </p:cNvPr>
          <p:cNvSpPr>
            <a:spLocks noGrp="1"/>
          </p:cNvSpPr>
          <p:nvPr>
            <p:ph type="title"/>
          </p:nvPr>
        </p:nvSpPr>
        <p:spPr/>
        <p:txBody>
          <a:bodyPr/>
          <a:lstStyle/>
          <a:p>
            <a:r>
              <a:rPr lang="en-US" altLang="zh-CN" dirty="0"/>
              <a:t>The expectation value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4D40417-EB53-757D-3A5E-806035CCD9BC}"/>
                  </a:ext>
                </a:extLst>
              </p:cNvPr>
              <p:cNvSpPr>
                <a:spLocks noGrp="1"/>
              </p:cNvSpPr>
              <p:nvPr>
                <p:ph idx="1"/>
              </p:nvPr>
            </p:nvSpPr>
            <p:spPr>
              <a:xfrm>
                <a:off x="0" y="894521"/>
                <a:ext cx="9144000" cy="5690101"/>
              </a:xfrm>
            </p:spPr>
            <p:txBody>
              <a:bodyPr>
                <a:normAutofit fontScale="92500"/>
              </a:bodyPr>
              <a:lstStyle/>
              <a:p>
                <a:pPr marL="361950" indent="-361950" algn="just">
                  <a:buFont typeface="Wingdings" panose="05000000000000000000" pitchFamily="2" charset="2"/>
                  <a:buChar char="l"/>
                </a:pPr>
                <a:r>
                  <a:rPr lang="en-US" altLang="zh-CN" sz="2600" dirty="0"/>
                  <a:t>For any operator</a:t>
                </a:r>
                <a:r>
                  <a:rPr lang="zh-CN" altLang="en-US" sz="2600" dirty="0"/>
                  <a:t> </a:t>
                </a:r>
                <a14:m>
                  <m:oMath xmlns:m="http://schemas.openxmlformats.org/officeDocument/2006/math">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𝑄</m:t>
                        </m:r>
                      </m:e>
                    </m:acc>
                  </m:oMath>
                </a14:m>
                <a:r>
                  <a:rPr lang="zh-CN" altLang="en-US" sz="2600" dirty="0"/>
                  <a:t> </a:t>
                </a:r>
                <a:r>
                  <a:rPr lang="en-US" altLang="zh-CN" sz="2600" dirty="0"/>
                  <a:t>, using the VAPNP and expand to the second order, similarly we get</a:t>
                </a:r>
              </a:p>
              <a:p>
                <a:pPr marL="0" lvl="0" indent="0" algn="just">
                  <a:buNone/>
                  <a:defRPr/>
                </a:pPr>
                <a14:m>
                  <m:oMathPara xmlns:m="http://schemas.openxmlformats.org/officeDocument/2006/math">
                    <m:oMathParaPr>
                      <m:jc m:val="centerGroup"/>
                    </m:oMathParaPr>
                    <m:oMath xmlns:m="http://schemas.openxmlformats.org/officeDocument/2006/math">
                      <m:d>
                        <m:dPr>
                          <m:begChr m:val="⟨"/>
                          <m:endChr m:val="⟩"/>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m:rPr>
                              <m:sty m:val="p"/>
                            </m:rPr>
                            <a:rPr kumimoji="0" lang="en-US" altLang="zh-CN" sz="2200" b="0" i="0" u="none" strike="noStrike" kern="1200" cap="none" spc="0" normalizeH="0" baseline="0" noProof="0" smtClean="0">
                              <a:ln>
                                <a:noFill/>
                              </a:ln>
                              <a:solidFill>
                                <a:prstClr val="black"/>
                              </a:solidFill>
                              <a:effectLst/>
                              <a:uLnTx/>
                              <a:uFillTx/>
                              <a:latin typeface="Cambria Math" panose="02040503050406030204" pitchFamily="18" charset="0"/>
                              <a:cs typeface="+mn-cs"/>
                            </a:rPr>
                            <m:t>Φ</m:t>
                          </m:r>
                        </m:e>
                        <m:e>
                          <m:d>
                            <m:dPr>
                              <m:begChr m:val="["/>
                              <m:endChr m:val="]"/>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acc>
                                <m:accPr>
                                  <m:chr m:val="̂"/>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acc>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𝑞</m:t>
                                  </m:r>
                                </m:e>
                                <m:sub>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𝑞</m:t>
                                  </m:r>
                                </m:e>
                                <m:sub>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𝑞</m:t>
                                  </m:r>
                                </m:e>
                                <m:sub>
                                  <m:r>
                                    <a:rPr lang="en-US" altLang="zh-CN" sz="2200" b="0" i="1" smtClean="0">
                                      <a:latin typeface="Cambria Math" panose="02040503050406030204" pitchFamily="18" charset="0"/>
                                    </a:rPr>
                                    <m:t>2</m:t>
                                  </m:r>
                                </m:sub>
                              </m:sSub>
                              <m:sSup>
                                <m:sSupPr>
                                  <m:ctrlPr>
                                    <a:rPr lang="en-US" altLang="zh-CN" sz="2200" b="0" i="1" smtClean="0">
                                      <a:latin typeface="Cambria Math" panose="02040503050406030204" pitchFamily="18" charset="0"/>
                                    </a:rPr>
                                  </m:ctrlPr>
                                </m:sSupPr>
                                <m:e>
                                  <m:d>
                                    <m:dPr>
                                      <m:ctrlPr>
                                        <a:rPr lang="en-US" altLang="zh-CN" sz="2200" b="0" i="1" smtClean="0">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b="0" i="1" smtClean="0">
                                      <a:latin typeface="Cambria Math" panose="02040503050406030204" pitchFamily="18" charset="0"/>
                                    </a:rPr>
                                    <m:t>2</m:t>
                                  </m:r>
                                </m:sup>
                              </m:sSup>
                            </m:e>
                          </m:d>
                          <m:sSup>
                            <m:sSupPr>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d>
                                <m:dPr>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sup>
                          </m:sSup>
                        </m:e>
                        <m:e>
                          <m:r>
                            <m:rPr>
                              <m:sty m:val="p"/>
                            </m:rPr>
                            <a:rPr kumimoji="0" lang="en-US" altLang="zh-CN" sz="2200" b="0" i="0" u="none" strike="noStrike" kern="1200" cap="none" spc="0" normalizeH="0" baseline="0" noProof="0" smtClean="0">
                              <a:ln>
                                <a:noFill/>
                              </a:ln>
                              <a:solidFill>
                                <a:prstClr val="black"/>
                              </a:solidFill>
                              <a:effectLst/>
                              <a:uLnTx/>
                              <a:uFillTx/>
                              <a:latin typeface="Cambria Math" panose="02040503050406030204" pitchFamily="18" charset="0"/>
                              <a:cs typeface="+mn-cs"/>
                            </a:rPr>
                            <m:t>Φ</m:t>
                          </m:r>
                        </m:e>
                      </m:d>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  </m:t>
                      </m:r>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𝑘</m:t>
                      </m:r>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=0,1,2,</m:t>
                      </m:r>
                    </m:oMath>
                  </m:oMathPara>
                </a14:m>
                <a:endParaRPr lang="en-US" altLang="zh-CN" sz="2800" dirty="0"/>
              </a:p>
              <a:p>
                <a:pPr marL="360000" indent="0" algn="just">
                  <a:buNone/>
                </a:pPr>
                <a:r>
                  <a:rPr lang="en-US" altLang="zh-CN" sz="2600" dirty="0"/>
                  <a:t>The solution is</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𝑞</m:t>
                          </m:r>
                        </m:e>
                        <m:sub>
                          <m:r>
                            <a:rPr lang="en-US" altLang="zh-CN" sz="2200" b="0" i="1" smtClean="0">
                              <a:latin typeface="Cambria Math" panose="02040503050406030204" pitchFamily="18" charset="0"/>
                            </a:rPr>
                            <m:t>2</m:t>
                          </m:r>
                        </m:sub>
                      </m:sSub>
                      <m:r>
                        <a:rPr lang="en-US" altLang="zh-CN" sz="2200" b="0" i="1" smtClean="0">
                          <a:latin typeface="Cambria Math" panose="02040503050406030204" pitchFamily="18" charset="0"/>
                        </a:rPr>
                        <m:t>=</m:t>
                      </m:r>
                      <m:f>
                        <m:fPr>
                          <m:ctrlPr>
                            <a:rPr lang="en-US" altLang="zh-CN" sz="2200" b="0" i="1" smtClean="0">
                              <a:latin typeface="Cambria Math" panose="02040503050406030204" pitchFamily="18" charset="0"/>
                            </a:rPr>
                          </m:ctrlPr>
                        </m:fPr>
                        <m:num>
                          <m:d>
                            <m:dPr>
                              <m:begChr m:val="⟨"/>
                              <m:endChr m:val="⟩"/>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𝑄</m:t>
                                  </m:r>
                                </m:e>
                              </m:acc>
                              <m:sSup>
                                <m:sSupPr>
                                  <m:ctrlPr>
                                    <a:rPr lang="en-US" altLang="zh-CN" sz="2200" b="0" i="1" smtClean="0">
                                      <a:latin typeface="Cambria Math" panose="02040503050406030204" pitchFamily="18" charset="0"/>
                                    </a:rPr>
                                  </m:ctrlPr>
                                </m:sSupPr>
                                <m:e>
                                  <m:d>
                                    <m:dPr>
                                      <m:ctrlPr>
                                        <a:rPr lang="en-US" altLang="zh-CN" sz="2200" b="0" i="1" smtClean="0">
                                          <a:latin typeface="Cambria Math" panose="02040503050406030204" pitchFamily="18" charset="0"/>
                                        </a:rPr>
                                      </m:ctrlPr>
                                    </m:dPr>
                                    <m:e>
                                      <m:r>
                                        <m:rPr>
                                          <m:sty m:val="p"/>
                                        </m:rPr>
                                        <a:rPr lang="en-US" altLang="zh-CN" sz="2200" b="0" i="0" smtClean="0">
                                          <a:latin typeface="Cambria Math" panose="02040503050406030204" pitchFamily="18" charset="0"/>
                                        </a:rPr>
                                        <m:t>Δ</m:t>
                                      </m:r>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𝑁</m:t>
                                          </m:r>
                                        </m:e>
                                      </m:acc>
                                    </m:e>
                                  </m:d>
                                </m:e>
                                <m:sup>
                                  <m:r>
                                    <a:rPr lang="en-US" altLang="zh-CN" sz="2200" b="0" i="1" smtClean="0">
                                      <a:latin typeface="Cambria Math" panose="02040503050406030204" pitchFamily="18" charset="0"/>
                                    </a:rPr>
                                    <m:t>2</m:t>
                                  </m:r>
                                </m:sup>
                              </m:sSup>
                            </m:e>
                          </m:d>
                          <m:r>
                            <a:rPr lang="en-US" altLang="zh-CN" sz="2200" b="0" i="1" smtClean="0">
                              <a:latin typeface="Cambria Math" panose="02040503050406030204" pitchFamily="18" charset="0"/>
                            </a:rPr>
                            <m:t>−</m:t>
                          </m:r>
                          <m:d>
                            <m:dPr>
                              <m:begChr m:val="⟨"/>
                              <m:endChr m:val="⟩"/>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𝑄</m:t>
                                  </m:r>
                                </m:e>
                              </m:acc>
                            </m:e>
                          </m:d>
                          <m:d>
                            <m:dPr>
                              <m:begChr m:val="⟨"/>
                              <m:endChr m:val="⟩"/>
                              <m:ctrlPr>
                                <a:rPr lang="en-US" altLang="zh-CN" sz="2200" b="0" i="1" smtClean="0">
                                  <a:latin typeface="Cambria Math" panose="02040503050406030204" pitchFamily="18" charset="0"/>
                                </a:rPr>
                              </m:ctrlPr>
                            </m:dPr>
                            <m:e>
                              <m:sSup>
                                <m:sSupPr>
                                  <m:ctrlPr>
                                    <a:rPr lang="en-US" altLang="zh-CN" sz="2200" b="0" i="1" smtClean="0">
                                      <a:latin typeface="Cambria Math" panose="02040503050406030204" pitchFamily="18" charset="0"/>
                                    </a:rPr>
                                  </m:ctrlPr>
                                </m:sSupPr>
                                <m:e>
                                  <m:d>
                                    <m:dPr>
                                      <m:ctrlPr>
                                        <a:rPr lang="en-US" altLang="zh-CN" sz="2200" b="0" i="1" smtClean="0">
                                          <a:latin typeface="Cambria Math" panose="02040503050406030204" pitchFamily="18" charset="0"/>
                                        </a:rPr>
                                      </m:ctrlPr>
                                    </m:dPr>
                                    <m:e>
                                      <m:r>
                                        <m:rPr>
                                          <m:sty m:val="p"/>
                                        </m:rPr>
                                        <a:rPr lang="en-US" altLang="zh-CN" sz="2200" b="0" i="0" smtClean="0">
                                          <a:latin typeface="Cambria Math" panose="02040503050406030204" pitchFamily="18" charset="0"/>
                                        </a:rPr>
                                        <m:t>Δ</m:t>
                                      </m:r>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𝑁</m:t>
                                          </m:r>
                                        </m:e>
                                      </m:acc>
                                    </m:e>
                                  </m:d>
                                </m:e>
                                <m:sup>
                                  <m:r>
                                    <a:rPr lang="en-US" altLang="zh-CN" sz="2200" b="0" i="1" smtClean="0">
                                      <a:latin typeface="Cambria Math" panose="02040503050406030204" pitchFamily="18" charset="0"/>
                                    </a:rPr>
                                    <m:t>2</m:t>
                                  </m:r>
                                </m:sup>
                              </m:sSup>
                            </m:e>
                          </m:d>
                          <m:r>
                            <a:rPr lang="en-US" altLang="zh-CN" sz="2200" b="0" i="1" smtClean="0">
                              <a:latin typeface="Cambria Math" panose="02040503050406030204" pitchFamily="18" charset="0"/>
                            </a:rPr>
                            <m:t>−</m:t>
                          </m:r>
                          <m:f>
                            <m:fPr>
                              <m:type m:val="lin"/>
                              <m:ctrlPr>
                                <a:rPr lang="en-US" altLang="zh-CN" sz="2200" b="0" i="1" smtClean="0">
                                  <a:latin typeface="Cambria Math" panose="02040503050406030204" pitchFamily="18" charset="0"/>
                                </a:rPr>
                              </m:ctrlPr>
                            </m:fPr>
                            <m:num>
                              <m:d>
                                <m:dPr>
                                  <m:begChr m:val="⟨"/>
                                  <m:endChr m:val="⟩"/>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𝑄</m:t>
                                      </m:r>
                                    </m:e>
                                  </m:acc>
                                  <m:r>
                                    <m:rPr>
                                      <m:sty m:val="p"/>
                                    </m:rPr>
                                    <a:rPr lang="en-US" altLang="zh-CN" sz="2200" b="0" i="0" smtClean="0">
                                      <a:latin typeface="Cambria Math" panose="02040503050406030204" pitchFamily="18" charset="0"/>
                                    </a:rPr>
                                    <m:t>Δ</m:t>
                                  </m:r>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𝑁</m:t>
                                      </m:r>
                                    </m:e>
                                  </m:acc>
                                </m:e>
                              </m:d>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b="0" i="1" smtClean="0">
                                          <a:latin typeface="Cambria Math" panose="02040503050406030204" pitchFamily="18" charset="0"/>
                                        </a:rPr>
                                        <m:t>3</m:t>
                                      </m:r>
                                    </m:sup>
                                  </m:sSup>
                                </m:e>
                              </m:d>
                            </m:num>
                            <m:den>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i="1">
                                          <a:latin typeface="Cambria Math" panose="02040503050406030204" pitchFamily="18" charset="0"/>
                                        </a:rPr>
                                        <m:t>2</m:t>
                                      </m:r>
                                    </m:sup>
                                  </m:sSup>
                                </m:e>
                              </m:d>
                            </m:den>
                          </m:f>
                        </m:num>
                        <m:den>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b="0" i="1" smtClean="0">
                                      <a:latin typeface="Cambria Math" panose="02040503050406030204" pitchFamily="18" charset="0"/>
                                    </a:rPr>
                                    <m:t>4</m:t>
                                  </m:r>
                                </m:sup>
                              </m:sSup>
                            </m:e>
                          </m:d>
                          <m:r>
                            <a:rPr lang="en-US" altLang="zh-CN" sz="2200" b="0" i="1" smtClean="0">
                              <a:latin typeface="Cambria Math" panose="02040503050406030204" pitchFamily="18" charset="0"/>
                            </a:rPr>
                            <m:t>−</m:t>
                          </m:r>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i="1">
                                      <a:latin typeface="Cambria Math" panose="02040503050406030204" pitchFamily="18" charset="0"/>
                                    </a:rPr>
                                    <m:t>2</m:t>
                                  </m:r>
                                </m:sup>
                              </m:sSup>
                            </m:e>
                          </m:d>
                          <m:r>
                            <a:rPr lang="en-US" altLang="zh-CN" sz="2200" b="0" i="1" smtClean="0">
                              <a:latin typeface="Cambria Math" panose="02040503050406030204" pitchFamily="18" charset="0"/>
                            </a:rPr>
                            <m:t>−</m:t>
                          </m:r>
                          <m:f>
                            <m:fPr>
                              <m:type m:val="lin"/>
                              <m:ctrlPr>
                                <a:rPr lang="en-US" altLang="zh-CN" sz="2200" b="0" i="1" smtClean="0">
                                  <a:latin typeface="Cambria Math" panose="02040503050406030204" pitchFamily="18" charset="0"/>
                                </a:rPr>
                              </m:ctrlPr>
                            </m:fPr>
                            <m:num>
                              <m:sSup>
                                <m:sSupPr>
                                  <m:ctrlPr>
                                    <a:rPr lang="en-US" altLang="zh-CN" sz="2200" b="0" i="1" smtClean="0">
                                      <a:latin typeface="Cambria Math" panose="02040503050406030204" pitchFamily="18" charset="0"/>
                                    </a:rPr>
                                  </m:ctrlPr>
                                </m:sSupPr>
                                <m:e>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b="0" i="1" smtClean="0">
                                              <a:latin typeface="Cambria Math" panose="02040503050406030204" pitchFamily="18" charset="0"/>
                                            </a:rPr>
                                            <m:t>3</m:t>
                                          </m:r>
                                        </m:sup>
                                      </m:sSup>
                                    </m:e>
                                  </m:d>
                                </m:e>
                                <m:sup>
                                  <m:r>
                                    <a:rPr lang="en-US" altLang="zh-CN" sz="2200" b="0" i="1" smtClean="0">
                                      <a:latin typeface="Cambria Math" panose="02040503050406030204" pitchFamily="18" charset="0"/>
                                    </a:rPr>
                                    <m:t>2</m:t>
                                  </m:r>
                                </m:sup>
                              </m:sSup>
                            </m:num>
                            <m:den>
                              <m:d>
                                <m:dPr>
                                  <m:begChr m:val="⟨"/>
                                  <m:endChr m:val="⟩"/>
                                  <m:ctrlPr>
                                    <a:rPr lang="en-US" altLang="zh-CN" sz="2200" b="0" i="1" smtClean="0">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i="1">
                                          <a:latin typeface="Cambria Math" panose="02040503050406030204" pitchFamily="18" charset="0"/>
                                        </a:rPr>
                                        <m:t>2</m:t>
                                      </m:r>
                                    </m:sup>
                                  </m:sSup>
                                </m:e>
                              </m:d>
                            </m:den>
                          </m:f>
                        </m:den>
                      </m:f>
                      <m:r>
                        <a:rPr lang="en-US" altLang="zh-CN" sz="2200" b="0" i="1" smtClean="0">
                          <a:latin typeface="Cambria Math" panose="02040503050406030204" pitchFamily="18" charset="0"/>
                        </a:rPr>
                        <m:t>,</m:t>
                      </m:r>
                    </m:oMath>
                  </m:oMathPara>
                </a14:m>
                <a:endParaRPr lang="en-US" altLang="zh-CN" sz="2800" dirty="0"/>
              </a:p>
              <a:p>
                <a:pPr marL="360000" indent="0" algn="just">
                  <a:buNone/>
                </a:pPr>
                <a:r>
                  <a:rPr lang="en-US" altLang="zh-CN" sz="2600" dirty="0"/>
                  <a:t>where</a:t>
                </a:r>
                <a:r>
                  <a:rPr lang="zh-CN" altLang="en-US" sz="2800" dirty="0"/>
                  <a:t> </a:t>
                </a:r>
                <a14:m>
                  <m:oMath xmlns:m="http://schemas.openxmlformats.org/officeDocument/2006/math">
                    <m:r>
                      <m:rPr>
                        <m:sty m:val="p"/>
                      </m:rPr>
                      <a:rPr lang="en-US" altLang="zh-CN" sz="2200" b="0" i="0" smtClean="0">
                        <a:latin typeface="Cambria Math" panose="02040503050406030204" pitchFamily="18" charset="0"/>
                      </a:rPr>
                      <m:t>Δ</m:t>
                    </m:r>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𝑁</m:t>
                        </m:r>
                      </m:e>
                    </m:acc>
                    <m:r>
                      <a:rPr lang="en-US" altLang="zh-CN" sz="2200" b="0" i="1" dirty="0" smtClean="0">
                        <a:latin typeface="Cambria Math" panose="02040503050406030204" pitchFamily="18" charset="0"/>
                      </a:rPr>
                      <m:t>=</m:t>
                    </m:r>
                    <m:acc>
                      <m:accPr>
                        <m:chr m:val="̂"/>
                        <m:ctrlPr>
                          <a:rPr lang="en-US" altLang="zh-CN" sz="2200" b="0" i="1" dirty="0" smtClean="0">
                            <a:latin typeface="Cambria Math" panose="02040503050406030204" pitchFamily="18" charset="0"/>
                          </a:rPr>
                        </m:ctrlPr>
                      </m:accPr>
                      <m:e>
                        <m:r>
                          <a:rPr lang="en-US" altLang="zh-CN" sz="2200" b="0" i="1" dirty="0" smtClean="0">
                            <a:latin typeface="Cambria Math" panose="02040503050406030204" pitchFamily="18" charset="0"/>
                          </a:rPr>
                          <m:t>𝑁</m:t>
                        </m:r>
                      </m:e>
                    </m:acc>
                    <m:r>
                      <a:rPr lang="en-US" altLang="zh-CN" sz="2200" b="0" i="1" dirty="0" smtClean="0">
                        <a:latin typeface="Cambria Math" panose="02040503050406030204" pitchFamily="18" charset="0"/>
                      </a:rPr>
                      <m:t>−</m:t>
                    </m:r>
                    <m:d>
                      <m:dPr>
                        <m:begChr m:val="⟨"/>
                        <m:endChr m:val="⟩"/>
                        <m:ctrlPr>
                          <a:rPr lang="en-US" altLang="zh-CN" sz="2200" b="0" i="1" dirty="0" smtClean="0">
                            <a:latin typeface="Cambria Math" panose="02040503050406030204" pitchFamily="18" charset="0"/>
                          </a:rPr>
                        </m:ctrlPr>
                      </m:dPr>
                      <m:e>
                        <m:acc>
                          <m:accPr>
                            <m:chr m:val="̂"/>
                            <m:ctrlPr>
                              <a:rPr lang="en-US" altLang="zh-CN" sz="2200" b="0" i="1" dirty="0" smtClean="0">
                                <a:latin typeface="Cambria Math" panose="02040503050406030204" pitchFamily="18" charset="0"/>
                              </a:rPr>
                            </m:ctrlPr>
                          </m:accPr>
                          <m:e>
                            <m:r>
                              <a:rPr lang="en-US" altLang="zh-CN" sz="2200" b="0" i="1" dirty="0" smtClean="0">
                                <a:latin typeface="Cambria Math" panose="02040503050406030204" pitchFamily="18" charset="0"/>
                              </a:rPr>
                              <m:t>𝑁</m:t>
                            </m:r>
                          </m:e>
                        </m:acc>
                      </m:e>
                    </m:d>
                  </m:oMath>
                </a14:m>
                <a:endParaRPr lang="en-US" altLang="zh-CN" sz="2400" dirty="0"/>
              </a:p>
              <a:p>
                <a:pPr marL="361950" indent="-361950" algn="just">
                  <a:buFont typeface="Wingdings" panose="05000000000000000000" pitchFamily="2" charset="2"/>
                  <a:buChar char="l"/>
                </a:pPr>
                <a:r>
                  <a:rPr lang="en-US" altLang="zh-CN" sz="2600" dirty="0"/>
                  <a:t>The projected expectation value reads</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zh-CN" sz="2200" b="0" i="1" smtClean="0">
                              <a:latin typeface="Cambria Math" panose="02040503050406030204" pitchFamily="18" charset="0"/>
                            </a:rPr>
                          </m:ctrlPr>
                        </m:sSubSupPr>
                        <m:e>
                          <m:r>
                            <a:rPr lang="en-US" altLang="zh-CN" sz="2200" b="0" i="1" smtClean="0">
                              <a:latin typeface="Cambria Math" panose="02040503050406030204" pitchFamily="18" charset="0"/>
                            </a:rPr>
                            <m:t>𝑄</m:t>
                          </m:r>
                        </m:e>
                        <m:sub>
                          <m:r>
                            <m:rPr>
                              <m:sty m:val="p"/>
                            </m:rPr>
                            <a:rPr lang="en-US" altLang="zh-CN" sz="2200" b="0" i="0" smtClean="0">
                              <a:latin typeface="Cambria Math" panose="02040503050406030204" pitchFamily="18" charset="0"/>
                            </a:rPr>
                            <m:t>proj</m:t>
                          </m:r>
                        </m:sub>
                        <m:sup>
                          <m:r>
                            <a:rPr lang="en-US" altLang="zh-CN" sz="2200" b="0" i="1" smtClean="0">
                              <a:latin typeface="Cambria Math" panose="02040503050406030204" pitchFamily="18" charset="0"/>
                            </a:rPr>
                            <m:t>𝑁</m:t>
                          </m:r>
                        </m:sup>
                      </m:sSubSup>
                      <m:r>
                        <a:rPr lang="en-US" altLang="zh-CN" sz="2200" b="0" i="1" smtClean="0">
                          <a:latin typeface="Cambria Math" panose="02040503050406030204" pitchFamily="18" charset="0"/>
                        </a:rPr>
                        <m:t>≈</m:t>
                      </m:r>
                      <m:d>
                        <m:dPr>
                          <m:begChr m:val="⟨"/>
                          <m:endChr m:val="⟩"/>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𝑄</m:t>
                              </m:r>
                            </m:e>
                          </m:acc>
                        </m:e>
                      </m:d>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𝑞</m:t>
                          </m:r>
                        </m:e>
                        <m:sub>
                          <m:r>
                            <a:rPr lang="en-US" altLang="zh-CN" sz="2200" b="0" i="1" smtClean="0">
                              <a:latin typeface="Cambria Math" panose="02040503050406030204" pitchFamily="18" charset="0"/>
                            </a:rPr>
                            <m:t>2</m:t>
                          </m:r>
                        </m:sub>
                      </m:sSub>
                      <m:d>
                        <m:dPr>
                          <m:begChr m:val="⟨"/>
                          <m:endChr m:val="⟩"/>
                          <m:ctrlPr>
                            <a:rPr lang="en-US" altLang="zh-CN" sz="2200" i="1">
                              <a:latin typeface="Cambria Math" panose="02040503050406030204" pitchFamily="18" charset="0"/>
                            </a:rPr>
                          </m:ctrlPr>
                        </m:dPr>
                        <m:e>
                          <m:sSup>
                            <m:sSupPr>
                              <m:ctrlPr>
                                <a:rPr lang="en-US" altLang="zh-CN" sz="2200" i="1">
                                  <a:latin typeface="Cambria Math" panose="02040503050406030204" pitchFamily="18" charset="0"/>
                                </a:rPr>
                              </m:ctrlPr>
                            </m:sSupPr>
                            <m:e>
                              <m:d>
                                <m:dPr>
                                  <m:ctrlPr>
                                    <a:rPr lang="en-US" altLang="zh-CN" sz="2200" i="1">
                                      <a:latin typeface="Cambria Math" panose="02040503050406030204" pitchFamily="18" charset="0"/>
                                    </a:rPr>
                                  </m:ctrlPr>
                                </m:dPr>
                                <m:e>
                                  <m:r>
                                    <m:rPr>
                                      <m:sty m:val="p"/>
                                    </m:rPr>
                                    <a:rPr lang="en-US" altLang="zh-CN" sz="2200">
                                      <a:latin typeface="Cambria Math" panose="02040503050406030204" pitchFamily="18" charset="0"/>
                                    </a:rPr>
                                    <m:t>Δ</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𝑁</m:t>
                                      </m:r>
                                    </m:e>
                                  </m:acc>
                                </m:e>
                              </m:d>
                            </m:e>
                            <m:sup>
                              <m:r>
                                <a:rPr lang="en-US" altLang="zh-CN" sz="2200" i="1">
                                  <a:latin typeface="Cambria Math" panose="02040503050406030204" pitchFamily="18" charset="0"/>
                                </a:rPr>
                                <m:t>2</m:t>
                              </m:r>
                            </m:sup>
                          </m:sSup>
                        </m:e>
                      </m:d>
                      <m:r>
                        <a:rPr lang="en-US" altLang="zh-CN" sz="2200" b="0" i="1" smtClean="0">
                          <a:latin typeface="Cambria Math" panose="02040503050406030204" pitchFamily="18" charset="0"/>
                        </a:rPr>
                        <m:t>,</m:t>
                      </m:r>
                    </m:oMath>
                  </m:oMathPara>
                </a14:m>
                <a:endParaRPr lang="en-US" altLang="zh-CN" sz="2400" dirty="0"/>
              </a:p>
              <a:p>
                <a:pPr marL="360000" indent="0" algn="just">
                  <a:buNone/>
                </a:pPr>
                <a:r>
                  <a:rPr lang="en-US" altLang="zh-CN" sz="2800" dirty="0"/>
                  <a:t>i.e. </a:t>
                </a:r>
                <a:r>
                  <a:rPr lang="en-US" altLang="zh-CN" sz="2600" dirty="0"/>
                  <a:t>the correction </a:t>
                </a:r>
                <a:r>
                  <a:rPr lang="en-US" altLang="zh-CN" sz="2800" dirty="0"/>
                  <a:t>term is </a:t>
                </a:r>
                <a14:m>
                  <m:oMath xmlns:m="http://schemas.openxmlformats.org/officeDocument/2006/math">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𝑞</m:t>
                        </m:r>
                      </m:e>
                      <m:sub>
                        <m:r>
                          <a:rPr kumimoji="0"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d>
                      <m:dPr>
                        <m:begChr m:val="⟨"/>
                        <m:endChr m:val="⟩"/>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m:rPr>
                                    <m:sty m:val="p"/>
                                  </m:rPr>
                                  <a:rPr kumimoji="0" lang="en-US" altLang="zh-CN" sz="2200" b="0" i="0" u="none" strike="noStrike" kern="1200" cap="none" spc="0" normalizeH="0" baseline="0" noProof="0">
                                    <a:ln>
                                      <a:noFill/>
                                    </a:ln>
                                    <a:solidFill>
                                      <a:prstClr val="black"/>
                                    </a:solidFill>
                                    <a:effectLst/>
                                    <a:uLnTx/>
                                    <a:uFillTx/>
                                    <a:latin typeface="Cambria Math" panose="02040503050406030204" pitchFamily="18" charset="0"/>
                                    <a:cs typeface="+mn-cs"/>
                                  </a:rPr>
                                  <m:t>Δ</m:t>
                                </m:r>
                                <m:acc>
                                  <m:accPr>
                                    <m:chr m:val="̂"/>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t>𝑁</m:t>
                                    </m:r>
                                  </m:e>
                                </m:acc>
                              </m:e>
                            </m:d>
                          </m:e>
                          <m:sup>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cs typeface="+mn-cs"/>
                              </a:rPr>
                              <m:t>2</m:t>
                            </m:r>
                          </m:sup>
                        </m:sSup>
                      </m:e>
                    </m:d>
                  </m:oMath>
                </a14:m>
                <a:r>
                  <a:rPr lang="zh-CN" altLang="en-US" sz="2800" dirty="0"/>
                  <a:t> </a:t>
                </a:r>
                <a:r>
                  <a:rPr lang="en-US" altLang="zh-CN" sz="2800" dirty="0"/>
                  <a:t>.</a:t>
                </a:r>
                <a:endParaRPr lang="zh-CN" altLang="en-US" sz="2800" dirty="0"/>
              </a:p>
            </p:txBody>
          </p:sp>
        </mc:Choice>
        <mc:Fallback xmlns="">
          <p:sp>
            <p:nvSpPr>
              <p:cNvPr id="3" name="内容占位符 2">
                <a:extLst>
                  <a:ext uri="{FF2B5EF4-FFF2-40B4-BE49-F238E27FC236}">
                    <a16:creationId xmlns:a16="http://schemas.microsoft.com/office/drawing/2014/main" id="{E4D40417-EB53-757D-3A5E-806035CCD9BC}"/>
                  </a:ext>
                </a:extLst>
              </p:cNvPr>
              <p:cNvSpPr>
                <a:spLocks noGrp="1" noRot="1" noChangeAspect="1" noMove="1" noResize="1" noEditPoints="1" noAdjustHandles="1" noChangeArrowheads="1" noChangeShapeType="1" noTextEdit="1"/>
              </p:cNvSpPr>
              <p:nvPr>
                <p:ph idx="1"/>
              </p:nvPr>
            </p:nvSpPr>
            <p:spPr>
              <a:xfrm>
                <a:off x="0" y="894521"/>
                <a:ext cx="9144000" cy="5690101"/>
              </a:xfrm>
              <a:blipFill>
                <a:blip r:embed="rId2"/>
                <a:stretch>
                  <a:fillRect l="-733" t="-643" r="-467" b="-53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8BEEA27-9D11-CD2C-8F40-BE97A343F054}"/>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B7A584F8-97C2-BEEF-0EF8-738C6677550E}"/>
              </a:ext>
            </a:extLst>
          </p:cNvPr>
          <p:cNvSpPr>
            <a:spLocks noGrp="1"/>
          </p:cNvSpPr>
          <p:nvPr>
            <p:ph type="sldNum" sz="quarter" idx="12"/>
          </p:nvPr>
        </p:nvSpPr>
        <p:spPr/>
        <p:txBody>
          <a:bodyPr/>
          <a:lstStyle/>
          <a:p>
            <a:fld id="{87C908B9-DD87-4E80-B55D-230C2370BA18}" type="slidenum">
              <a:rPr lang="zh-CN" altLang="en-US" smtClean="0"/>
              <a:t>37</a:t>
            </a:fld>
            <a:endParaRPr lang="zh-CN" altLang="en-US"/>
          </a:p>
        </p:txBody>
      </p:sp>
      <p:sp>
        <p:nvSpPr>
          <p:cNvPr id="6" name="页脚占位符 5">
            <a:extLst>
              <a:ext uri="{FF2B5EF4-FFF2-40B4-BE49-F238E27FC236}">
                <a16:creationId xmlns:a16="http://schemas.microsoft.com/office/drawing/2014/main" id="{8AB59204-3299-874A-8648-03D4E0982587}"/>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4242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C7C286-9964-C6DE-2074-EE88DC5901DC}"/>
              </a:ext>
            </a:extLst>
          </p:cNvPr>
          <p:cNvSpPr>
            <a:spLocks noGrp="1"/>
          </p:cNvSpPr>
          <p:nvPr>
            <p:ph type="title"/>
          </p:nvPr>
        </p:nvSpPr>
        <p:spPr/>
        <p:txBody>
          <a:bodyPr/>
          <a:lstStyle/>
          <a:p>
            <a:r>
              <a:rPr lang="en-US" altLang="zh-CN" dirty="0"/>
              <a:t>Trivial check</a:t>
            </a:r>
            <a:r>
              <a:rPr lang="zh-CN" altLang="en-US" dirty="0"/>
              <a:t>：</a:t>
            </a:r>
            <a:r>
              <a:rPr lang="en-US" altLang="zh-CN" baseline="30000" dirty="0"/>
              <a:t>42</a:t>
            </a:r>
            <a:r>
              <a:rPr lang="en-US" altLang="zh-CN" dirty="0"/>
              <a:t>Mg with</a:t>
            </a:r>
            <a:r>
              <a:rPr lang="zh-CN" altLang="en-US" dirty="0"/>
              <a:t> </a:t>
            </a:r>
            <a:r>
              <a:rPr lang="en-US" altLang="zh-CN" dirty="0"/>
              <a:t>λ</a:t>
            </a:r>
            <a:r>
              <a:rPr lang="en-US" altLang="zh-CN" baseline="-25000" dirty="0"/>
              <a:t>2</a:t>
            </a:r>
            <a:r>
              <a:rPr lang="en-US" altLang="zh-CN" dirty="0"/>
              <a:t>=0</a:t>
            </a:r>
            <a:endParaRPr lang="zh-CN" altLang="en-US" dirty="0"/>
          </a:p>
        </p:txBody>
      </p:sp>
      <mc:AlternateContent xmlns:mc="http://schemas.openxmlformats.org/markup-compatibility/2006" xmlns:a14="http://schemas.microsoft.com/office/drawing/2010/main">
        <mc:Choice Requires="a14">
          <p:graphicFrame>
            <p:nvGraphicFramePr>
              <p:cNvPr id="7" name="内容占位符 6">
                <a:extLst>
                  <a:ext uri="{FF2B5EF4-FFF2-40B4-BE49-F238E27FC236}">
                    <a16:creationId xmlns:a16="http://schemas.microsoft.com/office/drawing/2014/main" id="{62F79DF0-1988-434C-4E7C-491C32728A1B}"/>
                  </a:ext>
                </a:extLst>
              </p:cNvPr>
              <p:cNvGraphicFramePr>
                <a:graphicFrameLocks noGrp="1"/>
              </p:cNvGraphicFramePr>
              <p:nvPr>
                <p:ph idx="1"/>
                <p:extLst>
                  <p:ext uri="{D42A27DB-BD31-4B8C-83A1-F6EECF244321}">
                    <p14:modId xmlns:p14="http://schemas.microsoft.com/office/powerpoint/2010/main" val="3842906169"/>
                  </p:ext>
                </p:extLst>
              </p:nvPr>
            </p:nvGraphicFramePr>
            <p:xfrm>
              <a:off x="627474" y="1204055"/>
              <a:ext cx="7887877" cy="4253294"/>
            </p:xfrm>
            <a:graphic>
              <a:graphicData uri="http://schemas.openxmlformats.org/drawingml/2006/table">
                <a:tbl>
                  <a:tblPr firstRow="1" bandRow="1">
                    <a:tableStyleId>{5C22544A-7EE6-4342-B048-85BDC9FD1C3A}</a:tableStyleId>
                  </a:tblPr>
                  <a:tblGrid>
                    <a:gridCol w="3216825">
                      <a:extLst>
                        <a:ext uri="{9D8B030D-6E8A-4147-A177-3AD203B41FA5}">
                          <a16:colId xmlns:a16="http://schemas.microsoft.com/office/drawing/2014/main" val="1466020795"/>
                        </a:ext>
                      </a:extLst>
                    </a:gridCol>
                    <a:gridCol w="2335526">
                      <a:extLst>
                        <a:ext uri="{9D8B030D-6E8A-4147-A177-3AD203B41FA5}">
                          <a16:colId xmlns:a16="http://schemas.microsoft.com/office/drawing/2014/main" val="170756940"/>
                        </a:ext>
                      </a:extLst>
                    </a:gridCol>
                    <a:gridCol w="2335526">
                      <a:extLst>
                        <a:ext uri="{9D8B030D-6E8A-4147-A177-3AD203B41FA5}">
                          <a16:colId xmlns:a16="http://schemas.microsoft.com/office/drawing/2014/main" val="2443411073"/>
                        </a:ext>
                      </a:extLst>
                    </a:gridCol>
                  </a:tblGrid>
                  <a:tr h="370840">
                    <a:tc>
                      <a:txBody>
                        <a:bodyPr/>
                        <a:lstStyle/>
                        <a:p>
                          <a:pPr algn="ct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23730044"/>
                      </a:ext>
                    </a:extLst>
                  </a:tr>
                  <a:tr h="370840">
                    <a:tc>
                      <a:txBody>
                        <a:bodyPr/>
                        <a:lstStyle/>
                        <a:p>
                          <a:pPr algn="ctr"/>
                          <a:r>
                            <a:rPr lang="en-US" altLang="zh-CN" sz="2000" dirty="0"/>
                            <a:t>Binding</a:t>
                          </a:r>
                          <a:r>
                            <a:rPr lang="en-US" altLang="zh-CN" sz="2000" baseline="0" dirty="0"/>
                            <a:t>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𝐵</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dirty="0"/>
                            <a:t>274.789938 </a:t>
                          </a:r>
                        </a:p>
                      </a:txBody>
                      <a:tcPr anchor="ctr"/>
                    </a:tc>
                    <a:tc>
                      <a:txBody>
                        <a:bodyPr/>
                        <a:lstStyle/>
                        <a:p>
                          <a:pPr algn="ctr"/>
                          <a:r>
                            <a:rPr lang="en-US" altLang="zh-CN" sz="2000" dirty="0"/>
                            <a:t>274.7899</a:t>
                          </a:r>
                          <a:r>
                            <a:rPr lang="en-US" altLang="zh-CN" sz="2000" dirty="0">
                              <a:solidFill>
                                <a:srgbClr val="FF0000"/>
                              </a:solidFill>
                            </a:rPr>
                            <a:t>67</a:t>
                          </a:r>
                          <a:r>
                            <a:rPr lang="en-US" altLang="zh-CN" sz="2000" dirty="0"/>
                            <a:t> </a:t>
                          </a:r>
                        </a:p>
                      </a:txBody>
                      <a:tcPr anchor="ctr"/>
                    </a:tc>
                    <a:extLst>
                      <a:ext uri="{0D108BD9-81ED-4DB2-BD59-A6C34878D82A}">
                        <a16:rowId xmlns:a16="http://schemas.microsoft.com/office/drawing/2014/main" val="752979495"/>
                      </a:ext>
                    </a:extLst>
                  </a:tr>
                  <a:tr h="370840">
                    <a:tc>
                      <a:txBody>
                        <a:bodyPr/>
                        <a:lstStyle/>
                        <a:p>
                          <a:pPr algn="ctr"/>
                          <a:r>
                            <a:rPr lang="en-US" altLang="zh-CN" sz="2000" dirty="0"/>
                            <a:t>Quadrupole</a:t>
                          </a:r>
                          <a:r>
                            <a:rPr lang="en-US" altLang="zh-CN" sz="2000" baseline="0" dirty="0"/>
                            <a:t> deformation</a:t>
                          </a:r>
                          <a:r>
                            <a:rPr lang="zh-CN" altLang="en-US" sz="2000" dirty="0"/>
                            <a:t> </a:t>
                          </a:r>
                          <a14:m>
                            <m:oMath xmlns:m="http://schemas.openxmlformats.org/officeDocument/2006/math">
                              <m:r>
                                <a:rPr lang="en-US" altLang="zh-CN" sz="2000" b="0" i="1" smtClean="0">
                                  <a:latin typeface="Cambria Math" panose="02040503050406030204" pitchFamily="18" charset="0"/>
                                </a:rPr>
                                <m:t>𝛽</m:t>
                              </m:r>
                            </m:oMath>
                          </a14:m>
                          <a:endParaRPr lang="zh-CN" altLang="en-US" sz="2000" dirty="0"/>
                        </a:p>
                      </a:txBody>
                      <a:tcPr anchor="ctr"/>
                    </a:tc>
                    <a:tc>
                      <a:txBody>
                        <a:bodyPr/>
                        <a:lstStyle/>
                        <a:p>
                          <a:pPr algn="ctr"/>
                          <a:r>
                            <a:rPr lang="en-US" altLang="zh-CN" sz="2000" dirty="0"/>
                            <a:t>0.384235</a:t>
                          </a:r>
                          <a:endParaRPr lang="zh-CN" altLang="en-US" sz="2000" dirty="0"/>
                        </a:p>
                      </a:txBody>
                      <a:tcPr anchor="ctr"/>
                    </a:tc>
                    <a:tc>
                      <a:txBody>
                        <a:bodyPr/>
                        <a:lstStyle/>
                        <a:p>
                          <a:pPr algn="ctr"/>
                          <a:r>
                            <a:rPr lang="en-US" altLang="zh-CN" sz="2000" dirty="0"/>
                            <a:t>0.384235</a:t>
                          </a:r>
                          <a:endParaRPr lang="zh-CN" altLang="en-US" sz="2000" dirty="0"/>
                        </a:p>
                      </a:txBody>
                      <a:tcPr anchor="ctr"/>
                    </a:tc>
                    <a:extLst>
                      <a:ext uri="{0D108BD9-81ED-4DB2-BD59-A6C34878D82A}">
                        <a16:rowId xmlns:a16="http://schemas.microsoft.com/office/drawing/2014/main" val="1266854333"/>
                      </a:ext>
                    </a:extLst>
                  </a:tr>
                  <a:tr h="370840">
                    <a:tc>
                      <a:txBody>
                        <a:bodyPr/>
                        <a:lstStyle/>
                        <a:p>
                          <a:pPr algn="ctr"/>
                          <a:r>
                            <a:rPr lang="en-US" altLang="zh-CN" sz="2000" dirty="0"/>
                            <a:t>Neutron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𝑛</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dirty="0"/>
                            <a:t>4.056411</a:t>
                          </a:r>
                          <a:endParaRPr lang="zh-CN" altLang="en-US" sz="2000" dirty="0"/>
                        </a:p>
                      </a:txBody>
                      <a:tcPr anchor="ctr"/>
                    </a:tc>
                    <a:tc>
                      <a:txBody>
                        <a:bodyPr/>
                        <a:lstStyle/>
                        <a:p>
                          <a:pPr algn="ctr"/>
                          <a:r>
                            <a:rPr lang="en-US" altLang="zh-CN" sz="2000" dirty="0"/>
                            <a:t>4.056411</a:t>
                          </a:r>
                          <a:endParaRPr lang="zh-CN" altLang="en-US" sz="2000" dirty="0"/>
                        </a:p>
                      </a:txBody>
                      <a:tcPr anchor="ctr"/>
                    </a:tc>
                    <a:extLst>
                      <a:ext uri="{0D108BD9-81ED-4DB2-BD59-A6C34878D82A}">
                        <a16:rowId xmlns:a16="http://schemas.microsoft.com/office/drawing/2014/main" val="14958412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Proton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𝑝</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dirty="0"/>
                            <a:t>3.201231</a:t>
                          </a:r>
                          <a:endParaRPr lang="zh-CN" altLang="en-US" sz="2000" dirty="0"/>
                        </a:p>
                      </a:txBody>
                      <a:tcPr anchor="ctr"/>
                    </a:tc>
                    <a:tc>
                      <a:txBody>
                        <a:bodyPr/>
                        <a:lstStyle/>
                        <a:p>
                          <a:pPr algn="ctr"/>
                          <a:r>
                            <a:rPr lang="en-US" altLang="zh-CN" sz="2000" dirty="0"/>
                            <a:t>3.201231</a:t>
                          </a:r>
                          <a:endParaRPr lang="zh-CN" altLang="en-US" sz="2000" dirty="0"/>
                        </a:p>
                      </a:txBody>
                      <a:tcPr anchor="ctr"/>
                    </a:tc>
                    <a:extLst>
                      <a:ext uri="{0D108BD9-81ED-4DB2-BD59-A6C34878D82A}">
                        <a16:rowId xmlns:a16="http://schemas.microsoft.com/office/drawing/2014/main" val="122405811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Matter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𝑚</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dirty="0"/>
                            <a:t>3.831600</a:t>
                          </a:r>
                          <a:endParaRPr lang="zh-CN" altLang="en-US" sz="2000" dirty="0"/>
                        </a:p>
                      </a:txBody>
                      <a:tcPr anchor="ctr"/>
                    </a:tc>
                    <a:tc>
                      <a:txBody>
                        <a:bodyPr/>
                        <a:lstStyle/>
                        <a:p>
                          <a:pPr algn="ctr"/>
                          <a:r>
                            <a:rPr lang="en-US" altLang="zh-CN" sz="2000" dirty="0"/>
                            <a:t>3.831600</a:t>
                          </a:r>
                          <a:endParaRPr lang="zh-CN" altLang="en-US" sz="2000" dirty="0"/>
                        </a:p>
                      </a:txBody>
                      <a:tcPr anchor="ctr"/>
                    </a:tc>
                    <a:extLst>
                      <a:ext uri="{0D108BD9-81ED-4DB2-BD59-A6C34878D82A}">
                        <a16:rowId xmlns:a16="http://schemas.microsoft.com/office/drawing/2014/main" val="11660162"/>
                      </a:ext>
                    </a:extLst>
                  </a:tr>
                  <a:tr h="370840">
                    <a:tc>
                      <a:txBody>
                        <a:bodyPr/>
                        <a:lstStyle/>
                        <a:p>
                          <a:pPr algn="ctr"/>
                          <a:r>
                            <a:rPr lang="en-US" altLang="zh-CN" sz="2000" dirty="0"/>
                            <a:t>Charge radius</a:t>
                          </a:r>
                          <a:r>
                            <a:rPr lang="zh-CN" altLang="en-US" sz="2000" dirty="0"/>
                            <a:t> </a:t>
                          </a:r>
                          <a14:m>
                            <m:oMath xmlns:m="http://schemas.openxmlformats.org/officeDocument/2006/math">
                              <m:r>
                                <a:rPr lang="en-US" altLang="zh-CN" sz="2000" i="1" dirty="0" smtClean="0">
                                  <a:latin typeface="Cambria Math" panose="02040503050406030204" pitchFamily="18" charset="0"/>
                                </a:rPr>
                                <m:t>𝑅</m:t>
                              </m:r>
                              <m:r>
                                <a:rPr lang="en-US" altLang="zh-CN" sz="2000" i="1" baseline="-25000" dirty="0" err="1">
                                  <a:latin typeface="Cambria Math" panose="02040503050406030204" pitchFamily="18" charset="0"/>
                                </a:rPr>
                                <m:t>𝑐</m:t>
                              </m:r>
                            </m:oMath>
                          </a14:m>
                          <a:r>
                            <a:rPr lang="en-US" altLang="zh-CN" sz="2000" baseline="0" dirty="0"/>
                            <a:t> (</a:t>
                          </a:r>
                          <a:r>
                            <a:rPr lang="en-US" altLang="zh-CN" sz="2000" baseline="0" dirty="0" err="1"/>
                            <a:t>fm</a:t>
                          </a:r>
                          <a:r>
                            <a:rPr lang="en-US" altLang="zh-CN" sz="2000" baseline="0" dirty="0"/>
                            <a:t>)</a:t>
                          </a:r>
                        </a:p>
                      </a:txBody>
                      <a:tcPr anchor="ctr"/>
                    </a:tc>
                    <a:tc>
                      <a:txBody>
                        <a:bodyPr/>
                        <a:lstStyle/>
                        <a:p>
                          <a:pPr algn="ctr"/>
                          <a:r>
                            <a:rPr lang="en-US" altLang="zh-CN" sz="2000" dirty="0"/>
                            <a:t>3.299678</a:t>
                          </a:r>
                          <a:endParaRPr lang="zh-CN" altLang="en-US" sz="2000" dirty="0"/>
                        </a:p>
                      </a:txBody>
                      <a:tcPr anchor="ctr"/>
                    </a:tc>
                    <a:tc>
                      <a:txBody>
                        <a:bodyPr/>
                        <a:lstStyle/>
                        <a:p>
                          <a:pPr algn="ctr"/>
                          <a:r>
                            <a:rPr lang="en-US" altLang="zh-CN" sz="2000" dirty="0"/>
                            <a:t>3.299678</a:t>
                          </a:r>
                          <a:endParaRPr lang="zh-CN" altLang="en-US" sz="2000" dirty="0"/>
                        </a:p>
                      </a:txBody>
                      <a:tcPr anchor="ctr"/>
                    </a:tc>
                    <a:extLst>
                      <a:ext uri="{0D108BD9-81ED-4DB2-BD59-A6C34878D82A}">
                        <a16:rowId xmlns:a16="http://schemas.microsoft.com/office/drawing/2014/main" val="161563772"/>
                      </a:ext>
                    </a:extLst>
                  </a:tr>
                  <a:tr h="370840">
                    <a:tc>
                      <a:txBody>
                        <a:bodyPr/>
                        <a:lstStyle/>
                        <a:p>
                          <a:pPr algn="ctr"/>
                          <a:r>
                            <a:rPr lang="en-US" altLang="zh-CN" sz="2000" dirty="0"/>
                            <a:t>Neutron pairing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pair</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dirty="0"/>
                            <a:t>-15.189261</a:t>
                          </a:r>
                          <a:endParaRPr lang="zh-CN" altLang="en-US" sz="2000" dirty="0"/>
                        </a:p>
                      </a:txBody>
                      <a:tcPr anchor="ctr"/>
                    </a:tc>
                    <a:tc>
                      <a:txBody>
                        <a:bodyPr/>
                        <a:lstStyle/>
                        <a:p>
                          <a:pPr algn="ctr"/>
                          <a:r>
                            <a:rPr lang="en-US" altLang="zh-CN" sz="2000" dirty="0"/>
                            <a:t>-15.18926</a:t>
                          </a:r>
                          <a:r>
                            <a:rPr lang="en-US" altLang="zh-CN" sz="2000" dirty="0">
                              <a:solidFill>
                                <a:srgbClr val="FF0000"/>
                              </a:solidFill>
                            </a:rPr>
                            <a:t>2</a:t>
                          </a:r>
                          <a:endParaRPr lang="zh-CN" altLang="en-US" sz="2000" dirty="0">
                            <a:solidFill>
                              <a:srgbClr val="FF0000"/>
                            </a:solidFill>
                          </a:endParaRPr>
                        </a:p>
                      </a:txBody>
                      <a:tcPr anchor="ctr"/>
                    </a:tc>
                    <a:extLst>
                      <a:ext uri="{0D108BD9-81ED-4DB2-BD59-A6C34878D82A}">
                        <a16:rowId xmlns:a16="http://schemas.microsoft.com/office/drawing/2014/main" val="2545624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Proton pairing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pair</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𝑝</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b="0" dirty="0">
                              <a:solidFill>
                                <a:schemeClr val="tx1"/>
                              </a:solidFill>
                            </a:rPr>
                            <a:t>0.000000</a:t>
                          </a:r>
                          <a:endParaRPr lang="zh-CN" altLang="en-US" sz="2000" b="0" dirty="0">
                            <a:solidFill>
                              <a:schemeClr val="tx1"/>
                            </a:solidFill>
                          </a:endParaRPr>
                        </a:p>
                      </a:txBody>
                      <a:tcPr anchor="ctr"/>
                    </a:tc>
                    <a:tc>
                      <a:txBody>
                        <a:bodyPr/>
                        <a:lstStyle/>
                        <a:p>
                          <a:pPr algn="ctr"/>
                          <a:r>
                            <a:rPr lang="en-US" altLang="zh-CN" sz="2000" b="0" dirty="0">
                              <a:solidFill>
                                <a:schemeClr val="tx1"/>
                              </a:solidFill>
                            </a:rPr>
                            <a:t>0.000000</a:t>
                          </a:r>
                          <a:endParaRPr lang="zh-CN" altLang="en-US" sz="2000" b="0" dirty="0">
                            <a:solidFill>
                              <a:schemeClr val="tx1"/>
                            </a:solidFill>
                          </a:endParaRPr>
                        </a:p>
                      </a:txBody>
                      <a:tcPr anchor="ctr"/>
                    </a:tc>
                    <a:extLst>
                      <a:ext uri="{0D108BD9-81ED-4DB2-BD59-A6C34878D82A}">
                        <a16:rowId xmlns:a16="http://schemas.microsoft.com/office/drawing/2014/main" val="1116802283"/>
                      </a:ext>
                    </a:extLst>
                  </a:tr>
                </a:tbl>
              </a:graphicData>
            </a:graphic>
          </p:graphicFrame>
        </mc:Choice>
        <mc:Fallback xmlns="">
          <p:graphicFrame>
            <p:nvGraphicFramePr>
              <p:cNvPr id="7" name="内容占位符 6">
                <a:extLst>
                  <a:ext uri="{FF2B5EF4-FFF2-40B4-BE49-F238E27FC236}">
                    <a16:creationId xmlns:a16="http://schemas.microsoft.com/office/drawing/2014/main" id="{62F79DF0-1988-434C-4E7C-491C32728A1B}"/>
                  </a:ext>
                </a:extLst>
              </p:cNvPr>
              <p:cNvGraphicFramePr>
                <a:graphicFrameLocks noGrp="1"/>
              </p:cNvGraphicFramePr>
              <p:nvPr>
                <p:ph idx="1"/>
                <p:extLst>
                  <p:ext uri="{D42A27DB-BD31-4B8C-83A1-F6EECF244321}">
                    <p14:modId xmlns:p14="http://schemas.microsoft.com/office/powerpoint/2010/main" val="3842906169"/>
                  </p:ext>
                </p:extLst>
              </p:nvPr>
            </p:nvGraphicFramePr>
            <p:xfrm>
              <a:off x="627474" y="1204055"/>
              <a:ext cx="7887877" cy="4253294"/>
            </p:xfrm>
            <a:graphic>
              <a:graphicData uri="http://schemas.openxmlformats.org/drawingml/2006/table">
                <a:tbl>
                  <a:tblPr firstRow="1" bandRow="1">
                    <a:tableStyleId>{5C22544A-7EE6-4342-B048-85BDC9FD1C3A}</a:tableStyleId>
                  </a:tblPr>
                  <a:tblGrid>
                    <a:gridCol w="3216825">
                      <a:extLst>
                        <a:ext uri="{9D8B030D-6E8A-4147-A177-3AD203B41FA5}">
                          <a16:colId xmlns:a16="http://schemas.microsoft.com/office/drawing/2014/main" val="1466020795"/>
                        </a:ext>
                      </a:extLst>
                    </a:gridCol>
                    <a:gridCol w="2335526">
                      <a:extLst>
                        <a:ext uri="{9D8B030D-6E8A-4147-A177-3AD203B41FA5}">
                          <a16:colId xmlns:a16="http://schemas.microsoft.com/office/drawing/2014/main" val="170756940"/>
                        </a:ext>
                      </a:extLst>
                    </a:gridCol>
                    <a:gridCol w="2335526">
                      <a:extLst>
                        <a:ext uri="{9D8B030D-6E8A-4147-A177-3AD203B41FA5}">
                          <a16:colId xmlns:a16="http://schemas.microsoft.com/office/drawing/2014/main" val="2443411073"/>
                        </a:ext>
                      </a:extLst>
                    </a:gridCol>
                  </a:tblGrid>
                  <a:tr h="396240">
                    <a:tc>
                      <a:txBody>
                        <a:bodyPr/>
                        <a:lstStyle/>
                        <a:p>
                          <a:pPr algn="ct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23730044"/>
                      </a:ext>
                    </a:extLst>
                  </a:tr>
                  <a:tr h="396240">
                    <a:tc>
                      <a:txBody>
                        <a:bodyPr/>
                        <a:lstStyle/>
                        <a:p>
                          <a:endParaRPr lang="zh-CN"/>
                        </a:p>
                      </a:txBody>
                      <a:tcPr anchor="ctr">
                        <a:blipFill>
                          <a:blip r:embed="rId3"/>
                          <a:stretch>
                            <a:fillRect l="-189" t="-106154" r="-146212" b="-895385"/>
                          </a:stretch>
                        </a:blipFill>
                      </a:tcPr>
                    </a:tc>
                    <a:tc>
                      <a:txBody>
                        <a:bodyPr/>
                        <a:lstStyle/>
                        <a:p>
                          <a:pPr algn="ctr"/>
                          <a:r>
                            <a:rPr lang="en-US" altLang="zh-CN" sz="2000" dirty="0"/>
                            <a:t>274.789938 </a:t>
                          </a:r>
                        </a:p>
                      </a:txBody>
                      <a:tcPr anchor="ctr"/>
                    </a:tc>
                    <a:tc>
                      <a:txBody>
                        <a:bodyPr/>
                        <a:lstStyle/>
                        <a:p>
                          <a:pPr algn="ctr"/>
                          <a:r>
                            <a:rPr lang="en-US" altLang="zh-CN" sz="2000" dirty="0"/>
                            <a:t>274.7899</a:t>
                          </a:r>
                          <a:r>
                            <a:rPr lang="en-US" altLang="zh-CN" sz="2000" dirty="0">
                              <a:solidFill>
                                <a:srgbClr val="FF0000"/>
                              </a:solidFill>
                            </a:rPr>
                            <a:t>67</a:t>
                          </a:r>
                          <a:r>
                            <a:rPr lang="en-US" altLang="zh-CN" sz="2000" dirty="0"/>
                            <a:t> </a:t>
                          </a:r>
                        </a:p>
                      </a:txBody>
                      <a:tcPr anchor="ctr"/>
                    </a:tc>
                    <a:extLst>
                      <a:ext uri="{0D108BD9-81ED-4DB2-BD59-A6C34878D82A}">
                        <a16:rowId xmlns:a16="http://schemas.microsoft.com/office/drawing/2014/main" val="752979495"/>
                      </a:ext>
                    </a:extLst>
                  </a:tr>
                  <a:tr h="396240">
                    <a:tc>
                      <a:txBody>
                        <a:bodyPr/>
                        <a:lstStyle/>
                        <a:p>
                          <a:endParaRPr lang="zh-CN"/>
                        </a:p>
                      </a:txBody>
                      <a:tcPr anchor="ctr">
                        <a:blipFill>
                          <a:blip r:embed="rId3"/>
                          <a:stretch>
                            <a:fillRect l="-189" t="-206154" r="-146212" b="-795385"/>
                          </a:stretch>
                        </a:blipFill>
                      </a:tcPr>
                    </a:tc>
                    <a:tc>
                      <a:txBody>
                        <a:bodyPr/>
                        <a:lstStyle/>
                        <a:p>
                          <a:pPr algn="ctr"/>
                          <a:r>
                            <a:rPr lang="en-US" altLang="zh-CN" sz="2000" dirty="0"/>
                            <a:t>0.384235</a:t>
                          </a:r>
                          <a:endParaRPr lang="zh-CN" altLang="en-US" sz="2000" dirty="0"/>
                        </a:p>
                      </a:txBody>
                      <a:tcPr anchor="ctr"/>
                    </a:tc>
                    <a:tc>
                      <a:txBody>
                        <a:bodyPr/>
                        <a:lstStyle/>
                        <a:p>
                          <a:pPr algn="ctr"/>
                          <a:r>
                            <a:rPr lang="en-US" altLang="zh-CN" sz="2000" dirty="0"/>
                            <a:t>0.384235</a:t>
                          </a:r>
                          <a:endParaRPr lang="zh-CN" altLang="en-US" sz="2000" dirty="0"/>
                        </a:p>
                      </a:txBody>
                      <a:tcPr anchor="ctr"/>
                    </a:tc>
                    <a:extLst>
                      <a:ext uri="{0D108BD9-81ED-4DB2-BD59-A6C34878D82A}">
                        <a16:rowId xmlns:a16="http://schemas.microsoft.com/office/drawing/2014/main" val="1266854333"/>
                      </a:ext>
                    </a:extLst>
                  </a:tr>
                  <a:tr h="396240">
                    <a:tc>
                      <a:txBody>
                        <a:bodyPr/>
                        <a:lstStyle/>
                        <a:p>
                          <a:endParaRPr lang="zh-CN"/>
                        </a:p>
                      </a:txBody>
                      <a:tcPr anchor="ctr">
                        <a:blipFill>
                          <a:blip r:embed="rId3"/>
                          <a:stretch>
                            <a:fillRect l="-189" t="-306154" r="-146212" b="-695385"/>
                          </a:stretch>
                        </a:blipFill>
                      </a:tcPr>
                    </a:tc>
                    <a:tc>
                      <a:txBody>
                        <a:bodyPr/>
                        <a:lstStyle/>
                        <a:p>
                          <a:pPr algn="ctr"/>
                          <a:r>
                            <a:rPr lang="en-US" altLang="zh-CN" sz="2000" dirty="0"/>
                            <a:t>4.056411</a:t>
                          </a:r>
                          <a:endParaRPr lang="zh-CN" altLang="en-US" sz="2000" dirty="0"/>
                        </a:p>
                      </a:txBody>
                      <a:tcPr anchor="ctr"/>
                    </a:tc>
                    <a:tc>
                      <a:txBody>
                        <a:bodyPr/>
                        <a:lstStyle/>
                        <a:p>
                          <a:pPr algn="ctr"/>
                          <a:r>
                            <a:rPr lang="en-US" altLang="zh-CN" sz="2000" dirty="0"/>
                            <a:t>4.056411</a:t>
                          </a:r>
                          <a:endParaRPr lang="zh-CN" altLang="en-US" sz="2000" dirty="0"/>
                        </a:p>
                      </a:txBody>
                      <a:tcPr anchor="ctr"/>
                    </a:tc>
                    <a:extLst>
                      <a:ext uri="{0D108BD9-81ED-4DB2-BD59-A6C34878D82A}">
                        <a16:rowId xmlns:a16="http://schemas.microsoft.com/office/drawing/2014/main" val="1495841294"/>
                      </a:ext>
                    </a:extLst>
                  </a:tr>
                  <a:tr h="419672">
                    <a:tc>
                      <a:txBody>
                        <a:bodyPr/>
                        <a:lstStyle/>
                        <a:p>
                          <a:endParaRPr lang="zh-CN"/>
                        </a:p>
                      </a:txBody>
                      <a:tcPr anchor="ctr">
                        <a:blipFill>
                          <a:blip r:embed="rId3"/>
                          <a:stretch>
                            <a:fillRect l="-189" t="-382609" r="-146212" b="-555072"/>
                          </a:stretch>
                        </a:blipFill>
                      </a:tcPr>
                    </a:tc>
                    <a:tc>
                      <a:txBody>
                        <a:bodyPr/>
                        <a:lstStyle/>
                        <a:p>
                          <a:pPr algn="ctr"/>
                          <a:r>
                            <a:rPr lang="en-US" altLang="zh-CN" sz="2000" dirty="0"/>
                            <a:t>3.201231</a:t>
                          </a:r>
                          <a:endParaRPr lang="zh-CN" altLang="en-US" sz="2000" dirty="0"/>
                        </a:p>
                      </a:txBody>
                      <a:tcPr anchor="ctr"/>
                    </a:tc>
                    <a:tc>
                      <a:txBody>
                        <a:bodyPr/>
                        <a:lstStyle/>
                        <a:p>
                          <a:pPr algn="ctr"/>
                          <a:r>
                            <a:rPr lang="en-US" altLang="zh-CN" sz="2000" dirty="0"/>
                            <a:t>3.201231</a:t>
                          </a:r>
                          <a:endParaRPr lang="zh-CN" altLang="en-US" sz="2000" dirty="0"/>
                        </a:p>
                      </a:txBody>
                      <a:tcPr anchor="ctr"/>
                    </a:tc>
                    <a:extLst>
                      <a:ext uri="{0D108BD9-81ED-4DB2-BD59-A6C34878D82A}">
                        <a16:rowId xmlns:a16="http://schemas.microsoft.com/office/drawing/2014/main" val="1224058114"/>
                      </a:ext>
                    </a:extLst>
                  </a:tr>
                  <a:tr h="396240">
                    <a:tc>
                      <a:txBody>
                        <a:bodyPr/>
                        <a:lstStyle/>
                        <a:p>
                          <a:endParaRPr lang="zh-CN"/>
                        </a:p>
                      </a:txBody>
                      <a:tcPr anchor="ctr">
                        <a:blipFill>
                          <a:blip r:embed="rId3"/>
                          <a:stretch>
                            <a:fillRect l="-189" t="-504545" r="-146212" b="-480303"/>
                          </a:stretch>
                        </a:blipFill>
                      </a:tcPr>
                    </a:tc>
                    <a:tc>
                      <a:txBody>
                        <a:bodyPr/>
                        <a:lstStyle/>
                        <a:p>
                          <a:pPr algn="ctr"/>
                          <a:r>
                            <a:rPr lang="en-US" altLang="zh-CN" sz="2000" dirty="0"/>
                            <a:t>3.831600</a:t>
                          </a:r>
                          <a:endParaRPr lang="zh-CN" altLang="en-US" sz="2000" dirty="0"/>
                        </a:p>
                      </a:txBody>
                      <a:tcPr anchor="ctr"/>
                    </a:tc>
                    <a:tc>
                      <a:txBody>
                        <a:bodyPr/>
                        <a:lstStyle/>
                        <a:p>
                          <a:pPr algn="ctr"/>
                          <a:r>
                            <a:rPr lang="en-US" altLang="zh-CN" sz="2000" dirty="0"/>
                            <a:t>3.831600</a:t>
                          </a:r>
                          <a:endParaRPr lang="zh-CN" altLang="en-US" sz="2000" dirty="0"/>
                        </a:p>
                      </a:txBody>
                      <a:tcPr anchor="ctr"/>
                    </a:tc>
                    <a:extLst>
                      <a:ext uri="{0D108BD9-81ED-4DB2-BD59-A6C34878D82A}">
                        <a16:rowId xmlns:a16="http://schemas.microsoft.com/office/drawing/2014/main" val="11660162"/>
                      </a:ext>
                    </a:extLst>
                  </a:tr>
                  <a:tr h="396240">
                    <a:tc>
                      <a:txBody>
                        <a:bodyPr/>
                        <a:lstStyle/>
                        <a:p>
                          <a:endParaRPr lang="zh-CN"/>
                        </a:p>
                      </a:txBody>
                      <a:tcPr anchor="ctr">
                        <a:blipFill>
                          <a:blip r:embed="rId3"/>
                          <a:stretch>
                            <a:fillRect l="-189" t="-613846" r="-146212" b="-387692"/>
                          </a:stretch>
                        </a:blipFill>
                      </a:tcPr>
                    </a:tc>
                    <a:tc>
                      <a:txBody>
                        <a:bodyPr/>
                        <a:lstStyle/>
                        <a:p>
                          <a:pPr algn="ctr"/>
                          <a:r>
                            <a:rPr lang="en-US" altLang="zh-CN" sz="2000" dirty="0"/>
                            <a:t>3.299678</a:t>
                          </a:r>
                          <a:endParaRPr lang="zh-CN" altLang="en-US" sz="2000" dirty="0"/>
                        </a:p>
                      </a:txBody>
                      <a:tcPr anchor="ctr"/>
                    </a:tc>
                    <a:tc>
                      <a:txBody>
                        <a:bodyPr/>
                        <a:lstStyle/>
                        <a:p>
                          <a:pPr algn="ctr"/>
                          <a:r>
                            <a:rPr lang="en-US" altLang="zh-CN" sz="2000" dirty="0"/>
                            <a:t>3.299678</a:t>
                          </a:r>
                          <a:endParaRPr lang="zh-CN" altLang="en-US" sz="2000" dirty="0"/>
                        </a:p>
                      </a:txBody>
                      <a:tcPr anchor="ctr"/>
                    </a:tc>
                    <a:extLst>
                      <a:ext uri="{0D108BD9-81ED-4DB2-BD59-A6C34878D82A}">
                        <a16:rowId xmlns:a16="http://schemas.microsoft.com/office/drawing/2014/main" val="161563772"/>
                      </a:ext>
                    </a:extLst>
                  </a:tr>
                  <a:tr h="728091">
                    <a:tc>
                      <a:txBody>
                        <a:bodyPr/>
                        <a:lstStyle/>
                        <a:p>
                          <a:endParaRPr lang="zh-CN"/>
                        </a:p>
                      </a:txBody>
                      <a:tcPr anchor="ctr">
                        <a:blipFill>
                          <a:blip r:embed="rId3"/>
                          <a:stretch>
                            <a:fillRect l="-189" t="-389916" r="-146212" b="-111765"/>
                          </a:stretch>
                        </a:blipFill>
                      </a:tcPr>
                    </a:tc>
                    <a:tc>
                      <a:txBody>
                        <a:bodyPr/>
                        <a:lstStyle/>
                        <a:p>
                          <a:pPr algn="ctr"/>
                          <a:r>
                            <a:rPr lang="en-US" altLang="zh-CN" sz="2000" dirty="0"/>
                            <a:t>-15.189261</a:t>
                          </a:r>
                          <a:endParaRPr lang="zh-CN" altLang="en-US" sz="2000" dirty="0"/>
                        </a:p>
                      </a:txBody>
                      <a:tcPr anchor="ctr"/>
                    </a:tc>
                    <a:tc>
                      <a:txBody>
                        <a:bodyPr/>
                        <a:lstStyle/>
                        <a:p>
                          <a:pPr algn="ctr"/>
                          <a:r>
                            <a:rPr lang="en-US" altLang="zh-CN" sz="2000" dirty="0"/>
                            <a:t>-15.18926</a:t>
                          </a:r>
                          <a:r>
                            <a:rPr lang="en-US" altLang="zh-CN" sz="2000" dirty="0">
                              <a:solidFill>
                                <a:srgbClr val="FF0000"/>
                              </a:solidFill>
                            </a:rPr>
                            <a:t>2</a:t>
                          </a:r>
                          <a:endParaRPr lang="zh-CN" altLang="en-US" sz="2000" dirty="0">
                            <a:solidFill>
                              <a:srgbClr val="FF0000"/>
                            </a:solidFill>
                          </a:endParaRPr>
                        </a:p>
                      </a:txBody>
                      <a:tcPr anchor="ctr"/>
                    </a:tc>
                    <a:extLst>
                      <a:ext uri="{0D108BD9-81ED-4DB2-BD59-A6C34878D82A}">
                        <a16:rowId xmlns:a16="http://schemas.microsoft.com/office/drawing/2014/main" val="254562489"/>
                      </a:ext>
                    </a:extLst>
                  </a:tr>
                  <a:tr h="728091">
                    <a:tc>
                      <a:txBody>
                        <a:bodyPr/>
                        <a:lstStyle/>
                        <a:p>
                          <a:endParaRPr lang="zh-CN"/>
                        </a:p>
                      </a:txBody>
                      <a:tcPr anchor="ctr">
                        <a:blipFill>
                          <a:blip r:embed="rId3"/>
                          <a:stretch>
                            <a:fillRect l="-189" t="-485833" r="-146212" b="-10833"/>
                          </a:stretch>
                        </a:blipFill>
                      </a:tcPr>
                    </a:tc>
                    <a:tc>
                      <a:txBody>
                        <a:bodyPr/>
                        <a:lstStyle/>
                        <a:p>
                          <a:pPr algn="ctr"/>
                          <a:r>
                            <a:rPr lang="en-US" altLang="zh-CN" sz="2000" b="0" dirty="0">
                              <a:solidFill>
                                <a:schemeClr val="tx1"/>
                              </a:solidFill>
                            </a:rPr>
                            <a:t>0.000000</a:t>
                          </a:r>
                          <a:endParaRPr lang="zh-CN" altLang="en-US" sz="2000" b="0" dirty="0">
                            <a:solidFill>
                              <a:schemeClr val="tx1"/>
                            </a:solidFill>
                          </a:endParaRPr>
                        </a:p>
                      </a:txBody>
                      <a:tcPr anchor="ctr"/>
                    </a:tc>
                    <a:tc>
                      <a:txBody>
                        <a:bodyPr/>
                        <a:lstStyle/>
                        <a:p>
                          <a:pPr algn="ctr"/>
                          <a:r>
                            <a:rPr lang="en-US" altLang="zh-CN" sz="2000" b="0" dirty="0">
                              <a:solidFill>
                                <a:schemeClr val="tx1"/>
                              </a:solidFill>
                            </a:rPr>
                            <a:t>0.000000</a:t>
                          </a:r>
                          <a:endParaRPr lang="zh-CN" altLang="en-US" sz="2000" b="0" dirty="0">
                            <a:solidFill>
                              <a:schemeClr val="tx1"/>
                            </a:solidFill>
                          </a:endParaRPr>
                        </a:p>
                      </a:txBody>
                      <a:tcPr anchor="ctr"/>
                    </a:tc>
                    <a:extLst>
                      <a:ext uri="{0D108BD9-81ED-4DB2-BD59-A6C34878D82A}">
                        <a16:rowId xmlns:a16="http://schemas.microsoft.com/office/drawing/2014/main" val="1116802283"/>
                      </a:ext>
                    </a:extLst>
                  </a:tr>
                </a:tbl>
              </a:graphicData>
            </a:graphic>
          </p:graphicFrame>
        </mc:Fallback>
      </mc:AlternateContent>
      <p:sp>
        <p:nvSpPr>
          <p:cNvPr id="4" name="日期占位符 3">
            <a:extLst>
              <a:ext uri="{FF2B5EF4-FFF2-40B4-BE49-F238E27FC236}">
                <a16:creationId xmlns:a16="http://schemas.microsoft.com/office/drawing/2014/main" id="{98AF9A49-A4E5-4A29-E082-31C06E5F3242}"/>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C394DC17-443D-8EC2-734B-37C9F1DA7C9E}"/>
              </a:ext>
            </a:extLst>
          </p:cNvPr>
          <p:cNvSpPr>
            <a:spLocks noGrp="1"/>
          </p:cNvSpPr>
          <p:nvPr>
            <p:ph type="sldNum" sz="quarter" idx="12"/>
          </p:nvPr>
        </p:nvSpPr>
        <p:spPr/>
        <p:txBody>
          <a:bodyPr/>
          <a:lstStyle/>
          <a:p>
            <a:fld id="{145E87E0-5A96-412F-AEC1-3371B086441C}" type="slidenum">
              <a:rPr lang="zh-CN" altLang="en-US" smtClean="0"/>
              <a:t>38</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DD420D5-32C3-7118-F973-4EB696E97895}"/>
                  </a:ext>
                </a:extLst>
              </p:cNvPr>
              <p:cNvSpPr txBox="1"/>
              <p:nvPr/>
            </p:nvSpPr>
            <p:spPr>
              <a:xfrm>
                <a:off x="0" y="5653945"/>
                <a:ext cx="9144000"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When constraining</a:t>
                </a:r>
                <a:r>
                  <a:rPr lang="zh-CN" altLang="en-US" sz="22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𝑝</m:t>
                        </m:r>
                      </m:sub>
                    </m:sSub>
                    <m:r>
                      <a:rPr lang="en-US" altLang="zh-CN" sz="2000" b="0" i="1" smtClean="0">
                        <a:latin typeface="Cambria Math" panose="02040503050406030204" pitchFamily="18" charset="0"/>
                      </a:rPr>
                      <m:t>=0</m:t>
                    </m:r>
                  </m:oMath>
                </a14:m>
                <a:r>
                  <a:rPr lang="zh-CN" altLang="en-US" sz="2200" dirty="0"/>
                  <a:t> </a:t>
                </a:r>
                <a:r>
                  <a:rPr lang="en-US" altLang="zh-CN" sz="2200" dirty="0"/>
                  <a:t>, the results of </a:t>
                </a:r>
                <a:r>
                  <a:rPr lang="en-US" altLang="zh-CN" sz="2200" dirty="0" err="1"/>
                  <a:t>DRHBc+LN</a:t>
                </a:r>
                <a:r>
                  <a:rPr lang="en-US" altLang="zh-CN" sz="2200" dirty="0"/>
                  <a:t> go back to those of </a:t>
                </a:r>
                <a:r>
                  <a:rPr lang="en-US" altLang="zh-CN" sz="2200" dirty="0" err="1"/>
                  <a:t>DRHBc</a:t>
                </a:r>
                <a:r>
                  <a:rPr lang="en-US" altLang="zh-CN" sz="2200" dirty="0"/>
                  <a:t>.</a:t>
                </a:r>
                <a:endParaRPr lang="zh-CN" altLang="en-US" sz="2200" dirty="0"/>
              </a:p>
            </p:txBody>
          </p:sp>
        </mc:Choice>
        <mc:Fallback xmlns="">
          <p:sp>
            <p:nvSpPr>
              <p:cNvPr id="8" name="文本框 7">
                <a:extLst>
                  <a:ext uri="{FF2B5EF4-FFF2-40B4-BE49-F238E27FC236}">
                    <a16:creationId xmlns:a16="http://schemas.microsoft.com/office/drawing/2014/main" id="{ADD420D5-32C3-7118-F973-4EB696E97895}"/>
                  </a:ext>
                </a:extLst>
              </p:cNvPr>
              <p:cNvSpPr txBox="1">
                <a:spLocks noRot="1" noChangeAspect="1" noMove="1" noResize="1" noEditPoints="1" noAdjustHandles="1" noChangeArrowheads="1" noChangeShapeType="1" noTextEdit="1"/>
              </p:cNvSpPr>
              <p:nvPr/>
            </p:nvSpPr>
            <p:spPr>
              <a:xfrm>
                <a:off x="0" y="5653945"/>
                <a:ext cx="9144000" cy="769441"/>
              </a:xfrm>
              <a:prstGeom prst="rect">
                <a:avLst/>
              </a:prstGeom>
              <a:blipFill>
                <a:blip r:embed="rId4"/>
                <a:stretch>
                  <a:fillRect l="-733" t="-6299" r="-867" b="-15748"/>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E1AEC829-5B35-AF5B-412D-F84736C2DEDD}"/>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194427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F8775-BA39-A4B3-482A-A0593706065F}"/>
              </a:ext>
            </a:extLst>
          </p:cNvPr>
          <p:cNvSpPr>
            <a:spLocks noGrp="1"/>
          </p:cNvSpPr>
          <p:nvPr>
            <p:ph type="title"/>
          </p:nvPr>
        </p:nvSpPr>
        <p:spPr>
          <a:xfrm>
            <a:off x="307549" y="89657"/>
            <a:ext cx="8528314" cy="593888"/>
          </a:xfrm>
        </p:spPr>
        <p:txBody>
          <a:bodyPr/>
          <a:lstStyle/>
          <a:p>
            <a:r>
              <a:rPr lang="en-US" altLang="zh-CN" sz="2800" dirty="0"/>
              <a:t>Comparison with RCHB(+LN) under DWS basis</a:t>
            </a:r>
            <a:endParaRPr lang="zh-CN" altLang="en-US" sz="2800" dirty="0"/>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84ED2D2C-6B1A-0661-DAEB-F9D584A6F6EB}"/>
                  </a:ext>
                </a:extLst>
              </p:cNvPr>
              <p:cNvGraphicFramePr>
                <a:graphicFrameLocks noGrp="1"/>
              </p:cNvGraphicFramePr>
              <p:nvPr>
                <p:ph idx="1"/>
              </p:nvPr>
            </p:nvGraphicFramePr>
            <p:xfrm>
              <a:off x="-294" y="643941"/>
              <a:ext cx="9143998" cy="2578736"/>
            </p:xfrm>
            <a:graphic>
              <a:graphicData uri="http://schemas.openxmlformats.org/drawingml/2006/table">
                <a:tbl>
                  <a:tblPr firstRow="1" bandRow="1">
                    <a:tableStyleId>{5C22544A-7EE6-4342-B048-85BDC9FD1C3A}</a:tableStyleId>
                  </a:tblPr>
                  <a:tblGrid>
                    <a:gridCol w="1961296">
                      <a:extLst>
                        <a:ext uri="{9D8B030D-6E8A-4147-A177-3AD203B41FA5}">
                          <a16:colId xmlns:a16="http://schemas.microsoft.com/office/drawing/2014/main" val="2634550384"/>
                        </a:ext>
                      </a:extLst>
                    </a:gridCol>
                    <a:gridCol w="2394234">
                      <a:extLst>
                        <a:ext uri="{9D8B030D-6E8A-4147-A177-3AD203B41FA5}">
                          <a16:colId xmlns:a16="http://schemas.microsoft.com/office/drawing/2014/main" val="3786823087"/>
                        </a:ext>
                      </a:extLst>
                    </a:gridCol>
                    <a:gridCol w="2394234">
                      <a:extLst>
                        <a:ext uri="{9D8B030D-6E8A-4147-A177-3AD203B41FA5}">
                          <a16:colId xmlns:a16="http://schemas.microsoft.com/office/drawing/2014/main" val="967492620"/>
                        </a:ext>
                      </a:extLst>
                    </a:gridCol>
                    <a:gridCol w="2394234">
                      <a:extLst>
                        <a:ext uri="{9D8B030D-6E8A-4147-A177-3AD203B41FA5}">
                          <a16:colId xmlns:a16="http://schemas.microsoft.com/office/drawing/2014/main" val="1132111540"/>
                        </a:ext>
                      </a:extLst>
                    </a:gridCol>
                  </a:tblGrid>
                  <a:tr h="126832">
                    <a:tc>
                      <a:txBody>
                        <a:bodyPr/>
                        <a:lstStyle/>
                        <a:p>
                          <a:pPr algn="ctr"/>
                          <a:r>
                            <a:rPr lang="en-US" altLang="zh-CN" sz="1600" baseline="30000" dirty="0">
                              <a:latin typeface="+mn-ea"/>
                              <a:ea typeface="+mn-ea"/>
                            </a:rPr>
                            <a:t>72</a:t>
                          </a:r>
                          <a:r>
                            <a:rPr lang="en-US" altLang="zh-CN" sz="1600" dirty="0">
                              <a:latin typeface="+mn-ea"/>
                              <a:ea typeface="+mn-ea"/>
                            </a:rPr>
                            <a:t>Zn</a:t>
                          </a:r>
                          <a:endParaRPr lang="zh-CN" altLang="en-US" sz="1600" dirty="0">
                            <a:latin typeface="+mn-ea"/>
                            <a:ea typeface="+mn-ea"/>
                          </a:endParaRPr>
                        </a:p>
                      </a:txBody>
                      <a:tcPr anchor="ctr"/>
                    </a:tc>
                    <a:tc>
                      <a:txBody>
                        <a:bodyPr/>
                        <a:lstStyle/>
                        <a:p>
                          <a:pPr algn="ctr"/>
                          <a:r>
                            <a:rPr lang="en-US" altLang="zh-CN" sz="1600" dirty="0">
                              <a:latin typeface="+mn-ea"/>
                              <a:ea typeface="+mn-ea"/>
                            </a:rPr>
                            <a:t>DWS-RCHB</a:t>
                          </a:r>
                          <a:endParaRPr lang="zh-CN" altLang="en-US" sz="1600" dirty="0">
                            <a:latin typeface="+mn-ea"/>
                            <a:ea typeface="+mn-ea"/>
                          </a:endParaRPr>
                        </a:p>
                      </a:txBody>
                      <a:tcPr anchor="ctr"/>
                    </a:tc>
                    <a:tc>
                      <a:txBody>
                        <a:bodyPr/>
                        <a:lstStyle/>
                        <a:p>
                          <a:pPr algn="ctr"/>
                          <a:r>
                            <a:rPr lang="en-US" altLang="zh-CN" sz="1600" dirty="0">
                              <a:latin typeface="+mn-ea"/>
                              <a:ea typeface="+mn-ea"/>
                            </a:rPr>
                            <a:t>DRHBc(</a:t>
                          </a:r>
                          <a14:m>
                            <m:oMath xmlns:m="http://schemas.openxmlformats.org/officeDocument/2006/math">
                              <m:sSub>
                                <m:sSubPr>
                                  <m:ctrlPr>
                                    <a:rPr lang="en-US" altLang="zh-CN" sz="1600" b="1" i="1" smtClean="0">
                                      <a:latin typeface="Cambria Math" panose="02040503050406030204" pitchFamily="18" charset="0"/>
                                      <a:ea typeface="+mn-ea"/>
                                    </a:rPr>
                                  </m:ctrlPr>
                                </m:sSubPr>
                                <m:e>
                                  <m:r>
                                    <a:rPr lang="en-US" altLang="zh-CN" sz="1600" b="1" i="1" smtClean="0">
                                      <a:latin typeface="Cambria Math" panose="02040503050406030204" pitchFamily="18" charset="0"/>
                                      <a:ea typeface="+mn-ea"/>
                                    </a:rPr>
                                    <m:t>𝝀</m:t>
                                  </m:r>
                                </m:e>
                                <m:sub>
                                  <m:r>
                                    <a:rPr lang="en-US" altLang="zh-CN" sz="1600" b="1" i="0" smtClean="0">
                                      <a:latin typeface="Cambria Math" panose="02040503050406030204" pitchFamily="18" charset="0"/>
                                      <a:ea typeface="+mn-ea"/>
                                    </a:rPr>
                                    <m:t>𝐜𝐮𝐭</m:t>
                                  </m:r>
                                </m:sub>
                              </m:sSub>
                              <m:r>
                                <a:rPr lang="en-US" altLang="zh-CN" sz="1600" b="1" i="0" smtClean="0">
                                  <a:latin typeface="Cambria Math" panose="02040503050406030204" pitchFamily="18" charset="0"/>
                                  <a:ea typeface="+mn-ea"/>
                                </a:rPr>
                                <m:t>=</m:t>
                              </m:r>
                              <m:r>
                                <a:rPr lang="en-US" altLang="zh-CN" sz="1600" b="1" i="0" smtClean="0">
                                  <a:latin typeface="Cambria Math" panose="02040503050406030204" pitchFamily="18" charset="0"/>
                                  <a:ea typeface="+mn-ea"/>
                                </a:rPr>
                                <m:t>𝟎</m:t>
                              </m:r>
                            </m:oMath>
                          </a14:m>
                          <a:r>
                            <a:rPr lang="en-US" altLang="zh-CN" sz="1600" i="0" dirty="0">
                              <a:latin typeface="+mn-ea"/>
                              <a:ea typeface="+mn-ea"/>
                            </a:rPr>
                            <a:t>)</a:t>
                          </a:r>
                          <a:endParaRPr lang="zh-CN" altLang="en-US" sz="1600" i="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mn-ea"/>
                              <a:ea typeface="+mn-ea"/>
                            </a:rPr>
                            <a:t>DRHBc(</a:t>
                          </a:r>
                          <a14:m>
                            <m:oMath xmlns:m="http://schemas.openxmlformats.org/officeDocument/2006/math">
                              <m:sSub>
                                <m:sSubPr>
                                  <m:ctrlPr>
                                    <a:rPr lang="en-US" altLang="zh-CN" sz="1600" b="1" i="1" smtClean="0">
                                      <a:latin typeface="Cambria Math" panose="02040503050406030204" pitchFamily="18" charset="0"/>
                                      <a:ea typeface="+mn-ea"/>
                                    </a:rPr>
                                  </m:ctrlPr>
                                </m:sSubPr>
                                <m:e>
                                  <m:r>
                                    <a:rPr lang="en-US" altLang="zh-CN" sz="1600" b="1" i="1" smtClean="0">
                                      <a:latin typeface="Cambria Math" panose="02040503050406030204" pitchFamily="18" charset="0"/>
                                      <a:ea typeface="+mn-ea"/>
                                    </a:rPr>
                                    <m:t>𝝀</m:t>
                                  </m:r>
                                </m:e>
                                <m:sub>
                                  <m:r>
                                    <a:rPr lang="en-US" altLang="zh-CN" sz="1600" b="1" i="0" smtClean="0">
                                      <a:latin typeface="Cambria Math" panose="02040503050406030204" pitchFamily="18" charset="0"/>
                                      <a:ea typeface="+mn-ea"/>
                                    </a:rPr>
                                    <m:t>𝐜𝐮𝐭</m:t>
                                  </m:r>
                                </m:sub>
                              </m:sSub>
                              <m:r>
                                <a:rPr lang="en-US" altLang="zh-CN" sz="1600" b="1" i="0" smtClean="0">
                                  <a:latin typeface="Cambria Math" panose="02040503050406030204" pitchFamily="18" charset="0"/>
                                  <a:ea typeface="+mn-ea"/>
                                </a:rPr>
                                <m:t>=</m:t>
                              </m:r>
                              <m:r>
                                <a:rPr lang="en-US" altLang="zh-CN" sz="1600" b="1" i="0" smtClean="0">
                                  <a:latin typeface="Cambria Math" panose="02040503050406030204" pitchFamily="18" charset="0"/>
                                  <a:ea typeface="+mn-ea"/>
                                </a:rPr>
                                <m:t>𝟔</m:t>
                              </m:r>
                            </m:oMath>
                          </a14:m>
                          <a:r>
                            <a:rPr lang="en-US" altLang="zh-CN" sz="1600" i="0" dirty="0">
                              <a:latin typeface="+mn-ea"/>
                              <a:ea typeface="+mn-ea"/>
                            </a:rPr>
                            <a:t>)</a:t>
                          </a:r>
                          <a:endParaRPr lang="zh-CN" altLang="en-US" sz="1600" i="0" dirty="0">
                            <a:latin typeface="+mn-ea"/>
                            <a:ea typeface="+mn-ea"/>
                          </a:endParaRPr>
                        </a:p>
                      </a:txBody>
                      <a:tcPr anchor="ctr"/>
                    </a:tc>
                    <a:extLst>
                      <a:ext uri="{0D108BD9-81ED-4DB2-BD59-A6C34878D82A}">
                        <a16:rowId xmlns:a16="http://schemas.microsoft.com/office/drawing/2014/main" val="2281305274"/>
                      </a:ext>
                    </a:extLst>
                  </a:tr>
                  <a:tr h="126832">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ea typeface="+mn-ea"/>
                                  </a:rPr>
                                  <m:t>𝛽</m:t>
                                </m:r>
                              </m:oMath>
                            </m:oMathPara>
                          </a14:m>
                          <a:endParaRPr lang="zh-CN" altLang="en-US" sz="1800" dirty="0">
                            <a:latin typeface="+mn-ea"/>
                            <a:ea typeface="+mn-ea"/>
                          </a:endParaRPr>
                        </a:p>
                      </a:txBody>
                      <a:tcPr anchor="ctr"/>
                    </a:tc>
                    <a:tc>
                      <a:txBody>
                        <a:bodyPr/>
                        <a:lstStyle/>
                        <a:p>
                          <a:pPr algn="ctr"/>
                          <a:r>
                            <a:rPr lang="en-US" altLang="zh-CN" sz="1800" dirty="0">
                              <a:solidFill>
                                <a:schemeClr val="tx1"/>
                              </a:solidFill>
                              <a:latin typeface="+mn-ea"/>
                              <a:ea typeface="+mn-ea"/>
                            </a:rPr>
                            <a:t>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latin typeface="+mn-ea"/>
                              <a:ea typeface="+mn-ea"/>
                            </a:rPr>
                            <a:t>0.000000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latin typeface="+mn-ea"/>
                              <a:ea typeface="+mn-ea"/>
                            </a:rPr>
                            <a:t>0.000000</a:t>
                          </a:r>
                          <a:endParaRPr lang="zh-CN" altLang="en-US" sz="1800" dirty="0">
                            <a:solidFill>
                              <a:schemeClr val="tx1"/>
                            </a:solidFill>
                            <a:latin typeface="+mn-ea"/>
                            <a:ea typeface="+mn-ea"/>
                          </a:endParaRPr>
                        </a:p>
                      </a:txBody>
                      <a:tcPr anchor="ctr"/>
                    </a:tc>
                    <a:extLst>
                      <a:ext uri="{0D108BD9-81ED-4DB2-BD59-A6C34878D82A}">
                        <a16:rowId xmlns:a16="http://schemas.microsoft.com/office/drawing/2014/main" val="1590644399"/>
                      </a:ext>
                    </a:extLst>
                  </a:tr>
                  <a:tr h="126832">
                    <a:tc>
                      <a:txBody>
                        <a:bodyPr/>
                        <a:lstStyle/>
                        <a:p>
                          <a:pPr algn="ctr"/>
                          <a14:m>
                            <m:oMath xmlns:m="http://schemas.openxmlformats.org/officeDocument/2006/math">
                              <m:sSub>
                                <m:sSubPr>
                                  <m:ctrlPr>
                                    <a:rPr lang="en-US" altLang="zh-CN" sz="1800" b="0" i="1" smtClean="0">
                                      <a:latin typeface="Cambria Math" panose="02040503050406030204" pitchFamily="18" charset="0"/>
                                      <a:ea typeface="+mn-ea"/>
                                    </a:rPr>
                                  </m:ctrlPr>
                                </m:sSubPr>
                                <m:e>
                                  <m:r>
                                    <a:rPr lang="en-US" altLang="zh-CN" sz="1800" b="0" i="1" smtClean="0">
                                      <a:latin typeface="Cambria Math" panose="02040503050406030204" pitchFamily="18" charset="0"/>
                                      <a:ea typeface="+mn-ea"/>
                                    </a:rPr>
                                    <m:t>𝐸</m:t>
                                  </m:r>
                                </m:e>
                                <m:sub>
                                  <m:r>
                                    <m:rPr>
                                      <m:sty m:val="p"/>
                                    </m:rPr>
                                    <a:rPr lang="en-US" altLang="zh-CN" sz="1800" b="0" i="0" smtClean="0">
                                      <a:latin typeface="Cambria Math" panose="02040503050406030204" pitchFamily="18" charset="0"/>
                                      <a:ea typeface="+mn-ea"/>
                                    </a:rPr>
                                    <m:t>tot</m:t>
                                  </m:r>
                                </m:sub>
                              </m:sSub>
                            </m:oMath>
                          </a14:m>
                          <a:r>
                            <a:rPr lang="zh-CN" altLang="en-US" sz="1800" dirty="0">
                              <a:latin typeface="+mn-ea"/>
                              <a:ea typeface="+mn-ea"/>
                            </a:rPr>
                            <a:t> </a:t>
                          </a:r>
                          <a:r>
                            <a:rPr lang="en-US" altLang="zh-CN" sz="1800" dirty="0">
                              <a:latin typeface="+mn-ea"/>
                              <a:ea typeface="+mn-ea"/>
                            </a:rPr>
                            <a:t>(MeV)</a:t>
                          </a:r>
                          <a:endParaRPr lang="zh-CN" altLang="en-US" sz="1800" dirty="0">
                            <a:latin typeface="+mn-ea"/>
                            <a:ea typeface="+mn-ea"/>
                          </a:endParaRPr>
                        </a:p>
                      </a:txBody>
                      <a:tcPr anchor="ctr"/>
                    </a:tc>
                    <a:tc>
                      <a:txBody>
                        <a:bodyPr/>
                        <a:lstStyle/>
                        <a:p>
                          <a:pPr algn="ctr"/>
                          <a:r>
                            <a:rPr lang="en-US" altLang="zh-CN" sz="1800" dirty="0">
                              <a:latin typeface="+mn-ea"/>
                              <a:ea typeface="+mn-ea"/>
                            </a:rPr>
                            <a:t>-618.4043</a:t>
                          </a:r>
                          <a:r>
                            <a:rPr lang="en-US" altLang="zh-CN" sz="1800" dirty="0">
                              <a:solidFill>
                                <a:srgbClr val="FF0000"/>
                              </a:solidFill>
                              <a:latin typeface="+mn-ea"/>
                              <a:ea typeface="+mn-ea"/>
                            </a:rPr>
                            <a:t>37</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-618.404357</a:t>
                          </a:r>
                          <a:endParaRPr lang="zh-CN" altLang="en-US" sz="1800" dirty="0">
                            <a:latin typeface="+mn-ea"/>
                            <a:ea typeface="+mn-ea"/>
                          </a:endParaRPr>
                        </a:p>
                      </a:txBody>
                      <a:tcPr anchor="ctr"/>
                    </a:tc>
                    <a:tc>
                      <a:txBody>
                        <a:bodyPr/>
                        <a:lstStyle/>
                        <a:p>
                          <a:pPr algn="ctr"/>
                          <a:r>
                            <a:rPr lang="en-US" altLang="zh-CN" sz="1800" dirty="0">
                              <a:latin typeface="+mn-ea"/>
                              <a:ea typeface="+mn-ea"/>
                            </a:rPr>
                            <a:t>-618.404357</a:t>
                          </a:r>
                          <a:endParaRPr lang="zh-CN" altLang="en-US" sz="1800" dirty="0">
                            <a:latin typeface="+mn-ea"/>
                            <a:ea typeface="+mn-ea"/>
                          </a:endParaRPr>
                        </a:p>
                      </a:txBody>
                      <a:tcPr anchor="ctr"/>
                    </a:tc>
                    <a:extLst>
                      <a:ext uri="{0D108BD9-81ED-4DB2-BD59-A6C34878D82A}">
                        <a16:rowId xmlns:a16="http://schemas.microsoft.com/office/drawing/2014/main" val="1997928168"/>
                      </a:ext>
                    </a:extLst>
                  </a:tr>
                  <a:tr h="135309">
                    <a:tc>
                      <a:txBody>
                        <a:bodyPr/>
                        <a:lstStyle/>
                        <a:p>
                          <a:pPr algn="ctr"/>
                          <a14:m>
                            <m:oMath xmlns:m="http://schemas.openxmlformats.org/officeDocument/2006/math">
                              <m:sSub>
                                <m:sSubPr>
                                  <m:ctrlPr>
                                    <a:rPr lang="en-US" altLang="zh-CN" sz="1800" b="0" i="1" smtClean="0">
                                      <a:latin typeface="Cambria Math" panose="02040503050406030204" pitchFamily="18" charset="0"/>
                                      <a:ea typeface="+mn-ea"/>
                                    </a:rPr>
                                  </m:ctrlPr>
                                </m:sSubPr>
                                <m:e>
                                  <m:r>
                                    <a:rPr lang="en-US" altLang="zh-CN" sz="1800" b="0" i="1" smtClean="0">
                                      <a:latin typeface="Cambria Math" panose="02040503050406030204" pitchFamily="18" charset="0"/>
                                      <a:ea typeface="+mn-ea"/>
                                    </a:rPr>
                                    <m:t>𝐸</m:t>
                                  </m:r>
                                </m:e>
                                <m:sub>
                                  <m:r>
                                    <m:rPr>
                                      <m:sty m:val="p"/>
                                    </m:rPr>
                                    <a:rPr lang="en-US" altLang="zh-CN" sz="1800" b="0" i="0" smtClean="0">
                                      <a:latin typeface="Cambria Math" panose="02040503050406030204" pitchFamily="18" charset="0"/>
                                      <a:ea typeface="+mn-ea"/>
                                    </a:rPr>
                                    <m:t>pair</m:t>
                                  </m:r>
                                  <m:r>
                                    <a:rPr lang="en-US" altLang="zh-CN" sz="1800" b="0" i="0" smtClean="0">
                                      <a:latin typeface="Cambria Math" panose="02040503050406030204" pitchFamily="18" charset="0"/>
                                      <a:ea typeface="+mn-ea"/>
                                    </a:rPr>
                                    <m:t>,</m:t>
                                  </m:r>
                                  <m:r>
                                    <a:rPr lang="en-US" altLang="zh-CN" sz="1800" b="0" i="1" smtClean="0">
                                      <a:latin typeface="Cambria Math" panose="02040503050406030204" pitchFamily="18" charset="0"/>
                                      <a:ea typeface="+mn-ea"/>
                                    </a:rPr>
                                    <m:t>𝑛</m:t>
                                  </m:r>
                                </m:sub>
                              </m:sSub>
                            </m:oMath>
                          </a14:m>
                          <a:r>
                            <a:rPr lang="zh-CN" altLang="en-US" sz="1800" dirty="0">
                              <a:latin typeface="+mn-ea"/>
                              <a:ea typeface="+mn-ea"/>
                            </a:rPr>
                            <a:t> </a:t>
                          </a:r>
                          <a:r>
                            <a:rPr lang="en-US" altLang="zh-CN" sz="1800" dirty="0">
                              <a:latin typeface="+mn-ea"/>
                              <a:ea typeface="+mn-ea"/>
                            </a:rPr>
                            <a:t>(MeV)</a:t>
                          </a:r>
                          <a:endParaRPr lang="zh-CN" altLang="en-US" sz="1800" dirty="0">
                            <a:latin typeface="+mn-ea"/>
                            <a:ea typeface="+mn-ea"/>
                          </a:endParaRPr>
                        </a:p>
                      </a:txBody>
                      <a:tcPr anchor="ctr"/>
                    </a:tc>
                    <a:tc>
                      <a:txBody>
                        <a:bodyPr/>
                        <a:lstStyle/>
                        <a:p>
                          <a:pPr algn="ctr"/>
                          <a:r>
                            <a:rPr lang="en-US" altLang="zh-CN" sz="1800" dirty="0">
                              <a:latin typeface="+mn-ea"/>
                              <a:ea typeface="+mn-ea"/>
                            </a:rPr>
                            <a:t>-11.1262</a:t>
                          </a:r>
                          <a:r>
                            <a:rPr lang="en-US" altLang="zh-CN" sz="1800" dirty="0">
                              <a:solidFill>
                                <a:schemeClr val="tx1"/>
                              </a:solidFill>
                              <a:latin typeface="+mn-ea"/>
                              <a:ea typeface="+mn-ea"/>
                            </a:rPr>
                            <a:t>3</a:t>
                          </a:r>
                          <a:r>
                            <a:rPr lang="en-US" altLang="zh-CN" sz="1800" dirty="0">
                              <a:solidFill>
                                <a:srgbClr val="FF0000"/>
                              </a:solidFill>
                              <a:latin typeface="+mn-ea"/>
                              <a:ea typeface="+mn-ea"/>
                            </a:rPr>
                            <a:t>9</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-11.126237</a:t>
                          </a:r>
                          <a:endParaRPr lang="zh-CN" altLang="en-US" sz="1800" dirty="0">
                            <a:latin typeface="+mn-ea"/>
                            <a:ea typeface="+mn-ea"/>
                          </a:endParaRPr>
                        </a:p>
                      </a:txBody>
                      <a:tcPr anchor="ctr"/>
                    </a:tc>
                    <a:tc>
                      <a:txBody>
                        <a:bodyPr/>
                        <a:lstStyle/>
                        <a:p>
                          <a:pPr algn="ctr"/>
                          <a:r>
                            <a:rPr lang="en-US" altLang="zh-CN" sz="1800" dirty="0">
                              <a:latin typeface="+mn-ea"/>
                              <a:ea typeface="+mn-ea"/>
                            </a:rPr>
                            <a:t>-11.126237</a:t>
                          </a:r>
                          <a:endParaRPr lang="zh-CN" altLang="en-US" sz="1800" dirty="0">
                            <a:latin typeface="+mn-ea"/>
                            <a:ea typeface="+mn-ea"/>
                          </a:endParaRPr>
                        </a:p>
                      </a:txBody>
                      <a:tcPr anchor="ctr"/>
                    </a:tc>
                    <a:extLst>
                      <a:ext uri="{0D108BD9-81ED-4DB2-BD59-A6C34878D82A}">
                        <a16:rowId xmlns:a16="http://schemas.microsoft.com/office/drawing/2014/main" val="1291777187"/>
                      </a:ext>
                    </a:extLst>
                  </a:tr>
                  <a:tr h="135309">
                    <a:tc>
                      <a:txBody>
                        <a:bodyPr/>
                        <a:lstStyle/>
                        <a:p>
                          <a:pPr algn="ctr"/>
                          <a14:m>
                            <m:oMath xmlns:m="http://schemas.openxmlformats.org/officeDocument/2006/math">
                              <m:sSub>
                                <m:sSubPr>
                                  <m:ctrlPr>
                                    <a:rPr lang="en-US" altLang="zh-CN" sz="1800" b="0" i="1" smtClean="0">
                                      <a:latin typeface="Cambria Math" panose="02040503050406030204" pitchFamily="18" charset="0"/>
                                      <a:ea typeface="+mn-ea"/>
                                    </a:rPr>
                                  </m:ctrlPr>
                                </m:sSubPr>
                                <m:e>
                                  <m:r>
                                    <a:rPr lang="en-US" altLang="zh-CN" sz="1800" b="0" i="1" smtClean="0">
                                      <a:latin typeface="Cambria Math" panose="02040503050406030204" pitchFamily="18" charset="0"/>
                                      <a:ea typeface="+mn-ea"/>
                                    </a:rPr>
                                    <m:t>𝐸</m:t>
                                  </m:r>
                                </m:e>
                                <m:sub>
                                  <m:r>
                                    <m:rPr>
                                      <m:sty m:val="p"/>
                                    </m:rPr>
                                    <a:rPr lang="en-US" altLang="zh-CN" sz="1800" b="0" i="0" smtClean="0">
                                      <a:latin typeface="Cambria Math" panose="02040503050406030204" pitchFamily="18" charset="0"/>
                                      <a:ea typeface="+mn-ea"/>
                                    </a:rPr>
                                    <m:t>pair</m:t>
                                  </m:r>
                                  <m:r>
                                    <a:rPr lang="en-US" altLang="zh-CN" sz="1800" b="0" i="0" smtClean="0">
                                      <a:latin typeface="Cambria Math" panose="02040503050406030204" pitchFamily="18" charset="0"/>
                                      <a:ea typeface="+mn-ea"/>
                                    </a:rPr>
                                    <m:t>,</m:t>
                                  </m:r>
                                  <m:r>
                                    <a:rPr lang="en-US" altLang="zh-CN" sz="1800" b="0" i="1" smtClean="0">
                                      <a:latin typeface="Cambria Math" panose="02040503050406030204" pitchFamily="18" charset="0"/>
                                      <a:ea typeface="+mn-ea"/>
                                    </a:rPr>
                                    <m:t>𝑝</m:t>
                                  </m:r>
                                </m:sub>
                              </m:sSub>
                            </m:oMath>
                          </a14:m>
                          <a:r>
                            <a:rPr lang="zh-CN" altLang="en-US" sz="1800" dirty="0">
                              <a:latin typeface="+mn-ea"/>
                              <a:ea typeface="+mn-ea"/>
                            </a:rPr>
                            <a:t> </a:t>
                          </a:r>
                          <a:r>
                            <a:rPr lang="en-US" altLang="zh-CN" sz="1800" dirty="0">
                              <a:latin typeface="+mn-ea"/>
                              <a:ea typeface="+mn-ea"/>
                            </a:rPr>
                            <a:t>(MeV)</a:t>
                          </a:r>
                          <a:endParaRPr lang="zh-CN" altLang="en-US" sz="1800" dirty="0">
                            <a:latin typeface="+mn-ea"/>
                            <a:ea typeface="+mn-ea"/>
                          </a:endParaRPr>
                        </a:p>
                      </a:txBody>
                      <a:tcPr anchor="ctr"/>
                    </a:tc>
                    <a:tc>
                      <a:txBody>
                        <a:bodyPr/>
                        <a:lstStyle/>
                        <a:p>
                          <a:pPr algn="ctr"/>
                          <a:r>
                            <a:rPr lang="en-US" altLang="zh-CN" sz="1800" dirty="0">
                              <a:latin typeface="+mn-ea"/>
                              <a:ea typeface="+mn-ea"/>
                            </a:rPr>
                            <a:t>-10.67370</a:t>
                          </a:r>
                          <a:r>
                            <a:rPr lang="en-US" altLang="zh-CN" sz="1800" dirty="0">
                              <a:solidFill>
                                <a:srgbClr val="FF0000"/>
                              </a:solidFill>
                              <a:latin typeface="+mn-ea"/>
                              <a:ea typeface="+mn-ea"/>
                            </a:rPr>
                            <a:t>1</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-10.673702</a:t>
                          </a:r>
                          <a:endParaRPr lang="zh-CN" altLang="en-US" sz="1800" dirty="0">
                            <a:latin typeface="+mn-ea"/>
                            <a:ea typeface="+mn-ea"/>
                          </a:endParaRPr>
                        </a:p>
                      </a:txBody>
                      <a:tcPr anchor="ctr"/>
                    </a:tc>
                    <a:tc>
                      <a:txBody>
                        <a:bodyPr/>
                        <a:lstStyle/>
                        <a:p>
                          <a:pPr algn="ctr"/>
                          <a:r>
                            <a:rPr lang="en-US" altLang="zh-CN" sz="1800" dirty="0">
                              <a:latin typeface="+mn-ea"/>
                              <a:ea typeface="+mn-ea"/>
                            </a:rPr>
                            <a:t>-10.673702</a:t>
                          </a:r>
                          <a:endParaRPr lang="zh-CN" altLang="en-US" sz="1800" dirty="0">
                            <a:latin typeface="+mn-ea"/>
                            <a:ea typeface="+mn-ea"/>
                          </a:endParaRPr>
                        </a:p>
                      </a:txBody>
                      <a:tcPr anchor="ctr"/>
                    </a:tc>
                    <a:extLst>
                      <a:ext uri="{0D108BD9-81ED-4DB2-BD59-A6C34878D82A}">
                        <a16:rowId xmlns:a16="http://schemas.microsoft.com/office/drawing/2014/main" val="3879025662"/>
                      </a:ext>
                    </a:extLst>
                  </a:tr>
                  <a:tr h="126832">
                    <a:tc>
                      <a:txBody>
                        <a:bodyPr/>
                        <a:lstStyle/>
                        <a:p>
                          <a:pPr algn="ctr"/>
                          <a14:m>
                            <m:oMath xmlns:m="http://schemas.openxmlformats.org/officeDocument/2006/math">
                              <m:r>
                                <a:rPr lang="en-US" altLang="zh-CN" sz="1800" i="1" dirty="0" smtClean="0">
                                  <a:latin typeface="Cambria Math" panose="02040503050406030204" pitchFamily="18" charset="0"/>
                                  <a:ea typeface="+mn-ea"/>
                                </a:rPr>
                                <m:t>𝑅</m:t>
                              </m:r>
                              <m:r>
                                <a:rPr lang="en-US" altLang="zh-CN" sz="1800" i="1" baseline="-25000" dirty="0">
                                  <a:latin typeface="Cambria Math" panose="02040503050406030204" pitchFamily="18" charset="0"/>
                                  <a:ea typeface="+mn-ea"/>
                                </a:rPr>
                                <m:t>𝑛</m:t>
                              </m:r>
                            </m:oMath>
                          </a14:m>
                          <a:r>
                            <a:rPr lang="en-US" altLang="zh-CN" sz="1800" baseline="0" dirty="0">
                              <a:latin typeface="+mn-ea"/>
                              <a:ea typeface="+mn-ea"/>
                            </a:rPr>
                            <a:t> (</a:t>
                          </a:r>
                          <a:r>
                            <a:rPr lang="en-US" altLang="zh-CN" sz="1800" baseline="0" dirty="0" err="1">
                              <a:latin typeface="+mn-ea"/>
                              <a:ea typeface="+mn-ea"/>
                            </a:rPr>
                            <a:t>fm</a:t>
                          </a:r>
                          <a:r>
                            <a:rPr lang="en-US" altLang="zh-CN" sz="1800" baseline="0" dirty="0">
                              <a:latin typeface="+mn-ea"/>
                              <a:ea typeface="+mn-ea"/>
                            </a:rPr>
                            <a:t>)</a:t>
                          </a:r>
                          <a:endParaRPr lang="zh-CN" altLang="en-US" sz="1800" dirty="0">
                            <a:latin typeface="+mn-ea"/>
                            <a:ea typeface="+mn-ea"/>
                          </a:endParaRPr>
                        </a:p>
                      </a:txBody>
                      <a:tcPr anchor="ct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extLst>
                      <a:ext uri="{0D108BD9-81ED-4DB2-BD59-A6C34878D82A}">
                        <a16:rowId xmlns:a16="http://schemas.microsoft.com/office/drawing/2014/main" val="1760514632"/>
                      </a:ext>
                    </a:extLst>
                  </a:tr>
                  <a:tr h="126832">
                    <a:tc>
                      <a:txBody>
                        <a:bodyPr/>
                        <a:lstStyle/>
                        <a:p>
                          <a:pPr algn="ctr"/>
                          <a14:m>
                            <m:oMath xmlns:m="http://schemas.openxmlformats.org/officeDocument/2006/math">
                              <m:r>
                                <a:rPr lang="en-US" altLang="zh-CN" sz="1800" i="1" dirty="0" smtClean="0">
                                  <a:latin typeface="Cambria Math" panose="02040503050406030204" pitchFamily="18" charset="0"/>
                                  <a:ea typeface="+mn-ea"/>
                                </a:rPr>
                                <m:t>𝑅</m:t>
                              </m:r>
                              <m:r>
                                <a:rPr lang="en-US" altLang="zh-CN" sz="1800" i="1" baseline="-25000" dirty="0">
                                  <a:latin typeface="Cambria Math" panose="02040503050406030204" pitchFamily="18" charset="0"/>
                                  <a:ea typeface="+mn-ea"/>
                                </a:rPr>
                                <m:t>𝑝</m:t>
                              </m:r>
                            </m:oMath>
                          </a14:m>
                          <a:r>
                            <a:rPr lang="en-US" altLang="zh-CN" sz="1800" baseline="0" dirty="0">
                              <a:latin typeface="+mn-ea"/>
                              <a:ea typeface="+mn-ea"/>
                            </a:rPr>
                            <a:t> (</a:t>
                          </a:r>
                          <a:r>
                            <a:rPr lang="en-US" altLang="zh-CN" sz="1800" baseline="0" dirty="0" err="1">
                              <a:latin typeface="+mn-ea"/>
                              <a:ea typeface="+mn-ea"/>
                            </a:rPr>
                            <a:t>fm</a:t>
                          </a:r>
                          <a:r>
                            <a:rPr lang="en-US" altLang="zh-CN" sz="1800" baseline="0" dirty="0">
                              <a:latin typeface="+mn-ea"/>
                              <a:ea typeface="+mn-ea"/>
                            </a:rPr>
                            <a:t>)</a:t>
                          </a:r>
                          <a:endParaRPr lang="zh-CN" altLang="en-US" sz="1800" dirty="0">
                            <a:latin typeface="+mn-ea"/>
                            <a:ea typeface="+mn-ea"/>
                          </a:endParaRPr>
                        </a:p>
                      </a:txBody>
                      <a:tcPr anchor="ct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extLst>
                      <a:ext uri="{0D108BD9-81ED-4DB2-BD59-A6C34878D82A}">
                        <a16:rowId xmlns:a16="http://schemas.microsoft.com/office/drawing/2014/main" val="1594569555"/>
                      </a:ext>
                    </a:extLst>
                  </a:tr>
                </a:tbl>
              </a:graphicData>
            </a:graphic>
          </p:graphicFrame>
        </mc:Choice>
        <mc:Fallback xmlns="">
          <p:graphicFrame>
            <p:nvGraphicFramePr>
              <p:cNvPr id="4" name="内容占位符 3">
                <a:extLst>
                  <a:ext uri="{FF2B5EF4-FFF2-40B4-BE49-F238E27FC236}">
                    <a16:creationId xmlns:a16="http://schemas.microsoft.com/office/drawing/2014/main" id="{84ED2D2C-6B1A-0661-DAEB-F9D584A6F6EB}"/>
                  </a:ext>
                </a:extLst>
              </p:cNvPr>
              <p:cNvGraphicFramePr>
                <a:graphicFrameLocks noGrp="1"/>
              </p:cNvGraphicFramePr>
              <p:nvPr>
                <p:ph idx="1"/>
                <p:extLst>
                  <p:ext uri="{D42A27DB-BD31-4B8C-83A1-F6EECF244321}">
                    <p14:modId xmlns:p14="http://schemas.microsoft.com/office/powerpoint/2010/main" val="1931729161"/>
                  </p:ext>
                </p:extLst>
              </p:nvPr>
            </p:nvGraphicFramePr>
            <p:xfrm>
              <a:off x="-294" y="643941"/>
              <a:ext cx="9143998" cy="2578736"/>
            </p:xfrm>
            <a:graphic>
              <a:graphicData uri="http://schemas.openxmlformats.org/drawingml/2006/table">
                <a:tbl>
                  <a:tblPr firstRow="1" bandRow="1">
                    <a:tableStyleId>{5C22544A-7EE6-4342-B048-85BDC9FD1C3A}</a:tableStyleId>
                  </a:tblPr>
                  <a:tblGrid>
                    <a:gridCol w="1961296">
                      <a:extLst>
                        <a:ext uri="{9D8B030D-6E8A-4147-A177-3AD203B41FA5}">
                          <a16:colId xmlns:a16="http://schemas.microsoft.com/office/drawing/2014/main" val="2634550384"/>
                        </a:ext>
                      </a:extLst>
                    </a:gridCol>
                    <a:gridCol w="2394234">
                      <a:extLst>
                        <a:ext uri="{9D8B030D-6E8A-4147-A177-3AD203B41FA5}">
                          <a16:colId xmlns:a16="http://schemas.microsoft.com/office/drawing/2014/main" val="3786823087"/>
                        </a:ext>
                      </a:extLst>
                    </a:gridCol>
                    <a:gridCol w="2394234">
                      <a:extLst>
                        <a:ext uri="{9D8B030D-6E8A-4147-A177-3AD203B41FA5}">
                          <a16:colId xmlns:a16="http://schemas.microsoft.com/office/drawing/2014/main" val="967492620"/>
                        </a:ext>
                      </a:extLst>
                    </a:gridCol>
                    <a:gridCol w="2394234">
                      <a:extLst>
                        <a:ext uri="{9D8B030D-6E8A-4147-A177-3AD203B41FA5}">
                          <a16:colId xmlns:a16="http://schemas.microsoft.com/office/drawing/2014/main" val="1132111540"/>
                        </a:ext>
                      </a:extLst>
                    </a:gridCol>
                  </a:tblGrid>
                  <a:tr h="335280">
                    <a:tc>
                      <a:txBody>
                        <a:bodyPr/>
                        <a:lstStyle/>
                        <a:p>
                          <a:pPr algn="ctr"/>
                          <a:r>
                            <a:rPr lang="en-US" altLang="zh-CN" sz="1600" baseline="30000" dirty="0">
                              <a:latin typeface="+mn-ea"/>
                              <a:ea typeface="+mn-ea"/>
                            </a:rPr>
                            <a:t>72</a:t>
                          </a:r>
                          <a:r>
                            <a:rPr lang="en-US" altLang="zh-CN" sz="1600" dirty="0">
                              <a:latin typeface="+mn-ea"/>
                              <a:ea typeface="+mn-ea"/>
                            </a:rPr>
                            <a:t>Zn</a:t>
                          </a:r>
                          <a:endParaRPr lang="zh-CN" altLang="en-US" sz="1600" dirty="0">
                            <a:latin typeface="+mn-ea"/>
                            <a:ea typeface="+mn-ea"/>
                          </a:endParaRPr>
                        </a:p>
                      </a:txBody>
                      <a:tcPr anchor="ctr"/>
                    </a:tc>
                    <a:tc>
                      <a:txBody>
                        <a:bodyPr/>
                        <a:lstStyle/>
                        <a:p>
                          <a:pPr algn="ctr"/>
                          <a:r>
                            <a:rPr lang="en-US" altLang="zh-CN" sz="1600" dirty="0">
                              <a:latin typeface="+mn-ea"/>
                              <a:ea typeface="+mn-ea"/>
                            </a:rPr>
                            <a:t>DWS-RCHB</a:t>
                          </a:r>
                          <a:endParaRPr lang="zh-CN" altLang="en-US" sz="1600" dirty="0">
                            <a:latin typeface="+mn-ea"/>
                            <a:ea typeface="+mn-ea"/>
                          </a:endParaRPr>
                        </a:p>
                      </a:txBody>
                      <a:tcPr anchor="ctr"/>
                    </a:tc>
                    <a:tc>
                      <a:txBody>
                        <a:bodyPr/>
                        <a:lstStyle/>
                        <a:p>
                          <a:endParaRPr lang="zh-CN"/>
                        </a:p>
                      </a:txBody>
                      <a:tcPr anchor="ctr">
                        <a:blipFill>
                          <a:blip r:embed="rId3"/>
                          <a:stretch>
                            <a:fillRect l="-182188" t="-3636" r="-101272" b="-700000"/>
                          </a:stretch>
                        </a:blipFill>
                      </a:tcPr>
                    </a:tc>
                    <a:tc>
                      <a:txBody>
                        <a:bodyPr/>
                        <a:lstStyle/>
                        <a:p>
                          <a:endParaRPr lang="zh-CN"/>
                        </a:p>
                      </a:txBody>
                      <a:tcPr anchor="ctr">
                        <a:blipFill>
                          <a:blip r:embed="rId3"/>
                          <a:stretch>
                            <a:fillRect l="-282188" t="-3636" r="-1272" b="-700000"/>
                          </a:stretch>
                        </a:blipFill>
                      </a:tcPr>
                    </a:tc>
                    <a:extLst>
                      <a:ext uri="{0D108BD9-81ED-4DB2-BD59-A6C34878D82A}">
                        <a16:rowId xmlns:a16="http://schemas.microsoft.com/office/drawing/2014/main" val="2281305274"/>
                      </a:ext>
                    </a:extLst>
                  </a:tr>
                  <a:tr h="365760">
                    <a:tc>
                      <a:txBody>
                        <a:bodyPr/>
                        <a:lstStyle/>
                        <a:p>
                          <a:endParaRPr lang="zh-CN"/>
                        </a:p>
                      </a:txBody>
                      <a:tcPr anchor="ctr">
                        <a:blipFill>
                          <a:blip r:embed="rId3"/>
                          <a:stretch>
                            <a:fillRect l="-311" t="-95000" r="-367702" b="-541667"/>
                          </a:stretch>
                        </a:blipFill>
                      </a:tcPr>
                    </a:tc>
                    <a:tc>
                      <a:txBody>
                        <a:bodyPr/>
                        <a:lstStyle/>
                        <a:p>
                          <a:pPr algn="ctr"/>
                          <a:r>
                            <a:rPr lang="en-US" altLang="zh-CN" sz="1800" dirty="0">
                              <a:solidFill>
                                <a:schemeClr val="tx1"/>
                              </a:solidFill>
                              <a:latin typeface="+mn-ea"/>
                              <a:ea typeface="+mn-ea"/>
                            </a:rPr>
                            <a:t>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latin typeface="+mn-ea"/>
                              <a:ea typeface="+mn-ea"/>
                            </a:rPr>
                            <a:t>0.000000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latin typeface="+mn-ea"/>
                              <a:ea typeface="+mn-ea"/>
                            </a:rPr>
                            <a:t>0.000000</a:t>
                          </a:r>
                          <a:endParaRPr lang="zh-CN" altLang="en-US" sz="1800" dirty="0">
                            <a:solidFill>
                              <a:schemeClr val="tx1"/>
                            </a:solidFill>
                            <a:latin typeface="+mn-ea"/>
                            <a:ea typeface="+mn-ea"/>
                          </a:endParaRPr>
                        </a:p>
                      </a:txBody>
                      <a:tcPr anchor="ctr"/>
                    </a:tc>
                    <a:extLst>
                      <a:ext uri="{0D108BD9-81ED-4DB2-BD59-A6C34878D82A}">
                        <a16:rowId xmlns:a16="http://schemas.microsoft.com/office/drawing/2014/main" val="1590644399"/>
                      </a:ext>
                    </a:extLst>
                  </a:tr>
                  <a:tr h="365760">
                    <a:tc>
                      <a:txBody>
                        <a:bodyPr/>
                        <a:lstStyle/>
                        <a:p>
                          <a:endParaRPr lang="zh-CN"/>
                        </a:p>
                      </a:txBody>
                      <a:tcPr anchor="ctr">
                        <a:blipFill>
                          <a:blip r:embed="rId3"/>
                          <a:stretch>
                            <a:fillRect l="-311" t="-195000" r="-367702" b="-441667"/>
                          </a:stretch>
                        </a:blipFill>
                      </a:tcPr>
                    </a:tc>
                    <a:tc>
                      <a:txBody>
                        <a:bodyPr/>
                        <a:lstStyle/>
                        <a:p>
                          <a:pPr algn="ctr"/>
                          <a:r>
                            <a:rPr lang="en-US" altLang="zh-CN" sz="1800" dirty="0">
                              <a:latin typeface="+mn-ea"/>
                              <a:ea typeface="+mn-ea"/>
                            </a:rPr>
                            <a:t>-618.4043</a:t>
                          </a:r>
                          <a:r>
                            <a:rPr lang="en-US" altLang="zh-CN" sz="1800" dirty="0">
                              <a:solidFill>
                                <a:srgbClr val="FF0000"/>
                              </a:solidFill>
                              <a:latin typeface="+mn-ea"/>
                              <a:ea typeface="+mn-ea"/>
                            </a:rPr>
                            <a:t>37</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-618.404357</a:t>
                          </a:r>
                          <a:endParaRPr lang="zh-CN" altLang="en-US" sz="1800" dirty="0">
                            <a:latin typeface="+mn-ea"/>
                            <a:ea typeface="+mn-ea"/>
                          </a:endParaRPr>
                        </a:p>
                      </a:txBody>
                      <a:tcPr anchor="ctr"/>
                    </a:tc>
                    <a:tc>
                      <a:txBody>
                        <a:bodyPr/>
                        <a:lstStyle/>
                        <a:p>
                          <a:pPr algn="ctr"/>
                          <a:r>
                            <a:rPr lang="en-US" altLang="zh-CN" sz="1800" dirty="0">
                              <a:latin typeface="+mn-ea"/>
                              <a:ea typeface="+mn-ea"/>
                            </a:rPr>
                            <a:t>-618.404357</a:t>
                          </a:r>
                          <a:endParaRPr lang="zh-CN" altLang="en-US" sz="1800" dirty="0">
                            <a:latin typeface="+mn-ea"/>
                            <a:ea typeface="+mn-ea"/>
                          </a:endParaRPr>
                        </a:p>
                      </a:txBody>
                      <a:tcPr anchor="ctr"/>
                    </a:tc>
                    <a:extLst>
                      <a:ext uri="{0D108BD9-81ED-4DB2-BD59-A6C34878D82A}">
                        <a16:rowId xmlns:a16="http://schemas.microsoft.com/office/drawing/2014/main" val="1997928168"/>
                      </a:ext>
                    </a:extLst>
                  </a:tr>
                  <a:tr h="390208">
                    <a:tc>
                      <a:txBody>
                        <a:bodyPr/>
                        <a:lstStyle/>
                        <a:p>
                          <a:endParaRPr lang="zh-CN"/>
                        </a:p>
                      </a:txBody>
                      <a:tcPr anchor="ctr">
                        <a:blipFill>
                          <a:blip r:embed="rId3"/>
                          <a:stretch>
                            <a:fillRect l="-311" t="-272308" r="-367702" b="-307692"/>
                          </a:stretch>
                        </a:blipFill>
                      </a:tcPr>
                    </a:tc>
                    <a:tc>
                      <a:txBody>
                        <a:bodyPr/>
                        <a:lstStyle/>
                        <a:p>
                          <a:pPr algn="ctr"/>
                          <a:r>
                            <a:rPr lang="en-US" altLang="zh-CN" sz="1800" dirty="0">
                              <a:latin typeface="+mn-ea"/>
                              <a:ea typeface="+mn-ea"/>
                            </a:rPr>
                            <a:t>-11.1262</a:t>
                          </a:r>
                          <a:r>
                            <a:rPr lang="en-US" altLang="zh-CN" sz="1800" dirty="0">
                              <a:solidFill>
                                <a:schemeClr val="tx1"/>
                              </a:solidFill>
                              <a:latin typeface="+mn-ea"/>
                              <a:ea typeface="+mn-ea"/>
                            </a:rPr>
                            <a:t>3</a:t>
                          </a:r>
                          <a:r>
                            <a:rPr lang="en-US" altLang="zh-CN" sz="1800" dirty="0">
                              <a:solidFill>
                                <a:srgbClr val="FF0000"/>
                              </a:solidFill>
                              <a:latin typeface="+mn-ea"/>
                              <a:ea typeface="+mn-ea"/>
                            </a:rPr>
                            <a:t>9</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-11.126237</a:t>
                          </a:r>
                          <a:endParaRPr lang="zh-CN" altLang="en-US" sz="1800" dirty="0">
                            <a:latin typeface="+mn-ea"/>
                            <a:ea typeface="+mn-ea"/>
                          </a:endParaRPr>
                        </a:p>
                      </a:txBody>
                      <a:tcPr anchor="ctr"/>
                    </a:tc>
                    <a:tc>
                      <a:txBody>
                        <a:bodyPr/>
                        <a:lstStyle/>
                        <a:p>
                          <a:pPr algn="ctr"/>
                          <a:r>
                            <a:rPr lang="en-US" altLang="zh-CN" sz="1800" dirty="0">
                              <a:latin typeface="+mn-ea"/>
                              <a:ea typeface="+mn-ea"/>
                            </a:rPr>
                            <a:t>-11.126237</a:t>
                          </a:r>
                          <a:endParaRPr lang="zh-CN" altLang="en-US" sz="1800" dirty="0">
                            <a:latin typeface="+mn-ea"/>
                            <a:ea typeface="+mn-ea"/>
                          </a:endParaRPr>
                        </a:p>
                      </a:txBody>
                      <a:tcPr anchor="ctr"/>
                    </a:tc>
                    <a:extLst>
                      <a:ext uri="{0D108BD9-81ED-4DB2-BD59-A6C34878D82A}">
                        <a16:rowId xmlns:a16="http://schemas.microsoft.com/office/drawing/2014/main" val="1291777187"/>
                      </a:ext>
                    </a:extLst>
                  </a:tr>
                  <a:tr h="390208">
                    <a:tc>
                      <a:txBody>
                        <a:bodyPr/>
                        <a:lstStyle/>
                        <a:p>
                          <a:endParaRPr lang="zh-CN"/>
                        </a:p>
                      </a:txBody>
                      <a:tcPr anchor="ctr">
                        <a:blipFill>
                          <a:blip r:embed="rId3"/>
                          <a:stretch>
                            <a:fillRect l="-311" t="-378125" r="-367702" b="-212500"/>
                          </a:stretch>
                        </a:blipFill>
                      </a:tcPr>
                    </a:tc>
                    <a:tc>
                      <a:txBody>
                        <a:bodyPr/>
                        <a:lstStyle/>
                        <a:p>
                          <a:pPr algn="ctr"/>
                          <a:r>
                            <a:rPr lang="en-US" altLang="zh-CN" sz="1800" dirty="0">
                              <a:latin typeface="+mn-ea"/>
                              <a:ea typeface="+mn-ea"/>
                            </a:rPr>
                            <a:t>-10.67370</a:t>
                          </a:r>
                          <a:r>
                            <a:rPr lang="en-US" altLang="zh-CN" sz="1800" dirty="0">
                              <a:solidFill>
                                <a:srgbClr val="FF0000"/>
                              </a:solidFill>
                              <a:latin typeface="+mn-ea"/>
                              <a:ea typeface="+mn-ea"/>
                            </a:rPr>
                            <a:t>1</a:t>
                          </a:r>
                          <a:endParaRPr lang="zh-CN" altLang="en-US" sz="1800" dirty="0">
                            <a:solidFill>
                              <a:srgbClr val="FF0000"/>
                            </a:solidFill>
                            <a:latin typeface="+mn-ea"/>
                            <a:ea typeface="+mn-ea"/>
                          </a:endParaRPr>
                        </a:p>
                      </a:txBody>
                      <a:tcPr anchor="ctr"/>
                    </a:tc>
                    <a:tc>
                      <a:txBody>
                        <a:bodyPr/>
                        <a:lstStyle/>
                        <a:p>
                          <a:pPr algn="ctr"/>
                          <a:r>
                            <a:rPr lang="en-US" altLang="zh-CN" sz="1800" dirty="0">
                              <a:latin typeface="+mn-ea"/>
                              <a:ea typeface="+mn-ea"/>
                            </a:rPr>
                            <a:t>-10.673702</a:t>
                          </a:r>
                          <a:endParaRPr lang="zh-CN" altLang="en-US" sz="1800" dirty="0">
                            <a:latin typeface="+mn-ea"/>
                            <a:ea typeface="+mn-ea"/>
                          </a:endParaRPr>
                        </a:p>
                      </a:txBody>
                      <a:tcPr anchor="ctr"/>
                    </a:tc>
                    <a:tc>
                      <a:txBody>
                        <a:bodyPr/>
                        <a:lstStyle/>
                        <a:p>
                          <a:pPr algn="ctr"/>
                          <a:r>
                            <a:rPr lang="en-US" altLang="zh-CN" sz="1800" dirty="0">
                              <a:latin typeface="+mn-ea"/>
                              <a:ea typeface="+mn-ea"/>
                            </a:rPr>
                            <a:t>-10.673702</a:t>
                          </a:r>
                          <a:endParaRPr lang="zh-CN" altLang="en-US" sz="1800" dirty="0">
                            <a:latin typeface="+mn-ea"/>
                            <a:ea typeface="+mn-ea"/>
                          </a:endParaRPr>
                        </a:p>
                      </a:txBody>
                      <a:tcPr anchor="ctr"/>
                    </a:tc>
                    <a:extLst>
                      <a:ext uri="{0D108BD9-81ED-4DB2-BD59-A6C34878D82A}">
                        <a16:rowId xmlns:a16="http://schemas.microsoft.com/office/drawing/2014/main" val="3879025662"/>
                      </a:ext>
                    </a:extLst>
                  </a:tr>
                  <a:tr h="365760">
                    <a:tc>
                      <a:txBody>
                        <a:bodyPr/>
                        <a:lstStyle/>
                        <a:p>
                          <a:endParaRPr lang="zh-CN"/>
                        </a:p>
                      </a:txBody>
                      <a:tcPr anchor="ctr">
                        <a:blipFill>
                          <a:blip r:embed="rId3"/>
                          <a:stretch>
                            <a:fillRect l="-311" t="-510000" r="-367702" b="-126667"/>
                          </a:stretch>
                        </a:blipFill>
                      </a:tcP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tc>
                      <a:txBody>
                        <a:bodyPr/>
                        <a:lstStyle/>
                        <a:p>
                          <a:pPr algn="ctr"/>
                          <a:r>
                            <a:rPr lang="en-US" altLang="zh-CN" sz="1800" dirty="0">
                              <a:latin typeface="+mn-ea"/>
                              <a:ea typeface="+mn-ea"/>
                            </a:rPr>
                            <a:t>4.100621</a:t>
                          </a:r>
                          <a:endParaRPr lang="zh-CN" altLang="en-US" sz="1800" dirty="0">
                            <a:latin typeface="+mn-ea"/>
                            <a:ea typeface="+mn-ea"/>
                          </a:endParaRPr>
                        </a:p>
                      </a:txBody>
                      <a:tcPr anchor="ctr"/>
                    </a:tc>
                    <a:extLst>
                      <a:ext uri="{0D108BD9-81ED-4DB2-BD59-A6C34878D82A}">
                        <a16:rowId xmlns:a16="http://schemas.microsoft.com/office/drawing/2014/main" val="1760514632"/>
                      </a:ext>
                    </a:extLst>
                  </a:tr>
                  <a:tr h="365760">
                    <a:tc>
                      <a:txBody>
                        <a:bodyPr/>
                        <a:lstStyle/>
                        <a:p>
                          <a:endParaRPr lang="zh-CN"/>
                        </a:p>
                      </a:txBody>
                      <a:tcPr anchor="ctr">
                        <a:blipFill>
                          <a:blip r:embed="rId3"/>
                          <a:stretch>
                            <a:fillRect l="-311" t="-610000" r="-367702" b="-26667"/>
                          </a:stretch>
                        </a:blipFill>
                      </a:tcP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tc>
                      <a:txBody>
                        <a:bodyPr/>
                        <a:lstStyle/>
                        <a:p>
                          <a:pPr algn="ctr"/>
                          <a:r>
                            <a:rPr lang="en-US" altLang="zh-CN" sz="1800" dirty="0">
                              <a:latin typeface="+mn-ea"/>
                              <a:ea typeface="+mn-ea"/>
                            </a:rPr>
                            <a:t>3.887858</a:t>
                          </a:r>
                          <a:endParaRPr lang="zh-CN" altLang="en-US" sz="1800" dirty="0">
                            <a:latin typeface="+mn-ea"/>
                            <a:ea typeface="+mn-ea"/>
                          </a:endParaRPr>
                        </a:p>
                      </a:txBody>
                      <a:tcPr anchor="ctr"/>
                    </a:tc>
                    <a:extLst>
                      <a:ext uri="{0D108BD9-81ED-4DB2-BD59-A6C34878D82A}">
                        <a16:rowId xmlns:a16="http://schemas.microsoft.com/office/drawing/2014/main" val="1594569555"/>
                      </a:ext>
                    </a:extLst>
                  </a:tr>
                </a:tbl>
              </a:graphicData>
            </a:graphic>
          </p:graphicFrame>
        </mc:Fallback>
      </mc:AlternateContent>
      <p:sp>
        <p:nvSpPr>
          <p:cNvPr id="3" name="日期占位符 2">
            <a:extLst>
              <a:ext uri="{FF2B5EF4-FFF2-40B4-BE49-F238E27FC236}">
                <a16:creationId xmlns:a16="http://schemas.microsoft.com/office/drawing/2014/main" id="{8CA54FAD-B476-A018-0C2F-3F0524BD81AE}"/>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5642EAE2-B144-F78D-60ED-1DD2A209D479}"/>
              </a:ext>
            </a:extLst>
          </p:cNvPr>
          <p:cNvSpPr>
            <a:spLocks noGrp="1"/>
          </p:cNvSpPr>
          <p:nvPr>
            <p:ph type="sldNum" sz="quarter" idx="12"/>
          </p:nvPr>
        </p:nvSpPr>
        <p:spPr/>
        <p:txBody>
          <a:bodyPr/>
          <a:lstStyle/>
          <a:p>
            <a:fld id="{97A69C40-1FEF-4AF7-9C80-68097BCB1C6F}" type="slidenum">
              <a:rPr lang="zh-CN" altLang="en-US" smtClean="0"/>
              <a:t>39</a:t>
            </a:fld>
            <a:endParaRPr lang="zh-CN" altLang="en-US"/>
          </a:p>
        </p:txBody>
      </p:sp>
      <mc:AlternateContent xmlns:mc="http://schemas.openxmlformats.org/markup-compatibility/2006" xmlns:a14="http://schemas.microsoft.com/office/drawing/2010/main">
        <mc:Choice Requires="a14">
          <p:graphicFrame>
            <p:nvGraphicFramePr>
              <p:cNvPr id="6" name="内容占位符 3">
                <a:extLst>
                  <a:ext uri="{FF2B5EF4-FFF2-40B4-BE49-F238E27FC236}">
                    <a16:creationId xmlns:a16="http://schemas.microsoft.com/office/drawing/2014/main" id="{9FF79CFB-603D-B16B-0F75-5FFCC3267D98}"/>
                  </a:ext>
                </a:extLst>
              </p:cNvPr>
              <p:cNvGraphicFramePr>
                <a:graphicFrameLocks/>
              </p:cNvGraphicFramePr>
              <p:nvPr>
                <p:extLst>
                  <p:ext uri="{D42A27DB-BD31-4B8C-83A1-F6EECF244321}">
                    <p14:modId xmlns:p14="http://schemas.microsoft.com/office/powerpoint/2010/main" val="3147601660"/>
                  </p:ext>
                </p:extLst>
              </p:nvPr>
            </p:nvGraphicFramePr>
            <p:xfrm>
              <a:off x="3" y="3222677"/>
              <a:ext cx="9143998" cy="3361945"/>
            </p:xfrm>
            <a:graphic>
              <a:graphicData uri="http://schemas.openxmlformats.org/drawingml/2006/table">
                <a:tbl>
                  <a:tblPr firstRow="1" bandRow="1">
                    <a:tableStyleId>{93296810-A885-4BE3-A3E7-6D5BEEA58F35}</a:tableStyleId>
                  </a:tblPr>
                  <a:tblGrid>
                    <a:gridCol w="1960999">
                      <a:extLst>
                        <a:ext uri="{9D8B030D-6E8A-4147-A177-3AD203B41FA5}">
                          <a16:colId xmlns:a16="http://schemas.microsoft.com/office/drawing/2014/main" val="2634550384"/>
                        </a:ext>
                      </a:extLst>
                    </a:gridCol>
                    <a:gridCol w="2394333">
                      <a:extLst>
                        <a:ext uri="{9D8B030D-6E8A-4147-A177-3AD203B41FA5}">
                          <a16:colId xmlns:a16="http://schemas.microsoft.com/office/drawing/2014/main" val="3786823087"/>
                        </a:ext>
                      </a:extLst>
                    </a:gridCol>
                    <a:gridCol w="2394333">
                      <a:extLst>
                        <a:ext uri="{9D8B030D-6E8A-4147-A177-3AD203B41FA5}">
                          <a16:colId xmlns:a16="http://schemas.microsoft.com/office/drawing/2014/main" val="967492620"/>
                        </a:ext>
                      </a:extLst>
                    </a:gridCol>
                    <a:gridCol w="2394333">
                      <a:extLst>
                        <a:ext uri="{9D8B030D-6E8A-4147-A177-3AD203B41FA5}">
                          <a16:colId xmlns:a16="http://schemas.microsoft.com/office/drawing/2014/main" val="2792510381"/>
                        </a:ext>
                      </a:extLst>
                    </a:gridCol>
                  </a:tblGrid>
                  <a:tr h="127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latin typeface="+mn-ea"/>
                            <a:ea typeface="+mn-ea"/>
                          </a:endParaRPr>
                        </a:p>
                      </a:txBody>
                      <a:tcPr anchor="ctr"/>
                    </a:tc>
                    <a:tc>
                      <a:txBody>
                        <a:bodyPr/>
                        <a:lstStyle/>
                        <a:p>
                          <a:pPr algn="ctr"/>
                          <a:r>
                            <a:rPr lang="en-US" altLang="zh-CN" sz="1600" dirty="0"/>
                            <a:t>DWS-RCHB+LN</a:t>
                          </a:r>
                          <a:endParaRPr lang="zh-CN" altLang="en-US" sz="1600" dirty="0">
                            <a:latin typeface="+mn-ea"/>
                            <a:ea typeface="+mn-ea"/>
                          </a:endParaRPr>
                        </a:p>
                      </a:txBody>
                      <a:tcPr anchor="ctr"/>
                    </a:tc>
                    <a:tc>
                      <a:txBody>
                        <a:bodyPr/>
                        <a:lstStyle/>
                        <a:p>
                          <a:pPr algn="ctr"/>
                          <a:r>
                            <a:rPr lang="en-US" altLang="zh-CN" sz="1600" dirty="0" err="1"/>
                            <a:t>DRHBc+LN</a:t>
                          </a:r>
                          <a:r>
                            <a:rPr lang="en-US" altLang="zh-CN" sz="1600" dirty="0"/>
                            <a:t>(</a:t>
                          </a:r>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smtClean="0">
                                      <a:latin typeface="Cambria Math" panose="02040503050406030204" pitchFamily="18" charset="0"/>
                                    </a:rPr>
                                    <m:t>𝝀</m:t>
                                  </m:r>
                                </m:e>
                                <m:sub>
                                  <m:r>
                                    <a:rPr lang="en-US" altLang="zh-CN" sz="1600" b="1" smtClean="0">
                                      <a:latin typeface="Cambria Math" panose="02040503050406030204" pitchFamily="18" charset="0"/>
                                    </a:rPr>
                                    <m:t>𝐜𝐮𝐭</m:t>
                                  </m:r>
                                </m:sub>
                              </m:sSub>
                              <m:r>
                                <a:rPr lang="en-US" altLang="zh-CN" sz="1600" b="1" smtClean="0">
                                  <a:latin typeface="Cambria Math" panose="02040503050406030204" pitchFamily="18" charset="0"/>
                                </a:rPr>
                                <m:t>=</m:t>
                              </m:r>
                              <m:r>
                                <a:rPr lang="en-US" altLang="zh-CN" sz="1600" b="1" smtClean="0">
                                  <a:latin typeface="Cambria Math" panose="02040503050406030204" pitchFamily="18" charset="0"/>
                                </a:rPr>
                                <m:t>𝟎</m:t>
                              </m:r>
                            </m:oMath>
                          </a14:m>
                          <a:r>
                            <a:rPr lang="en-US" altLang="zh-CN" sz="1600" dirty="0"/>
                            <a:t>)</a:t>
                          </a:r>
                          <a:endParaRPr lang="zh-CN" altLang="en-US" sz="1600" dirty="0">
                            <a:latin typeface="+mn-ea"/>
                            <a:ea typeface="+mn-ea"/>
                          </a:endParaRPr>
                        </a:p>
                      </a:txBody>
                      <a:tcPr anchor="ctr"/>
                    </a:tc>
                    <a:tc>
                      <a:txBody>
                        <a:bodyPr/>
                        <a:lstStyle/>
                        <a:p>
                          <a:pPr algn="ctr"/>
                          <a:r>
                            <a:rPr lang="en-US" altLang="zh-CN" sz="1600" dirty="0"/>
                            <a:t>DRHBc+LN(</a:t>
                          </a:r>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smtClean="0">
                                      <a:latin typeface="Cambria Math" panose="02040503050406030204" pitchFamily="18" charset="0"/>
                                    </a:rPr>
                                    <m:t>𝝀</m:t>
                                  </m:r>
                                </m:e>
                                <m:sub>
                                  <m:r>
                                    <a:rPr lang="en-US" altLang="zh-CN" sz="1600" b="1" smtClean="0">
                                      <a:latin typeface="Cambria Math" panose="02040503050406030204" pitchFamily="18" charset="0"/>
                                    </a:rPr>
                                    <m:t>𝐜𝐮𝐭</m:t>
                                  </m:r>
                                </m:sub>
                              </m:sSub>
                              <m:r>
                                <a:rPr lang="en-US" altLang="zh-CN" sz="1600" b="1" smtClean="0">
                                  <a:latin typeface="Cambria Math" panose="02040503050406030204" pitchFamily="18" charset="0"/>
                                </a:rPr>
                                <m:t>=</m:t>
                              </m:r>
                              <m:r>
                                <a:rPr lang="en-US" altLang="zh-CN" sz="1600" b="1" smtClean="0">
                                  <a:latin typeface="Cambria Math" panose="02040503050406030204" pitchFamily="18" charset="0"/>
                                </a:rPr>
                                <m:t>𝟔</m:t>
                              </m:r>
                            </m:oMath>
                          </a14:m>
                          <a:r>
                            <a:rPr lang="en-US" altLang="zh-CN" sz="1600" dirty="0"/>
                            <a:t>)</a:t>
                          </a:r>
                          <a:endParaRPr lang="zh-CN" altLang="en-US" sz="1600" dirty="0">
                            <a:latin typeface="+mn-ea"/>
                            <a:ea typeface="+mn-ea"/>
                          </a:endParaRPr>
                        </a:p>
                      </a:txBody>
                      <a:tcPr anchor="ctr"/>
                    </a:tc>
                    <a:extLst>
                      <a:ext uri="{0D108BD9-81ED-4DB2-BD59-A6C34878D82A}">
                        <a16:rowId xmlns:a16="http://schemas.microsoft.com/office/drawing/2014/main" val="2281305274"/>
                      </a:ext>
                    </a:extLst>
                  </a:tr>
                  <a:tr h="127577">
                    <a:tc>
                      <a:txBody>
                        <a:bodyPr/>
                        <a:lstStyle/>
                        <a:p>
                          <a:pPr algn="ctr"/>
                          <a14:m>
                            <m:oMathPara xmlns:m="http://schemas.openxmlformats.org/officeDocument/2006/math">
                              <m:oMathParaPr>
                                <m:jc m:val="centerGroup"/>
                              </m:oMathParaPr>
                              <m:oMath xmlns:m="http://schemas.openxmlformats.org/officeDocument/2006/math">
                                <m:r>
                                  <a:rPr lang="en-US" altLang="zh-CN" sz="1800" b="0" smtClean="0">
                                    <a:latin typeface="Cambria Math" panose="02040503050406030204" pitchFamily="18" charset="0"/>
                                  </a:rPr>
                                  <m:t>𝛽</m:t>
                                </m:r>
                              </m:oMath>
                            </m:oMathPara>
                          </a14:m>
                          <a:endParaRPr lang="zh-CN" altLang="en-US" sz="1800" dirty="0">
                            <a:latin typeface="+mn-ea"/>
                            <a:ea typeface="+mn-ea"/>
                          </a:endParaRPr>
                        </a:p>
                      </a:txBody>
                      <a:tcPr anchor="ctr"/>
                    </a:tc>
                    <a:tc>
                      <a:txBody>
                        <a:bodyPr/>
                        <a:lstStyle/>
                        <a:p>
                          <a:pPr algn="ctr"/>
                          <a:r>
                            <a:rPr lang="en-US" altLang="zh-CN" sz="1800" dirty="0">
                              <a:solidFill>
                                <a:schemeClr val="tx1"/>
                              </a:solidFill>
                            </a:rPr>
                            <a:t>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0.000000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0.000000</a:t>
                          </a:r>
                          <a:endParaRPr lang="zh-CN" altLang="en-US" sz="1800" dirty="0">
                            <a:solidFill>
                              <a:schemeClr val="tx1"/>
                            </a:solidFill>
                            <a:latin typeface="+mn-ea"/>
                            <a:ea typeface="+mn-ea"/>
                          </a:endParaRPr>
                        </a:p>
                      </a:txBody>
                      <a:tcPr anchor="ctr"/>
                    </a:tc>
                    <a:extLst>
                      <a:ext uri="{0D108BD9-81ED-4DB2-BD59-A6C34878D82A}">
                        <a16:rowId xmlns:a16="http://schemas.microsoft.com/office/drawing/2014/main" val="4112832664"/>
                      </a:ext>
                    </a:extLst>
                  </a:tr>
                  <a:tr h="127577">
                    <a:tc>
                      <a:txBody>
                        <a:bodyPr/>
                        <a:lstStyle/>
                        <a:p>
                          <a:pPr algn="ct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smtClean="0">
                                      <a:latin typeface="Cambria Math" panose="02040503050406030204" pitchFamily="18" charset="0"/>
                                    </a:rPr>
                                    <m:t>𝐸</m:t>
                                  </m:r>
                                </m:e>
                                <m:sub>
                                  <m:r>
                                    <m:rPr>
                                      <m:sty m:val="p"/>
                                    </m:rPr>
                                    <a:rPr lang="en-US" altLang="zh-CN" sz="1800" b="0" smtClean="0">
                                      <a:latin typeface="Cambria Math" panose="02040503050406030204" pitchFamily="18" charset="0"/>
                                    </a:rPr>
                                    <m:t>tot</m:t>
                                  </m:r>
                                </m:sub>
                              </m:sSub>
                            </m:oMath>
                          </a14:m>
                          <a:r>
                            <a:rPr lang="zh-CN" altLang="en-US" sz="1800" dirty="0"/>
                            <a:t> </a:t>
                          </a:r>
                          <a:r>
                            <a:rPr lang="en-US" altLang="zh-CN" sz="1800" dirty="0"/>
                            <a:t>(MeV)</a:t>
                          </a:r>
                          <a:endParaRPr lang="zh-CN" altLang="en-US" sz="1800" dirty="0">
                            <a:latin typeface="+mn-ea"/>
                            <a:ea typeface="+mn-ea"/>
                          </a:endParaRPr>
                        </a:p>
                      </a:txBody>
                      <a:tcPr anchor="ctr"/>
                    </a:tc>
                    <a:tc>
                      <a:txBody>
                        <a:bodyPr/>
                        <a:lstStyle/>
                        <a:p>
                          <a:pPr algn="ctr"/>
                          <a:r>
                            <a:rPr lang="en-US" altLang="zh-CN" sz="1800" dirty="0"/>
                            <a:t>-622.365</a:t>
                          </a:r>
                          <a:r>
                            <a:rPr lang="en-US" altLang="zh-CN" sz="1800" dirty="0">
                              <a:solidFill>
                                <a:srgbClr val="FF0000"/>
                              </a:solidFill>
                            </a:rPr>
                            <a:t>470</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-622.3655</a:t>
                          </a:r>
                          <a:r>
                            <a:rPr lang="en-US" altLang="zh-CN" sz="1800" b="0" dirty="0">
                              <a:solidFill>
                                <a:schemeClr val="tx1"/>
                              </a:solidFill>
                            </a:rPr>
                            <a:t>4</a:t>
                          </a:r>
                          <a:r>
                            <a:rPr lang="en-US" altLang="zh-CN" sz="1800" b="1" dirty="0">
                              <a:solidFill>
                                <a:srgbClr val="0000FF"/>
                              </a:solidFill>
                            </a:rPr>
                            <a:t>3</a:t>
                          </a:r>
                          <a:endParaRPr lang="zh-CN" altLang="en-US" sz="1800" b="1" dirty="0">
                            <a:solidFill>
                              <a:srgbClr val="0000FF"/>
                            </a:solidFill>
                            <a:latin typeface="+mn-ea"/>
                            <a:ea typeface="+mn-ea"/>
                          </a:endParaRPr>
                        </a:p>
                      </a:txBody>
                      <a:tcPr anchor="ctr"/>
                    </a:tc>
                    <a:tc>
                      <a:txBody>
                        <a:bodyPr/>
                        <a:lstStyle/>
                        <a:p>
                          <a:pPr algn="ctr"/>
                          <a:r>
                            <a:rPr lang="en-US" altLang="zh-CN" sz="1800" dirty="0"/>
                            <a:t>-622.365541</a:t>
                          </a:r>
                          <a:endParaRPr lang="zh-CN" altLang="en-US" sz="1800" dirty="0">
                            <a:latin typeface="+mn-ea"/>
                            <a:ea typeface="+mn-ea"/>
                          </a:endParaRPr>
                        </a:p>
                      </a:txBody>
                      <a:tcPr anchor="ctr"/>
                    </a:tc>
                    <a:extLst>
                      <a:ext uri="{0D108BD9-81ED-4DB2-BD59-A6C34878D82A}">
                        <a16:rowId xmlns:a16="http://schemas.microsoft.com/office/drawing/2014/main" val="1997928168"/>
                      </a:ext>
                    </a:extLst>
                  </a:tr>
                  <a:tr h="136105">
                    <a:tc>
                      <a:txBody>
                        <a:bodyPr/>
                        <a:lstStyle/>
                        <a:p>
                          <a:pPr algn="ct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smtClean="0">
                                      <a:latin typeface="Cambria Math" panose="02040503050406030204" pitchFamily="18" charset="0"/>
                                    </a:rPr>
                                    <m:t>𝐸</m:t>
                                  </m:r>
                                </m:e>
                                <m:sub>
                                  <m:r>
                                    <m:rPr>
                                      <m:sty m:val="p"/>
                                    </m:rPr>
                                    <a:rPr lang="en-US" altLang="zh-CN" sz="1800" b="0" smtClean="0">
                                      <a:latin typeface="Cambria Math" panose="02040503050406030204" pitchFamily="18" charset="0"/>
                                    </a:rPr>
                                    <m:t>pair</m:t>
                                  </m:r>
                                  <m:r>
                                    <a:rPr lang="en-US" altLang="zh-CN" sz="1800" b="0" smtClean="0">
                                      <a:latin typeface="Cambria Math" panose="02040503050406030204" pitchFamily="18" charset="0"/>
                                    </a:rPr>
                                    <m:t>,</m:t>
                                  </m:r>
                                  <m:r>
                                    <a:rPr lang="en-US" altLang="zh-CN" sz="1800" b="0" smtClean="0">
                                      <a:latin typeface="Cambria Math" panose="02040503050406030204" pitchFamily="18" charset="0"/>
                                    </a:rPr>
                                    <m:t>𝑛</m:t>
                                  </m:r>
                                </m:sub>
                              </m:sSub>
                            </m:oMath>
                          </a14:m>
                          <a:r>
                            <a:rPr lang="zh-CN" altLang="en-US" sz="1800" dirty="0"/>
                            <a:t> </a:t>
                          </a:r>
                          <a:r>
                            <a:rPr lang="en-US" altLang="zh-CN" sz="1800" dirty="0"/>
                            <a:t>(MeV)</a:t>
                          </a:r>
                          <a:endParaRPr lang="zh-CN" altLang="en-US" sz="1800" dirty="0">
                            <a:latin typeface="+mn-ea"/>
                            <a:ea typeface="+mn-ea"/>
                          </a:endParaRPr>
                        </a:p>
                      </a:txBody>
                      <a:tcPr anchor="ctr"/>
                    </a:tc>
                    <a:tc>
                      <a:txBody>
                        <a:bodyPr/>
                        <a:lstStyle/>
                        <a:p>
                          <a:pPr algn="ctr"/>
                          <a:r>
                            <a:rPr lang="en-US" altLang="zh-CN" sz="1800" dirty="0"/>
                            <a:t>-16.9456</a:t>
                          </a:r>
                          <a:r>
                            <a:rPr lang="en-US" altLang="zh-CN" sz="1800" dirty="0">
                              <a:solidFill>
                                <a:srgbClr val="FF0000"/>
                              </a:solidFill>
                            </a:rPr>
                            <a:t>45</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-16.94561</a:t>
                          </a:r>
                          <a:r>
                            <a:rPr lang="en-US" altLang="zh-CN" sz="1800" b="1" dirty="0">
                              <a:solidFill>
                                <a:srgbClr val="0000FF"/>
                              </a:solidFill>
                            </a:rPr>
                            <a:t>3</a:t>
                          </a:r>
                          <a:endParaRPr lang="zh-CN" altLang="en-US" sz="1800" b="1" dirty="0">
                            <a:solidFill>
                              <a:srgbClr val="0000FF"/>
                            </a:solidFill>
                            <a:latin typeface="+mn-ea"/>
                            <a:ea typeface="+mn-ea"/>
                          </a:endParaRPr>
                        </a:p>
                      </a:txBody>
                      <a:tcPr anchor="ctr"/>
                    </a:tc>
                    <a:tc>
                      <a:txBody>
                        <a:bodyPr/>
                        <a:lstStyle/>
                        <a:p>
                          <a:pPr algn="ctr"/>
                          <a:r>
                            <a:rPr lang="en-US" altLang="zh-CN" sz="1800" dirty="0"/>
                            <a:t>-16.945612</a:t>
                          </a:r>
                          <a:endParaRPr lang="zh-CN" altLang="en-US" sz="1800" dirty="0">
                            <a:latin typeface="+mn-ea"/>
                            <a:ea typeface="+mn-ea"/>
                          </a:endParaRPr>
                        </a:p>
                      </a:txBody>
                      <a:tcPr anchor="ctr"/>
                    </a:tc>
                    <a:extLst>
                      <a:ext uri="{0D108BD9-81ED-4DB2-BD59-A6C34878D82A}">
                        <a16:rowId xmlns:a16="http://schemas.microsoft.com/office/drawing/2014/main" val="1291777187"/>
                      </a:ext>
                    </a:extLst>
                  </a:tr>
                  <a:tr h="136105">
                    <a:tc>
                      <a:txBody>
                        <a:bodyPr/>
                        <a:lstStyle/>
                        <a:p>
                          <a:pPr algn="ct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smtClean="0">
                                      <a:latin typeface="Cambria Math" panose="02040503050406030204" pitchFamily="18" charset="0"/>
                                    </a:rPr>
                                    <m:t>𝐸</m:t>
                                  </m:r>
                                </m:e>
                                <m:sub>
                                  <m:r>
                                    <m:rPr>
                                      <m:sty m:val="p"/>
                                    </m:rPr>
                                    <a:rPr lang="en-US" altLang="zh-CN" sz="1800" b="0" smtClean="0">
                                      <a:latin typeface="Cambria Math" panose="02040503050406030204" pitchFamily="18" charset="0"/>
                                    </a:rPr>
                                    <m:t>pair</m:t>
                                  </m:r>
                                  <m:r>
                                    <a:rPr lang="en-US" altLang="zh-CN" sz="1800" b="0" smtClean="0">
                                      <a:latin typeface="Cambria Math" panose="02040503050406030204" pitchFamily="18" charset="0"/>
                                    </a:rPr>
                                    <m:t>,</m:t>
                                  </m:r>
                                  <m:r>
                                    <a:rPr lang="en-US" altLang="zh-CN" sz="1800" b="0" smtClean="0">
                                      <a:latin typeface="Cambria Math" panose="02040503050406030204" pitchFamily="18" charset="0"/>
                                    </a:rPr>
                                    <m:t>𝑝</m:t>
                                  </m:r>
                                </m:sub>
                              </m:sSub>
                            </m:oMath>
                          </a14:m>
                          <a:r>
                            <a:rPr lang="zh-CN" altLang="en-US" sz="1800" dirty="0"/>
                            <a:t> </a:t>
                          </a:r>
                          <a:r>
                            <a:rPr lang="en-US" altLang="zh-CN" sz="1800" dirty="0"/>
                            <a:t>(MeV)</a:t>
                          </a:r>
                          <a:endParaRPr lang="zh-CN" altLang="en-US" sz="1800" dirty="0">
                            <a:latin typeface="+mn-ea"/>
                            <a:ea typeface="+mn-ea"/>
                          </a:endParaRPr>
                        </a:p>
                      </a:txBody>
                      <a:tcPr anchor="ctr"/>
                    </a:tc>
                    <a:tc>
                      <a:txBody>
                        <a:bodyPr/>
                        <a:lstStyle/>
                        <a:p>
                          <a:pPr algn="ctr"/>
                          <a:r>
                            <a:rPr lang="en-US" altLang="zh-CN" sz="1800" dirty="0"/>
                            <a:t>-14.7662</a:t>
                          </a:r>
                          <a:r>
                            <a:rPr lang="en-US" altLang="zh-CN" sz="1800" dirty="0">
                              <a:solidFill>
                                <a:srgbClr val="FF0000"/>
                              </a:solidFill>
                            </a:rPr>
                            <a:t>47</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-14.76621</a:t>
                          </a:r>
                          <a:r>
                            <a:rPr lang="en-US" altLang="zh-CN" sz="1800" b="0" dirty="0">
                              <a:solidFill>
                                <a:schemeClr val="tx1"/>
                              </a:solidFill>
                            </a:rPr>
                            <a:t>8</a:t>
                          </a:r>
                          <a:endParaRPr lang="zh-CN" altLang="en-US" sz="1800" b="0" dirty="0">
                            <a:solidFill>
                              <a:schemeClr val="tx1"/>
                            </a:solidFill>
                            <a:latin typeface="+mn-ea"/>
                            <a:ea typeface="+mn-ea"/>
                          </a:endParaRPr>
                        </a:p>
                      </a:txBody>
                      <a:tcPr anchor="ctr"/>
                    </a:tc>
                    <a:tc>
                      <a:txBody>
                        <a:bodyPr/>
                        <a:lstStyle/>
                        <a:p>
                          <a:pPr algn="ctr"/>
                          <a:r>
                            <a:rPr lang="en-US" altLang="zh-CN" sz="1800" dirty="0"/>
                            <a:t>-14.766218</a:t>
                          </a:r>
                          <a:endParaRPr lang="zh-CN" altLang="en-US" sz="1800" dirty="0">
                            <a:latin typeface="+mn-ea"/>
                            <a:ea typeface="+mn-ea"/>
                          </a:endParaRPr>
                        </a:p>
                      </a:txBody>
                      <a:tcPr anchor="ctr"/>
                    </a:tc>
                    <a:extLst>
                      <a:ext uri="{0D108BD9-81ED-4DB2-BD59-A6C34878D82A}">
                        <a16:rowId xmlns:a16="http://schemas.microsoft.com/office/drawing/2014/main" val="3879025662"/>
                      </a:ext>
                    </a:extLst>
                  </a:tr>
                  <a:tr h="127577">
                    <a:tc>
                      <a:txBody>
                        <a:bodyPr/>
                        <a:lstStyle/>
                        <a:p>
                          <a:pPr algn="ctr"/>
                          <a14:m>
                            <m:oMath xmlns:m="http://schemas.openxmlformats.org/officeDocument/2006/math">
                              <m:r>
                                <a:rPr lang="en-US" altLang="zh-CN" sz="1800" dirty="0" smtClean="0">
                                  <a:latin typeface="Cambria Math" panose="02040503050406030204" pitchFamily="18" charset="0"/>
                                </a:rPr>
                                <m:t>𝑅</m:t>
                              </m:r>
                              <m:r>
                                <a:rPr lang="en-US" altLang="zh-CN" sz="1800" baseline="-25000" dirty="0">
                                  <a:latin typeface="Cambria Math" panose="02040503050406030204" pitchFamily="18" charset="0"/>
                                </a:rPr>
                                <m:t>𝑛</m:t>
                              </m:r>
                            </m:oMath>
                          </a14:m>
                          <a:r>
                            <a:rPr lang="en-US" altLang="zh-CN" sz="1800" baseline="0" dirty="0"/>
                            <a:t> (</a:t>
                          </a:r>
                          <a:r>
                            <a:rPr lang="en-US" altLang="zh-CN" sz="1800" baseline="0" dirty="0" err="1"/>
                            <a:t>fm</a:t>
                          </a:r>
                          <a:r>
                            <a:rPr lang="en-US" altLang="zh-CN" sz="1800" baseline="0" dirty="0"/>
                            <a:t>)</a:t>
                          </a:r>
                          <a:endParaRPr lang="zh-CN" altLang="en-US" sz="1800" dirty="0">
                            <a:latin typeface="+mn-ea"/>
                            <a:ea typeface="+mn-ea"/>
                          </a:endParaRPr>
                        </a:p>
                      </a:txBody>
                      <a:tcPr anchor="ctr"/>
                    </a:tc>
                    <a:tc>
                      <a:txBody>
                        <a:bodyPr/>
                        <a:lstStyle/>
                        <a:p>
                          <a:pPr algn="ctr"/>
                          <a:r>
                            <a:rPr lang="en-US" altLang="zh-CN" sz="1800" dirty="0"/>
                            <a:t>4.101989</a:t>
                          </a:r>
                          <a:endParaRPr lang="zh-CN" altLang="en-US" sz="1800" dirty="0">
                            <a:latin typeface="+mn-ea"/>
                            <a:ea typeface="+mn-ea"/>
                          </a:endParaRPr>
                        </a:p>
                      </a:txBody>
                      <a:tcPr anchor="ctr"/>
                    </a:tc>
                    <a:tc>
                      <a:txBody>
                        <a:bodyPr/>
                        <a:lstStyle/>
                        <a:p>
                          <a:pPr algn="ctr"/>
                          <a:r>
                            <a:rPr lang="en-US" altLang="zh-CN" sz="1800" dirty="0">
                              <a:solidFill>
                                <a:schemeClr val="tx1"/>
                              </a:solidFill>
                            </a:rPr>
                            <a:t>4.101989</a:t>
                          </a:r>
                          <a:endParaRPr lang="zh-CN" altLang="en-US" sz="1800" dirty="0">
                            <a:solidFill>
                              <a:schemeClr val="tx1"/>
                            </a:solidFill>
                            <a:latin typeface="+mn-ea"/>
                            <a:ea typeface="+mn-ea"/>
                          </a:endParaRPr>
                        </a:p>
                      </a:txBody>
                      <a:tcPr anchor="ctr"/>
                    </a:tc>
                    <a:tc>
                      <a:txBody>
                        <a:bodyPr/>
                        <a:lstStyle/>
                        <a:p>
                          <a:pPr algn="ctr"/>
                          <a:r>
                            <a:rPr lang="en-US" altLang="zh-CN" sz="1800" dirty="0"/>
                            <a:t>4.101989</a:t>
                          </a:r>
                          <a:endParaRPr lang="zh-CN" altLang="en-US" sz="1800" dirty="0">
                            <a:latin typeface="+mn-ea"/>
                            <a:ea typeface="+mn-ea"/>
                          </a:endParaRPr>
                        </a:p>
                      </a:txBody>
                      <a:tcPr anchor="ctr"/>
                    </a:tc>
                    <a:extLst>
                      <a:ext uri="{0D108BD9-81ED-4DB2-BD59-A6C34878D82A}">
                        <a16:rowId xmlns:a16="http://schemas.microsoft.com/office/drawing/2014/main" val="1760514632"/>
                      </a:ext>
                    </a:extLst>
                  </a:tr>
                  <a:tr h="127577">
                    <a:tc>
                      <a:txBody>
                        <a:bodyPr/>
                        <a:lstStyle/>
                        <a:p>
                          <a:pPr algn="ctr"/>
                          <a14:m>
                            <m:oMath xmlns:m="http://schemas.openxmlformats.org/officeDocument/2006/math">
                              <m:r>
                                <a:rPr lang="en-US" altLang="zh-CN" sz="1800" dirty="0" smtClean="0">
                                  <a:latin typeface="Cambria Math" panose="02040503050406030204" pitchFamily="18" charset="0"/>
                                </a:rPr>
                                <m:t>𝑅</m:t>
                              </m:r>
                              <m:r>
                                <a:rPr lang="en-US" altLang="zh-CN" sz="1800" baseline="-25000" dirty="0">
                                  <a:latin typeface="Cambria Math" panose="02040503050406030204" pitchFamily="18" charset="0"/>
                                </a:rPr>
                                <m:t>𝑝</m:t>
                              </m:r>
                            </m:oMath>
                          </a14:m>
                          <a:r>
                            <a:rPr lang="en-US" altLang="zh-CN" sz="1800" baseline="0" dirty="0"/>
                            <a:t> (</a:t>
                          </a:r>
                          <a:r>
                            <a:rPr lang="en-US" altLang="zh-CN" sz="1800" baseline="0" dirty="0" err="1"/>
                            <a:t>fm</a:t>
                          </a:r>
                          <a:r>
                            <a:rPr lang="en-US" altLang="zh-CN" sz="1800" baseline="0" dirty="0"/>
                            <a:t>)</a:t>
                          </a:r>
                          <a:endParaRPr lang="zh-CN" altLang="en-US" sz="1800" dirty="0">
                            <a:latin typeface="+mn-ea"/>
                            <a:ea typeface="+mn-ea"/>
                          </a:endParaRPr>
                        </a:p>
                      </a:txBody>
                      <a:tcPr anchor="ctr"/>
                    </a:tc>
                    <a:tc>
                      <a:txBody>
                        <a:bodyPr/>
                        <a:lstStyle/>
                        <a:p>
                          <a:pPr algn="ctr"/>
                          <a:r>
                            <a:rPr lang="en-US" altLang="zh-CN" sz="1800" dirty="0"/>
                            <a:t>3.890469</a:t>
                          </a:r>
                          <a:endParaRPr lang="zh-CN" altLang="en-US" sz="1800" dirty="0">
                            <a:latin typeface="+mn-ea"/>
                            <a:ea typeface="+mn-ea"/>
                          </a:endParaRPr>
                        </a:p>
                      </a:txBody>
                      <a:tcPr anchor="ctr"/>
                    </a:tc>
                    <a:tc>
                      <a:txBody>
                        <a:bodyPr/>
                        <a:lstStyle/>
                        <a:p>
                          <a:pPr algn="ctr"/>
                          <a:r>
                            <a:rPr lang="en-US" altLang="zh-CN" sz="1800" dirty="0">
                              <a:solidFill>
                                <a:schemeClr val="tx1"/>
                              </a:solidFill>
                            </a:rPr>
                            <a:t>3.890469</a:t>
                          </a:r>
                          <a:endParaRPr lang="zh-CN" altLang="en-US" sz="1800" dirty="0">
                            <a:solidFill>
                              <a:schemeClr val="tx1"/>
                            </a:solidFill>
                            <a:latin typeface="+mn-ea"/>
                            <a:ea typeface="+mn-ea"/>
                          </a:endParaRPr>
                        </a:p>
                      </a:txBody>
                      <a:tcPr anchor="ctr"/>
                    </a:tc>
                    <a:tc>
                      <a:txBody>
                        <a:bodyPr/>
                        <a:lstStyle/>
                        <a:p>
                          <a:pPr algn="ctr"/>
                          <a:r>
                            <a:rPr lang="en-US" altLang="zh-CN" sz="1800" dirty="0"/>
                            <a:t>3.890469</a:t>
                          </a:r>
                          <a:endParaRPr lang="zh-CN" altLang="en-US" sz="1800" dirty="0">
                            <a:latin typeface="+mn-ea"/>
                            <a:ea typeface="+mn-ea"/>
                          </a:endParaRPr>
                        </a:p>
                      </a:txBody>
                      <a:tcPr anchor="ctr"/>
                    </a:tc>
                    <a:extLst>
                      <a:ext uri="{0D108BD9-81ED-4DB2-BD59-A6C34878D82A}">
                        <a16:rowId xmlns:a16="http://schemas.microsoft.com/office/drawing/2014/main" val="1594569555"/>
                      </a:ext>
                    </a:extLst>
                  </a:tr>
                  <a:tr h="127577">
                    <a:tc>
                      <a:txBody>
                        <a:bodyPr/>
                        <a:lstStyle/>
                        <a:p>
                          <a:pPr algn="ctr"/>
                          <a14:m>
                            <m:oMath xmlns:m="http://schemas.openxmlformats.org/officeDocument/2006/math">
                              <m:sSub>
                                <m:sSubPr>
                                  <m:ctrlPr>
                                    <a:rPr lang="en-US" altLang="zh-CN" sz="1800" b="0" i="1" baseline="0" smtClean="0">
                                      <a:latin typeface="Cambria Math" panose="02040503050406030204" pitchFamily="18" charset="0"/>
                                    </a:rPr>
                                  </m:ctrlPr>
                                </m:sSubPr>
                                <m:e>
                                  <m:r>
                                    <a:rPr lang="en-US" altLang="zh-CN" sz="1800" b="0" baseline="0" smtClean="0">
                                      <a:latin typeface="Cambria Math" panose="02040503050406030204" pitchFamily="18" charset="0"/>
                                    </a:rPr>
                                    <m:t>𝜆</m:t>
                                  </m:r>
                                </m:e>
                                <m:sub>
                                  <m:r>
                                    <a:rPr lang="en-US" altLang="zh-CN" sz="1800" b="0" baseline="0" smtClean="0">
                                      <a:latin typeface="Cambria Math" panose="02040503050406030204" pitchFamily="18" charset="0"/>
                                    </a:rPr>
                                    <m:t>2</m:t>
                                  </m:r>
                                  <m:r>
                                    <a:rPr lang="en-US" altLang="zh-CN" sz="1800" b="0" baseline="0" smtClean="0">
                                      <a:latin typeface="Cambria Math" panose="02040503050406030204" pitchFamily="18" charset="0"/>
                                    </a:rPr>
                                    <m:t>𝑛</m:t>
                                  </m:r>
                                </m:sub>
                              </m:sSub>
                            </m:oMath>
                          </a14:m>
                          <a:r>
                            <a:rPr lang="en-US" altLang="zh-CN" sz="1800" baseline="0" dirty="0"/>
                            <a:t> (MeV)</a:t>
                          </a:r>
                          <a:endParaRPr lang="en-US" altLang="zh-CN" sz="1800" baseline="0" dirty="0">
                            <a:latin typeface="+mn-ea"/>
                            <a:ea typeface="+mn-ea"/>
                          </a:endParaRPr>
                        </a:p>
                      </a:txBody>
                      <a:tcPr anchor="ctr"/>
                    </a:tc>
                    <a:tc>
                      <a:txBody>
                        <a:bodyPr/>
                        <a:lstStyle/>
                        <a:p>
                          <a:pPr algn="ctr"/>
                          <a:r>
                            <a:rPr lang="en-US" altLang="zh-CN" sz="1800" dirty="0">
                              <a:solidFill>
                                <a:schemeClr val="tx1"/>
                              </a:solidFill>
                            </a:rPr>
                            <a:t>0.365610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0.365610</a:t>
                          </a:r>
                          <a:endParaRPr lang="zh-CN" altLang="en-US" sz="1800" dirty="0">
                            <a:solidFill>
                              <a:schemeClr val="tx1"/>
                            </a:solidFill>
                            <a:latin typeface="+mn-ea"/>
                            <a:ea typeface="+mn-ea"/>
                          </a:endParaRPr>
                        </a:p>
                      </a:txBody>
                      <a:tcPr anchor="ctr"/>
                    </a:tc>
                    <a:tc>
                      <a:txBody>
                        <a:bodyPr/>
                        <a:lstStyle/>
                        <a:p>
                          <a:pPr algn="ctr"/>
                          <a:r>
                            <a:rPr lang="en-US" altLang="zh-CN" sz="1800" dirty="0"/>
                            <a:t>0.365610</a:t>
                          </a:r>
                          <a:endParaRPr lang="zh-CN" altLang="en-US" sz="1800" dirty="0">
                            <a:latin typeface="+mn-ea"/>
                            <a:ea typeface="+mn-ea"/>
                          </a:endParaRPr>
                        </a:p>
                      </a:txBody>
                      <a:tcPr anchor="ctr"/>
                    </a:tc>
                    <a:extLst>
                      <a:ext uri="{0D108BD9-81ED-4DB2-BD59-A6C34878D82A}">
                        <a16:rowId xmlns:a16="http://schemas.microsoft.com/office/drawing/2014/main" val="3975200351"/>
                      </a:ext>
                    </a:extLst>
                  </a:tr>
                  <a:tr h="134975">
                    <a:tc>
                      <a:txBody>
                        <a:bodyPr/>
                        <a:lstStyle/>
                        <a:p>
                          <a:pPr algn="ctr"/>
                          <a14:m>
                            <m:oMath xmlns:m="http://schemas.openxmlformats.org/officeDocument/2006/math">
                              <m:sSub>
                                <m:sSubPr>
                                  <m:ctrlPr>
                                    <a:rPr lang="en-US" altLang="zh-CN" sz="1800" b="0" i="1" baseline="0" smtClean="0">
                                      <a:latin typeface="Cambria Math" panose="02040503050406030204" pitchFamily="18" charset="0"/>
                                    </a:rPr>
                                  </m:ctrlPr>
                                </m:sSubPr>
                                <m:e>
                                  <m:r>
                                    <a:rPr lang="en-US" altLang="zh-CN" sz="1800" b="0" baseline="0" smtClean="0">
                                      <a:latin typeface="Cambria Math" panose="02040503050406030204" pitchFamily="18" charset="0"/>
                                    </a:rPr>
                                    <m:t>𝜆</m:t>
                                  </m:r>
                                </m:e>
                                <m:sub>
                                  <m:r>
                                    <a:rPr lang="en-US" altLang="zh-CN" sz="1800" b="0" baseline="0" smtClean="0">
                                      <a:latin typeface="Cambria Math" panose="02040503050406030204" pitchFamily="18" charset="0"/>
                                    </a:rPr>
                                    <m:t>2</m:t>
                                  </m:r>
                                  <m:r>
                                    <a:rPr lang="en-US" altLang="zh-CN" sz="1800" b="0" baseline="0" smtClean="0">
                                      <a:latin typeface="Cambria Math" panose="02040503050406030204" pitchFamily="18" charset="0"/>
                                    </a:rPr>
                                    <m:t>𝑝</m:t>
                                  </m:r>
                                </m:sub>
                              </m:sSub>
                            </m:oMath>
                          </a14:m>
                          <a:r>
                            <a:rPr lang="en-US" altLang="zh-CN" sz="1800" baseline="0" dirty="0"/>
                            <a:t> (MeV)</a:t>
                          </a:r>
                          <a:endParaRPr lang="en-US" altLang="zh-CN" sz="1800" baseline="0" dirty="0">
                            <a:latin typeface="+mn-ea"/>
                            <a:ea typeface="+mn-ea"/>
                          </a:endParaRPr>
                        </a:p>
                      </a:txBody>
                      <a:tcPr anchor="ctr"/>
                    </a:tc>
                    <a:tc>
                      <a:txBody>
                        <a:bodyPr/>
                        <a:lstStyle/>
                        <a:p>
                          <a:pPr algn="ctr"/>
                          <a:r>
                            <a:rPr lang="en-US" altLang="zh-CN" sz="1800" dirty="0">
                              <a:solidFill>
                                <a:schemeClr val="tx1"/>
                              </a:solidFill>
                            </a:rPr>
                            <a:t>0.425115</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0.425115</a:t>
                          </a:r>
                          <a:endParaRPr lang="zh-CN" altLang="en-US" sz="1800" dirty="0">
                            <a:solidFill>
                              <a:schemeClr val="tx1"/>
                            </a:solidFill>
                            <a:latin typeface="+mn-ea"/>
                            <a:ea typeface="+mn-ea"/>
                          </a:endParaRPr>
                        </a:p>
                      </a:txBody>
                      <a:tcPr anchor="ctr"/>
                    </a:tc>
                    <a:tc>
                      <a:txBody>
                        <a:bodyPr/>
                        <a:lstStyle/>
                        <a:p>
                          <a:pPr algn="ctr"/>
                          <a:r>
                            <a:rPr lang="en-US" altLang="zh-CN" sz="1800" dirty="0"/>
                            <a:t>0.425115</a:t>
                          </a:r>
                          <a:endParaRPr lang="zh-CN" altLang="en-US" sz="1800" dirty="0">
                            <a:latin typeface="+mn-ea"/>
                            <a:ea typeface="+mn-ea"/>
                          </a:endParaRPr>
                        </a:p>
                      </a:txBody>
                      <a:tcPr anchor="ctr"/>
                    </a:tc>
                    <a:extLst>
                      <a:ext uri="{0D108BD9-81ED-4DB2-BD59-A6C34878D82A}">
                        <a16:rowId xmlns:a16="http://schemas.microsoft.com/office/drawing/2014/main" val="1941645105"/>
                      </a:ext>
                    </a:extLst>
                  </a:tr>
                </a:tbl>
              </a:graphicData>
            </a:graphic>
          </p:graphicFrame>
        </mc:Choice>
        <mc:Fallback xmlns="">
          <p:graphicFrame>
            <p:nvGraphicFramePr>
              <p:cNvPr id="6" name="内容占位符 3">
                <a:extLst>
                  <a:ext uri="{FF2B5EF4-FFF2-40B4-BE49-F238E27FC236}">
                    <a16:creationId xmlns:a16="http://schemas.microsoft.com/office/drawing/2014/main" id="{9FF79CFB-603D-B16B-0F75-5FFCC3267D98}"/>
                  </a:ext>
                </a:extLst>
              </p:cNvPr>
              <p:cNvGraphicFramePr>
                <a:graphicFrameLocks/>
              </p:cNvGraphicFramePr>
              <p:nvPr>
                <p:extLst>
                  <p:ext uri="{D42A27DB-BD31-4B8C-83A1-F6EECF244321}">
                    <p14:modId xmlns:p14="http://schemas.microsoft.com/office/powerpoint/2010/main" val="3147601660"/>
                  </p:ext>
                </p:extLst>
              </p:nvPr>
            </p:nvGraphicFramePr>
            <p:xfrm>
              <a:off x="3" y="3222677"/>
              <a:ext cx="9143998" cy="3365691"/>
            </p:xfrm>
            <a:graphic>
              <a:graphicData uri="http://schemas.openxmlformats.org/drawingml/2006/table">
                <a:tbl>
                  <a:tblPr firstRow="1" bandRow="1">
                    <a:tableStyleId>{93296810-A885-4BE3-A3E7-6D5BEEA58F35}</a:tableStyleId>
                  </a:tblPr>
                  <a:tblGrid>
                    <a:gridCol w="1960999">
                      <a:extLst>
                        <a:ext uri="{9D8B030D-6E8A-4147-A177-3AD203B41FA5}">
                          <a16:colId xmlns:a16="http://schemas.microsoft.com/office/drawing/2014/main" val="2634550384"/>
                        </a:ext>
                      </a:extLst>
                    </a:gridCol>
                    <a:gridCol w="2394333">
                      <a:extLst>
                        <a:ext uri="{9D8B030D-6E8A-4147-A177-3AD203B41FA5}">
                          <a16:colId xmlns:a16="http://schemas.microsoft.com/office/drawing/2014/main" val="3786823087"/>
                        </a:ext>
                      </a:extLst>
                    </a:gridCol>
                    <a:gridCol w="2394333">
                      <a:extLst>
                        <a:ext uri="{9D8B030D-6E8A-4147-A177-3AD203B41FA5}">
                          <a16:colId xmlns:a16="http://schemas.microsoft.com/office/drawing/2014/main" val="967492620"/>
                        </a:ext>
                      </a:extLst>
                    </a:gridCol>
                    <a:gridCol w="2394333">
                      <a:extLst>
                        <a:ext uri="{9D8B030D-6E8A-4147-A177-3AD203B41FA5}">
                          <a16:colId xmlns:a16="http://schemas.microsoft.com/office/drawing/2014/main" val="2792510381"/>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800" dirty="0">
                            <a:latin typeface="+mn-ea"/>
                            <a:ea typeface="+mn-ea"/>
                          </a:endParaRPr>
                        </a:p>
                      </a:txBody>
                      <a:tcPr anchor="ctr"/>
                    </a:tc>
                    <a:tc>
                      <a:txBody>
                        <a:bodyPr/>
                        <a:lstStyle/>
                        <a:p>
                          <a:pPr algn="ctr"/>
                          <a:r>
                            <a:rPr lang="en-US" altLang="zh-CN" sz="1600" dirty="0"/>
                            <a:t>DWS-RCHB+LN</a:t>
                          </a:r>
                          <a:endParaRPr lang="zh-CN" altLang="en-US" sz="1600" dirty="0">
                            <a:latin typeface="+mn-ea"/>
                            <a:ea typeface="+mn-ea"/>
                          </a:endParaRPr>
                        </a:p>
                      </a:txBody>
                      <a:tcPr anchor="ctr"/>
                    </a:tc>
                    <a:tc>
                      <a:txBody>
                        <a:bodyPr/>
                        <a:lstStyle/>
                        <a:p>
                          <a:endParaRPr lang="zh-CN"/>
                        </a:p>
                      </a:txBody>
                      <a:tcPr anchor="ctr">
                        <a:blipFill>
                          <a:blip r:embed="rId4"/>
                          <a:stretch>
                            <a:fillRect l="-182443" t="-1667" r="-101018" b="-845000"/>
                          </a:stretch>
                        </a:blipFill>
                      </a:tcPr>
                    </a:tc>
                    <a:tc>
                      <a:txBody>
                        <a:bodyPr/>
                        <a:lstStyle/>
                        <a:p>
                          <a:endParaRPr lang="zh-CN"/>
                        </a:p>
                      </a:txBody>
                      <a:tcPr anchor="ctr">
                        <a:blipFill>
                          <a:blip r:embed="rId4"/>
                          <a:stretch>
                            <a:fillRect l="-282443" t="-1667" r="-1018" b="-845000"/>
                          </a:stretch>
                        </a:blipFill>
                      </a:tcPr>
                    </a:tc>
                    <a:extLst>
                      <a:ext uri="{0D108BD9-81ED-4DB2-BD59-A6C34878D82A}">
                        <a16:rowId xmlns:a16="http://schemas.microsoft.com/office/drawing/2014/main" val="2281305274"/>
                      </a:ext>
                    </a:extLst>
                  </a:tr>
                  <a:tr h="365760">
                    <a:tc>
                      <a:txBody>
                        <a:bodyPr/>
                        <a:lstStyle/>
                        <a:p>
                          <a:endParaRPr lang="zh-CN"/>
                        </a:p>
                      </a:txBody>
                      <a:tcPr anchor="ctr">
                        <a:blipFill>
                          <a:blip r:embed="rId4"/>
                          <a:stretch>
                            <a:fillRect l="-621" t="-101667" r="-367391" b="-745000"/>
                          </a:stretch>
                        </a:blipFill>
                      </a:tcPr>
                    </a:tc>
                    <a:tc>
                      <a:txBody>
                        <a:bodyPr/>
                        <a:lstStyle/>
                        <a:p>
                          <a:pPr algn="ctr"/>
                          <a:r>
                            <a:rPr lang="en-US" altLang="zh-CN" sz="1800" dirty="0">
                              <a:solidFill>
                                <a:schemeClr val="tx1"/>
                              </a:solidFill>
                            </a:rPr>
                            <a:t>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0.000000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0.000000</a:t>
                          </a:r>
                          <a:endParaRPr lang="zh-CN" altLang="en-US" sz="1800" dirty="0">
                            <a:solidFill>
                              <a:schemeClr val="tx1"/>
                            </a:solidFill>
                            <a:latin typeface="+mn-ea"/>
                            <a:ea typeface="+mn-ea"/>
                          </a:endParaRPr>
                        </a:p>
                      </a:txBody>
                      <a:tcPr anchor="ctr"/>
                    </a:tc>
                    <a:extLst>
                      <a:ext uri="{0D108BD9-81ED-4DB2-BD59-A6C34878D82A}">
                        <a16:rowId xmlns:a16="http://schemas.microsoft.com/office/drawing/2014/main" val="4112832664"/>
                      </a:ext>
                    </a:extLst>
                  </a:tr>
                  <a:tr h="365760">
                    <a:tc>
                      <a:txBody>
                        <a:bodyPr/>
                        <a:lstStyle/>
                        <a:p>
                          <a:endParaRPr lang="zh-CN"/>
                        </a:p>
                      </a:txBody>
                      <a:tcPr anchor="ctr">
                        <a:blipFill>
                          <a:blip r:embed="rId4"/>
                          <a:stretch>
                            <a:fillRect l="-621" t="-201667" r="-367391" b="-645000"/>
                          </a:stretch>
                        </a:blipFill>
                      </a:tcPr>
                    </a:tc>
                    <a:tc>
                      <a:txBody>
                        <a:bodyPr/>
                        <a:lstStyle/>
                        <a:p>
                          <a:pPr algn="ctr"/>
                          <a:r>
                            <a:rPr lang="en-US" altLang="zh-CN" sz="1800" dirty="0"/>
                            <a:t>-622.365</a:t>
                          </a:r>
                          <a:r>
                            <a:rPr lang="en-US" altLang="zh-CN" sz="1800" dirty="0">
                              <a:solidFill>
                                <a:srgbClr val="FF0000"/>
                              </a:solidFill>
                            </a:rPr>
                            <a:t>470</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-622.3655</a:t>
                          </a:r>
                          <a:r>
                            <a:rPr lang="en-US" altLang="zh-CN" sz="1800" b="0" dirty="0">
                              <a:solidFill>
                                <a:schemeClr val="tx1"/>
                              </a:solidFill>
                            </a:rPr>
                            <a:t>4</a:t>
                          </a:r>
                          <a:r>
                            <a:rPr lang="en-US" altLang="zh-CN" sz="1800" b="1" dirty="0">
                              <a:solidFill>
                                <a:srgbClr val="0000FF"/>
                              </a:solidFill>
                            </a:rPr>
                            <a:t>3</a:t>
                          </a:r>
                          <a:endParaRPr lang="zh-CN" altLang="en-US" sz="1800" b="1" dirty="0">
                            <a:solidFill>
                              <a:srgbClr val="0000FF"/>
                            </a:solidFill>
                            <a:latin typeface="+mn-ea"/>
                            <a:ea typeface="+mn-ea"/>
                          </a:endParaRPr>
                        </a:p>
                      </a:txBody>
                      <a:tcPr anchor="ctr"/>
                    </a:tc>
                    <a:tc>
                      <a:txBody>
                        <a:bodyPr/>
                        <a:lstStyle/>
                        <a:p>
                          <a:pPr algn="ctr"/>
                          <a:r>
                            <a:rPr lang="en-US" altLang="zh-CN" sz="1800" dirty="0"/>
                            <a:t>-622.365541</a:t>
                          </a:r>
                          <a:endParaRPr lang="zh-CN" altLang="en-US" sz="1800" dirty="0">
                            <a:latin typeface="+mn-ea"/>
                            <a:ea typeface="+mn-ea"/>
                          </a:endParaRPr>
                        </a:p>
                      </a:txBody>
                      <a:tcPr anchor="ctr"/>
                    </a:tc>
                    <a:extLst>
                      <a:ext uri="{0D108BD9-81ED-4DB2-BD59-A6C34878D82A}">
                        <a16:rowId xmlns:a16="http://schemas.microsoft.com/office/drawing/2014/main" val="1997928168"/>
                      </a:ext>
                    </a:extLst>
                  </a:tr>
                  <a:tr h="390398">
                    <a:tc>
                      <a:txBody>
                        <a:bodyPr/>
                        <a:lstStyle/>
                        <a:p>
                          <a:endParaRPr lang="zh-CN"/>
                        </a:p>
                      </a:txBody>
                      <a:tcPr anchor="ctr">
                        <a:blipFill>
                          <a:blip r:embed="rId4"/>
                          <a:stretch>
                            <a:fillRect l="-621" t="-282813" r="-367391" b="-504688"/>
                          </a:stretch>
                        </a:blipFill>
                      </a:tcPr>
                    </a:tc>
                    <a:tc>
                      <a:txBody>
                        <a:bodyPr/>
                        <a:lstStyle/>
                        <a:p>
                          <a:pPr algn="ctr"/>
                          <a:r>
                            <a:rPr lang="en-US" altLang="zh-CN" sz="1800" dirty="0"/>
                            <a:t>-16.9456</a:t>
                          </a:r>
                          <a:r>
                            <a:rPr lang="en-US" altLang="zh-CN" sz="1800" dirty="0">
                              <a:solidFill>
                                <a:srgbClr val="FF0000"/>
                              </a:solidFill>
                            </a:rPr>
                            <a:t>45</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-16.94561</a:t>
                          </a:r>
                          <a:r>
                            <a:rPr lang="en-US" altLang="zh-CN" sz="1800" b="1" dirty="0">
                              <a:solidFill>
                                <a:srgbClr val="0000FF"/>
                              </a:solidFill>
                            </a:rPr>
                            <a:t>3</a:t>
                          </a:r>
                          <a:endParaRPr lang="zh-CN" altLang="en-US" sz="1800" b="1" dirty="0">
                            <a:solidFill>
                              <a:srgbClr val="0000FF"/>
                            </a:solidFill>
                            <a:latin typeface="+mn-ea"/>
                            <a:ea typeface="+mn-ea"/>
                          </a:endParaRPr>
                        </a:p>
                      </a:txBody>
                      <a:tcPr anchor="ctr"/>
                    </a:tc>
                    <a:tc>
                      <a:txBody>
                        <a:bodyPr/>
                        <a:lstStyle/>
                        <a:p>
                          <a:pPr algn="ctr"/>
                          <a:r>
                            <a:rPr lang="en-US" altLang="zh-CN" sz="1800" dirty="0"/>
                            <a:t>-16.945612</a:t>
                          </a:r>
                          <a:endParaRPr lang="zh-CN" altLang="en-US" sz="1800" dirty="0">
                            <a:latin typeface="+mn-ea"/>
                            <a:ea typeface="+mn-ea"/>
                          </a:endParaRPr>
                        </a:p>
                      </a:txBody>
                      <a:tcPr anchor="ctr"/>
                    </a:tc>
                    <a:extLst>
                      <a:ext uri="{0D108BD9-81ED-4DB2-BD59-A6C34878D82A}">
                        <a16:rowId xmlns:a16="http://schemas.microsoft.com/office/drawing/2014/main" val="1291777187"/>
                      </a:ext>
                    </a:extLst>
                  </a:tr>
                  <a:tr h="390398">
                    <a:tc>
                      <a:txBody>
                        <a:bodyPr/>
                        <a:lstStyle/>
                        <a:p>
                          <a:endParaRPr lang="zh-CN"/>
                        </a:p>
                      </a:txBody>
                      <a:tcPr anchor="ctr">
                        <a:blipFill>
                          <a:blip r:embed="rId4"/>
                          <a:stretch>
                            <a:fillRect l="-621" t="-376923" r="-367391" b="-396923"/>
                          </a:stretch>
                        </a:blipFill>
                      </a:tcPr>
                    </a:tc>
                    <a:tc>
                      <a:txBody>
                        <a:bodyPr/>
                        <a:lstStyle/>
                        <a:p>
                          <a:pPr algn="ctr"/>
                          <a:r>
                            <a:rPr lang="en-US" altLang="zh-CN" sz="1800" dirty="0"/>
                            <a:t>-14.7662</a:t>
                          </a:r>
                          <a:r>
                            <a:rPr lang="en-US" altLang="zh-CN" sz="1800" dirty="0">
                              <a:solidFill>
                                <a:srgbClr val="FF0000"/>
                              </a:solidFill>
                            </a:rPr>
                            <a:t>47</a:t>
                          </a:r>
                          <a:endParaRPr lang="zh-CN" altLang="en-US" sz="1800" dirty="0">
                            <a:solidFill>
                              <a:srgbClr val="FF0000"/>
                            </a:solidFill>
                            <a:latin typeface="+mn-ea"/>
                            <a:ea typeface="+mn-ea"/>
                          </a:endParaRPr>
                        </a:p>
                      </a:txBody>
                      <a:tcPr anchor="ctr"/>
                    </a:tc>
                    <a:tc>
                      <a:txBody>
                        <a:bodyPr/>
                        <a:lstStyle/>
                        <a:p>
                          <a:pPr algn="ctr"/>
                          <a:r>
                            <a:rPr lang="en-US" altLang="zh-CN" sz="1800" dirty="0">
                              <a:solidFill>
                                <a:schemeClr val="tx1"/>
                              </a:solidFill>
                            </a:rPr>
                            <a:t>-14.76621</a:t>
                          </a:r>
                          <a:r>
                            <a:rPr lang="en-US" altLang="zh-CN" sz="1800" b="0" dirty="0">
                              <a:solidFill>
                                <a:schemeClr val="tx1"/>
                              </a:solidFill>
                            </a:rPr>
                            <a:t>8</a:t>
                          </a:r>
                          <a:endParaRPr lang="zh-CN" altLang="en-US" sz="1800" b="0" dirty="0">
                            <a:solidFill>
                              <a:schemeClr val="tx1"/>
                            </a:solidFill>
                            <a:latin typeface="+mn-ea"/>
                            <a:ea typeface="+mn-ea"/>
                          </a:endParaRPr>
                        </a:p>
                      </a:txBody>
                      <a:tcPr anchor="ctr"/>
                    </a:tc>
                    <a:tc>
                      <a:txBody>
                        <a:bodyPr/>
                        <a:lstStyle/>
                        <a:p>
                          <a:pPr algn="ctr"/>
                          <a:r>
                            <a:rPr lang="en-US" altLang="zh-CN" sz="1800" dirty="0"/>
                            <a:t>-14.766218</a:t>
                          </a:r>
                          <a:endParaRPr lang="zh-CN" altLang="en-US" sz="1800" dirty="0">
                            <a:latin typeface="+mn-ea"/>
                            <a:ea typeface="+mn-ea"/>
                          </a:endParaRPr>
                        </a:p>
                      </a:txBody>
                      <a:tcPr anchor="ctr"/>
                    </a:tc>
                    <a:extLst>
                      <a:ext uri="{0D108BD9-81ED-4DB2-BD59-A6C34878D82A}">
                        <a16:rowId xmlns:a16="http://schemas.microsoft.com/office/drawing/2014/main" val="3879025662"/>
                      </a:ext>
                    </a:extLst>
                  </a:tr>
                  <a:tr h="365760">
                    <a:tc>
                      <a:txBody>
                        <a:bodyPr/>
                        <a:lstStyle/>
                        <a:p>
                          <a:endParaRPr lang="zh-CN"/>
                        </a:p>
                      </a:txBody>
                      <a:tcPr anchor="ctr">
                        <a:blipFill>
                          <a:blip r:embed="rId4"/>
                          <a:stretch>
                            <a:fillRect l="-621" t="-516667" r="-367391" b="-330000"/>
                          </a:stretch>
                        </a:blipFill>
                      </a:tcPr>
                    </a:tc>
                    <a:tc>
                      <a:txBody>
                        <a:bodyPr/>
                        <a:lstStyle/>
                        <a:p>
                          <a:pPr algn="ctr"/>
                          <a:r>
                            <a:rPr lang="en-US" altLang="zh-CN" sz="1800" dirty="0"/>
                            <a:t>4.101989</a:t>
                          </a:r>
                          <a:endParaRPr lang="zh-CN" altLang="en-US" sz="1800" dirty="0">
                            <a:latin typeface="+mn-ea"/>
                            <a:ea typeface="+mn-ea"/>
                          </a:endParaRPr>
                        </a:p>
                      </a:txBody>
                      <a:tcPr anchor="ctr"/>
                    </a:tc>
                    <a:tc>
                      <a:txBody>
                        <a:bodyPr/>
                        <a:lstStyle/>
                        <a:p>
                          <a:pPr algn="ctr"/>
                          <a:r>
                            <a:rPr lang="en-US" altLang="zh-CN" sz="1800" dirty="0">
                              <a:solidFill>
                                <a:schemeClr val="tx1"/>
                              </a:solidFill>
                            </a:rPr>
                            <a:t>4.101989</a:t>
                          </a:r>
                          <a:endParaRPr lang="zh-CN" altLang="en-US" sz="1800" dirty="0">
                            <a:solidFill>
                              <a:schemeClr val="tx1"/>
                            </a:solidFill>
                            <a:latin typeface="+mn-ea"/>
                            <a:ea typeface="+mn-ea"/>
                          </a:endParaRPr>
                        </a:p>
                      </a:txBody>
                      <a:tcPr anchor="ctr"/>
                    </a:tc>
                    <a:tc>
                      <a:txBody>
                        <a:bodyPr/>
                        <a:lstStyle/>
                        <a:p>
                          <a:pPr algn="ctr"/>
                          <a:r>
                            <a:rPr lang="en-US" altLang="zh-CN" sz="1800" dirty="0"/>
                            <a:t>4.101989</a:t>
                          </a:r>
                          <a:endParaRPr lang="zh-CN" altLang="en-US" sz="1800" dirty="0">
                            <a:latin typeface="+mn-ea"/>
                            <a:ea typeface="+mn-ea"/>
                          </a:endParaRPr>
                        </a:p>
                      </a:txBody>
                      <a:tcPr anchor="ctr"/>
                    </a:tc>
                    <a:extLst>
                      <a:ext uri="{0D108BD9-81ED-4DB2-BD59-A6C34878D82A}">
                        <a16:rowId xmlns:a16="http://schemas.microsoft.com/office/drawing/2014/main" val="1760514632"/>
                      </a:ext>
                    </a:extLst>
                  </a:tr>
                  <a:tr h="365760">
                    <a:tc>
                      <a:txBody>
                        <a:bodyPr/>
                        <a:lstStyle/>
                        <a:p>
                          <a:endParaRPr lang="zh-CN"/>
                        </a:p>
                      </a:txBody>
                      <a:tcPr anchor="ctr">
                        <a:blipFill>
                          <a:blip r:embed="rId4"/>
                          <a:stretch>
                            <a:fillRect l="-621" t="-616667" r="-367391" b="-230000"/>
                          </a:stretch>
                        </a:blipFill>
                      </a:tcPr>
                    </a:tc>
                    <a:tc>
                      <a:txBody>
                        <a:bodyPr/>
                        <a:lstStyle/>
                        <a:p>
                          <a:pPr algn="ctr"/>
                          <a:r>
                            <a:rPr lang="en-US" altLang="zh-CN" sz="1800" dirty="0"/>
                            <a:t>3.890469</a:t>
                          </a:r>
                          <a:endParaRPr lang="zh-CN" altLang="en-US" sz="1800" dirty="0">
                            <a:latin typeface="+mn-ea"/>
                            <a:ea typeface="+mn-ea"/>
                          </a:endParaRPr>
                        </a:p>
                      </a:txBody>
                      <a:tcPr anchor="ctr"/>
                    </a:tc>
                    <a:tc>
                      <a:txBody>
                        <a:bodyPr/>
                        <a:lstStyle/>
                        <a:p>
                          <a:pPr algn="ctr"/>
                          <a:r>
                            <a:rPr lang="en-US" altLang="zh-CN" sz="1800" dirty="0">
                              <a:solidFill>
                                <a:schemeClr val="tx1"/>
                              </a:solidFill>
                            </a:rPr>
                            <a:t>3.890469</a:t>
                          </a:r>
                          <a:endParaRPr lang="zh-CN" altLang="en-US" sz="1800" dirty="0">
                            <a:solidFill>
                              <a:schemeClr val="tx1"/>
                            </a:solidFill>
                            <a:latin typeface="+mn-ea"/>
                            <a:ea typeface="+mn-ea"/>
                          </a:endParaRPr>
                        </a:p>
                      </a:txBody>
                      <a:tcPr anchor="ctr"/>
                    </a:tc>
                    <a:tc>
                      <a:txBody>
                        <a:bodyPr/>
                        <a:lstStyle/>
                        <a:p>
                          <a:pPr algn="ctr"/>
                          <a:r>
                            <a:rPr lang="en-US" altLang="zh-CN" sz="1800" dirty="0"/>
                            <a:t>3.890469</a:t>
                          </a:r>
                          <a:endParaRPr lang="zh-CN" altLang="en-US" sz="1800" dirty="0">
                            <a:latin typeface="+mn-ea"/>
                            <a:ea typeface="+mn-ea"/>
                          </a:endParaRPr>
                        </a:p>
                      </a:txBody>
                      <a:tcPr anchor="ctr"/>
                    </a:tc>
                    <a:extLst>
                      <a:ext uri="{0D108BD9-81ED-4DB2-BD59-A6C34878D82A}">
                        <a16:rowId xmlns:a16="http://schemas.microsoft.com/office/drawing/2014/main" val="1594569555"/>
                      </a:ext>
                    </a:extLst>
                  </a:tr>
                  <a:tr h="365760">
                    <a:tc>
                      <a:txBody>
                        <a:bodyPr/>
                        <a:lstStyle/>
                        <a:p>
                          <a:endParaRPr lang="zh-CN"/>
                        </a:p>
                      </a:txBody>
                      <a:tcPr anchor="ctr">
                        <a:blipFill>
                          <a:blip r:embed="rId4"/>
                          <a:stretch>
                            <a:fillRect l="-621" t="-716667" r="-367391" b="-130000"/>
                          </a:stretch>
                        </a:blipFill>
                      </a:tcPr>
                    </a:tc>
                    <a:tc>
                      <a:txBody>
                        <a:bodyPr/>
                        <a:lstStyle/>
                        <a:p>
                          <a:pPr algn="ctr"/>
                          <a:r>
                            <a:rPr lang="en-US" altLang="zh-CN" sz="1800" dirty="0">
                              <a:solidFill>
                                <a:schemeClr val="tx1"/>
                              </a:solidFill>
                            </a:rPr>
                            <a:t>0.365610</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0.365610</a:t>
                          </a:r>
                          <a:endParaRPr lang="zh-CN" altLang="en-US" sz="1800" dirty="0">
                            <a:solidFill>
                              <a:schemeClr val="tx1"/>
                            </a:solidFill>
                            <a:latin typeface="+mn-ea"/>
                            <a:ea typeface="+mn-ea"/>
                          </a:endParaRPr>
                        </a:p>
                      </a:txBody>
                      <a:tcPr anchor="ctr"/>
                    </a:tc>
                    <a:tc>
                      <a:txBody>
                        <a:bodyPr/>
                        <a:lstStyle/>
                        <a:p>
                          <a:pPr algn="ctr"/>
                          <a:r>
                            <a:rPr lang="en-US" altLang="zh-CN" sz="1800" dirty="0"/>
                            <a:t>0.365610</a:t>
                          </a:r>
                          <a:endParaRPr lang="zh-CN" altLang="en-US" sz="1800" dirty="0">
                            <a:latin typeface="+mn-ea"/>
                            <a:ea typeface="+mn-ea"/>
                          </a:endParaRPr>
                        </a:p>
                      </a:txBody>
                      <a:tcPr anchor="ctr"/>
                    </a:tc>
                    <a:extLst>
                      <a:ext uri="{0D108BD9-81ED-4DB2-BD59-A6C34878D82A}">
                        <a16:rowId xmlns:a16="http://schemas.microsoft.com/office/drawing/2014/main" val="3975200351"/>
                      </a:ext>
                    </a:extLst>
                  </a:tr>
                  <a:tr h="390335">
                    <a:tc>
                      <a:txBody>
                        <a:bodyPr/>
                        <a:lstStyle/>
                        <a:p>
                          <a:endParaRPr lang="zh-CN"/>
                        </a:p>
                      </a:txBody>
                      <a:tcPr anchor="ctr">
                        <a:blipFill>
                          <a:blip r:embed="rId4"/>
                          <a:stretch>
                            <a:fillRect l="-621" t="-765625" r="-367391" b="-21875"/>
                          </a:stretch>
                        </a:blipFill>
                      </a:tcPr>
                    </a:tc>
                    <a:tc>
                      <a:txBody>
                        <a:bodyPr/>
                        <a:lstStyle/>
                        <a:p>
                          <a:pPr algn="ctr"/>
                          <a:r>
                            <a:rPr lang="en-US" altLang="zh-CN" sz="1800" dirty="0">
                              <a:solidFill>
                                <a:schemeClr val="tx1"/>
                              </a:solidFill>
                            </a:rPr>
                            <a:t>0.425115</a:t>
                          </a:r>
                          <a:endParaRPr lang="zh-CN" altLang="en-US" sz="1800" dirty="0">
                            <a:solidFill>
                              <a:schemeClr val="tx1"/>
                            </a:solidFill>
                            <a:latin typeface="+mn-ea"/>
                            <a:ea typeface="+mn-ea"/>
                          </a:endParaRPr>
                        </a:p>
                      </a:txBody>
                      <a:tcPr anchor="ctr"/>
                    </a:tc>
                    <a:tc>
                      <a:txBody>
                        <a:bodyPr/>
                        <a:lstStyle/>
                        <a:p>
                          <a:pPr algn="ctr"/>
                          <a:r>
                            <a:rPr lang="en-US" altLang="zh-CN" sz="1800" dirty="0">
                              <a:solidFill>
                                <a:schemeClr val="tx1"/>
                              </a:solidFill>
                            </a:rPr>
                            <a:t>0.425115</a:t>
                          </a:r>
                          <a:endParaRPr lang="zh-CN" altLang="en-US" sz="1800" dirty="0">
                            <a:solidFill>
                              <a:schemeClr val="tx1"/>
                            </a:solidFill>
                            <a:latin typeface="+mn-ea"/>
                            <a:ea typeface="+mn-ea"/>
                          </a:endParaRPr>
                        </a:p>
                      </a:txBody>
                      <a:tcPr anchor="ctr"/>
                    </a:tc>
                    <a:tc>
                      <a:txBody>
                        <a:bodyPr/>
                        <a:lstStyle/>
                        <a:p>
                          <a:pPr algn="ctr"/>
                          <a:r>
                            <a:rPr lang="en-US" altLang="zh-CN" sz="1800" dirty="0"/>
                            <a:t>0.425115</a:t>
                          </a:r>
                          <a:endParaRPr lang="zh-CN" altLang="en-US" sz="1800" dirty="0">
                            <a:latin typeface="+mn-ea"/>
                            <a:ea typeface="+mn-ea"/>
                          </a:endParaRPr>
                        </a:p>
                      </a:txBody>
                      <a:tcPr anchor="ctr"/>
                    </a:tc>
                    <a:extLst>
                      <a:ext uri="{0D108BD9-81ED-4DB2-BD59-A6C34878D82A}">
                        <a16:rowId xmlns:a16="http://schemas.microsoft.com/office/drawing/2014/main" val="1941645105"/>
                      </a:ext>
                    </a:extLst>
                  </a:tr>
                </a:tbl>
              </a:graphicData>
            </a:graphic>
          </p:graphicFrame>
        </mc:Fallback>
      </mc:AlternateContent>
      <p:sp>
        <p:nvSpPr>
          <p:cNvPr id="7" name="页脚占位符 6">
            <a:extLst>
              <a:ext uri="{FF2B5EF4-FFF2-40B4-BE49-F238E27FC236}">
                <a16:creationId xmlns:a16="http://schemas.microsoft.com/office/drawing/2014/main" id="{AA25BD76-882D-3099-5539-D2E4F1E5920F}"/>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31537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D98D1-1307-D2FC-2E86-2C5E7CAC2E04}"/>
              </a:ext>
            </a:extLst>
          </p:cNvPr>
          <p:cNvSpPr>
            <a:spLocks noGrp="1"/>
          </p:cNvSpPr>
          <p:nvPr>
            <p:ph type="title"/>
          </p:nvPr>
        </p:nvSpPr>
        <p:spPr/>
        <p:txBody>
          <a:bodyPr/>
          <a:lstStyle/>
          <a:p>
            <a:r>
              <a:rPr lang="en-US" altLang="zh-CN" dirty="0"/>
              <a:t>Bogoliubov</a:t>
            </a:r>
            <a:r>
              <a:rPr lang="zh-CN" altLang="en-US" dirty="0"/>
              <a:t> </a:t>
            </a:r>
            <a:r>
              <a:rPr lang="en-US" altLang="zh-CN" dirty="0"/>
              <a:t>transformation</a:t>
            </a:r>
            <a:endParaRPr lang="zh-CN" altLang="en-US" dirty="0"/>
          </a:p>
        </p:txBody>
      </p:sp>
      <p:sp>
        <p:nvSpPr>
          <p:cNvPr id="3" name="内容占位符 2">
            <a:extLst>
              <a:ext uri="{FF2B5EF4-FFF2-40B4-BE49-F238E27FC236}">
                <a16:creationId xmlns:a16="http://schemas.microsoft.com/office/drawing/2014/main" id="{5436C59D-469E-7076-85E2-37F0AA34E6D4}"/>
              </a:ext>
            </a:extLst>
          </p:cNvPr>
          <p:cNvSpPr>
            <a:spLocks noGrp="1"/>
          </p:cNvSpPr>
          <p:nvPr>
            <p:ph idx="1"/>
          </p:nvPr>
        </p:nvSpPr>
        <p:spPr/>
        <p:txBody>
          <a:bodyPr>
            <a:normAutofit/>
          </a:bodyPr>
          <a:lstStyle/>
          <a:p>
            <a:pPr marL="361950" indent="-361950" algn="just">
              <a:buFont typeface="Wingdings" panose="05000000000000000000" pitchFamily="2" charset="2"/>
              <a:buChar char="l"/>
            </a:pPr>
            <a:r>
              <a:rPr lang="en-US" altLang="zh-CN" sz="2400" dirty="0"/>
              <a:t>Bogoliubov transformation is one of the effective approaches for pairing correlation, but</a:t>
            </a:r>
            <a:r>
              <a:rPr lang="en-US" altLang="zh-CN" dirty="0"/>
              <a:t> it has disadvantages as follows:</a:t>
            </a:r>
            <a:endParaRPr lang="en-US" altLang="zh-CN" sz="2400" dirty="0"/>
          </a:p>
          <a:p>
            <a:pPr marL="712788" lvl="1" indent="-255588" algn="just">
              <a:buFont typeface="Wingdings" panose="05000000000000000000" pitchFamily="2" charset="2"/>
              <a:buChar char="Ø"/>
            </a:pPr>
            <a:r>
              <a:rPr lang="en-US" altLang="zh-CN" sz="2000" kern="100" dirty="0">
                <a:effectLst/>
                <a:cs typeface="Times New Roman" panose="02020603050405020304" pitchFamily="18" charset="0"/>
              </a:rPr>
              <a:t>The wave function is not the eigenfunction of particle number, i.e. it breaks the particle number symmetry.</a:t>
            </a:r>
            <a:endParaRPr lang="en-US" altLang="zh-CN" sz="2000" kern="100" dirty="0">
              <a:cs typeface="Times New Roman" panose="02020603050405020304" pitchFamily="18" charset="0"/>
            </a:endParaRPr>
          </a:p>
          <a:p>
            <a:pPr marL="712788" lvl="1" indent="-255588" algn="just">
              <a:buFont typeface="Wingdings" panose="05000000000000000000" pitchFamily="2" charset="2"/>
              <a:buChar char="Ø"/>
            </a:pPr>
            <a:r>
              <a:rPr lang="en-US" altLang="zh-CN" kern="100" dirty="0">
                <a:cs typeface="Times New Roman" panose="02020603050405020304" pitchFamily="18" charset="0"/>
              </a:rPr>
              <a:t>Sharp transition of pairing can be seen,</a:t>
            </a:r>
            <a:r>
              <a:rPr lang="zh-CN" altLang="en-US" kern="100" dirty="0">
                <a:cs typeface="Times New Roman" panose="02020603050405020304" pitchFamily="18" charset="0"/>
              </a:rPr>
              <a:t> </a:t>
            </a:r>
            <a:r>
              <a:rPr lang="en-US" altLang="zh-CN" kern="100" dirty="0">
                <a:cs typeface="Times New Roman" panose="02020603050405020304" pitchFamily="18" charset="0"/>
              </a:rPr>
              <a:t>however,</a:t>
            </a:r>
            <a:r>
              <a:rPr lang="zh-CN" altLang="en-US" kern="100" dirty="0">
                <a:cs typeface="Times New Roman" panose="02020603050405020304" pitchFamily="18" charset="0"/>
              </a:rPr>
              <a:t> </a:t>
            </a:r>
            <a:r>
              <a:rPr lang="en-US" altLang="zh-CN" kern="100" dirty="0">
                <a:cs typeface="Times New Roman" panose="02020603050405020304" pitchFamily="18" charset="0"/>
              </a:rPr>
              <a:t>such “phase transition”</a:t>
            </a:r>
            <a:r>
              <a:rPr lang="zh-CN" altLang="en-US" kern="100" dirty="0">
                <a:cs typeface="Times New Roman" panose="02020603050405020304" pitchFamily="18" charset="0"/>
              </a:rPr>
              <a:t> </a:t>
            </a:r>
            <a:r>
              <a:rPr lang="en-US" altLang="zh-CN" kern="100" dirty="0">
                <a:cs typeface="Times New Roman" panose="02020603050405020304" pitchFamily="18" charset="0"/>
              </a:rPr>
              <a:t>is spurious</a:t>
            </a:r>
            <a:r>
              <a:rPr lang="en-US" altLang="zh-CN" sz="2000" kern="100" dirty="0">
                <a:effectLst/>
                <a:cs typeface="Times New Roman" panose="02020603050405020304" pitchFamily="18" charset="0"/>
              </a:rPr>
              <a:t>. </a:t>
            </a:r>
            <a:endParaRPr lang="en-US" altLang="zh-CN" sz="2400" kern="100" dirty="0">
              <a:effectLst/>
              <a:cs typeface="Times New Roman" panose="02020603050405020304" pitchFamily="18" charset="0"/>
            </a:endParaRPr>
          </a:p>
        </p:txBody>
      </p:sp>
      <p:sp>
        <p:nvSpPr>
          <p:cNvPr id="4" name="日期占位符 3">
            <a:extLst>
              <a:ext uri="{FF2B5EF4-FFF2-40B4-BE49-F238E27FC236}">
                <a16:creationId xmlns:a16="http://schemas.microsoft.com/office/drawing/2014/main" id="{3B4592A2-E420-A1D1-2CCB-7CA31AA65330}"/>
              </a:ext>
            </a:extLst>
          </p:cNvPr>
          <p:cNvSpPr>
            <a:spLocks noGrp="1"/>
          </p:cNvSpPr>
          <p:nvPr>
            <p:ph type="dt" sz="half" idx="10"/>
          </p:nvPr>
        </p:nvSpPr>
        <p:spPr/>
        <p:txBody>
          <a:bodyPr/>
          <a:lstStyle/>
          <a:p>
            <a:r>
              <a:rPr lang="en-US" altLang="zh-CN"/>
              <a:t>2024/7/3</a:t>
            </a:r>
            <a:endParaRPr lang="zh-CN" altLang="en-US" dirty="0"/>
          </a:p>
        </p:txBody>
      </p:sp>
      <p:sp>
        <p:nvSpPr>
          <p:cNvPr id="6" name="灯片编号占位符 5">
            <a:extLst>
              <a:ext uri="{FF2B5EF4-FFF2-40B4-BE49-F238E27FC236}">
                <a16:creationId xmlns:a16="http://schemas.microsoft.com/office/drawing/2014/main" id="{A6B89F3E-CC02-64F6-0013-1510ED673A1B}"/>
              </a:ext>
            </a:extLst>
          </p:cNvPr>
          <p:cNvSpPr>
            <a:spLocks noGrp="1"/>
          </p:cNvSpPr>
          <p:nvPr>
            <p:ph type="sldNum" sz="quarter" idx="12"/>
          </p:nvPr>
        </p:nvSpPr>
        <p:spPr/>
        <p:txBody>
          <a:bodyPr/>
          <a:lstStyle/>
          <a:p>
            <a:fld id="{FA6E9B53-33C4-4E16-8A94-BF6D6AF4A18B}" type="slidenum">
              <a:rPr lang="zh-CN" altLang="en-US" smtClean="0"/>
              <a:t>4</a:t>
            </a:fld>
            <a:endParaRPr lang="zh-CN" altLang="en-US"/>
          </a:p>
        </p:txBody>
      </p:sp>
      <p:sp>
        <p:nvSpPr>
          <p:cNvPr id="8" name="文本框 7">
            <a:extLst>
              <a:ext uri="{FF2B5EF4-FFF2-40B4-BE49-F238E27FC236}">
                <a16:creationId xmlns:a16="http://schemas.microsoft.com/office/drawing/2014/main" id="{1E7C1A96-D829-10DD-B592-93CBC76F73BF}"/>
              </a:ext>
            </a:extLst>
          </p:cNvPr>
          <p:cNvSpPr txBox="1"/>
          <p:nvPr/>
        </p:nvSpPr>
        <p:spPr>
          <a:xfrm>
            <a:off x="1403498" y="3054484"/>
            <a:ext cx="7740502" cy="338554"/>
          </a:xfrm>
          <a:prstGeom prst="rect">
            <a:avLst/>
          </a:prstGeom>
          <a:noFill/>
        </p:spPr>
        <p:txBody>
          <a:bodyPr wrap="square" rtlCol="0">
            <a:spAutoFit/>
          </a:bodyPr>
          <a:lstStyle/>
          <a:p>
            <a:pPr algn="r"/>
            <a:r>
              <a:rPr lang="en-US" altLang="zh-CN" sz="1600" dirty="0">
                <a:solidFill>
                  <a:srgbClr val="0000FF"/>
                </a:solidFill>
              </a:rPr>
              <a:t>Ring and Schuck, </a:t>
            </a:r>
            <a:r>
              <a:rPr lang="en-US" altLang="zh-CN" sz="1600" i="1" dirty="0">
                <a:solidFill>
                  <a:srgbClr val="0000FF"/>
                </a:solidFill>
              </a:rPr>
              <a:t>The Nuclear Many-Body Problem</a:t>
            </a:r>
            <a:r>
              <a:rPr lang="en-US" altLang="zh-CN" sz="1600" dirty="0">
                <a:solidFill>
                  <a:srgbClr val="0000FF"/>
                </a:solidFill>
              </a:rPr>
              <a:t> (Springer, 1980)</a:t>
            </a:r>
          </a:p>
        </p:txBody>
      </p:sp>
      <p:sp>
        <p:nvSpPr>
          <p:cNvPr id="5" name="页脚占位符 4">
            <a:extLst>
              <a:ext uri="{FF2B5EF4-FFF2-40B4-BE49-F238E27FC236}">
                <a16:creationId xmlns:a16="http://schemas.microsoft.com/office/drawing/2014/main" id="{58D280E5-A81A-3A99-C646-147EEE2BC148}"/>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9" name="图片 8">
            <a:extLst>
              <a:ext uri="{FF2B5EF4-FFF2-40B4-BE49-F238E27FC236}">
                <a16:creationId xmlns:a16="http://schemas.microsoft.com/office/drawing/2014/main" id="{EE17C0B4-03DA-B26B-892E-4966CE7660A5}"/>
              </a:ext>
            </a:extLst>
          </p:cNvPr>
          <p:cNvPicPr>
            <a:picLocks noChangeAspect="1"/>
          </p:cNvPicPr>
          <p:nvPr/>
        </p:nvPicPr>
        <p:blipFill rotWithShape="1">
          <a:blip r:embed="rId3"/>
          <a:srcRect l="5974" t="9971" r="12122" b="2490"/>
          <a:stretch/>
        </p:blipFill>
        <p:spPr>
          <a:xfrm>
            <a:off x="454994" y="3420651"/>
            <a:ext cx="3866920" cy="3163971"/>
          </a:xfrm>
          <a:prstGeom prst="rect">
            <a:avLst/>
          </a:prstGeom>
        </p:spPr>
      </p:pic>
      <p:pic>
        <p:nvPicPr>
          <p:cNvPr id="10" name="图片 9">
            <a:extLst>
              <a:ext uri="{FF2B5EF4-FFF2-40B4-BE49-F238E27FC236}">
                <a16:creationId xmlns:a16="http://schemas.microsoft.com/office/drawing/2014/main" id="{22F631F2-96F9-98F0-3EFF-15472634C7FA}"/>
              </a:ext>
            </a:extLst>
          </p:cNvPr>
          <p:cNvPicPr>
            <a:picLocks noChangeAspect="1"/>
          </p:cNvPicPr>
          <p:nvPr/>
        </p:nvPicPr>
        <p:blipFill rotWithShape="1">
          <a:blip r:embed="rId4"/>
          <a:srcRect l="5978" t="9349" r="11381" b="1012"/>
          <a:stretch/>
        </p:blipFill>
        <p:spPr>
          <a:xfrm>
            <a:off x="4822088" y="3373653"/>
            <a:ext cx="3866920" cy="3210969"/>
          </a:xfrm>
          <a:prstGeom prst="rect">
            <a:avLst/>
          </a:prstGeom>
        </p:spPr>
      </p:pic>
    </p:spTree>
    <p:extLst>
      <p:ext uri="{BB962C8B-B14F-4D97-AF65-F5344CB8AC3E}">
        <p14:creationId xmlns:p14="http://schemas.microsoft.com/office/powerpoint/2010/main" val="3095090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84FDDF-B7B1-A853-B7F2-2DB7F2E3A8A9}"/>
              </a:ext>
            </a:extLst>
          </p:cNvPr>
          <p:cNvSpPr>
            <a:spLocks noGrp="1"/>
          </p:cNvSpPr>
          <p:nvPr>
            <p:ph type="title"/>
          </p:nvPr>
        </p:nvSpPr>
        <p:spPr/>
        <p:txBody>
          <a:bodyPr/>
          <a:lstStyle/>
          <a:p>
            <a:r>
              <a:rPr lang="en-US" altLang="zh-CN" dirty="0"/>
              <a:t>Mg isotopes: deformations</a:t>
            </a:r>
            <a:endParaRPr lang="zh-CN" altLang="en-US" dirty="0"/>
          </a:p>
        </p:txBody>
      </p:sp>
      <p:pic>
        <p:nvPicPr>
          <p:cNvPr id="9" name="内容占位符 8">
            <a:extLst>
              <a:ext uri="{FF2B5EF4-FFF2-40B4-BE49-F238E27FC236}">
                <a16:creationId xmlns:a16="http://schemas.microsoft.com/office/drawing/2014/main" id="{F81E397E-C1A9-B176-B2B8-FD176EF82038}"/>
              </a:ext>
            </a:extLst>
          </p:cNvPr>
          <p:cNvPicPr>
            <a:picLocks noGrp="1" noChangeAspect="1"/>
          </p:cNvPicPr>
          <p:nvPr>
            <p:ph idx="1"/>
          </p:nvPr>
        </p:nvPicPr>
        <p:blipFill rotWithShape="1">
          <a:blip r:embed="rId2"/>
          <a:srcRect t="9023" b="2294"/>
          <a:stretch/>
        </p:blipFill>
        <p:spPr>
          <a:xfrm>
            <a:off x="1188293" y="914360"/>
            <a:ext cx="6766826" cy="4594044"/>
          </a:xfrm>
        </p:spPr>
      </p:pic>
      <p:sp>
        <p:nvSpPr>
          <p:cNvPr id="4" name="日期占位符 3">
            <a:extLst>
              <a:ext uri="{FF2B5EF4-FFF2-40B4-BE49-F238E27FC236}">
                <a16:creationId xmlns:a16="http://schemas.microsoft.com/office/drawing/2014/main" id="{A8BD4109-2906-7262-5CEE-80013371543C}"/>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C8F27955-FB9F-CA98-D1AA-2CF5E12DAEE6}"/>
              </a:ext>
            </a:extLst>
          </p:cNvPr>
          <p:cNvSpPr>
            <a:spLocks noGrp="1"/>
          </p:cNvSpPr>
          <p:nvPr>
            <p:ph type="sldNum" sz="quarter" idx="12"/>
          </p:nvPr>
        </p:nvSpPr>
        <p:spPr/>
        <p:txBody>
          <a:bodyPr/>
          <a:lstStyle/>
          <a:p>
            <a:fld id="{87C908B9-DD87-4E80-B55D-230C2370BA18}" type="slidenum">
              <a:rPr lang="zh-CN" altLang="en-US" smtClean="0"/>
              <a:t>40</a:t>
            </a:fld>
            <a:endParaRPr lang="zh-CN" altLang="en-US"/>
          </a:p>
        </p:txBody>
      </p:sp>
      <p:sp>
        <p:nvSpPr>
          <p:cNvPr id="8" name="文本框 7">
            <a:extLst>
              <a:ext uri="{FF2B5EF4-FFF2-40B4-BE49-F238E27FC236}">
                <a16:creationId xmlns:a16="http://schemas.microsoft.com/office/drawing/2014/main" id="{6A7A4008-2E90-7271-FA4D-999B0C588BF1}"/>
              </a:ext>
            </a:extLst>
          </p:cNvPr>
          <p:cNvSpPr txBox="1"/>
          <p:nvPr/>
        </p:nvSpPr>
        <p:spPr>
          <a:xfrm>
            <a:off x="628062" y="5508404"/>
            <a:ext cx="7887288" cy="1107996"/>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In general, with</a:t>
            </a:r>
            <a:r>
              <a:rPr lang="zh-CN" altLang="en-US" sz="2200" dirty="0"/>
              <a:t> </a:t>
            </a:r>
            <a:r>
              <a:rPr lang="en-US" altLang="zh-CN" sz="2200" dirty="0"/>
              <a:t>LN correction taking into account,</a:t>
            </a:r>
            <a:r>
              <a:rPr lang="zh-CN" altLang="en-US" sz="2200" dirty="0"/>
              <a:t> </a:t>
            </a:r>
            <a:r>
              <a:rPr lang="en-US" altLang="zh-CN" sz="2200" dirty="0"/>
              <a:t>the quadrupole deformations of Mg isotopes decrease.</a:t>
            </a:r>
          </a:p>
          <a:p>
            <a:pPr marL="342900" indent="-342900" algn="just">
              <a:buFont typeface="Wingdings" panose="05000000000000000000" pitchFamily="2" charset="2"/>
              <a:buChar char="l"/>
            </a:pPr>
            <a:r>
              <a:rPr lang="en-US" altLang="zh-CN" sz="2200" baseline="30000" dirty="0"/>
              <a:t>22,28,30,34,46</a:t>
            </a:r>
            <a:r>
              <a:rPr lang="en-US" altLang="zh-CN" sz="2200" dirty="0"/>
              <a:t>Mg become spherical nuclei.</a:t>
            </a:r>
            <a:endParaRPr lang="zh-CN" altLang="en-US" sz="2200" dirty="0"/>
          </a:p>
        </p:txBody>
      </p:sp>
      <p:sp>
        <p:nvSpPr>
          <p:cNvPr id="3" name="页脚占位符 2">
            <a:extLst>
              <a:ext uri="{FF2B5EF4-FFF2-40B4-BE49-F238E27FC236}">
                <a16:creationId xmlns:a16="http://schemas.microsoft.com/office/drawing/2014/main" id="{6B0D05B3-DB41-CE78-9225-C812F76E05C6}"/>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108905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DB9FCAF-85BA-EEA1-37F1-F3F407B08DB2}"/>
                  </a:ext>
                </a:extLst>
              </p:cNvPr>
              <p:cNvSpPr>
                <a:spLocks noGrp="1"/>
              </p:cNvSpPr>
              <p:nvPr>
                <p:ph type="title"/>
              </p:nvPr>
            </p:nvSpPr>
            <p:spPr/>
            <p:txBody>
              <a:bodyPr/>
              <a:lstStyle/>
              <a:p>
                <a:r>
                  <a:rPr lang="en-US" altLang="zh-CN" dirty="0"/>
                  <a:t>Mg isotopes: </a:t>
                </a:r>
                <a14:m>
                  <m:oMath xmlns:m="http://schemas.openxmlformats.org/officeDocument/2006/math">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𝐸</m:t>
                        </m:r>
                      </m:e>
                      <m:sub>
                        <m:r>
                          <m:rPr>
                            <m:sty m:val="p"/>
                          </m:rPr>
                          <a:rPr lang="en-US" altLang="zh-CN" sz="3600" b="0" i="0" smtClean="0">
                            <a:latin typeface="Cambria Math" panose="02040503050406030204" pitchFamily="18" charset="0"/>
                          </a:rPr>
                          <m:t>pair</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𝑛</m:t>
                        </m:r>
                      </m:sub>
                    </m:sSub>
                  </m:oMath>
                </a14:m>
                <a:endParaRPr lang="zh-CN" altLang="en-US" dirty="0"/>
              </a:p>
            </p:txBody>
          </p:sp>
        </mc:Choice>
        <mc:Fallback xmlns="">
          <p:sp>
            <p:nvSpPr>
              <p:cNvPr id="2" name="标题 1">
                <a:extLst>
                  <a:ext uri="{FF2B5EF4-FFF2-40B4-BE49-F238E27FC236}">
                    <a16:creationId xmlns:a16="http://schemas.microsoft.com/office/drawing/2014/main" id="{0DB9FCAF-85BA-EEA1-37F1-F3F407B08DB2}"/>
                  </a:ext>
                </a:extLst>
              </p:cNvPr>
              <p:cNvSpPr>
                <a:spLocks noGrp="1" noRot="1" noChangeAspect="1" noMove="1" noResize="1" noEditPoints="1" noAdjustHandles="1" noChangeArrowheads="1" noChangeShapeType="1" noTextEdit="1"/>
              </p:cNvSpPr>
              <p:nvPr>
                <p:ph type="title"/>
              </p:nvPr>
            </p:nvSpPr>
            <p:spPr>
              <a:blipFill>
                <a:blip r:embed="rId2"/>
                <a:stretch>
                  <a:fillRect l="-2318" t="-28866" b="-35052"/>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2AF757A0-C2F7-994E-4AD0-F2A76B3CDFD2}"/>
              </a:ext>
            </a:extLst>
          </p:cNvPr>
          <p:cNvPicPr>
            <a:picLocks noGrp="1" noChangeAspect="1"/>
          </p:cNvPicPr>
          <p:nvPr>
            <p:ph idx="1"/>
          </p:nvPr>
        </p:nvPicPr>
        <p:blipFill rotWithShape="1">
          <a:blip r:embed="rId3"/>
          <a:srcRect t="9499" b="2583"/>
          <a:stretch/>
        </p:blipFill>
        <p:spPr>
          <a:xfrm>
            <a:off x="993865" y="820242"/>
            <a:ext cx="7156269" cy="4816550"/>
          </a:xfrm>
        </p:spPr>
      </p:pic>
      <p:sp>
        <p:nvSpPr>
          <p:cNvPr id="4" name="日期占位符 3">
            <a:extLst>
              <a:ext uri="{FF2B5EF4-FFF2-40B4-BE49-F238E27FC236}">
                <a16:creationId xmlns:a16="http://schemas.microsoft.com/office/drawing/2014/main" id="{11C2FCCD-B9A8-B044-C2AB-311F8087DF02}"/>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89BAC4FA-00D7-00E1-95D1-F5764BE82669}"/>
              </a:ext>
            </a:extLst>
          </p:cNvPr>
          <p:cNvSpPr>
            <a:spLocks noGrp="1"/>
          </p:cNvSpPr>
          <p:nvPr>
            <p:ph type="sldNum" sz="quarter" idx="12"/>
          </p:nvPr>
        </p:nvSpPr>
        <p:spPr/>
        <p:txBody>
          <a:bodyPr/>
          <a:lstStyle/>
          <a:p>
            <a:fld id="{87C908B9-DD87-4E80-B55D-230C2370BA18}" type="slidenum">
              <a:rPr lang="zh-CN" altLang="en-US" smtClean="0"/>
              <a:t>41</a:t>
            </a:fld>
            <a:endParaRPr lang="zh-CN" altLang="en-US"/>
          </a:p>
        </p:txBody>
      </p:sp>
      <p:sp>
        <p:nvSpPr>
          <p:cNvPr id="8" name="文本框 7">
            <a:extLst>
              <a:ext uri="{FF2B5EF4-FFF2-40B4-BE49-F238E27FC236}">
                <a16:creationId xmlns:a16="http://schemas.microsoft.com/office/drawing/2014/main" id="{89BF831A-7475-BD52-0513-92CC733C9F5F}"/>
              </a:ext>
            </a:extLst>
          </p:cNvPr>
          <p:cNvSpPr txBox="1"/>
          <p:nvPr/>
        </p:nvSpPr>
        <p:spPr>
          <a:xfrm>
            <a:off x="628062" y="5816009"/>
            <a:ext cx="7887288"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a:t>
            </a:r>
            <a:r>
              <a:rPr lang="zh-CN" altLang="en-US" sz="2200" dirty="0"/>
              <a:t> </a:t>
            </a:r>
            <a:r>
              <a:rPr lang="en-US" altLang="zh-CN" sz="2200" dirty="0"/>
              <a:t>LN correction </a:t>
            </a:r>
            <a:r>
              <a:rPr lang="en-US" altLang="zh-CN" sz="2200" dirty="0" err="1"/>
              <a:t>correction</a:t>
            </a:r>
            <a:r>
              <a:rPr lang="en-US" altLang="zh-CN" sz="2200" dirty="0"/>
              <a:t> taking into account</a:t>
            </a:r>
            <a:r>
              <a:rPr lang="zh-CN" altLang="en-US" sz="2200" dirty="0"/>
              <a:t>，</a:t>
            </a:r>
            <a:r>
              <a:rPr lang="en-US" altLang="zh-CN" sz="2200" dirty="0"/>
              <a:t>the neutron pairing energy of Mg isotopes increase.</a:t>
            </a:r>
            <a:endParaRPr lang="zh-CN" altLang="en-US" sz="2200" dirty="0"/>
          </a:p>
        </p:txBody>
      </p:sp>
      <p:sp>
        <p:nvSpPr>
          <p:cNvPr id="3" name="页脚占位符 2">
            <a:extLst>
              <a:ext uri="{FF2B5EF4-FFF2-40B4-BE49-F238E27FC236}">
                <a16:creationId xmlns:a16="http://schemas.microsoft.com/office/drawing/2014/main" id="{4D990A16-BD7F-886C-AC2A-876130CFB26B}"/>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915505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DB9FCAF-85BA-EEA1-37F1-F3F407B08DB2}"/>
                  </a:ext>
                </a:extLst>
              </p:cNvPr>
              <p:cNvSpPr>
                <a:spLocks noGrp="1"/>
              </p:cNvSpPr>
              <p:nvPr>
                <p:ph type="title"/>
              </p:nvPr>
            </p:nvSpPr>
            <p:spPr/>
            <p:txBody>
              <a:bodyPr/>
              <a:lstStyle/>
              <a:p>
                <a:r>
                  <a:rPr lang="en-US" altLang="zh-CN" dirty="0"/>
                  <a:t>Mg isotopes: </a:t>
                </a:r>
                <a14:m>
                  <m:oMath xmlns:m="http://schemas.openxmlformats.org/officeDocument/2006/math">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𝐸</m:t>
                        </m:r>
                      </m:e>
                      <m:sub>
                        <m:r>
                          <m:rPr>
                            <m:sty m:val="p"/>
                          </m:rPr>
                          <a:rPr lang="en-US" altLang="zh-CN" sz="3600" b="0" i="0" smtClean="0">
                            <a:latin typeface="Cambria Math" panose="02040503050406030204" pitchFamily="18" charset="0"/>
                          </a:rPr>
                          <m:t>pair</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𝑝</m:t>
                        </m:r>
                      </m:sub>
                    </m:sSub>
                  </m:oMath>
                </a14:m>
                <a:endParaRPr lang="zh-CN" altLang="en-US" dirty="0"/>
              </a:p>
            </p:txBody>
          </p:sp>
        </mc:Choice>
        <mc:Fallback xmlns="">
          <p:sp>
            <p:nvSpPr>
              <p:cNvPr id="2" name="标题 1">
                <a:extLst>
                  <a:ext uri="{FF2B5EF4-FFF2-40B4-BE49-F238E27FC236}">
                    <a16:creationId xmlns:a16="http://schemas.microsoft.com/office/drawing/2014/main" id="{0DB9FCAF-85BA-EEA1-37F1-F3F407B08DB2}"/>
                  </a:ext>
                </a:extLst>
              </p:cNvPr>
              <p:cNvSpPr>
                <a:spLocks noGrp="1" noRot="1" noChangeAspect="1" noMove="1" noResize="1" noEditPoints="1" noAdjustHandles="1" noChangeArrowheads="1" noChangeShapeType="1" noTextEdit="1"/>
              </p:cNvSpPr>
              <p:nvPr>
                <p:ph type="title"/>
              </p:nvPr>
            </p:nvSpPr>
            <p:spPr>
              <a:blipFill>
                <a:blip r:embed="rId2"/>
                <a:stretch>
                  <a:fillRect l="-2318" t="-28866" b="-35052"/>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71203E05-51A9-F3D8-3306-DA91072C5F45}"/>
              </a:ext>
            </a:extLst>
          </p:cNvPr>
          <p:cNvPicPr>
            <a:picLocks noGrp="1" noChangeAspect="1"/>
          </p:cNvPicPr>
          <p:nvPr>
            <p:ph idx="1"/>
          </p:nvPr>
        </p:nvPicPr>
        <p:blipFill rotWithShape="1">
          <a:blip r:embed="rId3"/>
          <a:srcRect t="9303" b="2584"/>
          <a:stretch/>
        </p:blipFill>
        <p:spPr>
          <a:xfrm>
            <a:off x="993865" y="809610"/>
            <a:ext cx="7156269" cy="4827182"/>
          </a:xfrm>
        </p:spPr>
      </p:pic>
      <p:sp>
        <p:nvSpPr>
          <p:cNvPr id="4" name="日期占位符 3">
            <a:extLst>
              <a:ext uri="{FF2B5EF4-FFF2-40B4-BE49-F238E27FC236}">
                <a16:creationId xmlns:a16="http://schemas.microsoft.com/office/drawing/2014/main" id="{11C2FCCD-B9A8-B044-C2AB-311F8087DF02}"/>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89BAC4FA-00D7-00E1-95D1-F5764BE82669}"/>
              </a:ext>
            </a:extLst>
          </p:cNvPr>
          <p:cNvSpPr>
            <a:spLocks noGrp="1"/>
          </p:cNvSpPr>
          <p:nvPr>
            <p:ph type="sldNum" sz="quarter" idx="12"/>
          </p:nvPr>
        </p:nvSpPr>
        <p:spPr/>
        <p:txBody>
          <a:bodyPr/>
          <a:lstStyle/>
          <a:p>
            <a:fld id="{87C908B9-DD87-4E80-B55D-230C2370BA18}" type="slidenum">
              <a:rPr lang="zh-CN" altLang="en-US" smtClean="0"/>
              <a:t>42</a:t>
            </a:fld>
            <a:endParaRPr lang="zh-CN" altLang="en-US"/>
          </a:p>
        </p:txBody>
      </p:sp>
      <p:sp>
        <p:nvSpPr>
          <p:cNvPr id="8" name="文本框 7">
            <a:extLst>
              <a:ext uri="{FF2B5EF4-FFF2-40B4-BE49-F238E27FC236}">
                <a16:creationId xmlns:a16="http://schemas.microsoft.com/office/drawing/2014/main" id="{EFFCE2DF-5E91-9C7B-410C-38F927B58846}"/>
              </a:ext>
            </a:extLst>
          </p:cNvPr>
          <p:cNvSpPr txBox="1"/>
          <p:nvPr/>
        </p:nvSpPr>
        <p:spPr>
          <a:xfrm>
            <a:off x="628062" y="5816009"/>
            <a:ext cx="7887288"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a:t>
            </a:r>
            <a:r>
              <a:rPr lang="zh-CN" altLang="en-US" sz="2200" dirty="0"/>
              <a:t> </a:t>
            </a:r>
            <a:r>
              <a:rPr lang="en-US" altLang="zh-CN" sz="2200" dirty="0"/>
              <a:t>LN correction </a:t>
            </a:r>
            <a:r>
              <a:rPr lang="en-US" altLang="zh-CN" sz="2200" dirty="0" err="1"/>
              <a:t>correction</a:t>
            </a:r>
            <a:r>
              <a:rPr lang="en-US" altLang="zh-CN" sz="2200" dirty="0"/>
              <a:t> taking into account</a:t>
            </a:r>
            <a:r>
              <a:rPr lang="zh-CN" altLang="en-US" sz="2200" dirty="0"/>
              <a:t>，</a:t>
            </a:r>
            <a:r>
              <a:rPr lang="en-US" altLang="zh-CN" sz="2200" dirty="0"/>
              <a:t>the proton pairing energy of Mg isotopes increase.</a:t>
            </a:r>
            <a:endParaRPr lang="zh-CN" altLang="en-US" sz="2200" dirty="0"/>
          </a:p>
        </p:txBody>
      </p:sp>
      <p:sp>
        <p:nvSpPr>
          <p:cNvPr id="3" name="页脚占位符 2">
            <a:extLst>
              <a:ext uri="{FF2B5EF4-FFF2-40B4-BE49-F238E27FC236}">
                <a16:creationId xmlns:a16="http://schemas.microsoft.com/office/drawing/2014/main" id="{8FF44FC2-0141-F834-5458-3E4540E88781}"/>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699492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88C811-DAD3-20C7-20A2-776A3EB7D884}"/>
              </a:ext>
            </a:extLst>
          </p:cNvPr>
          <p:cNvSpPr>
            <a:spLocks noGrp="1"/>
          </p:cNvSpPr>
          <p:nvPr>
            <p:ph type="title"/>
          </p:nvPr>
        </p:nvSpPr>
        <p:spPr/>
        <p:txBody>
          <a:bodyPr/>
          <a:lstStyle/>
          <a:p>
            <a:r>
              <a:rPr lang="en-US" altLang="zh-CN" sz="3200" dirty="0"/>
              <a:t>Mg isotopes: specific binding energies</a:t>
            </a:r>
            <a:endParaRPr lang="zh-CN" altLang="en-US" sz="3200" dirty="0"/>
          </a:p>
        </p:txBody>
      </p:sp>
      <p:pic>
        <p:nvPicPr>
          <p:cNvPr id="9" name="内容占位符 8">
            <a:extLst>
              <a:ext uri="{FF2B5EF4-FFF2-40B4-BE49-F238E27FC236}">
                <a16:creationId xmlns:a16="http://schemas.microsoft.com/office/drawing/2014/main" id="{EEB4EB93-9EEA-173A-FD8B-AE59804B6C11}"/>
              </a:ext>
            </a:extLst>
          </p:cNvPr>
          <p:cNvPicPr>
            <a:picLocks noGrp="1" noChangeAspect="1"/>
          </p:cNvPicPr>
          <p:nvPr>
            <p:ph idx="1"/>
          </p:nvPr>
        </p:nvPicPr>
        <p:blipFill rotWithShape="1">
          <a:blip r:embed="rId3"/>
          <a:srcRect l="4491" t="8529" r="2586" b="2971"/>
          <a:stretch/>
        </p:blipFill>
        <p:spPr>
          <a:xfrm>
            <a:off x="1231091" y="932864"/>
            <a:ext cx="6649717" cy="4848447"/>
          </a:xfrm>
        </p:spPr>
      </p:pic>
      <p:sp>
        <p:nvSpPr>
          <p:cNvPr id="4" name="日期占位符 3">
            <a:extLst>
              <a:ext uri="{FF2B5EF4-FFF2-40B4-BE49-F238E27FC236}">
                <a16:creationId xmlns:a16="http://schemas.microsoft.com/office/drawing/2014/main" id="{6E334BE6-F3E7-88EE-7D96-9FD5FA7CA0F9}"/>
              </a:ext>
            </a:extLst>
          </p:cNvPr>
          <p:cNvSpPr>
            <a:spLocks noGrp="1"/>
          </p:cNvSpPr>
          <p:nvPr>
            <p:ph type="dt" sz="half" idx="10"/>
          </p:nvPr>
        </p:nvSpPr>
        <p:spPr/>
        <p:txBody>
          <a:bodyPr/>
          <a:lstStyle/>
          <a:p>
            <a:r>
              <a:rPr lang="en-US" altLang="zh-CN"/>
              <a:t>2024/7/3</a:t>
            </a:r>
            <a:endParaRPr lang="zh-CN" altLang="en-US" dirty="0"/>
          </a:p>
        </p:txBody>
      </p:sp>
      <p:sp>
        <p:nvSpPr>
          <p:cNvPr id="5" name="灯片编号占位符 4">
            <a:extLst>
              <a:ext uri="{FF2B5EF4-FFF2-40B4-BE49-F238E27FC236}">
                <a16:creationId xmlns:a16="http://schemas.microsoft.com/office/drawing/2014/main" id="{2DF04588-14C0-4346-BAD3-86EAD280814A}"/>
              </a:ext>
            </a:extLst>
          </p:cNvPr>
          <p:cNvSpPr>
            <a:spLocks noGrp="1"/>
          </p:cNvSpPr>
          <p:nvPr>
            <p:ph type="sldNum" sz="quarter" idx="12"/>
          </p:nvPr>
        </p:nvSpPr>
        <p:spPr/>
        <p:txBody>
          <a:bodyPr/>
          <a:lstStyle/>
          <a:p>
            <a:fld id="{87C908B9-DD87-4E80-B55D-230C2370BA18}" type="slidenum">
              <a:rPr lang="zh-CN" altLang="en-US" smtClean="0"/>
              <a:t>43</a:t>
            </a:fld>
            <a:endParaRPr lang="zh-CN" altLang="en-US"/>
          </a:p>
        </p:txBody>
      </p:sp>
      <p:sp>
        <p:nvSpPr>
          <p:cNvPr id="12" name="文本框 11">
            <a:extLst>
              <a:ext uri="{FF2B5EF4-FFF2-40B4-BE49-F238E27FC236}">
                <a16:creationId xmlns:a16="http://schemas.microsoft.com/office/drawing/2014/main" id="{F4E223D4-BA37-22EE-4EE5-5438F9B03C74}"/>
              </a:ext>
            </a:extLst>
          </p:cNvPr>
          <p:cNvSpPr txBox="1"/>
          <p:nvPr/>
        </p:nvSpPr>
        <p:spPr>
          <a:xfrm>
            <a:off x="307550" y="6030631"/>
            <a:ext cx="8528312" cy="430887"/>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In general, </a:t>
            </a:r>
            <a:r>
              <a:rPr lang="en-US" altLang="zh-CN" sz="2200" dirty="0" err="1"/>
              <a:t>DRHBc+LN</a:t>
            </a:r>
            <a:r>
              <a:rPr lang="en-US" altLang="zh-CN" sz="2200" dirty="0"/>
              <a:t> gives a larger specific binding energy.</a:t>
            </a:r>
          </a:p>
        </p:txBody>
      </p:sp>
      <p:sp>
        <p:nvSpPr>
          <p:cNvPr id="10" name="文本框 9">
            <a:extLst>
              <a:ext uri="{FF2B5EF4-FFF2-40B4-BE49-F238E27FC236}">
                <a16:creationId xmlns:a16="http://schemas.microsoft.com/office/drawing/2014/main" id="{6D4ADC16-F931-23E9-9667-74C95C793AFE}"/>
              </a:ext>
            </a:extLst>
          </p:cNvPr>
          <p:cNvSpPr txBox="1"/>
          <p:nvPr/>
        </p:nvSpPr>
        <p:spPr>
          <a:xfrm>
            <a:off x="5975498" y="5343457"/>
            <a:ext cx="3168502" cy="830997"/>
          </a:xfrm>
          <a:prstGeom prst="rect">
            <a:avLst/>
          </a:prstGeom>
          <a:noFill/>
        </p:spPr>
        <p:txBody>
          <a:bodyPr wrap="square" rtlCol="0">
            <a:spAutoFit/>
          </a:bodyPr>
          <a:lstStyle/>
          <a:p>
            <a:pPr algn="just"/>
            <a:r>
              <a:rPr lang="en-US" altLang="zh-CN" sz="1600" baseline="30000" dirty="0"/>
              <a:t>*</a:t>
            </a:r>
            <a:r>
              <a:rPr lang="en-US" altLang="zh-CN" sz="1600" dirty="0"/>
              <a:t>it encounters high density instability in</a:t>
            </a:r>
            <a:r>
              <a:rPr lang="en-US" altLang="zh-CN" sz="1600" baseline="30000" dirty="0"/>
              <a:t> 24,26</a:t>
            </a:r>
            <a:r>
              <a:rPr lang="en-US" altLang="zh-CN" sz="1600" dirty="0"/>
              <a:t>Mg in </a:t>
            </a:r>
            <a:r>
              <a:rPr lang="en-US" altLang="zh-CN" sz="1600" dirty="0" err="1"/>
              <a:t>DRHBc</a:t>
            </a:r>
            <a:r>
              <a:rPr lang="en-US" altLang="zh-CN" sz="1600" dirty="0"/>
              <a:t> calculation.</a:t>
            </a:r>
            <a:endParaRPr lang="zh-CN" altLang="en-US" sz="1600" dirty="0"/>
          </a:p>
        </p:txBody>
      </p:sp>
      <p:sp>
        <p:nvSpPr>
          <p:cNvPr id="3" name="页脚占位符 2">
            <a:extLst>
              <a:ext uri="{FF2B5EF4-FFF2-40B4-BE49-F238E27FC236}">
                <a16:creationId xmlns:a16="http://schemas.microsoft.com/office/drawing/2014/main" id="{15916596-C4DA-2CBE-46FD-07E4FBB260DD}"/>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4989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3C2A526-C85F-4873-554E-B75CDBC024F7}"/>
                  </a:ext>
                </a:extLst>
              </p:cNvPr>
              <p:cNvSpPr>
                <a:spLocks noGrp="1"/>
              </p:cNvSpPr>
              <p:nvPr>
                <p:ph type="title"/>
              </p:nvPr>
            </p:nvSpPr>
            <p:spPr>
              <a:xfrm>
                <a:off x="506776" y="89657"/>
                <a:ext cx="8129860" cy="593888"/>
              </a:xfrm>
            </p:spPr>
            <p:txBody>
              <a:bodyPr/>
              <a:lstStyle/>
              <a:p>
                <a:r>
                  <a:rPr lang="en-US" altLang="zh-CN" dirty="0"/>
                  <a:t>Mg isotopes: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𝑛</m:t>
                        </m:r>
                      </m:sub>
                    </m:sSub>
                  </m:oMath>
                </a14:m>
                <a:endParaRPr lang="zh-CN" altLang="en-US" dirty="0"/>
              </a:p>
            </p:txBody>
          </p:sp>
        </mc:Choice>
        <mc:Fallback xmlns="">
          <p:sp>
            <p:nvSpPr>
              <p:cNvPr id="2" name="标题 1">
                <a:extLst>
                  <a:ext uri="{FF2B5EF4-FFF2-40B4-BE49-F238E27FC236}">
                    <a16:creationId xmlns:a16="http://schemas.microsoft.com/office/drawing/2014/main" id="{03C2A526-C85F-4873-554E-B75CDBC024F7}"/>
                  </a:ext>
                </a:extLst>
              </p:cNvPr>
              <p:cNvSpPr>
                <a:spLocks noGrp="1" noRot="1" noChangeAspect="1" noMove="1" noResize="1" noEditPoints="1" noAdjustHandles="1" noChangeArrowheads="1" noChangeShapeType="1" noTextEdit="1"/>
              </p:cNvSpPr>
              <p:nvPr>
                <p:ph type="title"/>
              </p:nvPr>
            </p:nvSpPr>
            <p:spPr>
              <a:xfrm>
                <a:off x="506776" y="89657"/>
                <a:ext cx="8129860" cy="593888"/>
              </a:xfrm>
              <a:blipFill>
                <a:blip r:embed="rId3"/>
                <a:stretch>
                  <a:fillRect l="-2249" t="-24742" b="-38144"/>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D6945D1A-E128-032C-49CB-DC058C56C7D5}"/>
              </a:ext>
            </a:extLst>
          </p:cNvPr>
          <p:cNvPicPr>
            <a:picLocks noGrp="1" noChangeAspect="1"/>
          </p:cNvPicPr>
          <p:nvPr>
            <p:ph idx="1"/>
          </p:nvPr>
        </p:nvPicPr>
        <p:blipFill rotWithShape="1">
          <a:blip r:embed="rId4"/>
          <a:srcRect t="7752" b="2778"/>
          <a:stretch/>
        </p:blipFill>
        <p:spPr>
          <a:xfrm>
            <a:off x="993571" y="919302"/>
            <a:ext cx="7156269" cy="4901610"/>
          </a:xfrm>
        </p:spPr>
      </p:pic>
      <p:sp>
        <p:nvSpPr>
          <p:cNvPr id="4" name="日期占位符 3">
            <a:extLst>
              <a:ext uri="{FF2B5EF4-FFF2-40B4-BE49-F238E27FC236}">
                <a16:creationId xmlns:a16="http://schemas.microsoft.com/office/drawing/2014/main" id="{91DFFEE0-F97F-D446-CF9B-8EB39FEA0F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1A93DD7A-63FE-7838-46D0-A843CDB74BB0}"/>
              </a:ext>
            </a:extLst>
          </p:cNvPr>
          <p:cNvSpPr>
            <a:spLocks noGrp="1"/>
          </p:cNvSpPr>
          <p:nvPr>
            <p:ph type="sldNum" sz="quarter" idx="12"/>
          </p:nvPr>
        </p:nvSpPr>
        <p:spPr/>
        <p:txBody>
          <a:bodyPr/>
          <a:lstStyle/>
          <a:p>
            <a:fld id="{145E87E0-5A96-412F-AEC1-3371B086441C}" type="slidenum">
              <a:rPr lang="zh-CN" altLang="en-US" smtClean="0"/>
              <a:t>44</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FE122B8-74BE-A174-15C1-4475990BF182}"/>
                  </a:ext>
                </a:extLst>
              </p:cNvPr>
              <p:cNvSpPr txBox="1"/>
              <p:nvPr/>
            </p:nvSpPr>
            <p:spPr>
              <a:xfrm>
                <a:off x="628062" y="5820912"/>
                <a:ext cx="7887288"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Without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𝐸</m:t>
                        </m:r>
                      </m:e>
                      <m:sub>
                        <m:r>
                          <m:rPr>
                            <m:sty m:val="p"/>
                          </m:rPr>
                          <a:rPr lang="en-US" altLang="zh-CN" sz="2200" b="0" i="0" smtClean="0">
                            <a:latin typeface="Cambria Math" panose="02040503050406030204" pitchFamily="18" charset="0"/>
                          </a:rPr>
                          <m:t>rot</m:t>
                        </m:r>
                      </m:sub>
                    </m:sSub>
                  </m:oMath>
                </a14:m>
                <a:r>
                  <a:rPr lang="en-US" altLang="zh-CN" sz="2200" dirty="0"/>
                  <a:t> , the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2</m:t>
                        </m:r>
                        <m:r>
                          <a:rPr lang="en-US" altLang="zh-CN" sz="2200" b="0" i="1" smtClean="0">
                            <a:latin typeface="Cambria Math" panose="02040503050406030204" pitchFamily="18" charset="0"/>
                          </a:rPr>
                          <m:t>𝑛</m:t>
                        </m:r>
                      </m:sub>
                    </m:sSub>
                  </m:oMath>
                </a14:m>
                <a:r>
                  <a:rPr lang="en-US" altLang="zh-CN" sz="2200" dirty="0"/>
                  <a:t> of </a:t>
                </a:r>
                <a:r>
                  <a:rPr lang="en-US" altLang="zh-CN" sz="2200" baseline="30000" dirty="0"/>
                  <a:t>42</a:t>
                </a:r>
                <a:r>
                  <a:rPr lang="en-US" altLang="zh-CN" sz="2200" dirty="0"/>
                  <a:t>Mg in </a:t>
                </a:r>
                <a:r>
                  <a:rPr lang="en-US" altLang="zh-CN" sz="2200" dirty="0" err="1"/>
                  <a:t>DRHBc</a:t>
                </a:r>
                <a:r>
                  <a:rPr lang="en-US" altLang="zh-CN" sz="2200" dirty="0"/>
                  <a:t> and</a:t>
                </a:r>
                <a:r>
                  <a:rPr lang="zh-CN" altLang="en-US" sz="2200" dirty="0"/>
                  <a:t> </a:t>
                </a:r>
                <a:r>
                  <a:rPr lang="en-US" altLang="zh-CN" sz="2200" dirty="0" err="1"/>
                  <a:t>DRHBc+LN</a:t>
                </a:r>
                <a:r>
                  <a:rPr lang="en-US" altLang="zh-CN" sz="2200" dirty="0"/>
                  <a:t> are</a:t>
                </a:r>
                <a:r>
                  <a:rPr lang="zh-CN" altLang="en-US" sz="2200" dirty="0"/>
                  <a:t> </a:t>
                </a:r>
                <a:r>
                  <a:rPr lang="en-US" altLang="zh-CN" sz="2200" dirty="0"/>
                  <a:t>1.217 and</a:t>
                </a:r>
                <a:r>
                  <a:rPr lang="zh-CN" altLang="en-US" sz="2200" dirty="0"/>
                  <a:t> </a:t>
                </a:r>
                <a:r>
                  <a:rPr lang="en-US" altLang="zh-CN" sz="2200" dirty="0"/>
                  <a:t>1.516 MeV, respectively.</a:t>
                </a:r>
                <a:endParaRPr lang="zh-CN" altLang="en-US" sz="2200" dirty="0"/>
              </a:p>
            </p:txBody>
          </p:sp>
        </mc:Choice>
        <mc:Fallback xmlns="">
          <p:sp>
            <p:nvSpPr>
              <p:cNvPr id="8" name="文本框 7">
                <a:extLst>
                  <a:ext uri="{FF2B5EF4-FFF2-40B4-BE49-F238E27FC236}">
                    <a16:creationId xmlns:a16="http://schemas.microsoft.com/office/drawing/2014/main" id="{4FE122B8-74BE-A174-15C1-4475990BF182}"/>
                  </a:ext>
                </a:extLst>
              </p:cNvPr>
              <p:cNvSpPr txBox="1">
                <a:spLocks noRot="1" noChangeAspect="1" noMove="1" noResize="1" noEditPoints="1" noAdjustHandles="1" noChangeArrowheads="1" noChangeShapeType="1" noTextEdit="1"/>
              </p:cNvSpPr>
              <p:nvPr/>
            </p:nvSpPr>
            <p:spPr>
              <a:xfrm>
                <a:off x="628062" y="5820912"/>
                <a:ext cx="7887288" cy="769441"/>
              </a:xfrm>
              <a:prstGeom prst="rect">
                <a:avLst/>
              </a:prstGeom>
              <a:blipFill>
                <a:blip r:embed="rId5"/>
                <a:stretch>
                  <a:fillRect l="-850" t="-4762" r="-1005" b="-15873"/>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248A2D80-39D6-DC00-1AEA-939A591E4558}"/>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502977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3C2A526-C85F-4873-554E-B75CDBC024F7}"/>
                  </a:ext>
                </a:extLst>
              </p:cNvPr>
              <p:cNvSpPr>
                <a:spLocks noGrp="1"/>
              </p:cNvSpPr>
              <p:nvPr>
                <p:ph type="title"/>
              </p:nvPr>
            </p:nvSpPr>
            <p:spPr/>
            <p:txBody>
              <a:bodyPr/>
              <a:lstStyle/>
              <a:p>
                <a:r>
                  <a:rPr lang="en-US" altLang="zh-CN" dirty="0"/>
                  <a:t>Mg isotopes: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𝑛</m:t>
                        </m:r>
                      </m:sub>
                    </m:sSub>
                  </m:oMath>
                </a14:m>
                <a:endParaRPr lang="zh-CN" altLang="en-US" dirty="0"/>
              </a:p>
            </p:txBody>
          </p:sp>
        </mc:Choice>
        <mc:Fallback xmlns="">
          <p:sp>
            <p:nvSpPr>
              <p:cNvPr id="2" name="标题 1">
                <a:extLst>
                  <a:ext uri="{FF2B5EF4-FFF2-40B4-BE49-F238E27FC236}">
                    <a16:creationId xmlns:a16="http://schemas.microsoft.com/office/drawing/2014/main" id="{03C2A526-C85F-4873-554E-B75CDBC024F7}"/>
                  </a:ext>
                </a:extLst>
              </p:cNvPr>
              <p:cNvSpPr>
                <a:spLocks noGrp="1" noRot="1" noChangeAspect="1" noMove="1" noResize="1" noEditPoints="1" noAdjustHandles="1" noChangeArrowheads="1" noChangeShapeType="1" noTextEdit="1"/>
              </p:cNvSpPr>
              <p:nvPr>
                <p:ph type="title"/>
              </p:nvPr>
            </p:nvSpPr>
            <p:spPr>
              <a:blipFill>
                <a:blip r:embed="rId3"/>
                <a:stretch>
                  <a:fillRect l="-2318" t="-24742" b="-38144"/>
                </a:stretch>
              </a:blipFill>
            </p:spPr>
            <p:txBody>
              <a:bodyPr/>
              <a:lstStyle/>
              <a:p>
                <a:r>
                  <a:rPr lang="zh-CN" altLang="en-US">
                    <a:noFill/>
                  </a:rPr>
                  <a:t> </a:t>
                </a:r>
              </a:p>
            </p:txBody>
          </p:sp>
        </mc:Fallback>
      </mc:AlternateContent>
      <p:pic>
        <p:nvPicPr>
          <p:cNvPr id="14" name="内容占位符 13">
            <a:extLst>
              <a:ext uri="{FF2B5EF4-FFF2-40B4-BE49-F238E27FC236}">
                <a16:creationId xmlns:a16="http://schemas.microsoft.com/office/drawing/2014/main" id="{030A376F-6202-399D-0425-A0BC8E986B55}"/>
              </a:ext>
            </a:extLst>
          </p:cNvPr>
          <p:cNvPicPr>
            <a:picLocks noGrp="1" noChangeAspect="1"/>
          </p:cNvPicPr>
          <p:nvPr>
            <p:ph idx="1"/>
          </p:nvPr>
        </p:nvPicPr>
        <p:blipFill rotWithShape="1">
          <a:blip r:embed="rId4"/>
          <a:srcRect l="5575" t="9110" r="2604" b="3359"/>
          <a:stretch/>
        </p:blipFill>
        <p:spPr>
          <a:xfrm>
            <a:off x="1360880" y="861936"/>
            <a:ext cx="6422240" cy="4686780"/>
          </a:xfrm>
        </p:spPr>
      </p:pic>
      <p:sp>
        <p:nvSpPr>
          <p:cNvPr id="4" name="日期占位符 3">
            <a:extLst>
              <a:ext uri="{FF2B5EF4-FFF2-40B4-BE49-F238E27FC236}">
                <a16:creationId xmlns:a16="http://schemas.microsoft.com/office/drawing/2014/main" id="{91DFFEE0-F97F-D446-CF9B-8EB39FEA0F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1A93DD7A-63FE-7838-46D0-A843CDB74BB0}"/>
              </a:ext>
            </a:extLst>
          </p:cNvPr>
          <p:cNvSpPr>
            <a:spLocks noGrp="1"/>
          </p:cNvSpPr>
          <p:nvPr>
            <p:ph type="sldNum" sz="quarter" idx="12"/>
          </p:nvPr>
        </p:nvSpPr>
        <p:spPr/>
        <p:txBody>
          <a:bodyPr/>
          <a:lstStyle/>
          <a:p>
            <a:fld id="{145E87E0-5A96-412F-AEC1-3371B086441C}" type="slidenum">
              <a:rPr lang="zh-CN" altLang="en-US" smtClean="0"/>
              <a:t>45</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FE122B8-74BE-A174-15C1-4475990BF182}"/>
                  </a:ext>
                </a:extLst>
              </p:cNvPr>
              <p:cNvSpPr txBox="1"/>
              <p:nvPr/>
            </p:nvSpPr>
            <p:spPr>
              <a:xfrm>
                <a:off x="628062" y="5820912"/>
                <a:ext cx="7887288" cy="769441"/>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𝐸</m:t>
                        </m:r>
                      </m:e>
                      <m:sub>
                        <m:r>
                          <m:rPr>
                            <m:sty m:val="p"/>
                          </m:rPr>
                          <a:rPr lang="en-US" altLang="zh-CN" sz="2200" b="0" i="0" smtClean="0">
                            <a:latin typeface="Cambria Math" panose="02040503050406030204" pitchFamily="18" charset="0"/>
                          </a:rPr>
                          <m:t>rot</m:t>
                        </m:r>
                      </m:sub>
                    </m:sSub>
                  </m:oMath>
                </a14:m>
                <a:r>
                  <a:rPr lang="en-US" altLang="zh-CN" sz="2200" dirty="0"/>
                  <a:t> , the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2</m:t>
                        </m:r>
                        <m:r>
                          <a:rPr lang="en-US" altLang="zh-CN" sz="2200" b="0" i="1" smtClean="0">
                            <a:latin typeface="Cambria Math" panose="02040503050406030204" pitchFamily="18" charset="0"/>
                          </a:rPr>
                          <m:t>𝑛</m:t>
                        </m:r>
                      </m:sub>
                    </m:sSub>
                  </m:oMath>
                </a14:m>
                <a:r>
                  <a:rPr lang="en-US" altLang="zh-CN" sz="2200" dirty="0"/>
                  <a:t> of </a:t>
                </a:r>
                <a:r>
                  <a:rPr lang="en-US" altLang="zh-CN" sz="2200" baseline="30000" dirty="0"/>
                  <a:t>42</a:t>
                </a:r>
                <a:r>
                  <a:rPr lang="en-US" altLang="zh-CN" sz="2200" dirty="0"/>
                  <a:t>Mg in </a:t>
                </a:r>
                <a:r>
                  <a:rPr lang="en-US" altLang="zh-CN" sz="2200" dirty="0" err="1"/>
                  <a:t>DRHBc</a:t>
                </a:r>
                <a:r>
                  <a:rPr lang="en-US" altLang="zh-CN" sz="2200" dirty="0"/>
                  <a:t> and</a:t>
                </a:r>
                <a:r>
                  <a:rPr lang="zh-CN" altLang="en-US" sz="2200" dirty="0"/>
                  <a:t> </a:t>
                </a:r>
                <a:r>
                  <a:rPr lang="en-US" altLang="zh-CN" sz="2200" dirty="0" err="1"/>
                  <a:t>DRHBc+LN</a:t>
                </a:r>
                <a:r>
                  <a:rPr lang="en-US" altLang="zh-CN" sz="2200" dirty="0"/>
                  <a:t> are 1.226 MeV and</a:t>
                </a:r>
                <a:r>
                  <a:rPr lang="zh-CN" altLang="en-US" sz="2200" dirty="0"/>
                  <a:t> </a:t>
                </a:r>
                <a:r>
                  <a:rPr lang="en-US" altLang="zh-CN" sz="2200" dirty="0"/>
                  <a:t>1.486 MeV, respectively.</a:t>
                </a:r>
                <a:endParaRPr lang="zh-CN" altLang="en-US" sz="2200" dirty="0"/>
              </a:p>
            </p:txBody>
          </p:sp>
        </mc:Choice>
        <mc:Fallback xmlns="">
          <p:sp>
            <p:nvSpPr>
              <p:cNvPr id="8" name="文本框 7">
                <a:extLst>
                  <a:ext uri="{FF2B5EF4-FFF2-40B4-BE49-F238E27FC236}">
                    <a16:creationId xmlns:a16="http://schemas.microsoft.com/office/drawing/2014/main" id="{4FE122B8-74BE-A174-15C1-4475990BF182}"/>
                  </a:ext>
                </a:extLst>
              </p:cNvPr>
              <p:cNvSpPr txBox="1">
                <a:spLocks noRot="1" noChangeAspect="1" noMove="1" noResize="1" noEditPoints="1" noAdjustHandles="1" noChangeArrowheads="1" noChangeShapeType="1" noTextEdit="1"/>
              </p:cNvSpPr>
              <p:nvPr/>
            </p:nvSpPr>
            <p:spPr>
              <a:xfrm>
                <a:off x="628062" y="5820912"/>
                <a:ext cx="7887288" cy="769441"/>
              </a:xfrm>
              <a:prstGeom prst="rect">
                <a:avLst/>
              </a:prstGeom>
              <a:blipFill>
                <a:blip r:embed="rId5"/>
                <a:stretch>
                  <a:fillRect l="-850" t="-4762" r="-1005" b="-15873"/>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21AFB3F8-AFC3-B592-16EE-96784D4BA6FA}"/>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5" name="文本框 4">
            <a:extLst>
              <a:ext uri="{FF2B5EF4-FFF2-40B4-BE49-F238E27FC236}">
                <a16:creationId xmlns:a16="http://schemas.microsoft.com/office/drawing/2014/main" id="{B7A8324D-1180-FA7D-7B5B-BB86DE63DCB9}"/>
              </a:ext>
            </a:extLst>
          </p:cNvPr>
          <p:cNvSpPr txBox="1"/>
          <p:nvPr/>
        </p:nvSpPr>
        <p:spPr>
          <a:xfrm>
            <a:off x="5974909" y="5165067"/>
            <a:ext cx="3168502" cy="830997"/>
          </a:xfrm>
          <a:prstGeom prst="rect">
            <a:avLst/>
          </a:prstGeom>
          <a:noFill/>
        </p:spPr>
        <p:txBody>
          <a:bodyPr wrap="square" rtlCol="0">
            <a:spAutoFit/>
          </a:bodyPr>
          <a:lstStyle/>
          <a:p>
            <a:pPr algn="just"/>
            <a:r>
              <a:rPr lang="en-US" altLang="zh-CN" sz="1600" baseline="30000" dirty="0"/>
              <a:t>*</a:t>
            </a:r>
            <a:r>
              <a:rPr lang="en-US" altLang="zh-CN" sz="1600" dirty="0"/>
              <a:t>it encounters high density instability in</a:t>
            </a:r>
            <a:r>
              <a:rPr lang="en-US" altLang="zh-CN" sz="1600" baseline="30000" dirty="0"/>
              <a:t> 24,26</a:t>
            </a:r>
            <a:r>
              <a:rPr lang="en-US" altLang="zh-CN" sz="1600" dirty="0"/>
              <a:t>Mg in </a:t>
            </a:r>
            <a:r>
              <a:rPr lang="en-US" altLang="zh-CN" sz="1600" dirty="0" err="1"/>
              <a:t>DRHBc</a:t>
            </a:r>
            <a:r>
              <a:rPr lang="en-US" altLang="zh-CN" sz="1600" dirty="0"/>
              <a:t> calculation.</a:t>
            </a:r>
            <a:endParaRPr lang="zh-CN" altLang="en-US" sz="1600" dirty="0"/>
          </a:p>
        </p:txBody>
      </p:sp>
    </p:spTree>
    <p:extLst>
      <p:ext uri="{BB962C8B-B14F-4D97-AF65-F5344CB8AC3E}">
        <p14:creationId xmlns:p14="http://schemas.microsoft.com/office/powerpoint/2010/main" val="1424031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F655179B-E441-54D9-8472-F17BC30BDC86}"/>
                  </a:ext>
                </a:extLst>
              </p:cNvPr>
              <p:cNvSpPr>
                <a:spLocks noGrp="1"/>
              </p:cNvSpPr>
              <p:nvPr>
                <p:ph type="title"/>
              </p:nvPr>
            </p:nvSpPr>
            <p:spPr/>
            <p:txBody>
              <a:bodyPr/>
              <a:lstStyle/>
              <a:p>
                <a:r>
                  <a:rPr lang="en-US" altLang="zh-CN" sz="3200" dirty="0"/>
                  <a:t>Mg isotopes: </a:t>
                </a:r>
                <a14:m>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𝐸</m:t>
                        </m:r>
                      </m:e>
                      <m:sub>
                        <m:r>
                          <m:rPr>
                            <m:sty m:val="p"/>
                          </m:rPr>
                          <a:rPr lang="en-US" altLang="zh-CN" sz="3200" b="0" i="0" smtClean="0">
                            <a:latin typeface="Cambria Math" panose="02040503050406030204" pitchFamily="18" charset="0"/>
                          </a:rPr>
                          <m:t>pair</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𝑛</m:t>
                        </m:r>
                      </m:sub>
                    </m:sSub>
                  </m:oMath>
                </a14:m>
                <a:r>
                  <a:rPr lang="en-US" altLang="zh-CN" sz="3200" dirty="0"/>
                  <a:t> vs </a:t>
                </a:r>
                <a14:m>
                  <m:oMath xmlns:m="http://schemas.openxmlformats.org/officeDocument/2006/math">
                    <m:r>
                      <a:rPr lang="el-GR" altLang="zh-CN" sz="3200" i="1" dirty="0" smtClean="0">
                        <a:latin typeface="Cambria Math" panose="02040503050406030204" pitchFamily="18" charset="0"/>
                      </a:rPr>
                      <m:t>𝛽</m:t>
                    </m:r>
                  </m:oMath>
                </a14:m>
                <a:endParaRPr lang="zh-CN" altLang="en-US" sz="3200" i="1" dirty="0"/>
              </a:p>
            </p:txBody>
          </p:sp>
        </mc:Choice>
        <mc:Fallback xmlns="">
          <p:sp>
            <p:nvSpPr>
              <p:cNvPr id="2" name="标题 1">
                <a:extLst>
                  <a:ext uri="{FF2B5EF4-FFF2-40B4-BE49-F238E27FC236}">
                    <a16:creationId xmlns:a16="http://schemas.microsoft.com/office/drawing/2014/main" id="{F655179B-E441-54D9-8472-F17BC30BDC86}"/>
                  </a:ext>
                </a:extLst>
              </p:cNvPr>
              <p:cNvSpPr>
                <a:spLocks noGrp="1" noRot="1" noChangeAspect="1" noMove="1" noResize="1" noEditPoints="1" noAdjustHandles="1" noChangeArrowheads="1" noChangeShapeType="1" noTextEdit="1"/>
              </p:cNvSpPr>
              <p:nvPr>
                <p:ph type="title"/>
              </p:nvPr>
            </p:nvSpPr>
            <p:spPr>
              <a:blipFill>
                <a:blip r:embed="rId3"/>
                <a:stretch>
                  <a:fillRect l="-1932" t="-19588" b="-2577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CDECC9E-A8A7-1217-1523-4DED97076C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0B444A06-214E-2C2D-2060-25B82FC7D9CE}"/>
              </a:ext>
            </a:extLst>
          </p:cNvPr>
          <p:cNvSpPr>
            <a:spLocks noGrp="1"/>
          </p:cNvSpPr>
          <p:nvPr>
            <p:ph type="sldNum" sz="quarter" idx="12"/>
          </p:nvPr>
        </p:nvSpPr>
        <p:spPr/>
        <p:txBody>
          <a:bodyPr/>
          <a:lstStyle/>
          <a:p>
            <a:fld id="{145E87E0-5A96-412F-AEC1-3371B086441C}" type="slidenum">
              <a:rPr lang="zh-CN" altLang="en-US" smtClean="0"/>
              <a:t>46</a:t>
            </a:fld>
            <a:endParaRPr lang="zh-CN" altLang="en-US"/>
          </a:p>
        </p:txBody>
      </p:sp>
      <p:sp>
        <p:nvSpPr>
          <p:cNvPr id="8" name="文本框 7">
            <a:extLst>
              <a:ext uri="{FF2B5EF4-FFF2-40B4-BE49-F238E27FC236}">
                <a16:creationId xmlns:a16="http://schemas.microsoft.com/office/drawing/2014/main" id="{C7FD48AB-8D37-5FD4-9E6B-08758EE07CD8}"/>
              </a:ext>
            </a:extLst>
          </p:cNvPr>
          <p:cNvSpPr txBox="1"/>
          <p:nvPr/>
        </p:nvSpPr>
        <p:spPr>
          <a:xfrm>
            <a:off x="391507" y="4799518"/>
            <a:ext cx="8349795" cy="1785104"/>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With the same pairing strength, </a:t>
            </a:r>
            <a:r>
              <a:rPr lang="en-US" altLang="zh-CN" sz="2200" dirty="0" err="1"/>
              <a:t>DRHBc+LN</a:t>
            </a:r>
            <a:r>
              <a:rPr lang="en-US" altLang="zh-CN" sz="2200" dirty="0"/>
              <a:t> gives</a:t>
            </a:r>
            <a:r>
              <a:rPr lang="zh-CN" altLang="en-US" sz="2200" dirty="0"/>
              <a:t> </a:t>
            </a:r>
            <a:r>
              <a:rPr lang="en-US" altLang="zh-CN" sz="2200" dirty="0"/>
              <a:t>a smaller deformation and a larger neutron pairing energy in comparison with </a:t>
            </a:r>
            <a:r>
              <a:rPr lang="en-US" altLang="zh-CN" sz="2200" dirty="0" err="1"/>
              <a:t>DRHBc</a:t>
            </a:r>
            <a:r>
              <a:rPr lang="en-US" altLang="zh-CN" sz="2200" dirty="0"/>
              <a:t>.</a:t>
            </a:r>
          </a:p>
          <a:p>
            <a:pPr marL="342900" indent="-342900" algn="just">
              <a:buFont typeface="Wingdings" panose="05000000000000000000" pitchFamily="2" charset="2"/>
              <a:buChar char="l"/>
            </a:pPr>
            <a:r>
              <a:rPr lang="en-US" altLang="zh-CN" sz="2200" dirty="0"/>
              <a:t>For</a:t>
            </a:r>
            <a:r>
              <a:rPr lang="zh-CN" altLang="en-US" sz="2200" dirty="0"/>
              <a:t> </a:t>
            </a:r>
            <a:r>
              <a:rPr lang="en-US" altLang="zh-CN" sz="2200" baseline="30000" dirty="0"/>
              <a:t>32</a:t>
            </a:r>
            <a:r>
              <a:rPr lang="en-US" altLang="zh-CN" sz="2200" dirty="0"/>
              <a:t>Mg, the neutron pairing vanishes in </a:t>
            </a:r>
            <a:r>
              <a:rPr lang="en-US" altLang="zh-CN" sz="2200" dirty="0" err="1"/>
              <a:t>DRHBc</a:t>
            </a:r>
            <a:r>
              <a:rPr lang="en-US" altLang="zh-CN" sz="2200" dirty="0"/>
              <a:t> but not in </a:t>
            </a:r>
            <a:r>
              <a:rPr lang="en-US" altLang="zh-CN" sz="2200" dirty="0" err="1"/>
              <a:t>DRHBc+LN</a:t>
            </a:r>
            <a:r>
              <a:rPr lang="en-US" altLang="zh-CN" sz="2200" dirty="0"/>
              <a:t>.</a:t>
            </a:r>
            <a:endParaRPr lang="zh-CN" altLang="en-US" sz="2200" dirty="0"/>
          </a:p>
        </p:txBody>
      </p:sp>
      <p:sp>
        <p:nvSpPr>
          <p:cNvPr id="3" name="页脚占位符 2">
            <a:extLst>
              <a:ext uri="{FF2B5EF4-FFF2-40B4-BE49-F238E27FC236}">
                <a16:creationId xmlns:a16="http://schemas.microsoft.com/office/drawing/2014/main" id="{B281BB4C-203E-8271-3FB3-7E9DA0900B20}"/>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11" name="内容占位符 10">
            <a:extLst>
              <a:ext uri="{FF2B5EF4-FFF2-40B4-BE49-F238E27FC236}">
                <a16:creationId xmlns:a16="http://schemas.microsoft.com/office/drawing/2014/main" id="{9D189729-697C-ADD7-12C9-9C6D7B006F2B}"/>
              </a:ext>
            </a:extLst>
          </p:cNvPr>
          <p:cNvPicPr>
            <a:picLocks noGrp="1" noChangeAspect="1"/>
          </p:cNvPicPr>
          <p:nvPr>
            <p:ph idx="1"/>
          </p:nvPr>
        </p:nvPicPr>
        <p:blipFill rotWithShape="1">
          <a:blip r:embed="rId4"/>
          <a:srcRect t="8559" b="1616"/>
          <a:stretch/>
        </p:blipFill>
        <p:spPr>
          <a:xfrm>
            <a:off x="1687695" y="838124"/>
            <a:ext cx="5757417" cy="3959120"/>
          </a:xfrm>
        </p:spPr>
      </p:pic>
    </p:spTree>
    <p:extLst>
      <p:ext uri="{BB962C8B-B14F-4D97-AF65-F5344CB8AC3E}">
        <p14:creationId xmlns:p14="http://schemas.microsoft.com/office/powerpoint/2010/main" val="154647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E3CE95-4438-B761-DE39-59926B6B40C3}"/>
              </a:ext>
            </a:extLst>
          </p:cNvPr>
          <p:cNvSpPr>
            <a:spLocks noGrp="1"/>
          </p:cNvSpPr>
          <p:nvPr>
            <p:ph type="title"/>
          </p:nvPr>
        </p:nvSpPr>
        <p:spPr/>
        <p:txBody>
          <a:bodyPr/>
          <a:lstStyle/>
          <a:p>
            <a:r>
              <a:rPr lang="en-US" altLang="zh-CN" dirty="0"/>
              <a:t>Mg isotopes: Neutron radii </a:t>
            </a:r>
            <a:endParaRPr lang="zh-CN" altLang="en-US" dirty="0"/>
          </a:p>
        </p:txBody>
      </p:sp>
      <p:pic>
        <p:nvPicPr>
          <p:cNvPr id="9" name="内容占位符 8">
            <a:extLst>
              <a:ext uri="{FF2B5EF4-FFF2-40B4-BE49-F238E27FC236}">
                <a16:creationId xmlns:a16="http://schemas.microsoft.com/office/drawing/2014/main" id="{6CA8DA4A-BCA6-1479-873D-2664C795032E}"/>
              </a:ext>
            </a:extLst>
          </p:cNvPr>
          <p:cNvPicPr>
            <a:picLocks noGrp="1" noChangeAspect="1"/>
          </p:cNvPicPr>
          <p:nvPr>
            <p:ph idx="1"/>
          </p:nvPr>
        </p:nvPicPr>
        <p:blipFill rotWithShape="1">
          <a:blip r:embed="rId3"/>
          <a:srcRect t="7946" b="2389"/>
          <a:stretch/>
        </p:blipFill>
        <p:spPr>
          <a:xfrm>
            <a:off x="1240130" y="902871"/>
            <a:ext cx="6663152" cy="4573755"/>
          </a:xfrm>
        </p:spPr>
      </p:pic>
      <p:sp>
        <p:nvSpPr>
          <p:cNvPr id="4" name="日期占位符 3">
            <a:extLst>
              <a:ext uri="{FF2B5EF4-FFF2-40B4-BE49-F238E27FC236}">
                <a16:creationId xmlns:a16="http://schemas.microsoft.com/office/drawing/2014/main" id="{06276A41-8B01-596D-2988-7E39F46D5E38}"/>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F8D3CF81-77AE-7E6F-1509-9A0EE09356D2}"/>
              </a:ext>
            </a:extLst>
          </p:cNvPr>
          <p:cNvSpPr>
            <a:spLocks noGrp="1"/>
          </p:cNvSpPr>
          <p:nvPr>
            <p:ph type="sldNum" sz="quarter" idx="12"/>
          </p:nvPr>
        </p:nvSpPr>
        <p:spPr/>
        <p:txBody>
          <a:bodyPr/>
          <a:lstStyle/>
          <a:p>
            <a:fld id="{87C908B9-DD87-4E80-B55D-230C2370BA18}" type="slidenum">
              <a:rPr lang="zh-CN" altLang="en-US" smtClean="0"/>
              <a:t>47</a:t>
            </a:fld>
            <a:endParaRPr lang="zh-CN" altLang="en-US"/>
          </a:p>
        </p:txBody>
      </p:sp>
      <p:sp>
        <p:nvSpPr>
          <p:cNvPr id="8" name="文本框 7">
            <a:extLst>
              <a:ext uri="{FF2B5EF4-FFF2-40B4-BE49-F238E27FC236}">
                <a16:creationId xmlns:a16="http://schemas.microsoft.com/office/drawing/2014/main" id="{6DEF502B-0801-8993-BFC4-8909705C41D7}"/>
              </a:ext>
            </a:extLst>
          </p:cNvPr>
          <p:cNvSpPr txBox="1"/>
          <p:nvPr/>
        </p:nvSpPr>
        <p:spPr>
          <a:xfrm>
            <a:off x="-588" y="5476626"/>
            <a:ext cx="9144588" cy="1107996"/>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Starting from</a:t>
            </a:r>
            <a:r>
              <a:rPr lang="zh-CN" altLang="en-US" sz="2200" dirty="0"/>
              <a:t> </a:t>
            </a:r>
            <a:r>
              <a:rPr lang="en-US" altLang="zh-CN" sz="2200" baseline="30000" dirty="0"/>
              <a:t>36</a:t>
            </a:r>
            <a:r>
              <a:rPr lang="en-US" altLang="zh-CN" sz="2200" dirty="0"/>
              <a:t>Mg , the neutron radii deviate from the empirical formula, indicating possible exotic structure in neutron-rich Mg isotopes.</a:t>
            </a:r>
            <a:endParaRPr lang="zh-CN" altLang="en-US" sz="2200" dirty="0"/>
          </a:p>
        </p:txBody>
      </p:sp>
      <p:sp>
        <p:nvSpPr>
          <p:cNvPr id="3" name="页脚占位符 2">
            <a:extLst>
              <a:ext uri="{FF2B5EF4-FFF2-40B4-BE49-F238E27FC236}">
                <a16:creationId xmlns:a16="http://schemas.microsoft.com/office/drawing/2014/main" id="{9B225A08-5CD9-0112-E4D5-74B11E562210}"/>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220789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AB8B3-F9CC-6FFE-F171-9B9EBAA7A629}"/>
              </a:ext>
            </a:extLst>
          </p:cNvPr>
          <p:cNvSpPr>
            <a:spLocks noGrp="1"/>
          </p:cNvSpPr>
          <p:nvPr>
            <p:ph type="title"/>
          </p:nvPr>
        </p:nvSpPr>
        <p:spPr/>
        <p:txBody>
          <a:bodyPr/>
          <a:lstStyle/>
          <a:p>
            <a:r>
              <a:rPr lang="en-US" altLang="zh-CN" dirty="0"/>
              <a:t>Mg isotopes: charge radii</a:t>
            </a:r>
            <a:endParaRPr lang="zh-CN" altLang="en-US" dirty="0"/>
          </a:p>
        </p:txBody>
      </p:sp>
      <p:pic>
        <p:nvPicPr>
          <p:cNvPr id="7" name="内容占位符 6">
            <a:extLst>
              <a:ext uri="{FF2B5EF4-FFF2-40B4-BE49-F238E27FC236}">
                <a16:creationId xmlns:a16="http://schemas.microsoft.com/office/drawing/2014/main" id="{D00A9698-0496-AF9E-1882-8AF9D7072596}"/>
              </a:ext>
            </a:extLst>
          </p:cNvPr>
          <p:cNvPicPr>
            <a:picLocks noGrp="1" noChangeAspect="1"/>
          </p:cNvPicPr>
          <p:nvPr>
            <p:ph idx="1"/>
          </p:nvPr>
        </p:nvPicPr>
        <p:blipFill rotWithShape="1">
          <a:blip r:embed="rId2"/>
          <a:srcRect l="4537" t="9886" r="2010" b="2389"/>
          <a:stretch/>
        </p:blipFill>
        <p:spPr>
          <a:xfrm>
            <a:off x="1228060" y="1026042"/>
            <a:ext cx="6687879" cy="4805916"/>
          </a:xfrm>
        </p:spPr>
      </p:pic>
      <p:sp>
        <p:nvSpPr>
          <p:cNvPr id="4" name="日期占位符 3">
            <a:extLst>
              <a:ext uri="{FF2B5EF4-FFF2-40B4-BE49-F238E27FC236}">
                <a16:creationId xmlns:a16="http://schemas.microsoft.com/office/drawing/2014/main" id="{9563DC19-3520-9734-52CF-7FA65C93EC1B}"/>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DEAFCF6B-DF76-B174-351F-C2344F8B2DB0}"/>
              </a:ext>
            </a:extLst>
          </p:cNvPr>
          <p:cNvSpPr>
            <a:spLocks noGrp="1"/>
          </p:cNvSpPr>
          <p:nvPr>
            <p:ph type="sldNum" sz="quarter" idx="12"/>
          </p:nvPr>
        </p:nvSpPr>
        <p:spPr/>
        <p:txBody>
          <a:bodyPr/>
          <a:lstStyle/>
          <a:p>
            <a:fld id="{87C908B9-DD87-4E80-B55D-230C2370BA18}" type="slidenum">
              <a:rPr lang="zh-CN" altLang="en-US" smtClean="0"/>
              <a:t>48</a:t>
            </a:fld>
            <a:endParaRPr lang="zh-CN" altLang="en-US"/>
          </a:p>
        </p:txBody>
      </p:sp>
      <p:sp>
        <p:nvSpPr>
          <p:cNvPr id="8" name="文本框 7">
            <a:extLst>
              <a:ext uri="{FF2B5EF4-FFF2-40B4-BE49-F238E27FC236}">
                <a16:creationId xmlns:a16="http://schemas.microsoft.com/office/drawing/2014/main" id="{B94D42AE-FCD6-FB61-C3C2-292DD7C9ABEE}"/>
              </a:ext>
            </a:extLst>
          </p:cNvPr>
          <p:cNvSpPr txBox="1"/>
          <p:nvPr/>
        </p:nvSpPr>
        <p:spPr>
          <a:xfrm>
            <a:off x="4731488" y="5630351"/>
            <a:ext cx="4316819" cy="830997"/>
          </a:xfrm>
          <a:prstGeom prst="rect">
            <a:avLst/>
          </a:prstGeom>
          <a:noFill/>
        </p:spPr>
        <p:txBody>
          <a:bodyPr wrap="square" rtlCol="0">
            <a:spAutoFit/>
          </a:bodyPr>
          <a:lstStyle/>
          <a:p>
            <a:pPr algn="r"/>
            <a:r>
              <a:rPr lang="en-US" altLang="zh-CN" sz="1600" dirty="0">
                <a:solidFill>
                  <a:srgbClr val="0000FF"/>
                </a:solidFill>
              </a:rPr>
              <a:t>Experimental data from:</a:t>
            </a:r>
          </a:p>
          <a:p>
            <a:pPr algn="r"/>
            <a:r>
              <a:rPr lang="en-US" altLang="zh-CN" sz="1600" dirty="0" err="1">
                <a:solidFill>
                  <a:srgbClr val="0000FF"/>
                </a:solidFill>
              </a:rPr>
              <a:t>Angeli</a:t>
            </a:r>
            <a:r>
              <a:rPr lang="en-US" altLang="zh-CN" sz="1600" dirty="0">
                <a:solidFill>
                  <a:srgbClr val="0000FF"/>
                </a:solidFill>
              </a:rPr>
              <a:t>, </a:t>
            </a:r>
            <a:r>
              <a:rPr lang="en-US" altLang="zh-CN" sz="1600" dirty="0" err="1">
                <a:solidFill>
                  <a:srgbClr val="0000FF"/>
                </a:solidFill>
              </a:rPr>
              <a:t>Marinova</a:t>
            </a:r>
            <a:r>
              <a:rPr lang="en-US" altLang="zh-CN" sz="1600" dirty="0">
                <a:solidFill>
                  <a:srgbClr val="0000FF"/>
                </a:solidFill>
              </a:rPr>
              <a:t>, ADNDT </a:t>
            </a:r>
            <a:r>
              <a:rPr lang="en-US" altLang="zh-CN" sz="1600" b="1" dirty="0">
                <a:solidFill>
                  <a:srgbClr val="0000FF"/>
                </a:solidFill>
              </a:rPr>
              <a:t>99</a:t>
            </a:r>
            <a:r>
              <a:rPr lang="en-US" altLang="zh-CN" sz="1600" dirty="0">
                <a:solidFill>
                  <a:srgbClr val="0000FF"/>
                </a:solidFill>
              </a:rPr>
              <a:t> (2013) 69</a:t>
            </a:r>
          </a:p>
          <a:p>
            <a:pPr algn="r"/>
            <a:r>
              <a:rPr lang="en-US" altLang="zh-CN" sz="1600" dirty="0">
                <a:solidFill>
                  <a:srgbClr val="0000FF"/>
                </a:solidFill>
              </a:rPr>
              <a:t>Li, Luo, Wang, ADNDT </a:t>
            </a:r>
            <a:r>
              <a:rPr lang="en-US" altLang="zh-CN" sz="1600" b="1" dirty="0">
                <a:solidFill>
                  <a:srgbClr val="0000FF"/>
                </a:solidFill>
              </a:rPr>
              <a:t>140</a:t>
            </a:r>
            <a:r>
              <a:rPr lang="en-US" altLang="zh-CN" sz="1600" dirty="0">
                <a:solidFill>
                  <a:srgbClr val="0000FF"/>
                </a:solidFill>
              </a:rPr>
              <a:t> (2021) 101440</a:t>
            </a:r>
            <a:endParaRPr lang="zh-CN" altLang="en-US" sz="1600" dirty="0">
              <a:solidFill>
                <a:srgbClr val="0000FF"/>
              </a:solidFill>
            </a:endParaRPr>
          </a:p>
        </p:txBody>
      </p:sp>
      <p:sp>
        <p:nvSpPr>
          <p:cNvPr id="3" name="页脚占位符 2">
            <a:extLst>
              <a:ext uri="{FF2B5EF4-FFF2-40B4-BE49-F238E27FC236}">
                <a16:creationId xmlns:a16="http://schemas.microsoft.com/office/drawing/2014/main" id="{D32FCF57-1664-F164-EBCB-082E77E30D91}"/>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011412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55E00-6198-150A-E40D-DC1F0C98E80D}"/>
              </a:ext>
            </a:extLst>
          </p:cNvPr>
          <p:cNvSpPr>
            <a:spLocks noGrp="1"/>
          </p:cNvSpPr>
          <p:nvPr>
            <p:ph type="title"/>
          </p:nvPr>
        </p:nvSpPr>
        <p:spPr/>
        <p:txBody>
          <a:bodyPr/>
          <a:lstStyle/>
          <a:p>
            <a:r>
              <a:rPr lang="en-US" altLang="zh-CN" dirty="0"/>
              <a:t>Mg isotopes: matter radii</a:t>
            </a:r>
            <a:endParaRPr lang="zh-CN" altLang="en-US" dirty="0"/>
          </a:p>
        </p:txBody>
      </p:sp>
      <p:pic>
        <p:nvPicPr>
          <p:cNvPr id="7" name="内容占位符 6">
            <a:extLst>
              <a:ext uri="{FF2B5EF4-FFF2-40B4-BE49-F238E27FC236}">
                <a16:creationId xmlns:a16="http://schemas.microsoft.com/office/drawing/2014/main" id="{FA29EEB5-8E9B-840B-78E1-D1E2D4939D9B}"/>
              </a:ext>
            </a:extLst>
          </p:cNvPr>
          <p:cNvPicPr>
            <a:picLocks noGrp="1" noChangeAspect="1"/>
          </p:cNvPicPr>
          <p:nvPr>
            <p:ph idx="1"/>
          </p:nvPr>
        </p:nvPicPr>
        <p:blipFill rotWithShape="1">
          <a:blip r:embed="rId2"/>
          <a:srcRect l="4536" t="8529" r="2455" b="2195"/>
          <a:stretch/>
        </p:blipFill>
        <p:spPr>
          <a:xfrm>
            <a:off x="1243715" y="983511"/>
            <a:ext cx="6655982" cy="4890977"/>
          </a:xfrm>
        </p:spPr>
      </p:pic>
      <p:sp>
        <p:nvSpPr>
          <p:cNvPr id="4" name="日期占位符 3">
            <a:extLst>
              <a:ext uri="{FF2B5EF4-FFF2-40B4-BE49-F238E27FC236}">
                <a16:creationId xmlns:a16="http://schemas.microsoft.com/office/drawing/2014/main" id="{15A317F2-57E9-EA08-0C2F-BD5827911787}"/>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BEEA18B4-ECFE-D661-AA49-BEC75E534B4E}"/>
              </a:ext>
            </a:extLst>
          </p:cNvPr>
          <p:cNvSpPr>
            <a:spLocks noGrp="1"/>
          </p:cNvSpPr>
          <p:nvPr>
            <p:ph type="sldNum" sz="quarter" idx="12"/>
          </p:nvPr>
        </p:nvSpPr>
        <p:spPr/>
        <p:txBody>
          <a:bodyPr/>
          <a:lstStyle/>
          <a:p>
            <a:fld id="{87C908B9-DD87-4E80-B55D-230C2370BA18}" type="slidenum">
              <a:rPr lang="zh-CN" altLang="en-US" smtClean="0"/>
              <a:t>49</a:t>
            </a:fld>
            <a:endParaRPr lang="zh-CN" altLang="en-US"/>
          </a:p>
        </p:txBody>
      </p:sp>
      <p:sp>
        <p:nvSpPr>
          <p:cNvPr id="8" name="文本框 7">
            <a:extLst>
              <a:ext uri="{FF2B5EF4-FFF2-40B4-BE49-F238E27FC236}">
                <a16:creationId xmlns:a16="http://schemas.microsoft.com/office/drawing/2014/main" id="{48078CE1-7114-4C60-95C9-3794B148C834}"/>
              </a:ext>
            </a:extLst>
          </p:cNvPr>
          <p:cNvSpPr txBox="1"/>
          <p:nvPr/>
        </p:nvSpPr>
        <p:spPr>
          <a:xfrm>
            <a:off x="5039832" y="5633303"/>
            <a:ext cx="4104168" cy="830997"/>
          </a:xfrm>
          <a:prstGeom prst="rect">
            <a:avLst/>
          </a:prstGeom>
          <a:noFill/>
        </p:spPr>
        <p:txBody>
          <a:bodyPr wrap="square" rtlCol="0">
            <a:spAutoFit/>
          </a:bodyPr>
          <a:lstStyle/>
          <a:p>
            <a:pPr algn="r"/>
            <a:r>
              <a:rPr lang="en-US" altLang="zh-CN" sz="1600" dirty="0">
                <a:solidFill>
                  <a:srgbClr val="0000FF"/>
                </a:solidFill>
              </a:rPr>
              <a:t>Experimental data from: </a:t>
            </a:r>
          </a:p>
          <a:p>
            <a:pPr algn="r"/>
            <a:r>
              <a:rPr lang="en-US" altLang="zh-CN" sz="1600" dirty="0">
                <a:solidFill>
                  <a:srgbClr val="0000FF"/>
                </a:solidFill>
              </a:rPr>
              <a:t>Suzuki, et. al., NPA </a:t>
            </a:r>
            <a:r>
              <a:rPr lang="en-US" altLang="zh-CN" sz="1600" b="1" dirty="0">
                <a:solidFill>
                  <a:srgbClr val="0000FF"/>
                </a:solidFill>
              </a:rPr>
              <a:t>630</a:t>
            </a:r>
            <a:r>
              <a:rPr lang="en-US" altLang="zh-CN" sz="1600" dirty="0">
                <a:solidFill>
                  <a:srgbClr val="0000FF"/>
                </a:solidFill>
              </a:rPr>
              <a:t> (1998) 661</a:t>
            </a:r>
          </a:p>
          <a:p>
            <a:pPr algn="r"/>
            <a:r>
              <a:rPr lang="en-US" altLang="zh-CN" sz="1600" dirty="0">
                <a:solidFill>
                  <a:srgbClr val="0000FF"/>
                </a:solidFill>
              </a:rPr>
              <a:t>Kanungo, et. al., PRC </a:t>
            </a:r>
            <a:r>
              <a:rPr lang="en-US" altLang="zh-CN" sz="1600" b="1" dirty="0">
                <a:solidFill>
                  <a:srgbClr val="0000FF"/>
                </a:solidFill>
              </a:rPr>
              <a:t>83</a:t>
            </a:r>
            <a:r>
              <a:rPr lang="en-US" altLang="zh-CN" sz="1600" dirty="0">
                <a:solidFill>
                  <a:srgbClr val="0000FF"/>
                </a:solidFill>
              </a:rPr>
              <a:t> (2011) 021302(R)</a:t>
            </a:r>
            <a:r>
              <a:rPr lang="zh-CN" altLang="en-US" sz="1600" dirty="0">
                <a:solidFill>
                  <a:srgbClr val="0000FF"/>
                </a:solidFill>
              </a:rPr>
              <a:t> </a:t>
            </a:r>
            <a:endParaRPr lang="en-US" altLang="zh-CN" sz="1600" dirty="0">
              <a:solidFill>
                <a:srgbClr val="0000FF"/>
              </a:solidFill>
            </a:endParaRPr>
          </a:p>
        </p:txBody>
      </p:sp>
      <p:sp>
        <p:nvSpPr>
          <p:cNvPr id="3" name="页脚占位符 2">
            <a:extLst>
              <a:ext uri="{FF2B5EF4-FFF2-40B4-BE49-F238E27FC236}">
                <a16:creationId xmlns:a16="http://schemas.microsoft.com/office/drawing/2014/main" id="{4D0FB091-BEA1-054D-5424-619D059D1381}"/>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19852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BE419-71EA-2D14-ECA8-F9465406056A}"/>
              </a:ext>
            </a:extLst>
          </p:cNvPr>
          <p:cNvSpPr>
            <a:spLocks noGrp="1"/>
          </p:cNvSpPr>
          <p:nvPr>
            <p:ph type="title"/>
          </p:nvPr>
        </p:nvSpPr>
        <p:spPr/>
        <p:txBody>
          <a:bodyPr/>
          <a:lstStyle/>
          <a:p>
            <a:r>
              <a:rPr lang="en-US" altLang="zh-CN" dirty="0"/>
              <a:t>Lipkin-</a:t>
            </a:r>
            <a:r>
              <a:rPr lang="en-US" altLang="zh-CN" dirty="0" err="1"/>
              <a:t>Nogami</a:t>
            </a:r>
            <a:r>
              <a:rPr lang="en-US" altLang="zh-CN" dirty="0"/>
              <a:t> method</a:t>
            </a:r>
            <a:endParaRPr lang="zh-CN" altLang="en-US" dirty="0"/>
          </a:p>
        </p:txBody>
      </p:sp>
      <p:sp>
        <p:nvSpPr>
          <p:cNvPr id="3" name="内容占位符 2">
            <a:extLst>
              <a:ext uri="{FF2B5EF4-FFF2-40B4-BE49-F238E27FC236}">
                <a16:creationId xmlns:a16="http://schemas.microsoft.com/office/drawing/2014/main" id="{8823B09C-79F6-6F68-DF7B-EB93DD5B7381}"/>
              </a:ext>
            </a:extLst>
          </p:cNvPr>
          <p:cNvSpPr>
            <a:spLocks noGrp="1"/>
          </p:cNvSpPr>
          <p:nvPr>
            <p:ph idx="1"/>
          </p:nvPr>
        </p:nvSpPr>
        <p:spPr/>
        <p:txBody>
          <a:bodyPr/>
          <a:lstStyle/>
          <a:p>
            <a:pPr marL="361950" indent="-361950" algn="just">
              <a:spcBef>
                <a:spcPts val="2400"/>
              </a:spcBef>
              <a:buFont typeface="Wingdings" panose="05000000000000000000" pitchFamily="2" charset="2"/>
              <a:buChar char="l"/>
            </a:pPr>
            <a:r>
              <a:rPr lang="en-US" altLang="zh-CN" sz="2400" kern="100" dirty="0">
                <a:effectLst/>
                <a:cs typeface="Times New Roman" panose="02020603050405020304" pitchFamily="18" charset="0"/>
              </a:rPr>
              <a:t>To overcome such disadvantages, particle number projection method can be adopted.</a:t>
            </a:r>
            <a:endParaRPr lang="zh-CN" altLang="zh-CN" sz="2400" kern="100" dirty="0">
              <a:effectLst/>
              <a:cs typeface="Times New Roman" panose="02020603050405020304" pitchFamily="18" charset="0"/>
            </a:endParaRPr>
          </a:p>
          <a:p>
            <a:pPr marL="712788" lvl="1" indent="-255588" algn="just">
              <a:spcBef>
                <a:spcPts val="600"/>
              </a:spcBef>
              <a:buFont typeface="Wingdings" panose="05000000000000000000" pitchFamily="2" charset="2"/>
              <a:buChar char="Ø"/>
            </a:pPr>
            <a:r>
              <a:rPr lang="en-US" altLang="zh-CN" sz="2000" kern="100" dirty="0">
                <a:effectLst/>
                <a:cs typeface="Times New Roman" panose="02020603050405020304" pitchFamily="18" charset="0"/>
              </a:rPr>
              <a:t>Projection after variation</a:t>
            </a:r>
            <a:r>
              <a:rPr lang="en-US" altLang="zh-CN" sz="2000" kern="100" dirty="0">
                <a:cs typeface="Times New Roman" panose="02020603050405020304" pitchFamily="18" charset="0"/>
              </a:rPr>
              <a:t>: not variationally optimal</a:t>
            </a:r>
            <a:endParaRPr lang="zh-CN" altLang="zh-CN" sz="2000" kern="100" dirty="0">
              <a:effectLst/>
              <a:cs typeface="Times New Roman" panose="02020603050405020304" pitchFamily="18" charset="0"/>
            </a:endParaRPr>
          </a:p>
          <a:p>
            <a:pPr marL="712788" lvl="1" indent="-255588" algn="just">
              <a:spcBef>
                <a:spcPts val="600"/>
              </a:spcBef>
              <a:buFont typeface="Wingdings" panose="05000000000000000000" pitchFamily="2" charset="2"/>
              <a:buChar char="Ø"/>
            </a:pPr>
            <a:r>
              <a:rPr lang="en-US" altLang="zh-CN" sz="2000" kern="100" dirty="0">
                <a:effectLst/>
                <a:cs typeface="Times New Roman" panose="02020603050405020304" pitchFamily="18" charset="0"/>
              </a:rPr>
              <a:t>Variation after projection: time consuming</a:t>
            </a:r>
          </a:p>
          <a:p>
            <a:pPr algn="just">
              <a:spcBef>
                <a:spcPts val="3000"/>
              </a:spcBef>
            </a:pPr>
            <a:r>
              <a:rPr lang="en-US" altLang="zh-CN" sz="2400" dirty="0"/>
              <a:t>Lipkin-</a:t>
            </a:r>
            <a:r>
              <a:rPr lang="en-US" altLang="zh-CN" sz="2400" dirty="0" err="1"/>
              <a:t>Nogami</a:t>
            </a:r>
            <a:r>
              <a:rPr lang="en-US" altLang="zh-CN" sz="2400" dirty="0"/>
              <a:t> (LN) method, which is an approximation to variation after particle number projection method, can largely reduce the calculation time.</a:t>
            </a:r>
          </a:p>
        </p:txBody>
      </p:sp>
      <p:sp>
        <p:nvSpPr>
          <p:cNvPr id="4" name="日期占位符 3">
            <a:extLst>
              <a:ext uri="{FF2B5EF4-FFF2-40B4-BE49-F238E27FC236}">
                <a16:creationId xmlns:a16="http://schemas.microsoft.com/office/drawing/2014/main" id="{78BA7935-1850-2EBB-9BF2-14D0D950F58F}"/>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F04A69F4-7AC9-CC40-29FC-93681D320787}"/>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C18D468D-FA24-3652-D260-C77FBB827FE0}"/>
              </a:ext>
            </a:extLst>
          </p:cNvPr>
          <p:cNvSpPr>
            <a:spLocks noGrp="1"/>
          </p:cNvSpPr>
          <p:nvPr>
            <p:ph type="sldNum" sz="quarter" idx="12"/>
          </p:nvPr>
        </p:nvSpPr>
        <p:spPr/>
        <p:txBody>
          <a:bodyPr/>
          <a:lstStyle/>
          <a:p>
            <a:fld id="{87C908B9-DD87-4E80-B55D-230C2370BA18}" type="slidenum">
              <a:rPr lang="zh-CN" altLang="en-US" smtClean="0"/>
              <a:t>5</a:t>
            </a:fld>
            <a:endParaRPr lang="zh-CN" altLang="en-US"/>
          </a:p>
        </p:txBody>
      </p:sp>
      <p:sp>
        <p:nvSpPr>
          <p:cNvPr id="10" name="文本框 9">
            <a:extLst>
              <a:ext uri="{FF2B5EF4-FFF2-40B4-BE49-F238E27FC236}">
                <a16:creationId xmlns:a16="http://schemas.microsoft.com/office/drawing/2014/main" id="{BCFA7FE7-059C-4812-32F3-88AD6ED15935}"/>
              </a:ext>
            </a:extLst>
          </p:cNvPr>
          <p:cNvSpPr txBox="1"/>
          <p:nvPr/>
        </p:nvSpPr>
        <p:spPr>
          <a:xfrm>
            <a:off x="1722467" y="2550723"/>
            <a:ext cx="7421533" cy="338554"/>
          </a:xfrm>
          <a:prstGeom prst="rect">
            <a:avLst/>
          </a:prstGeom>
          <a:noFill/>
        </p:spPr>
        <p:txBody>
          <a:bodyPr wrap="square" rtlCol="0">
            <a:spAutoFit/>
          </a:bodyPr>
          <a:lstStyle/>
          <a:p>
            <a:pPr algn="r"/>
            <a:r>
              <a:rPr lang="en-US" altLang="zh-CN" sz="1600" dirty="0">
                <a:solidFill>
                  <a:srgbClr val="0000FF"/>
                </a:solidFill>
              </a:rPr>
              <a:t>Sheikh, </a:t>
            </a:r>
            <a:r>
              <a:rPr lang="en-US" altLang="zh-CN" sz="1600" dirty="0" err="1">
                <a:solidFill>
                  <a:srgbClr val="0000FF"/>
                </a:solidFill>
              </a:rPr>
              <a:t>Dobaczewski</a:t>
            </a:r>
            <a:r>
              <a:rPr lang="en-US" altLang="zh-CN" sz="1600" dirty="0">
                <a:solidFill>
                  <a:srgbClr val="0000FF"/>
                </a:solidFill>
              </a:rPr>
              <a:t>, Ring, Robledo and </a:t>
            </a:r>
            <a:r>
              <a:rPr lang="en-US" altLang="zh-CN" sz="1600" dirty="0" err="1">
                <a:solidFill>
                  <a:srgbClr val="0000FF"/>
                </a:solidFill>
              </a:rPr>
              <a:t>Yannouleas</a:t>
            </a:r>
            <a:r>
              <a:rPr lang="en-US" altLang="zh-CN" sz="1600" dirty="0">
                <a:solidFill>
                  <a:srgbClr val="0000FF"/>
                </a:solidFill>
              </a:rPr>
              <a:t>, JPG </a:t>
            </a:r>
            <a:r>
              <a:rPr lang="en-US" altLang="zh-CN" sz="1600" b="1" dirty="0">
                <a:solidFill>
                  <a:srgbClr val="0000FF"/>
                </a:solidFill>
              </a:rPr>
              <a:t>48</a:t>
            </a:r>
            <a:r>
              <a:rPr lang="en-US" altLang="zh-CN" sz="1600" dirty="0">
                <a:solidFill>
                  <a:srgbClr val="0000FF"/>
                </a:solidFill>
              </a:rPr>
              <a:t> (2021) 123001</a:t>
            </a:r>
          </a:p>
        </p:txBody>
      </p:sp>
      <p:sp>
        <p:nvSpPr>
          <p:cNvPr id="8" name="文本框 7">
            <a:extLst>
              <a:ext uri="{FF2B5EF4-FFF2-40B4-BE49-F238E27FC236}">
                <a16:creationId xmlns:a16="http://schemas.microsoft.com/office/drawing/2014/main" id="{40865E7D-E166-77FB-2FDF-B08DD1237734}"/>
              </a:ext>
            </a:extLst>
          </p:cNvPr>
          <p:cNvSpPr txBox="1"/>
          <p:nvPr/>
        </p:nvSpPr>
        <p:spPr>
          <a:xfrm>
            <a:off x="4060316" y="4229976"/>
            <a:ext cx="5072327" cy="883832"/>
          </a:xfrm>
          <a:prstGeom prst="rect">
            <a:avLst/>
          </a:prstGeom>
          <a:noFill/>
        </p:spPr>
        <p:txBody>
          <a:bodyPr wrap="square" rtlCol="0">
            <a:spAutoFit/>
          </a:bodyPr>
          <a:lstStyle/>
          <a:p>
            <a:pPr marL="0" indent="0" algn="r" latinLnBrk="1">
              <a:lnSpc>
                <a:spcPct val="110000"/>
              </a:lnSpc>
              <a:buNone/>
            </a:pPr>
            <a:r>
              <a:rPr lang="en-US" altLang="zh-CN" sz="1600" kern="100" dirty="0">
                <a:solidFill>
                  <a:srgbClr val="0000FF"/>
                </a:solidFill>
                <a:effectLst/>
                <a:latin typeface="+mn-ea"/>
                <a:cs typeface="Times New Roman" panose="02020603050405020304" pitchFamily="18" charset="0"/>
              </a:rPr>
              <a:t>Lipkin, Ann. Phys. </a:t>
            </a:r>
            <a:r>
              <a:rPr lang="en-US" altLang="zh-CN" sz="1600" b="1" kern="100" dirty="0">
                <a:solidFill>
                  <a:srgbClr val="0000FF"/>
                </a:solidFill>
                <a:effectLst/>
                <a:latin typeface="+mn-ea"/>
                <a:cs typeface="Times New Roman" panose="02020603050405020304" pitchFamily="18" charset="0"/>
              </a:rPr>
              <a:t>9</a:t>
            </a:r>
            <a:r>
              <a:rPr lang="en-US" altLang="zh-CN" sz="1600" kern="100" dirty="0">
                <a:solidFill>
                  <a:srgbClr val="0000FF"/>
                </a:solidFill>
                <a:effectLst/>
                <a:latin typeface="+mn-ea"/>
                <a:cs typeface="Times New Roman" panose="02020603050405020304" pitchFamily="18" charset="0"/>
              </a:rPr>
              <a:t> (1960) 272</a:t>
            </a:r>
            <a:endParaRPr lang="en-US" altLang="zh-CN" sz="1600" kern="100" dirty="0">
              <a:solidFill>
                <a:srgbClr val="0000FF"/>
              </a:solidFill>
              <a:latin typeface="+mn-ea"/>
              <a:cs typeface="Times New Roman" panose="02020603050405020304" pitchFamily="18" charset="0"/>
            </a:endParaRPr>
          </a:p>
          <a:p>
            <a:pPr marL="0" indent="0" algn="r" latinLnBrk="1">
              <a:lnSpc>
                <a:spcPct val="110000"/>
              </a:lnSpc>
              <a:buNone/>
            </a:pPr>
            <a:r>
              <a:rPr lang="en-US" altLang="zh-CN" sz="1600" dirty="0" err="1">
                <a:solidFill>
                  <a:srgbClr val="0000FF"/>
                </a:solidFill>
              </a:rPr>
              <a:t>Nogami</a:t>
            </a:r>
            <a:r>
              <a:rPr lang="en-US" altLang="zh-CN" sz="1600" dirty="0">
                <a:solidFill>
                  <a:srgbClr val="0000FF"/>
                </a:solidFill>
              </a:rPr>
              <a:t>, PR </a:t>
            </a:r>
            <a:r>
              <a:rPr lang="en-US" altLang="zh-CN" sz="1600" b="1" dirty="0">
                <a:solidFill>
                  <a:srgbClr val="0000FF"/>
                </a:solidFill>
              </a:rPr>
              <a:t>134</a:t>
            </a:r>
            <a:r>
              <a:rPr lang="en-US" altLang="zh-CN" sz="1600" dirty="0">
                <a:solidFill>
                  <a:srgbClr val="0000FF"/>
                </a:solidFill>
              </a:rPr>
              <a:t> (1964) B313</a:t>
            </a:r>
          </a:p>
          <a:p>
            <a:pPr marL="0" indent="0" algn="r" latinLnBrk="1">
              <a:lnSpc>
                <a:spcPct val="110000"/>
              </a:lnSpc>
              <a:buNone/>
            </a:pPr>
            <a:r>
              <a:rPr lang="en-US" altLang="zh-CN" sz="1600" dirty="0">
                <a:solidFill>
                  <a:srgbClr val="0000FF"/>
                </a:solidFill>
              </a:rPr>
              <a:t>Pradhan, </a:t>
            </a:r>
            <a:r>
              <a:rPr lang="en-US" altLang="zh-CN" sz="1600" dirty="0" err="1">
                <a:solidFill>
                  <a:srgbClr val="0000FF"/>
                </a:solidFill>
              </a:rPr>
              <a:t>Nogami</a:t>
            </a:r>
            <a:r>
              <a:rPr lang="en-US" altLang="zh-CN" sz="1600" dirty="0">
                <a:solidFill>
                  <a:srgbClr val="0000FF"/>
                </a:solidFill>
              </a:rPr>
              <a:t> and Law, NPA </a:t>
            </a:r>
            <a:r>
              <a:rPr lang="en-US" altLang="zh-CN" sz="1600" b="1" dirty="0">
                <a:solidFill>
                  <a:srgbClr val="0000FF"/>
                </a:solidFill>
              </a:rPr>
              <a:t>201</a:t>
            </a:r>
            <a:r>
              <a:rPr lang="en-US" altLang="zh-CN" sz="1600" dirty="0">
                <a:solidFill>
                  <a:srgbClr val="0000FF"/>
                </a:solidFill>
              </a:rPr>
              <a:t> (1973) 357</a:t>
            </a:r>
            <a:endParaRPr lang="zh-CN" altLang="en-US" sz="1600" dirty="0">
              <a:solidFill>
                <a:srgbClr val="0000FF"/>
              </a:solidFill>
            </a:endParaRPr>
          </a:p>
        </p:txBody>
      </p:sp>
    </p:spTree>
    <p:extLst>
      <p:ext uri="{BB962C8B-B14F-4D97-AF65-F5344CB8AC3E}">
        <p14:creationId xmlns:p14="http://schemas.microsoft.com/office/powerpoint/2010/main" val="2004078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55179B-E441-54D9-8472-F17BC30BDC86}"/>
              </a:ext>
            </a:extLst>
          </p:cNvPr>
          <p:cNvSpPr>
            <a:spLocks noGrp="1"/>
          </p:cNvSpPr>
          <p:nvPr>
            <p:ph type="title"/>
          </p:nvPr>
        </p:nvSpPr>
        <p:spPr/>
        <p:txBody>
          <a:bodyPr/>
          <a:lstStyle/>
          <a:p>
            <a:r>
              <a:rPr lang="en-US" altLang="zh-CN" sz="3200" dirty="0"/>
              <a:t>The ground state properties of </a:t>
            </a:r>
            <a:r>
              <a:rPr lang="en-US" altLang="zh-CN" sz="3200" baseline="30000" dirty="0"/>
              <a:t>42</a:t>
            </a:r>
            <a:r>
              <a:rPr lang="en-US" altLang="zh-CN" sz="3200" dirty="0"/>
              <a:t>Mg</a:t>
            </a:r>
            <a:endParaRPr lang="zh-CN" altLang="en-US" sz="3200" dirty="0"/>
          </a:p>
        </p:txBody>
      </p:sp>
      <mc:AlternateContent xmlns:mc="http://schemas.openxmlformats.org/markup-compatibility/2006" xmlns:a14="http://schemas.microsoft.com/office/drawing/2010/main">
        <mc:Choice Requires="a14">
          <p:graphicFrame>
            <p:nvGraphicFramePr>
              <p:cNvPr id="7" name="内容占位符 6">
                <a:extLst>
                  <a:ext uri="{FF2B5EF4-FFF2-40B4-BE49-F238E27FC236}">
                    <a16:creationId xmlns:a16="http://schemas.microsoft.com/office/drawing/2014/main" id="{B10CA628-1CAB-316F-D909-66F591633F4C}"/>
                  </a:ext>
                </a:extLst>
              </p:cNvPr>
              <p:cNvGraphicFramePr>
                <a:graphicFrameLocks noGrp="1"/>
              </p:cNvGraphicFramePr>
              <p:nvPr>
                <p:ph idx="1"/>
                <p:extLst>
                  <p:ext uri="{D42A27DB-BD31-4B8C-83A1-F6EECF244321}">
                    <p14:modId xmlns:p14="http://schemas.microsoft.com/office/powerpoint/2010/main" val="2341733788"/>
                  </p:ext>
                </p:extLst>
              </p:nvPr>
            </p:nvGraphicFramePr>
            <p:xfrm>
              <a:off x="396808" y="1302353"/>
              <a:ext cx="8349795" cy="4253294"/>
            </p:xfrm>
            <a:graphic>
              <a:graphicData uri="http://schemas.openxmlformats.org/drawingml/2006/table">
                <a:tbl>
                  <a:tblPr firstRow="1" bandRow="1">
                    <a:tableStyleId>{5C22544A-7EE6-4342-B048-85BDC9FD1C3A}</a:tableStyleId>
                  </a:tblPr>
                  <a:tblGrid>
                    <a:gridCol w="3337911">
                      <a:extLst>
                        <a:ext uri="{9D8B030D-6E8A-4147-A177-3AD203B41FA5}">
                          <a16:colId xmlns:a16="http://schemas.microsoft.com/office/drawing/2014/main" val="3773715331"/>
                        </a:ext>
                      </a:extLst>
                    </a:gridCol>
                    <a:gridCol w="2505942">
                      <a:extLst>
                        <a:ext uri="{9D8B030D-6E8A-4147-A177-3AD203B41FA5}">
                          <a16:colId xmlns:a16="http://schemas.microsoft.com/office/drawing/2014/main" val="3708974613"/>
                        </a:ext>
                      </a:extLst>
                    </a:gridCol>
                    <a:gridCol w="2505942">
                      <a:extLst>
                        <a:ext uri="{9D8B030D-6E8A-4147-A177-3AD203B41FA5}">
                          <a16:colId xmlns:a16="http://schemas.microsoft.com/office/drawing/2014/main" val="4082744683"/>
                        </a:ext>
                      </a:extLst>
                    </a:gridCol>
                  </a:tblGrid>
                  <a:tr h="370840">
                    <a:tc>
                      <a:txBody>
                        <a:bodyPr/>
                        <a:lstStyle/>
                        <a:p>
                          <a:pPr algn="ct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2559681387"/>
                      </a:ext>
                    </a:extLst>
                  </a:tr>
                  <a:tr h="370840">
                    <a:tc>
                      <a:txBody>
                        <a:bodyPr/>
                        <a:lstStyle/>
                        <a:p>
                          <a:pPr algn="ctr"/>
                          <a:r>
                            <a:rPr lang="en-US" altLang="zh-CN" sz="2000" dirty="0"/>
                            <a:t>Binding</a:t>
                          </a:r>
                          <a:r>
                            <a:rPr lang="en-US" altLang="zh-CN" sz="2000" baseline="0" dirty="0"/>
                            <a:t>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𝐵</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dirty="0"/>
                            <a:t>274.790</a:t>
                          </a:r>
                        </a:p>
                      </a:txBody>
                      <a:tcPr anchor="ctr"/>
                    </a:tc>
                    <a:tc>
                      <a:txBody>
                        <a:bodyPr/>
                        <a:lstStyle/>
                        <a:p>
                          <a:pPr algn="ctr"/>
                          <a:r>
                            <a:rPr lang="en-US" altLang="zh-CN" sz="2000" dirty="0"/>
                            <a:t>278.061</a:t>
                          </a:r>
                        </a:p>
                      </a:txBody>
                      <a:tcPr anchor="ctr"/>
                    </a:tc>
                    <a:extLst>
                      <a:ext uri="{0D108BD9-81ED-4DB2-BD59-A6C34878D82A}">
                        <a16:rowId xmlns:a16="http://schemas.microsoft.com/office/drawing/2014/main" val="3004625425"/>
                      </a:ext>
                    </a:extLst>
                  </a:tr>
                  <a:tr h="370840">
                    <a:tc>
                      <a:txBody>
                        <a:bodyPr/>
                        <a:lstStyle/>
                        <a:p>
                          <a:pPr algn="ctr"/>
                          <a:r>
                            <a:rPr lang="en-US" altLang="zh-CN" sz="2000" dirty="0"/>
                            <a:t>Quadrupole</a:t>
                          </a:r>
                          <a:r>
                            <a:rPr lang="en-US" altLang="zh-CN" sz="2000" baseline="0" dirty="0"/>
                            <a:t> deformation</a:t>
                          </a:r>
                          <a:r>
                            <a:rPr lang="zh-CN" altLang="en-US" sz="2000" dirty="0"/>
                            <a:t> </a:t>
                          </a:r>
                          <a14:m>
                            <m:oMath xmlns:m="http://schemas.openxmlformats.org/officeDocument/2006/math">
                              <m:r>
                                <a:rPr lang="en-US" altLang="zh-CN" sz="2000" b="0" i="1" smtClean="0">
                                  <a:latin typeface="Cambria Math" panose="02040503050406030204" pitchFamily="18" charset="0"/>
                                </a:rPr>
                                <m:t>𝛽</m:t>
                              </m:r>
                            </m:oMath>
                          </a14:m>
                          <a:endParaRPr lang="zh-CN" altLang="en-US" sz="2000" dirty="0"/>
                        </a:p>
                      </a:txBody>
                      <a:tcPr anchor="ctr"/>
                    </a:tc>
                    <a:tc>
                      <a:txBody>
                        <a:bodyPr/>
                        <a:lstStyle/>
                        <a:p>
                          <a:pPr algn="ctr"/>
                          <a:r>
                            <a:rPr lang="en-US" altLang="zh-CN" sz="2000" dirty="0"/>
                            <a:t>0.384</a:t>
                          </a:r>
                          <a:endParaRPr lang="zh-CN" altLang="en-US" sz="2000" dirty="0"/>
                        </a:p>
                      </a:txBody>
                      <a:tcPr anchor="ctr"/>
                    </a:tc>
                    <a:tc>
                      <a:txBody>
                        <a:bodyPr/>
                        <a:lstStyle/>
                        <a:p>
                          <a:pPr algn="ctr"/>
                          <a:r>
                            <a:rPr lang="en-US" altLang="zh-CN" sz="2000" dirty="0"/>
                            <a:t>0.271</a:t>
                          </a:r>
                          <a:endParaRPr lang="zh-CN" altLang="en-US" sz="2000" dirty="0"/>
                        </a:p>
                      </a:txBody>
                      <a:tcPr anchor="ctr"/>
                    </a:tc>
                    <a:extLst>
                      <a:ext uri="{0D108BD9-81ED-4DB2-BD59-A6C34878D82A}">
                        <a16:rowId xmlns:a16="http://schemas.microsoft.com/office/drawing/2014/main" val="3019837527"/>
                      </a:ext>
                    </a:extLst>
                  </a:tr>
                  <a:tr h="370840">
                    <a:tc>
                      <a:txBody>
                        <a:bodyPr/>
                        <a:lstStyle/>
                        <a:p>
                          <a:pPr algn="ctr"/>
                          <a:r>
                            <a:rPr lang="en-US" altLang="zh-CN" sz="2000" dirty="0"/>
                            <a:t>Neutron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𝑛</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strike="noStrike" dirty="0"/>
                            <a:t>4.056</a:t>
                          </a:r>
                          <a:endParaRPr lang="zh-CN" altLang="en-US" sz="2000" strike="noStrike" dirty="0"/>
                        </a:p>
                      </a:txBody>
                      <a:tcPr anchor="ctr"/>
                    </a:tc>
                    <a:tc>
                      <a:txBody>
                        <a:bodyPr/>
                        <a:lstStyle/>
                        <a:p>
                          <a:pPr algn="ctr"/>
                          <a:r>
                            <a:rPr lang="en-US" altLang="zh-CN" sz="2000" strike="noStrike" dirty="0"/>
                            <a:t>4.034</a:t>
                          </a:r>
                          <a:endParaRPr lang="zh-CN" altLang="en-US" sz="2000" strike="noStrike" dirty="0"/>
                        </a:p>
                      </a:txBody>
                      <a:tcPr anchor="ctr"/>
                    </a:tc>
                    <a:extLst>
                      <a:ext uri="{0D108BD9-81ED-4DB2-BD59-A6C34878D82A}">
                        <a16:rowId xmlns:a16="http://schemas.microsoft.com/office/drawing/2014/main" val="23750713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Proton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𝑝</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strike="noStrike" dirty="0"/>
                            <a:t>3.201</a:t>
                          </a:r>
                          <a:endParaRPr lang="zh-CN" altLang="en-US" sz="2000" strike="noStrike" dirty="0"/>
                        </a:p>
                      </a:txBody>
                      <a:tcPr anchor="ctr"/>
                    </a:tc>
                    <a:tc>
                      <a:txBody>
                        <a:bodyPr/>
                        <a:lstStyle/>
                        <a:p>
                          <a:pPr algn="ctr"/>
                          <a:r>
                            <a:rPr lang="en-US" altLang="zh-CN" sz="2000" strike="noStrike" dirty="0"/>
                            <a:t>3.178</a:t>
                          </a:r>
                          <a:endParaRPr lang="zh-CN" altLang="en-US" sz="2000" strike="noStrike" dirty="0"/>
                        </a:p>
                      </a:txBody>
                      <a:tcPr anchor="ctr"/>
                    </a:tc>
                    <a:extLst>
                      <a:ext uri="{0D108BD9-81ED-4DB2-BD59-A6C34878D82A}">
                        <a16:rowId xmlns:a16="http://schemas.microsoft.com/office/drawing/2014/main" val="33834279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Matter radius</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𝑚</m:t>
                                  </m:r>
                                </m:sub>
                              </m:sSub>
                            </m:oMath>
                          </a14:m>
                          <a:r>
                            <a:rPr lang="zh-CN" altLang="en-US" sz="2000" dirty="0"/>
                            <a:t> </a:t>
                          </a:r>
                          <a:r>
                            <a:rPr lang="en-US" altLang="zh-CN" sz="2000" dirty="0"/>
                            <a:t>(</a:t>
                          </a:r>
                          <a:r>
                            <a:rPr lang="en-US" altLang="zh-CN" sz="2000" dirty="0" err="1"/>
                            <a:t>fm</a:t>
                          </a:r>
                          <a:r>
                            <a:rPr lang="en-US" altLang="zh-CN" sz="2000" dirty="0"/>
                            <a:t>)</a:t>
                          </a:r>
                          <a:endParaRPr lang="zh-CN" altLang="en-US" sz="2000" dirty="0"/>
                        </a:p>
                      </a:txBody>
                      <a:tcPr anchor="ctr"/>
                    </a:tc>
                    <a:tc>
                      <a:txBody>
                        <a:bodyPr/>
                        <a:lstStyle/>
                        <a:p>
                          <a:pPr algn="ctr"/>
                          <a:r>
                            <a:rPr lang="en-US" altLang="zh-CN" sz="2000" strike="noStrike" dirty="0"/>
                            <a:t>3.832</a:t>
                          </a:r>
                          <a:endParaRPr lang="zh-CN" altLang="en-US" sz="2000" strike="noStrike" dirty="0"/>
                        </a:p>
                      </a:txBody>
                      <a:tcPr anchor="ctr"/>
                    </a:tc>
                    <a:tc>
                      <a:txBody>
                        <a:bodyPr/>
                        <a:lstStyle/>
                        <a:p>
                          <a:pPr algn="ctr"/>
                          <a:r>
                            <a:rPr lang="en-US" altLang="zh-CN" sz="2000" strike="noStrike" dirty="0"/>
                            <a:t>3.809</a:t>
                          </a:r>
                          <a:endParaRPr lang="zh-CN" altLang="en-US" sz="2000" strike="noStrike" dirty="0"/>
                        </a:p>
                      </a:txBody>
                      <a:tcPr anchor="ctr"/>
                    </a:tc>
                    <a:extLst>
                      <a:ext uri="{0D108BD9-81ED-4DB2-BD59-A6C34878D82A}">
                        <a16:rowId xmlns:a16="http://schemas.microsoft.com/office/drawing/2014/main" val="2435413014"/>
                      </a:ext>
                    </a:extLst>
                  </a:tr>
                  <a:tr h="370840">
                    <a:tc>
                      <a:txBody>
                        <a:bodyPr/>
                        <a:lstStyle/>
                        <a:p>
                          <a:pPr algn="ctr"/>
                          <a:r>
                            <a:rPr lang="en-US" altLang="zh-CN" sz="2000" dirty="0"/>
                            <a:t>Charge radius</a:t>
                          </a:r>
                          <a:r>
                            <a:rPr lang="zh-CN" altLang="en-US" sz="2000" dirty="0"/>
                            <a:t> </a:t>
                          </a:r>
                          <a14:m>
                            <m:oMath xmlns:m="http://schemas.openxmlformats.org/officeDocument/2006/math">
                              <m:r>
                                <a:rPr lang="en-US" altLang="zh-CN" sz="2000" i="1" dirty="0" smtClean="0">
                                  <a:latin typeface="Cambria Math" panose="02040503050406030204" pitchFamily="18" charset="0"/>
                                </a:rPr>
                                <m:t>𝑅</m:t>
                              </m:r>
                              <m:r>
                                <a:rPr lang="en-US" altLang="zh-CN" sz="2000" i="1" baseline="-25000" dirty="0" err="1">
                                  <a:latin typeface="Cambria Math" panose="02040503050406030204" pitchFamily="18" charset="0"/>
                                </a:rPr>
                                <m:t>𝑐</m:t>
                              </m:r>
                            </m:oMath>
                          </a14:m>
                          <a:r>
                            <a:rPr lang="en-US" altLang="zh-CN" sz="2000" baseline="0" dirty="0"/>
                            <a:t> (</a:t>
                          </a:r>
                          <a:r>
                            <a:rPr lang="en-US" altLang="zh-CN" sz="2000" baseline="0" dirty="0" err="1"/>
                            <a:t>fm</a:t>
                          </a:r>
                          <a:r>
                            <a:rPr lang="en-US" altLang="zh-CN" sz="2000" baseline="0" dirty="0"/>
                            <a:t>)</a:t>
                          </a:r>
                        </a:p>
                      </a:txBody>
                      <a:tcPr anchor="ctr"/>
                    </a:tc>
                    <a:tc>
                      <a:txBody>
                        <a:bodyPr/>
                        <a:lstStyle/>
                        <a:p>
                          <a:pPr algn="ctr"/>
                          <a:r>
                            <a:rPr lang="en-US" altLang="zh-CN" sz="2000" dirty="0"/>
                            <a:t>3.300</a:t>
                          </a:r>
                          <a:endParaRPr lang="zh-CN" altLang="en-US" sz="2000" dirty="0"/>
                        </a:p>
                      </a:txBody>
                      <a:tcPr anchor="ctr"/>
                    </a:tc>
                    <a:tc>
                      <a:txBody>
                        <a:bodyPr/>
                        <a:lstStyle/>
                        <a:p>
                          <a:pPr algn="ctr"/>
                          <a:r>
                            <a:rPr lang="en-US" altLang="zh-CN" sz="2000" strike="noStrike" dirty="0"/>
                            <a:t>3.277</a:t>
                          </a:r>
                          <a:endParaRPr lang="zh-CN" altLang="en-US" sz="2000" strike="noStrike" dirty="0"/>
                        </a:p>
                      </a:txBody>
                      <a:tcPr anchor="ctr"/>
                    </a:tc>
                    <a:extLst>
                      <a:ext uri="{0D108BD9-81ED-4DB2-BD59-A6C34878D82A}">
                        <a16:rowId xmlns:a16="http://schemas.microsoft.com/office/drawing/2014/main" val="3668015515"/>
                      </a:ext>
                    </a:extLst>
                  </a:tr>
                  <a:tr h="370840">
                    <a:tc>
                      <a:txBody>
                        <a:bodyPr/>
                        <a:lstStyle/>
                        <a:p>
                          <a:pPr algn="ctr"/>
                          <a:r>
                            <a:rPr lang="en-US" altLang="zh-CN" sz="2000" dirty="0"/>
                            <a:t>Neutron pairing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pair</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dirty="0"/>
                            <a:t>-15.189</a:t>
                          </a:r>
                          <a:endParaRPr lang="zh-CN" altLang="en-US" sz="2000" dirty="0"/>
                        </a:p>
                      </a:txBody>
                      <a:tcPr anchor="ctr"/>
                    </a:tc>
                    <a:tc>
                      <a:txBody>
                        <a:bodyPr/>
                        <a:lstStyle/>
                        <a:p>
                          <a:pPr algn="ctr"/>
                          <a:r>
                            <a:rPr lang="en-US" altLang="zh-CN" sz="2000" dirty="0"/>
                            <a:t>-24.716</a:t>
                          </a:r>
                          <a:endParaRPr lang="zh-CN" altLang="en-US" sz="2000" dirty="0"/>
                        </a:p>
                      </a:txBody>
                      <a:tcPr anchor="ctr"/>
                    </a:tc>
                    <a:extLst>
                      <a:ext uri="{0D108BD9-81ED-4DB2-BD59-A6C34878D82A}">
                        <a16:rowId xmlns:a16="http://schemas.microsoft.com/office/drawing/2014/main" val="2496759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Proton pairing energy</a:t>
                          </a:r>
                          <a:r>
                            <a:rPr lang="zh-CN" altLang="en-US"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pair</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𝑝</m:t>
                                  </m:r>
                                </m:sub>
                              </m:sSub>
                            </m:oMath>
                          </a14:m>
                          <a:r>
                            <a:rPr lang="zh-CN" altLang="en-US" sz="2000" dirty="0"/>
                            <a:t> </a:t>
                          </a:r>
                          <a:r>
                            <a:rPr lang="en-US" altLang="zh-CN" sz="2000" dirty="0"/>
                            <a:t>(MeV)</a:t>
                          </a:r>
                          <a:endParaRPr lang="zh-CN" altLang="en-US" sz="2000" dirty="0"/>
                        </a:p>
                      </a:txBody>
                      <a:tcPr anchor="ctr"/>
                    </a:tc>
                    <a:tc>
                      <a:txBody>
                        <a:bodyPr/>
                        <a:lstStyle/>
                        <a:p>
                          <a:pPr algn="ctr"/>
                          <a:r>
                            <a:rPr lang="en-US" altLang="zh-CN" sz="2000" b="0" dirty="0">
                              <a:solidFill>
                                <a:schemeClr val="tx1"/>
                              </a:solidFill>
                            </a:rPr>
                            <a:t>0.000</a:t>
                          </a:r>
                          <a:endParaRPr lang="zh-CN" altLang="en-US" sz="2000" b="0" dirty="0">
                            <a:solidFill>
                              <a:schemeClr val="tx1"/>
                            </a:solidFill>
                          </a:endParaRPr>
                        </a:p>
                      </a:txBody>
                      <a:tcPr anchor="ctr"/>
                    </a:tc>
                    <a:tc>
                      <a:txBody>
                        <a:bodyPr/>
                        <a:lstStyle/>
                        <a:p>
                          <a:pPr algn="ctr"/>
                          <a:r>
                            <a:rPr lang="en-US" altLang="zh-CN" sz="2000" dirty="0"/>
                            <a:t>-9.431</a:t>
                          </a:r>
                          <a:endParaRPr lang="zh-CN" altLang="en-US" sz="2000" dirty="0"/>
                        </a:p>
                      </a:txBody>
                      <a:tcPr anchor="ctr"/>
                    </a:tc>
                    <a:extLst>
                      <a:ext uri="{0D108BD9-81ED-4DB2-BD59-A6C34878D82A}">
                        <a16:rowId xmlns:a16="http://schemas.microsoft.com/office/drawing/2014/main" val="3179627390"/>
                      </a:ext>
                    </a:extLst>
                  </a:tr>
                </a:tbl>
              </a:graphicData>
            </a:graphic>
          </p:graphicFrame>
        </mc:Choice>
        <mc:Fallback xmlns="">
          <p:graphicFrame>
            <p:nvGraphicFramePr>
              <p:cNvPr id="7" name="内容占位符 6">
                <a:extLst>
                  <a:ext uri="{FF2B5EF4-FFF2-40B4-BE49-F238E27FC236}">
                    <a16:creationId xmlns:a16="http://schemas.microsoft.com/office/drawing/2014/main" id="{B10CA628-1CAB-316F-D909-66F591633F4C}"/>
                  </a:ext>
                </a:extLst>
              </p:cNvPr>
              <p:cNvGraphicFramePr>
                <a:graphicFrameLocks noGrp="1"/>
              </p:cNvGraphicFramePr>
              <p:nvPr>
                <p:ph idx="1"/>
                <p:extLst>
                  <p:ext uri="{D42A27DB-BD31-4B8C-83A1-F6EECF244321}">
                    <p14:modId xmlns:p14="http://schemas.microsoft.com/office/powerpoint/2010/main" val="2341733788"/>
                  </p:ext>
                </p:extLst>
              </p:nvPr>
            </p:nvGraphicFramePr>
            <p:xfrm>
              <a:off x="396808" y="1302353"/>
              <a:ext cx="8349795" cy="4253294"/>
            </p:xfrm>
            <a:graphic>
              <a:graphicData uri="http://schemas.openxmlformats.org/drawingml/2006/table">
                <a:tbl>
                  <a:tblPr firstRow="1" bandRow="1">
                    <a:tableStyleId>{5C22544A-7EE6-4342-B048-85BDC9FD1C3A}</a:tableStyleId>
                  </a:tblPr>
                  <a:tblGrid>
                    <a:gridCol w="3337911">
                      <a:extLst>
                        <a:ext uri="{9D8B030D-6E8A-4147-A177-3AD203B41FA5}">
                          <a16:colId xmlns:a16="http://schemas.microsoft.com/office/drawing/2014/main" val="3773715331"/>
                        </a:ext>
                      </a:extLst>
                    </a:gridCol>
                    <a:gridCol w="2505942">
                      <a:extLst>
                        <a:ext uri="{9D8B030D-6E8A-4147-A177-3AD203B41FA5}">
                          <a16:colId xmlns:a16="http://schemas.microsoft.com/office/drawing/2014/main" val="3708974613"/>
                        </a:ext>
                      </a:extLst>
                    </a:gridCol>
                    <a:gridCol w="2505942">
                      <a:extLst>
                        <a:ext uri="{9D8B030D-6E8A-4147-A177-3AD203B41FA5}">
                          <a16:colId xmlns:a16="http://schemas.microsoft.com/office/drawing/2014/main" val="4082744683"/>
                        </a:ext>
                      </a:extLst>
                    </a:gridCol>
                  </a:tblGrid>
                  <a:tr h="396240">
                    <a:tc>
                      <a:txBody>
                        <a:bodyPr/>
                        <a:lstStyle/>
                        <a:p>
                          <a:pPr algn="ct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2559681387"/>
                      </a:ext>
                    </a:extLst>
                  </a:tr>
                  <a:tr h="396240">
                    <a:tc>
                      <a:txBody>
                        <a:bodyPr/>
                        <a:lstStyle/>
                        <a:p>
                          <a:endParaRPr lang="zh-CN"/>
                        </a:p>
                      </a:txBody>
                      <a:tcPr anchor="ctr">
                        <a:blipFill>
                          <a:blip r:embed="rId3"/>
                          <a:stretch>
                            <a:fillRect l="-182" t="-106154" r="-150730" b="-895385"/>
                          </a:stretch>
                        </a:blipFill>
                      </a:tcPr>
                    </a:tc>
                    <a:tc>
                      <a:txBody>
                        <a:bodyPr/>
                        <a:lstStyle/>
                        <a:p>
                          <a:pPr algn="ctr"/>
                          <a:r>
                            <a:rPr lang="en-US" altLang="zh-CN" sz="2000" dirty="0"/>
                            <a:t>274.790</a:t>
                          </a:r>
                        </a:p>
                      </a:txBody>
                      <a:tcPr anchor="ctr"/>
                    </a:tc>
                    <a:tc>
                      <a:txBody>
                        <a:bodyPr/>
                        <a:lstStyle/>
                        <a:p>
                          <a:pPr algn="ctr"/>
                          <a:r>
                            <a:rPr lang="en-US" altLang="zh-CN" sz="2000" dirty="0"/>
                            <a:t>278.061</a:t>
                          </a:r>
                        </a:p>
                      </a:txBody>
                      <a:tcPr anchor="ctr"/>
                    </a:tc>
                    <a:extLst>
                      <a:ext uri="{0D108BD9-81ED-4DB2-BD59-A6C34878D82A}">
                        <a16:rowId xmlns:a16="http://schemas.microsoft.com/office/drawing/2014/main" val="3004625425"/>
                      </a:ext>
                    </a:extLst>
                  </a:tr>
                  <a:tr h="396240">
                    <a:tc>
                      <a:txBody>
                        <a:bodyPr/>
                        <a:lstStyle/>
                        <a:p>
                          <a:endParaRPr lang="zh-CN"/>
                        </a:p>
                      </a:txBody>
                      <a:tcPr anchor="ctr">
                        <a:blipFill>
                          <a:blip r:embed="rId3"/>
                          <a:stretch>
                            <a:fillRect l="-182" t="-206154" r="-150730" b="-795385"/>
                          </a:stretch>
                        </a:blipFill>
                      </a:tcPr>
                    </a:tc>
                    <a:tc>
                      <a:txBody>
                        <a:bodyPr/>
                        <a:lstStyle/>
                        <a:p>
                          <a:pPr algn="ctr"/>
                          <a:r>
                            <a:rPr lang="en-US" altLang="zh-CN" sz="2000" dirty="0"/>
                            <a:t>0.384</a:t>
                          </a:r>
                          <a:endParaRPr lang="zh-CN" altLang="en-US" sz="2000" dirty="0"/>
                        </a:p>
                      </a:txBody>
                      <a:tcPr anchor="ctr"/>
                    </a:tc>
                    <a:tc>
                      <a:txBody>
                        <a:bodyPr/>
                        <a:lstStyle/>
                        <a:p>
                          <a:pPr algn="ctr"/>
                          <a:r>
                            <a:rPr lang="en-US" altLang="zh-CN" sz="2000" dirty="0"/>
                            <a:t>0.271</a:t>
                          </a:r>
                          <a:endParaRPr lang="zh-CN" altLang="en-US" sz="2000" dirty="0"/>
                        </a:p>
                      </a:txBody>
                      <a:tcPr anchor="ctr"/>
                    </a:tc>
                    <a:extLst>
                      <a:ext uri="{0D108BD9-81ED-4DB2-BD59-A6C34878D82A}">
                        <a16:rowId xmlns:a16="http://schemas.microsoft.com/office/drawing/2014/main" val="3019837527"/>
                      </a:ext>
                    </a:extLst>
                  </a:tr>
                  <a:tr h="396240">
                    <a:tc>
                      <a:txBody>
                        <a:bodyPr/>
                        <a:lstStyle/>
                        <a:p>
                          <a:endParaRPr lang="zh-CN"/>
                        </a:p>
                      </a:txBody>
                      <a:tcPr anchor="ctr">
                        <a:blipFill>
                          <a:blip r:embed="rId3"/>
                          <a:stretch>
                            <a:fillRect l="-182" t="-306154" r="-150730" b="-695385"/>
                          </a:stretch>
                        </a:blipFill>
                      </a:tcPr>
                    </a:tc>
                    <a:tc>
                      <a:txBody>
                        <a:bodyPr/>
                        <a:lstStyle/>
                        <a:p>
                          <a:pPr algn="ctr"/>
                          <a:r>
                            <a:rPr lang="en-US" altLang="zh-CN" sz="2000" strike="noStrike" dirty="0"/>
                            <a:t>4.056</a:t>
                          </a:r>
                          <a:endParaRPr lang="zh-CN" altLang="en-US" sz="2000" strike="noStrike" dirty="0"/>
                        </a:p>
                      </a:txBody>
                      <a:tcPr anchor="ctr"/>
                    </a:tc>
                    <a:tc>
                      <a:txBody>
                        <a:bodyPr/>
                        <a:lstStyle/>
                        <a:p>
                          <a:pPr algn="ctr"/>
                          <a:r>
                            <a:rPr lang="en-US" altLang="zh-CN" sz="2000" strike="noStrike" dirty="0"/>
                            <a:t>4.034</a:t>
                          </a:r>
                          <a:endParaRPr lang="zh-CN" altLang="en-US" sz="2000" strike="noStrike" dirty="0"/>
                        </a:p>
                      </a:txBody>
                      <a:tcPr anchor="ctr"/>
                    </a:tc>
                    <a:extLst>
                      <a:ext uri="{0D108BD9-81ED-4DB2-BD59-A6C34878D82A}">
                        <a16:rowId xmlns:a16="http://schemas.microsoft.com/office/drawing/2014/main" val="2375071399"/>
                      </a:ext>
                    </a:extLst>
                  </a:tr>
                  <a:tr h="419672">
                    <a:tc>
                      <a:txBody>
                        <a:bodyPr/>
                        <a:lstStyle/>
                        <a:p>
                          <a:endParaRPr lang="zh-CN"/>
                        </a:p>
                      </a:txBody>
                      <a:tcPr anchor="ctr">
                        <a:blipFill>
                          <a:blip r:embed="rId3"/>
                          <a:stretch>
                            <a:fillRect l="-182" t="-382609" r="-150730" b="-555072"/>
                          </a:stretch>
                        </a:blipFill>
                      </a:tcPr>
                    </a:tc>
                    <a:tc>
                      <a:txBody>
                        <a:bodyPr/>
                        <a:lstStyle/>
                        <a:p>
                          <a:pPr algn="ctr"/>
                          <a:r>
                            <a:rPr lang="en-US" altLang="zh-CN" sz="2000" strike="noStrike" dirty="0"/>
                            <a:t>3.201</a:t>
                          </a:r>
                          <a:endParaRPr lang="zh-CN" altLang="en-US" sz="2000" strike="noStrike" dirty="0"/>
                        </a:p>
                      </a:txBody>
                      <a:tcPr anchor="ctr"/>
                    </a:tc>
                    <a:tc>
                      <a:txBody>
                        <a:bodyPr/>
                        <a:lstStyle/>
                        <a:p>
                          <a:pPr algn="ctr"/>
                          <a:r>
                            <a:rPr lang="en-US" altLang="zh-CN" sz="2000" strike="noStrike" dirty="0"/>
                            <a:t>3.178</a:t>
                          </a:r>
                          <a:endParaRPr lang="zh-CN" altLang="en-US" sz="2000" strike="noStrike" dirty="0"/>
                        </a:p>
                      </a:txBody>
                      <a:tcPr anchor="ctr"/>
                    </a:tc>
                    <a:extLst>
                      <a:ext uri="{0D108BD9-81ED-4DB2-BD59-A6C34878D82A}">
                        <a16:rowId xmlns:a16="http://schemas.microsoft.com/office/drawing/2014/main" val="3383427992"/>
                      </a:ext>
                    </a:extLst>
                  </a:tr>
                  <a:tr h="396240">
                    <a:tc>
                      <a:txBody>
                        <a:bodyPr/>
                        <a:lstStyle/>
                        <a:p>
                          <a:endParaRPr lang="zh-CN"/>
                        </a:p>
                      </a:txBody>
                      <a:tcPr anchor="ctr">
                        <a:blipFill>
                          <a:blip r:embed="rId3"/>
                          <a:stretch>
                            <a:fillRect l="-182" t="-504545" r="-150730" b="-480303"/>
                          </a:stretch>
                        </a:blipFill>
                      </a:tcPr>
                    </a:tc>
                    <a:tc>
                      <a:txBody>
                        <a:bodyPr/>
                        <a:lstStyle/>
                        <a:p>
                          <a:pPr algn="ctr"/>
                          <a:r>
                            <a:rPr lang="en-US" altLang="zh-CN" sz="2000" strike="noStrike" dirty="0"/>
                            <a:t>3.832</a:t>
                          </a:r>
                          <a:endParaRPr lang="zh-CN" altLang="en-US" sz="2000" strike="noStrike" dirty="0"/>
                        </a:p>
                      </a:txBody>
                      <a:tcPr anchor="ctr"/>
                    </a:tc>
                    <a:tc>
                      <a:txBody>
                        <a:bodyPr/>
                        <a:lstStyle/>
                        <a:p>
                          <a:pPr algn="ctr"/>
                          <a:r>
                            <a:rPr lang="en-US" altLang="zh-CN" sz="2000" strike="noStrike" dirty="0"/>
                            <a:t>3.809</a:t>
                          </a:r>
                          <a:endParaRPr lang="zh-CN" altLang="en-US" sz="2000" strike="noStrike" dirty="0"/>
                        </a:p>
                      </a:txBody>
                      <a:tcPr anchor="ctr"/>
                    </a:tc>
                    <a:extLst>
                      <a:ext uri="{0D108BD9-81ED-4DB2-BD59-A6C34878D82A}">
                        <a16:rowId xmlns:a16="http://schemas.microsoft.com/office/drawing/2014/main" val="2435413014"/>
                      </a:ext>
                    </a:extLst>
                  </a:tr>
                  <a:tr h="396240">
                    <a:tc>
                      <a:txBody>
                        <a:bodyPr/>
                        <a:lstStyle/>
                        <a:p>
                          <a:endParaRPr lang="zh-CN"/>
                        </a:p>
                      </a:txBody>
                      <a:tcPr anchor="ctr">
                        <a:blipFill>
                          <a:blip r:embed="rId3"/>
                          <a:stretch>
                            <a:fillRect l="-182" t="-613846" r="-150730" b="-387692"/>
                          </a:stretch>
                        </a:blipFill>
                      </a:tcPr>
                    </a:tc>
                    <a:tc>
                      <a:txBody>
                        <a:bodyPr/>
                        <a:lstStyle/>
                        <a:p>
                          <a:pPr algn="ctr"/>
                          <a:r>
                            <a:rPr lang="en-US" altLang="zh-CN" sz="2000" dirty="0"/>
                            <a:t>3.300</a:t>
                          </a:r>
                          <a:endParaRPr lang="zh-CN" altLang="en-US" sz="2000" dirty="0"/>
                        </a:p>
                      </a:txBody>
                      <a:tcPr anchor="ctr"/>
                    </a:tc>
                    <a:tc>
                      <a:txBody>
                        <a:bodyPr/>
                        <a:lstStyle/>
                        <a:p>
                          <a:pPr algn="ctr"/>
                          <a:r>
                            <a:rPr lang="en-US" altLang="zh-CN" sz="2000" strike="noStrike" dirty="0"/>
                            <a:t>3.277</a:t>
                          </a:r>
                          <a:endParaRPr lang="zh-CN" altLang="en-US" sz="2000" strike="noStrike" dirty="0"/>
                        </a:p>
                      </a:txBody>
                      <a:tcPr anchor="ctr"/>
                    </a:tc>
                    <a:extLst>
                      <a:ext uri="{0D108BD9-81ED-4DB2-BD59-A6C34878D82A}">
                        <a16:rowId xmlns:a16="http://schemas.microsoft.com/office/drawing/2014/main" val="3668015515"/>
                      </a:ext>
                    </a:extLst>
                  </a:tr>
                  <a:tr h="728091">
                    <a:tc>
                      <a:txBody>
                        <a:bodyPr/>
                        <a:lstStyle/>
                        <a:p>
                          <a:endParaRPr lang="zh-CN"/>
                        </a:p>
                      </a:txBody>
                      <a:tcPr anchor="ctr">
                        <a:blipFill>
                          <a:blip r:embed="rId3"/>
                          <a:stretch>
                            <a:fillRect l="-182" t="-389916" r="-150730" b="-111765"/>
                          </a:stretch>
                        </a:blipFill>
                      </a:tcPr>
                    </a:tc>
                    <a:tc>
                      <a:txBody>
                        <a:bodyPr/>
                        <a:lstStyle/>
                        <a:p>
                          <a:pPr algn="ctr"/>
                          <a:r>
                            <a:rPr lang="en-US" altLang="zh-CN" sz="2000" dirty="0"/>
                            <a:t>-15.189</a:t>
                          </a:r>
                          <a:endParaRPr lang="zh-CN" altLang="en-US" sz="2000" dirty="0"/>
                        </a:p>
                      </a:txBody>
                      <a:tcPr anchor="ctr"/>
                    </a:tc>
                    <a:tc>
                      <a:txBody>
                        <a:bodyPr/>
                        <a:lstStyle/>
                        <a:p>
                          <a:pPr algn="ctr"/>
                          <a:r>
                            <a:rPr lang="en-US" altLang="zh-CN" sz="2000" dirty="0"/>
                            <a:t>-24.716</a:t>
                          </a:r>
                          <a:endParaRPr lang="zh-CN" altLang="en-US" sz="2000" dirty="0"/>
                        </a:p>
                      </a:txBody>
                      <a:tcPr anchor="ctr"/>
                    </a:tc>
                    <a:extLst>
                      <a:ext uri="{0D108BD9-81ED-4DB2-BD59-A6C34878D82A}">
                        <a16:rowId xmlns:a16="http://schemas.microsoft.com/office/drawing/2014/main" val="249675917"/>
                      </a:ext>
                    </a:extLst>
                  </a:tr>
                  <a:tr h="728091">
                    <a:tc>
                      <a:txBody>
                        <a:bodyPr/>
                        <a:lstStyle/>
                        <a:p>
                          <a:endParaRPr lang="zh-CN"/>
                        </a:p>
                      </a:txBody>
                      <a:tcPr anchor="ctr">
                        <a:blipFill>
                          <a:blip r:embed="rId3"/>
                          <a:stretch>
                            <a:fillRect l="-182" t="-485833" r="-150730" b="-10833"/>
                          </a:stretch>
                        </a:blipFill>
                      </a:tcPr>
                    </a:tc>
                    <a:tc>
                      <a:txBody>
                        <a:bodyPr/>
                        <a:lstStyle/>
                        <a:p>
                          <a:pPr algn="ctr"/>
                          <a:r>
                            <a:rPr lang="en-US" altLang="zh-CN" sz="2000" b="0" dirty="0">
                              <a:solidFill>
                                <a:schemeClr val="tx1"/>
                              </a:solidFill>
                            </a:rPr>
                            <a:t>0.000</a:t>
                          </a:r>
                          <a:endParaRPr lang="zh-CN" altLang="en-US" sz="2000" b="0" dirty="0">
                            <a:solidFill>
                              <a:schemeClr val="tx1"/>
                            </a:solidFill>
                          </a:endParaRPr>
                        </a:p>
                      </a:txBody>
                      <a:tcPr anchor="ctr"/>
                    </a:tc>
                    <a:tc>
                      <a:txBody>
                        <a:bodyPr/>
                        <a:lstStyle/>
                        <a:p>
                          <a:pPr algn="ctr"/>
                          <a:r>
                            <a:rPr lang="en-US" altLang="zh-CN" sz="2000" dirty="0"/>
                            <a:t>-9.431</a:t>
                          </a:r>
                          <a:endParaRPr lang="zh-CN" altLang="en-US" sz="2000" dirty="0"/>
                        </a:p>
                      </a:txBody>
                      <a:tcPr anchor="ctr"/>
                    </a:tc>
                    <a:extLst>
                      <a:ext uri="{0D108BD9-81ED-4DB2-BD59-A6C34878D82A}">
                        <a16:rowId xmlns:a16="http://schemas.microsoft.com/office/drawing/2014/main" val="3179627390"/>
                      </a:ext>
                    </a:extLst>
                  </a:tr>
                </a:tbl>
              </a:graphicData>
            </a:graphic>
          </p:graphicFrame>
        </mc:Fallback>
      </mc:AlternateContent>
      <p:sp>
        <p:nvSpPr>
          <p:cNvPr id="4" name="日期占位符 3">
            <a:extLst>
              <a:ext uri="{FF2B5EF4-FFF2-40B4-BE49-F238E27FC236}">
                <a16:creationId xmlns:a16="http://schemas.microsoft.com/office/drawing/2014/main" id="{CCDECC9E-A8A7-1217-1523-4DED97076CF0}"/>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0B444A06-214E-2C2D-2060-25B82FC7D9CE}"/>
              </a:ext>
            </a:extLst>
          </p:cNvPr>
          <p:cNvSpPr>
            <a:spLocks noGrp="1"/>
          </p:cNvSpPr>
          <p:nvPr>
            <p:ph type="sldNum" sz="quarter" idx="12"/>
          </p:nvPr>
        </p:nvSpPr>
        <p:spPr/>
        <p:txBody>
          <a:bodyPr/>
          <a:lstStyle/>
          <a:p>
            <a:fld id="{145E87E0-5A96-412F-AEC1-3371B086441C}" type="slidenum">
              <a:rPr lang="zh-CN" altLang="en-US" smtClean="0"/>
              <a:t>50</a:t>
            </a:fld>
            <a:endParaRPr lang="zh-CN" altLang="en-US"/>
          </a:p>
        </p:txBody>
      </p:sp>
      <p:sp>
        <p:nvSpPr>
          <p:cNvPr id="3" name="页脚占位符 2">
            <a:extLst>
              <a:ext uri="{FF2B5EF4-FFF2-40B4-BE49-F238E27FC236}">
                <a16:creationId xmlns:a16="http://schemas.microsoft.com/office/drawing/2014/main" id="{5BC0BEFC-6950-EB1B-C840-03820A46F486}"/>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127474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51719-8203-5295-CD52-0A3EBADC18DE}"/>
              </a:ext>
            </a:extLst>
          </p:cNvPr>
          <p:cNvSpPr>
            <a:spLocks noGrp="1"/>
          </p:cNvSpPr>
          <p:nvPr>
            <p:ph type="title"/>
          </p:nvPr>
        </p:nvSpPr>
        <p:spPr/>
        <p:txBody>
          <a:bodyPr/>
          <a:lstStyle/>
          <a:p>
            <a:r>
              <a:rPr lang="en-US" altLang="zh-CN" baseline="30000" dirty="0"/>
              <a:t>42</a:t>
            </a:r>
            <a:r>
              <a:rPr lang="en-US" altLang="zh-CN" dirty="0"/>
              <a:t>Mg density distribution</a:t>
            </a:r>
            <a:endParaRPr lang="zh-CN" altLang="en-US" dirty="0"/>
          </a:p>
        </p:txBody>
      </p:sp>
      <p:pic>
        <p:nvPicPr>
          <p:cNvPr id="8" name="内容占位符 7">
            <a:extLst>
              <a:ext uri="{FF2B5EF4-FFF2-40B4-BE49-F238E27FC236}">
                <a16:creationId xmlns:a16="http://schemas.microsoft.com/office/drawing/2014/main" id="{7CD25443-A953-3310-45DE-60801482C041}"/>
              </a:ext>
            </a:extLst>
          </p:cNvPr>
          <p:cNvPicPr>
            <a:picLocks noGrp="1" noChangeAspect="1"/>
          </p:cNvPicPr>
          <p:nvPr>
            <p:ph idx="1"/>
          </p:nvPr>
        </p:nvPicPr>
        <p:blipFill rotWithShape="1">
          <a:blip r:embed="rId2"/>
          <a:srcRect t="7572" b="2829"/>
          <a:stretch/>
        </p:blipFill>
        <p:spPr>
          <a:xfrm>
            <a:off x="882982" y="855634"/>
            <a:ext cx="7378036" cy="4616443"/>
          </a:xfrm>
        </p:spPr>
      </p:pic>
      <p:sp>
        <p:nvSpPr>
          <p:cNvPr id="4" name="日期占位符 3">
            <a:extLst>
              <a:ext uri="{FF2B5EF4-FFF2-40B4-BE49-F238E27FC236}">
                <a16:creationId xmlns:a16="http://schemas.microsoft.com/office/drawing/2014/main" id="{F5A710BB-8AA0-46C0-4083-5A16EC6EF255}"/>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D5B3BD18-57DB-39EA-3A18-0203A849A572}"/>
              </a:ext>
            </a:extLst>
          </p:cNvPr>
          <p:cNvSpPr>
            <a:spLocks noGrp="1"/>
          </p:cNvSpPr>
          <p:nvPr>
            <p:ph type="sldNum" sz="quarter" idx="12"/>
          </p:nvPr>
        </p:nvSpPr>
        <p:spPr/>
        <p:txBody>
          <a:bodyPr/>
          <a:lstStyle/>
          <a:p>
            <a:fld id="{3DABC5EB-4BD7-416D-8E82-74C7A4BEDF3A}" type="slidenum">
              <a:rPr lang="zh-CN" altLang="en-US" smtClean="0"/>
              <a:t>51</a:t>
            </a:fld>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E74EA2E-BDF1-7EE7-97D4-2CCED0811F55}"/>
                  </a:ext>
                </a:extLst>
              </p:cNvPr>
              <p:cNvSpPr txBox="1"/>
              <p:nvPr/>
            </p:nvSpPr>
            <p:spPr>
              <a:xfrm>
                <a:off x="0" y="5476626"/>
                <a:ext cx="9144000" cy="1107996"/>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200" dirty="0"/>
                  <a:t>The neutron </a:t>
                </a:r>
                <a14:m>
                  <m:oMath xmlns:m="http://schemas.openxmlformats.org/officeDocument/2006/math">
                    <m:sSubSup>
                      <m:sSubSupPr>
                        <m:ctrlPr>
                          <a:rPr lang="en-US" altLang="zh-CN" sz="2200" i="1" smtClean="0">
                            <a:latin typeface="Cambria Math" panose="02040503050406030204" pitchFamily="18" charset="0"/>
                          </a:rPr>
                        </m:ctrlPr>
                      </m:sSubSupPr>
                      <m:e>
                        <m:r>
                          <a:rPr lang="en-US" altLang="zh-CN" sz="2200" b="0" i="1" smtClean="0">
                            <a:latin typeface="Cambria Math" panose="02040503050406030204" pitchFamily="18" charset="0"/>
                          </a:rPr>
                          <m:t>1/2</m:t>
                        </m:r>
                      </m:e>
                      <m:sub>
                        <m:r>
                          <a:rPr lang="en-US" altLang="zh-CN" sz="2200" b="0" i="1" smtClean="0">
                            <a:latin typeface="Cambria Math" panose="02040503050406030204" pitchFamily="18" charset="0"/>
                          </a:rPr>
                          <m:t>5</m:t>
                        </m:r>
                      </m:sub>
                      <m:sup>
                        <m:r>
                          <a:rPr lang="en-US" altLang="zh-CN" sz="2200" b="0" i="1" smtClean="0">
                            <a:latin typeface="Cambria Math" panose="02040503050406030204" pitchFamily="18" charset="0"/>
                          </a:rPr>
                          <m:t>−</m:t>
                        </m:r>
                      </m:sup>
                    </m:sSubSup>
                  </m:oMath>
                </a14:m>
                <a:r>
                  <a:rPr lang="zh-CN" altLang="en-US" sz="2200" dirty="0"/>
                  <a:t> </a:t>
                </a:r>
                <a:r>
                  <a:rPr lang="en-US" altLang="zh-CN" sz="2200" dirty="0"/>
                  <a:t>and</a:t>
                </a:r>
                <a:r>
                  <a:rPr lang="zh-CN" altLang="en-US" sz="2200" dirty="0"/>
                  <a:t> </a:t>
                </a:r>
                <a14:m>
                  <m:oMath xmlns:m="http://schemas.openxmlformats.org/officeDocument/2006/math">
                    <m:sSubSup>
                      <m:sSubSupPr>
                        <m:ctrlPr>
                          <a:rPr lang="en-US" altLang="zh-CN" sz="2200" i="1">
                            <a:latin typeface="Cambria Math" panose="02040503050406030204" pitchFamily="18" charset="0"/>
                          </a:rPr>
                        </m:ctrlPr>
                      </m:sSubSupPr>
                      <m:e>
                        <m:r>
                          <a:rPr lang="en-US" altLang="zh-CN" sz="2200" b="0" i="1" smtClean="0">
                            <a:latin typeface="Cambria Math" panose="02040503050406030204" pitchFamily="18" charset="0"/>
                          </a:rPr>
                          <m:t>3/2</m:t>
                        </m:r>
                      </m:e>
                      <m:sub>
                        <m:r>
                          <a:rPr lang="en-US" altLang="zh-CN" sz="2200" b="0" i="1" smtClean="0">
                            <a:latin typeface="Cambria Math" panose="02040503050406030204" pitchFamily="18" charset="0"/>
                          </a:rPr>
                          <m:t>3</m:t>
                        </m:r>
                      </m:sub>
                      <m:sup>
                        <m:r>
                          <a:rPr lang="en-US" altLang="zh-CN" sz="2200" b="0" i="1" smtClean="0">
                            <a:latin typeface="Cambria Math" panose="02040503050406030204" pitchFamily="18" charset="0"/>
                          </a:rPr>
                          <m:t>−</m:t>
                        </m:r>
                      </m:sup>
                    </m:sSubSup>
                  </m:oMath>
                </a14:m>
                <a:r>
                  <a:rPr lang="zh-CN" altLang="en-US" sz="2200" dirty="0"/>
                  <a:t> </a:t>
                </a:r>
                <a:r>
                  <a:rPr lang="en-US" altLang="zh-CN" sz="2200" dirty="0"/>
                  <a:t>levels contribute most to the halo</a:t>
                </a:r>
                <a:r>
                  <a:rPr lang="zh-CN" altLang="en-US" sz="2200" dirty="0"/>
                  <a:t>，</a:t>
                </a:r>
                <a:r>
                  <a:rPr lang="en-US" altLang="zh-CN" sz="2200" dirty="0"/>
                  <a:t>which is consistent with the results in </a:t>
                </a:r>
                <a:r>
                  <a:rPr lang="zh-CN" altLang="en-US" sz="2200" dirty="0"/>
                  <a:t> </a:t>
                </a:r>
                <a:r>
                  <a:rPr lang="en-US" altLang="zh-CN" sz="2200" dirty="0">
                    <a:solidFill>
                      <a:srgbClr val="0000FF"/>
                    </a:solidFill>
                  </a:rPr>
                  <a:t>Li, Meng, Ring, Zhao and Zhou, PRC </a:t>
                </a:r>
                <a:r>
                  <a:rPr lang="en-US" altLang="zh-CN" sz="2200" b="1" dirty="0">
                    <a:solidFill>
                      <a:srgbClr val="0000FF"/>
                    </a:solidFill>
                  </a:rPr>
                  <a:t>85</a:t>
                </a:r>
                <a:r>
                  <a:rPr lang="en-US" altLang="zh-CN" sz="2200" dirty="0">
                    <a:solidFill>
                      <a:srgbClr val="0000FF"/>
                    </a:solidFill>
                  </a:rPr>
                  <a:t> (2012) 024312</a:t>
                </a:r>
                <a:endParaRPr lang="zh-CN" altLang="en-US" sz="2200" dirty="0"/>
              </a:p>
            </p:txBody>
          </p:sp>
        </mc:Choice>
        <mc:Fallback xmlns="">
          <p:sp>
            <p:nvSpPr>
              <p:cNvPr id="14" name="文本框 13">
                <a:extLst>
                  <a:ext uri="{FF2B5EF4-FFF2-40B4-BE49-F238E27FC236}">
                    <a16:creationId xmlns:a16="http://schemas.microsoft.com/office/drawing/2014/main" id="{9E74EA2E-BDF1-7EE7-97D4-2CCED0811F55}"/>
                  </a:ext>
                </a:extLst>
              </p:cNvPr>
              <p:cNvSpPr txBox="1">
                <a:spLocks noRot="1" noChangeAspect="1" noMove="1" noResize="1" noEditPoints="1" noAdjustHandles="1" noChangeArrowheads="1" noChangeShapeType="1" noTextEdit="1"/>
              </p:cNvSpPr>
              <p:nvPr/>
            </p:nvSpPr>
            <p:spPr>
              <a:xfrm>
                <a:off x="0" y="5476626"/>
                <a:ext cx="9144000" cy="1107996"/>
              </a:xfrm>
              <a:prstGeom prst="rect">
                <a:avLst/>
              </a:prstGeom>
              <a:blipFill>
                <a:blip r:embed="rId3"/>
                <a:stretch>
                  <a:fillRect l="-733" t="-3297" r="-867" b="-10989"/>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42ED7EFC-6B68-3450-7BB8-FDB2DA5B4682}"/>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1756024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FE249-B0B7-3B5C-1DEB-748EF0194A74}"/>
              </a:ext>
            </a:extLst>
          </p:cNvPr>
          <p:cNvSpPr>
            <a:spLocks noGrp="1"/>
          </p:cNvSpPr>
          <p:nvPr>
            <p:ph type="title"/>
          </p:nvPr>
        </p:nvSpPr>
        <p:spPr/>
        <p:txBody>
          <a:bodyPr/>
          <a:lstStyle/>
          <a:p>
            <a:r>
              <a:rPr lang="en-US" altLang="zh-CN" dirty="0"/>
              <a:t>Density distribution of </a:t>
            </a:r>
            <a:r>
              <a:rPr lang="en-US" altLang="zh-CN" baseline="30000" dirty="0"/>
              <a:t>42</a:t>
            </a:r>
            <a:r>
              <a:rPr lang="en-US" altLang="zh-CN" dirty="0"/>
              <a:t>Mg</a:t>
            </a:r>
            <a:endParaRPr lang="zh-CN" altLang="en-US" dirty="0"/>
          </a:p>
        </p:txBody>
      </p:sp>
      <p:pic>
        <p:nvPicPr>
          <p:cNvPr id="7" name="内容占位符 6">
            <a:extLst>
              <a:ext uri="{FF2B5EF4-FFF2-40B4-BE49-F238E27FC236}">
                <a16:creationId xmlns:a16="http://schemas.microsoft.com/office/drawing/2014/main" id="{B4D23758-6476-679A-5E03-3ECDC1E0575D}"/>
              </a:ext>
            </a:extLst>
          </p:cNvPr>
          <p:cNvPicPr>
            <a:picLocks noGrp="1" noChangeAspect="1"/>
          </p:cNvPicPr>
          <p:nvPr>
            <p:ph idx="1"/>
          </p:nvPr>
        </p:nvPicPr>
        <p:blipFill rotWithShape="1">
          <a:blip r:embed="rId3"/>
          <a:srcRect t="7699" b="12656"/>
          <a:stretch/>
        </p:blipFill>
        <p:spPr>
          <a:xfrm>
            <a:off x="850311" y="2710320"/>
            <a:ext cx="8293395" cy="3654880"/>
          </a:xfrm>
        </p:spPr>
      </p:pic>
      <p:sp>
        <p:nvSpPr>
          <p:cNvPr id="8" name="日期占位符 7">
            <a:extLst>
              <a:ext uri="{FF2B5EF4-FFF2-40B4-BE49-F238E27FC236}">
                <a16:creationId xmlns:a16="http://schemas.microsoft.com/office/drawing/2014/main" id="{FFBA918D-9CF7-1A11-BC11-C0030BB81EB0}"/>
              </a:ext>
            </a:extLst>
          </p:cNvPr>
          <p:cNvSpPr>
            <a:spLocks noGrp="1"/>
          </p:cNvSpPr>
          <p:nvPr>
            <p:ph type="dt" sz="half" idx="10"/>
          </p:nvPr>
        </p:nvSpPr>
        <p:spPr/>
        <p:txBody>
          <a:bodyPr/>
          <a:lstStyle/>
          <a:p>
            <a:r>
              <a:rPr lang="en-US" altLang="zh-CN"/>
              <a:t>2024/7/3</a:t>
            </a:r>
            <a:endParaRPr lang="zh-CN" altLang="en-US"/>
          </a:p>
        </p:txBody>
      </p:sp>
      <p:sp>
        <p:nvSpPr>
          <p:cNvPr id="9" name="灯片编号占位符 8">
            <a:extLst>
              <a:ext uri="{FF2B5EF4-FFF2-40B4-BE49-F238E27FC236}">
                <a16:creationId xmlns:a16="http://schemas.microsoft.com/office/drawing/2014/main" id="{4C094B3C-4CE8-F000-5AD0-193DE2017EA7}"/>
              </a:ext>
            </a:extLst>
          </p:cNvPr>
          <p:cNvSpPr>
            <a:spLocks noGrp="1"/>
          </p:cNvSpPr>
          <p:nvPr>
            <p:ph type="sldNum" sz="quarter" idx="12"/>
          </p:nvPr>
        </p:nvSpPr>
        <p:spPr/>
        <p:txBody>
          <a:bodyPr/>
          <a:lstStyle/>
          <a:p>
            <a:fld id="{3DABC5EB-4BD7-416D-8E82-74C7A4BEDF3A}" type="slidenum">
              <a:rPr lang="zh-CN" altLang="en-US" smtClean="0"/>
              <a:t>52</a:t>
            </a:fld>
            <a:endParaRPr lang="zh-CN" altLang="en-US"/>
          </a:p>
        </p:txBody>
      </p:sp>
      <mc:AlternateContent xmlns:mc="http://schemas.openxmlformats.org/markup-compatibility/2006" xmlns:a14="http://schemas.microsoft.com/office/drawing/2010/main">
        <mc:Choice Requires="a14">
          <p:graphicFrame>
            <p:nvGraphicFramePr>
              <p:cNvPr id="21" name="表格 20">
                <a:extLst>
                  <a:ext uri="{FF2B5EF4-FFF2-40B4-BE49-F238E27FC236}">
                    <a16:creationId xmlns:a16="http://schemas.microsoft.com/office/drawing/2014/main" id="{5200BBCC-41B5-1332-DC50-270BFFB062D1}"/>
                  </a:ext>
                </a:extLst>
              </p:cNvPr>
              <p:cNvGraphicFramePr>
                <a:graphicFrameLocks noGrp="1"/>
              </p:cNvGraphicFramePr>
              <p:nvPr/>
            </p:nvGraphicFramePr>
            <p:xfrm>
              <a:off x="307549" y="904624"/>
              <a:ext cx="8528314" cy="1584960"/>
            </p:xfrm>
            <a:graphic>
              <a:graphicData uri="http://schemas.openxmlformats.org/drawingml/2006/table">
                <a:tbl>
                  <a:tblPr firstRow="1" bandRow="1">
                    <a:tableStyleId>{5C22544A-7EE6-4342-B048-85BDC9FD1C3A}</a:tableStyleId>
                  </a:tblPr>
                  <a:tblGrid>
                    <a:gridCol w="1804182">
                      <a:extLst>
                        <a:ext uri="{9D8B030D-6E8A-4147-A177-3AD203B41FA5}">
                          <a16:colId xmlns:a16="http://schemas.microsoft.com/office/drawing/2014/main" val="1008028124"/>
                        </a:ext>
                      </a:extLst>
                    </a:gridCol>
                    <a:gridCol w="1681033">
                      <a:extLst>
                        <a:ext uri="{9D8B030D-6E8A-4147-A177-3AD203B41FA5}">
                          <a16:colId xmlns:a16="http://schemas.microsoft.com/office/drawing/2014/main" val="2132379931"/>
                        </a:ext>
                      </a:extLst>
                    </a:gridCol>
                    <a:gridCol w="1681033">
                      <a:extLst>
                        <a:ext uri="{9D8B030D-6E8A-4147-A177-3AD203B41FA5}">
                          <a16:colId xmlns:a16="http://schemas.microsoft.com/office/drawing/2014/main" val="134518027"/>
                        </a:ext>
                      </a:extLst>
                    </a:gridCol>
                    <a:gridCol w="1681033">
                      <a:extLst>
                        <a:ext uri="{9D8B030D-6E8A-4147-A177-3AD203B41FA5}">
                          <a16:colId xmlns:a16="http://schemas.microsoft.com/office/drawing/2014/main" val="2395217422"/>
                        </a:ext>
                      </a:extLst>
                    </a:gridCol>
                    <a:gridCol w="1681033">
                      <a:extLst>
                        <a:ext uri="{9D8B030D-6E8A-4147-A177-3AD203B41FA5}">
                          <a16:colId xmlns:a16="http://schemas.microsoft.com/office/drawing/2014/main" val="1092524442"/>
                        </a:ext>
                      </a:extLst>
                    </a:gridCol>
                  </a:tblGrid>
                  <a:tr h="370840">
                    <a:tc rowSpan="2">
                      <a:txBody>
                        <a:bodyPr/>
                        <a:lstStyle/>
                        <a:p>
                          <a:pPr algn="ctr"/>
                          <a:endParaRPr lang="zh-CN" altLang="en-US" sz="2000" dirty="0"/>
                        </a:p>
                      </a:txBody>
                      <a:tcPr anchor="ctr"/>
                    </a:tc>
                    <a:tc gridSpan="2">
                      <a:txBody>
                        <a:bodyPr/>
                        <a:lstStyle/>
                        <a:p>
                          <a:pPr algn="ctr"/>
                          <a:r>
                            <a:rPr lang="en-US" altLang="zh-CN" sz="2000" b="1" dirty="0"/>
                            <a:t>Core</a:t>
                          </a:r>
                          <a:endParaRPr lang="zh-CN" altLang="en-US" sz="2000" b="1" dirty="0"/>
                        </a:p>
                      </a:txBody>
                      <a:tcPr anchor="ctr"/>
                    </a:tc>
                    <a:tc hMerge="1">
                      <a:txBody>
                        <a:bodyPr/>
                        <a:lstStyle/>
                        <a:p>
                          <a:pPr algn="ctr"/>
                          <a:endParaRPr lang="zh-CN" altLang="en-US" dirty="0"/>
                        </a:p>
                      </a:txBody>
                      <a:tcPr anchor="ctr"/>
                    </a:tc>
                    <a:tc gridSpan="2">
                      <a:txBody>
                        <a:bodyPr/>
                        <a:lstStyle/>
                        <a:p>
                          <a:pPr algn="ctr"/>
                          <a:r>
                            <a:rPr lang="en-US" altLang="zh-CN" sz="2000" b="1" dirty="0"/>
                            <a:t>Halo</a:t>
                          </a:r>
                          <a:endParaRPr lang="zh-CN" altLang="en-US" sz="2000" b="1" dirty="0"/>
                        </a:p>
                      </a:txBody>
                      <a:tcPr anchor="ctr"/>
                    </a:tc>
                    <a:tc hMerge="1">
                      <a:txBody>
                        <a:bodyPr/>
                        <a:lstStyle/>
                        <a:p>
                          <a:pPr algn="ctr"/>
                          <a:endParaRPr lang="zh-CN" altLang="en-US" dirty="0"/>
                        </a:p>
                      </a:txBody>
                      <a:tcPr anchor="ctr"/>
                    </a:tc>
                    <a:extLst>
                      <a:ext uri="{0D108BD9-81ED-4DB2-BD59-A6C34878D82A}">
                        <a16:rowId xmlns:a16="http://schemas.microsoft.com/office/drawing/2014/main" val="38037975"/>
                      </a:ext>
                    </a:extLst>
                  </a:tr>
                  <a:tr h="370840">
                    <a:tc vMerge="1">
                      <a:txBody>
                        <a:bodyPr/>
                        <a:lstStyle/>
                        <a:p>
                          <a:pPr algn="ctr"/>
                          <a:endParaRPr lang="zh-CN" altLang="en-US"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37461496"/>
                      </a:ext>
                    </a:extLst>
                  </a:tr>
                  <a:tr h="370840">
                    <a:tc>
                      <a:txBody>
                        <a:bodyPr/>
                        <a:lstStyle/>
                        <a:p>
                          <a:pPr algn="ctr"/>
                          <a:r>
                            <a:rPr lang="en-US" altLang="zh-CN" sz="2000" dirty="0"/>
                            <a:t>Radius </a:t>
                          </a:r>
                          <a14:m>
                            <m:oMath xmlns:m="http://schemas.openxmlformats.org/officeDocument/2006/math">
                              <m:r>
                                <a:rPr lang="en-US" altLang="zh-CN" sz="2000" b="0" i="1" smtClean="0">
                                  <a:latin typeface="Cambria Math" panose="02040503050406030204" pitchFamily="18" charset="0"/>
                                </a:rPr>
                                <m:t>𝑅</m:t>
                              </m:r>
                            </m:oMath>
                          </a14:m>
                          <a:r>
                            <a:rPr lang="en-US" altLang="zh-CN" sz="2000" dirty="0"/>
                            <a:t> (</a:t>
                          </a:r>
                          <a:r>
                            <a:rPr lang="en-US" altLang="zh-CN" sz="2000" dirty="0" err="1"/>
                            <a:t>fm</a:t>
                          </a:r>
                          <a:r>
                            <a:rPr lang="en-US" altLang="zh-CN" sz="2000" dirty="0"/>
                            <a:t>)</a:t>
                          </a:r>
                          <a:endParaRPr lang="zh-CN" altLang="en-US" sz="2000" dirty="0"/>
                        </a:p>
                      </a:txBody>
                      <a:tcPr anchor="ctr"/>
                    </a:tc>
                    <a:tc>
                      <a:txBody>
                        <a:bodyPr/>
                        <a:lstStyle/>
                        <a:p>
                          <a:pPr algn="ctr"/>
                          <a:r>
                            <a:rPr lang="en-US" altLang="zh-CN" sz="2000" dirty="0"/>
                            <a:t>3.899</a:t>
                          </a:r>
                          <a:endParaRPr lang="zh-CN" altLang="en-US" sz="2000" dirty="0"/>
                        </a:p>
                      </a:txBody>
                      <a:tcPr anchor="ctr"/>
                    </a:tc>
                    <a:tc>
                      <a:txBody>
                        <a:bodyPr/>
                        <a:lstStyle/>
                        <a:p>
                          <a:pPr algn="ctr"/>
                          <a:r>
                            <a:rPr lang="en-US" altLang="zh-CN" sz="2000" dirty="0"/>
                            <a:t>3.858</a:t>
                          </a:r>
                          <a:endParaRPr lang="zh-CN" altLang="en-US" sz="2000" dirty="0"/>
                        </a:p>
                      </a:txBody>
                      <a:tcPr anchor="ctr"/>
                    </a:tc>
                    <a:tc>
                      <a:txBody>
                        <a:bodyPr/>
                        <a:lstStyle/>
                        <a:p>
                          <a:pPr algn="ctr"/>
                          <a:r>
                            <a:rPr lang="en-US" altLang="zh-CN" sz="2000" dirty="0"/>
                            <a:t>5.373</a:t>
                          </a:r>
                          <a:endParaRPr lang="zh-CN" altLang="en-US" sz="2000" dirty="0"/>
                        </a:p>
                      </a:txBody>
                      <a:tcPr anchor="ctr"/>
                    </a:tc>
                    <a:tc>
                      <a:txBody>
                        <a:bodyPr/>
                        <a:lstStyle/>
                        <a:p>
                          <a:pPr algn="ctr"/>
                          <a:r>
                            <a:rPr lang="en-US" altLang="zh-CN" sz="2000" dirty="0"/>
                            <a:t>5.181</a:t>
                          </a:r>
                          <a:endParaRPr lang="zh-CN" altLang="en-US" sz="2000" dirty="0"/>
                        </a:p>
                      </a:txBody>
                      <a:tcPr anchor="ctr"/>
                    </a:tc>
                    <a:extLst>
                      <a:ext uri="{0D108BD9-81ED-4DB2-BD59-A6C34878D82A}">
                        <a16:rowId xmlns:a16="http://schemas.microsoft.com/office/drawing/2014/main" val="3549289911"/>
                      </a:ext>
                    </a:extLst>
                  </a:tr>
                  <a:tr h="370840">
                    <a:tc>
                      <a:txBody>
                        <a:bodyPr/>
                        <a:lstStyle/>
                        <a:p>
                          <a:pPr algn="ctr"/>
                          <a:r>
                            <a:rPr lang="en-US" altLang="zh-CN" sz="2000" dirty="0"/>
                            <a:t>Deformation </a:t>
                          </a:r>
                          <a14:m>
                            <m:oMath xmlns:m="http://schemas.openxmlformats.org/officeDocument/2006/math">
                              <m:r>
                                <a:rPr lang="en-US" altLang="zh-CN" sz="2000" b="0" i="1" smtClean="0">
                                  <a:latin typeface="Cambria Math" panose="02040503050406030204" pitchFamily="18" charset="0"/>
                                </a:rPr>
                                <m:t>𝛽</m:t>
                              </m:r>
                            </m:oMath>
                          </a14:m>
                          <a:endParaRPr lang="zh-CN" altLang="en-US" sz="2000" dirty="0"/>
                        </a:p>
                      </a:txBody>
                      <a:tcPr anchor="ctr"/>
                    </a:tc>
                    <a:tc>
                      <a:txBody>
                        <a:bodyPr/>
                        <a:lstStyle/>
                        <a:p>
                          <a:pPr algn="ctr"/>
                          <a:r>
                            <a:rPr lang="en-US" altLang="zh-CN" sz="2000" dirty="0"/>
                            <a:t>0.447</a:t>
                          </a:r>
                          <a:endParaRPr lang="zh-CN" altLang="en-US" sz="2000" dirty="0"/>
                        </a:p>
                      </a:txBody>
                      <a:tcPr anchor="ctr"/>
                    </a:tc>
                    <a:tc>
                      <a:txBody>
                        <a:bodyPr/>
                        <a:lstStyle/>
                        <a:p>
                          <a:pPr algn="ctr"/>
                          <a:r>
                            <a:rPr lang="en-US" altLang="zh-CN" sz="2000" dirty="0"/>
                            <a:t>0.370</a:t>
                          </a:r>
                          <a:endParaRPr lang="zh-CN" altLang="en-US" sz="2000" dirty="0"/>
                        </a:p>
                      </a:txBody>
                      <a:tcPr anchor="ctr"/>
                    </a:tc>
                    <a:tc>
                      <a:txBody>
                        <a:bodyPr/>
                        <a:lstStyle/>
                        <a:p>
                          <a:pPr algn="ctr"/>
                          <a:r>
                            <a:rPr lang="en-US" altLang="zh-CN" sz="2000" dirty="0"/>
                            <a:t>-0.225</a:t>
                          </a:r>
                          <a:endParaRPr lang="zh-CN" altLang="en-US" sz="2000" dirty="0"/>
                        </a:p>
                      </a:txBody>
                      <a:tcPr anchor="ctr"/>
                    </a:tc>
                    <a:tc>
                      <a:txBody>
                        <a:bodyPr/>
                        <a:lstStyle/>
                        <a:p>
                          <a:pPr algn="ctr"/>
                          <a:r>
                            <a:rPr lang="en-US" altLang="zh-CN" sz="2000" b="1" dirty="0">
                              <a:solidFill>
                                <a:srgbClr val="FF0000"/>
                              </a:solidFill>
                            </a:rPr>
                            <a:t>-0.465</a:t>
                          </a:r>
                          <a:endParaRPr lang="zh-CN" altLang="en-US" sz="2000" b="1" dirty="0">
                            <a:solidFill>
                              <a:srgbClr val="FF0000"/>
                            </a:solidFill>
                          </a:endParaRPr>
                        </a:p>
                      </a:txBody>
                      <a:tcPr anchor="ctr"/>
                    </a:tc>
                    <a:extLst>
                      <a:ext uri="{0D108BD9-81ED-4DB2-BD59-A6C34878D82A}">
                        <a16:rowId xmlns:a16="http://schemas.microsoft.com/office/drawing/2014/main" val="1207639113"/>
                      </a:ext>
                    </a:extLst>
                  </a:tr>
                </a:tbl>
              </a:graphicData>
            </a:graphic>
          </p:graphicFrame>
        </mc:Choice>
        <mc:Fallback xmlns="">
          <p:graphicFrame>
            <p:nvGraphicFramePr>
              <p:cNvPr id="21" name="表格 20">
                <a:extLst>
                  <a:ext uri="{FF2B5EF4-FFF2-40B4-BE49-F238E27FC236}">
                    <a16:creationId xmlns:a16="http://schemas.microsoft.com/office/drawing/2014/main" id="{5200BBCC-41B5-1332-DC50-270BFFB062D1}"/>
                  </a:ext>
                </a:extLst>
              </p:cNvPr>
              <p:cNvGraphicFramePr>
                <a:graphicFrameLocks noGrp="1"/>
              </p:cNvGraphicFramePr>
              <p:nvPr/>
            </p:nvGraphicFramePr>
            <p:xfrm>
              <a:off x="307549" y="904624"/>
              <a:ext cx="8528314" cy="1584960"/>
            </p:xfrm>
            <a:graphic>
              <a:graphicData uri="http://schemas.openxmlformats.org/drawingml/2006/table">
                <a:tbl>
                  <a:tblPr firstRow="1" bandRow="1">
                    <a:tableStyleId>{5C22544A-7EE6-4342-B048-85BDC9FD1C3A}</a:tableStyleId>
                  </a:tblPr>
                  <a:tblGrid>
                    <a:gridCol w="1804182">
                      <a:extLst>
                        <a:ext uri="{9D8B030D-6E8A-4147-A177-3AD203B41FA5}">
                          <a16:colId xmlns:a16="http://schemas.microsoft.com/office/drawing/2014/main" val="1008028124"/>
                        </a:ext>
                      </a:extLst>
                    </a:gridCol>
                    <a:gridCol w="1681033">
                      <a:extLst>
                        <a:ext uri="{9D8B030D-6E8A-4147-A177-3AD203B41FA5}">
                          <a16:colId xmlns:a16="http://schemas.microsoft.com/office/drawing/2014/main" val="2132379931"/>
                        </a:ext>
                      </a:extLst>
                    </a:gridCol>
                    <a:gridCol w="1681033">
                      <a:extLst>
                        <a:ext uri="{9D8B030D-6E8A-4147-A177-3AD203B41FA5}">
                          <a16:colId xmlns:a16="http://schemas.microsoft.com/office/drawing/2014/main" val="134518027"/>
                        </a:ext>
                      </a:extLst>
                    </a:gridCol>
                    <a:gridCol w="1681033">
                      <a:extLst>
                        <a:ext uri="{9D8B030D-6E8A-4147-A177-3AD203B41FA5}">
                          <a16:colId xmlns:a16="http://schemas.microsoft.com/office/drawing/2014/main" val="2395217422"/>
                        </a:ext>
                      </a:extLst>
                    </a:gridCol>
                    <a:gridCol w="1681033">
                      <a:extLst>
                        <a:ext uri="{9D8B030D-6E8A-4147-A177-3AD203B41FA5}">
                          <a16:colId xmlns:a16="http://schemas.microsoft.com/office/drawing/2014/main" val="1092524442"/>
                        </a:ext>
                      </a:extLst>
                    </a:gridCol>
                  </a:tblGrid>
                  <a:tr h="396240">
                    <a:tc rowSpan="2">
                      <a:txBody>
                        <a:bodyPr/>
                        <a:lstStyle/>
                        <a:p>
                          <a:pPr algn="ctr"/>
                          <a:endParaRPr lang="zh-CN" altLang="en-US" sz="2000" dirty="0"/>
                        </a:p>
                      </a:txBody>
                      <a:tcPr anchor="ctr"/>
                    </a:tc>
                    <a:tc gridSpan="2">
                      <a:txBody>
                        <a:bodyPr/>
                        <a:lstStyle/>
                        <a:p>
                          <a:pPr algn="ctr"/>
                          <a:r>
                            <a:rPr lang="en-US" altLang="zh-CN" sz="2000" b="1" dirty="0"/>
                            <a:t>Core</a:t>
                          </a:r>
                          <a:endParaRPr lang="zh-CN" altLang="en-US" sz="2000" b="1" dirty="0"/>
                        </a:p>
                      </a:txBody>
                      <a:tcPr anchor="ctr"/>
                    </a:tc>
                    <a:tc hMerge="1">
                      <a:txBody>
                        <a:bodyPr/>
                        <a:lstStyle/>
                        <a:p>
                          <a:pPr algn="ctr"/>
                          <a:endParaRPr lang="zh-CN" altLang="en-US" dirty="0"/>
                        </a:p>
                      </a:txBody>
                      <a:tcPr anchor="ctr"/>
                    </a:tc>
                    <a:tc gridSpan="2">
                      <a:txBody>
                        <a:bodyPr/>
                        <a:lstStyle/>
                        <a:p>
                          <a:pPr algn="ctr"/>
                          <a:r>
                            <a:rPr lang="en-US" altLang="zh-CN" sz="2000" b="1" dirty="0"/>
                            <a:t>Halo</a:t>
                          </a:r>
                          <a:endParaRPr lang="zh-CN" altLang="en-US" sz="2000" b="1" dirty="0"/>
                        </a:p>
                      </a:txBody>
                      <a:tcPr anchor="ctr"/>
                    </a:tc>
                    <a:tc hMerge="1">
                      <a:txBody>
                        <a:bodyPr/>
                        <a:lstStyle/>
                        <a:p>
                          <a:pPr algn="ctr"/>
                          <a:endParaRPr lang="zh-CN" altLang="en-US" dirty="0"/>
                        </a:p>
                      </a:txBody>
                      <a:tcPr anchor="ctr"/>
                    </a:tc>
                    <a:extLst>
                      <a:ext uri="{0D108BD9-81ED-4DB2-BD59-A6C34878D82A}">
                        <a16:rowId xmlns:a16="http://schemas.microsoft.com/office/drawing/2014/main" val="38037975"/>
                      </a:ext>
                    </a:extLst>
                  </a:tr>
                  <a:tr h="396240">
                    <a:tc vMerge="1">
                      <a:txBody>
                        <a:bodyPr/>
                        <a:lstStyle/>
                        <a:p>
                          <a:pPr algn="ctr"/>
                          <a:endParaRPr lang="zh-CN" altLang="en-US"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tc>
                      <a:txBody>
                        <a:bodyPr/>
                        <a:lstStyle/>
                        <a:p>
                          <a:pPr algn="ctr"/>
                          <a:r>
                            <a:rPr lang="en-US" altLang="zh-CN" sz="2000" dirty="0" err="1"/>
                            <a:t>DRHBc</a:t>
                          </a:r>
                          <a:endParaRPr lang="zh-CN" altLang="en-US" sz="2000" dirty="0"/>
                        </a:p>
                      </a:txBody>
                      <a:tcPr anchor="ctr"/>
                    </a:tc>
                    <a:tc>
                      <a:txBody>
                        <a:bodyPr/>
                        <a:lstStyle/>
                        <a:p>
                          <a:pPr algn="ctr"/>
                          <a:r>
                            <a:rPr lang="en-US" altLang="zh-CN" sz="2000" dirty="0" err="1"/>
                            <a:t>DRHBc+LN</a:t>
                          </a:r>
                          <a:endParaRPr lang="zh-CN" altLang="en-US" sz="2000" dirty="0"/>
                        </a:p>
                      </a:txBody>
                      <a:tcPr anchor="ctr"/>
                    </a:tc>
                    <a:extLst>
                      <a:ext uri="{0D108BD9-81ED-4DB2-BD59-A6C34878D82A}">
                        <a16:rowId xmlns:a16="http://schemas.microsoft.com/office/drawing/2014/main" val="3037461496"/>
                      </a:ext>
                    </a:extLst>
                  </a:tr>
                  <a:tr h="396240">
                    <a:tc>
                      <a:txBody>
                        <a:bodyPr/>
                        <a:lstStyle/>
                        <a:p>
                          <a:endParaRPr lang="zh-CN"/>
                        </a:p>
                      </a:txBody>
                      <a:tcPr anchor="ctr">
                        <a:blipFill>
                          <a:blip r:embed="rId4"/>
                          <a:stretch>
                            <a:fillRect l="-338" t="-207692" r="-374324" b="-127692"/>
                          </a:stretch>
                        </a:blipFill>
                      </a:tcPr>
                    </a:tc>
                    <a:tc>
                      <a:txBody>
                        <a:bodyPr/>
                        <a:lstStyle/>
                        <a:p>
                          <a:pPr algn="ctr"/>
                          <a:r>
                            <a:rPr lang="en-US" altLang="zh-CN" sz="2000" dirty="0"/>
                            <a:t>3.899</a:t>
                          </a:r>
                          <a:endParaRPr lang="zh-CN" altLang="en-US" sz="2000" dirty="0"/>
                        </a:p>
                      </a:txBody>
                      <a:tcPr anchor="ctr"/>
                    </a:tc>
                    <a:tc>
                      <a:txBody>
                        <a:bodyPr/>
                        <a:lstStyle/>
                        <a:p>
                          <a:pPr algn="ctr"/>
                          <a:r>
                            <a:rPr lang="en-US" altLang="zh-CN" sz="2000" dirty="0"/>
                            <a:t>3.858</a:t>
                          </a:r>
                          <a:endParaRPr lang="zh-CN" altLang="en-US" sz="2000" dirty="0"/>
                        </a:p>
                      </a:txBody>
                      <a:tcPr anchor="ctr"/>
                    </a:tc>
                    <a:tc>
                      <a:txBody>
                        <a:bodyPr/>
                        <a:lstStyle/>
                        <a:p>
                          <a:pPr algn="ctr"/>
                          <a:r>
                            <a:rPr lang="en-US" altLang="zh-CN" sz="2000" dirty="0"/>
                            <a:t>5.373</a:t>
                          </a:r>
                          <a:endParaRPr lang="zh-CN" altLang="en-US" sz="2000" dirty="0"/>
                        </a:p>
                      </a:txBody>
                      <a:tcPr anchor="ctr"/>
                    </a:tc>
                    <a:tc>
                      <a:txBody>
                        <a:bodyPr/>
                        <a:lstStyle/>
                        <a:p>
                          <a:pPr algn="ctr"/>
                          <a:r>
                            <a:rPr lang="en-US" altLang="zh-CN" sz="2000" dirty="0"/>
                            <a:t>5.181</a:t>
                          </a:r>
                          <a:endParaRPr lang="zh-CN" altLang="en-US" sz="2000" dirty="0"/>
                        </a:p>
                      </a:txBody>
                      <a:tcPr anchor="ctr"/>
                    </a:tc>
                    <a:extLst>
                      <a:ext uri="{0D108BD9-81ED-4DB2-BD59-A6C34878D82A}">
                        <a16:rowId xmlns:a16="http://schemas.microsoft.com/office/drawing/2014/main" val="3549289911"/>
                      </a:ext>
                    </a:extLst>
                  </a:tr>
                  <a:tr h="396240">
                    <a:tc>
                      <a:txBody>
                        <a:bodyPr/>
                        <a:lstStyle/>
                        <a:p>
                          <a:endParaRPr lang="zh-CN"/>
                        </a:p>
                      </a:txBody>
                      <a:tcPr anchor="ctr">
                        <a:blipFill>
                          <a:blip r:embed="rId4"/>
                          <a:stretch>
                            <a:fillRect l="-338" t="-307692" r="-374324" b="-27692"/>
                          </a:stretch>
                        </a:blipFill>
                      </a:tcPr>
                    </a:tc>
                    <a:tc>
                      <a:txBody>
                        <a:bodyPr/>
                        <a:lstStyle/>
                        <a:p>
                          <a:pPr algn="ctr"/>
                          <a:r>
                            <a:rPr lang="en-US" altLang="zh-CN" sz="2000" dirty="0"/>
                            <a:t>0.447</a:t>
                          </a:r>
                          <a:endParaRPr lang="zh-CN" altLang="en-US" sz="2000" dirty="0"/>
                        </a:p>
                      </a:txBody>
                      <a:tcPr anchor="ctr"/>
                    </a:tc>
                    <a:tc>
                      <a:txBody>
                        <a:bodyPr/>
                        <a:lstStyle/>
                        <a:p>
                          <a:pPr algn="ctr"/>
                          <a:r>
                            <a:rPr lang="en-US" altLang="zh-CN" sz="2000" dirty="0"/>
                            <a:t>0.370</a:t>
                          </a:r>
                          <a:endParaRPr lang="zh-CN" altLang="en-US" sz="2000" dirty="0"/>
                        </a:p>
                      </a:txBody>
                      <a:tcPr anchor="ctr"/>
                    </a:tc>
                    <a:tc>
                      <a:txBody>
                        <a:bodyPr/>
                        <a:lstStyle/>
                        <a:p>
                          <a:pPr algn="ctr"/>
                          <a:r>
                            <a:rPr lang="en-US" altLang="zh-CN" sz="2000" dirty="0"/>
                            <a:t>-0.225</a:t>
                          </a:r>
                          <a:endParaRPr lang="zh-CN" altLang="en-US" sz="2000" dirty="0"/>
                        </a:p>
                      </a:txBody>
                      <a:tcPr anchor="ctr"/>
                    </a:tc>
                    <a:tc>
                      <a:txBody>
                        <a:bodyPr/>
                        <a:lstStyle/>
                        <a:p>
                          <a:pPr algn="ctr"/>
                          <a:r>
                            <a:rPr lang="en-US" altLang="zh-CN" sz="2000" b="1" dirty="0">
                              <a:solidFill>
                                <a:srgbClr val="FF0000"/>
                              </a:solidFill>
                            </a:rPr>
                            <a:t>-0.465</a:t>
                          </a:r>
                          <a:endParaRPr lang="zh-CN" altLang="en-US" sz="2000" b="1" dirty="0">
                            <a:solidFill>
                              <a:srgbClr val="FF0000"/>
                            </a:solidFill>
                          </a:endParaRPr>
                        </a:p>
                      </a:txBody>
                      <a:tcPr anchor="ctr"/>
                    </a:tc>
                    <a:extLst>
                      <a:ext uri="{0D108BD9-81ED-4DB2-BD59-A6C34878D82A}">
                        <a16:rowId xmlns:a16="http://schemas.microsoft.com/office/drawing/2014/main" val="1207639113"/>
                      </a:ext>
                    </a:extLst>
                  </a:tr>
                </a:tbl>
              </a:graphicData>
            </a:graphic>
          </p:graphicFrame>
        </mc:Fallback>
      </mc:AlternateContent>
      <p:sp>
        <p:nvSpPr>
          <p:cNvPr id="3" name="页脚占位符 2">
            <a:extLst>
              <a:ext uri="{FF2B5EF4-FFF2-40B4-BE49-F238E27FC236}">
                <a16:creationId xmlns:a16="http://schemas.microsoft.com/office/drawing/2014/main" id="{105935BC-47C8-38B8-21C0-4B2234F0363C}"/>
              </a:ext>
            </a:extLst>
          </p:cNvPr>
          <p:cNvSpPr>
            <a:spLocks noGrp="1"/>
          </p:cNvSpPr>
          <p:nvPr>
            <p:ph type="ftr" sz="quarter" idx="11"/>
          </p:nvPr>
        </p:nvSpPr>
        <p:spPr/>
        <p:txBody>
          <a:bodyPr/>
          <a:lstStyle/>
          <a:p>
            <a:r>
              <a:rPr lang="en-US" altLang="zh-CN"/>
              <a:t>Chang Zhou, School of Physics, Peking University</a:t>
            </a:r>
            <a:endParaRPr lang="zh-CN" altLang="en-US"/>
          </a:p>
        </p:txBody>
      </p:sp>
      <p:pic>
        <p:nvPicPr>
          <p:cNvPr id="22" name="图片 21">
            <a:extLst>
              <a:ext uri="{FF2B5EF4-FFF2-40B4-BE49-F238E27FC236}">
                <a16:creationId xmlns:a16="http://schemas.microsoft.com/office/drawing/2014/main" id="{509825E4-D146-F9BC-F8DF-970BB1D7DCCE}"/>
              </a:ext>
            </a:extLst>
          </p:cNvPr>
          <p:cNvPicPr>
            <a:picLocks noChangeAspect="1"/>
          </p:cNvPicPr>
          <p:nvPr/>
        </p:nvPicPr>
        <p:blipFill rotWithShape="1">
          <a:blip r:embed="rId5"/>
          <a:srcRect l="5349" t="4040" r="4343" b="3453"/>
          <a:stretch/>
        </p:blipFill>
        <p:spPr>
          <a:xfrm>
            <a:off x="0" y="2656512"/>
            <a:ext cx="9144000" cy="3708688"/>
          </a:xfrm>
          <a:prstGeom prst="rect">
            <a:avLst/>
          </a:prstGeom>
        </p:spPr>
      </p:pic>
    </p:spTree>
    <p:extLst>
      <p:ext uri="{BB962C8B-B14F-4D97-AF65-F5344CB8AC3E}">
        <p14:creationId xmlns:p14="http://schemas.microsoft.com/office/powerpoint/2010/main" val="12659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64736-BBAE-0FCF-7CA8-1D522C3BCB59}"/>
              </a:ext>
            </a:extLst>
          </p:cNvPr>
          <p:cNvSpPr>
            <a:spLocks noGrp="1"/>
          </p:cNvSpPr>
          <p:nvPr>
            <p:ph type="title"/>
          </p:nvPr>
        </p:nvSpPr>
        <p:spPr/>
        <p:txBody>
          <a:bodyPr/>
          <a:lstStyle/>
          <a:p>
            <a:r>
              <a:rPr lang="en-US" altLang="zh-CN" dirty="0"/>
              <a:t>Deformation contributions of SPLs</a:t>
            </a:r>
            <a:endParaRPr lang="zh-CN" altLang="en-US" dirty="0"/>
          </a:p>
        </p:txBody>
      </p:sp>
      <mc:AlternateContent xmlns:mc="http://schemas.openxmlformats.org/markup-compatibility/2006" xmlns:a14="http://schemas.microsoft.com/office/drawing/2010/main">
        <mc:Choice Requires="a14">
          <p:graphicFrame>
            <p:nvGraphicFramePr>
              <p:cNvPr id="7" name="内容占位符 6">
                <a:extLst>
                  <a:ext uri="{FF2B5EF4-FFF2-40B4-BE49-F238E27FC236}">
                    <a16:creationId xmlns:a16="http://schemas.microsoft.com/office/drawing/2014/main" id="{2D9207A1-F493-FC2D-C366-921CF0C6F52C}"/>
                  </a:ext>
                </a:extLst>
              </p:cNvPr>
              <p:cNvGraphicFramePr>
                <a:graphicFrameLocks noGrp="1"/>
              </p:cNvGraphicFramePr>
              <p:nvPr>
                <p:ph idx="1"/>
              </p:nvPr>
            </p:nvGraphicFramePr>
            <p:xfrm>
              <a:off x="-294" y="981998"/>
              <a:ext cx="9144296" cy="4079240"/>
            </p:xfrm>
            <a:graphic>
              <a:graphicData uri="http://schemas.openxmlformats.org/drawingml/2006/table">
                <a:tbl>
                  <a:tblPr firstRow="1" bandRow="1">
                    <a:tableStyleId>{5C22544A-7EE6-4342-B048-85BDC9FD1C3A}</a:tableStyleId>
                  </a:tblPr>
                  <a:tblGrid>
                    <a:gridCol w="2286074">
                      <a:extLst>
                        <a:ext uri="{9D8B030D-6E8A-4147-A177-3AD203B41FA5}">
                          <a16:colId xmlns:a16="http://schemas.microsoft.com/office/drawing/2014/main" val="3397440253"/>
                        </a:ext>
                      </a:extLst>
                    </a:gridCol>
                    <a:gridCol w="2286074">
                      <a:extLst>
                        <a:ext uri="{9D8B030D-6E8A-4147-A177-3AD203B41FA5}">
                          <a16:colId xmlns:a16="http://schemas.microsoft.com/office/drawing/2014/main" val="870835777"/>
                        </a:ext>
                      </a:extLst>
                    </a:gridCol>
                    <a:gridCol w="2286074">
                      <a:extLst>
                        <a:ext uri="{9D8B030D-6E8A-4147-A177-3AD203B41FA5}">
                          <a16:colId xmlns:a16="http://schemas.microsoft.com/office/drawing/2014/main" val="1696745858"/>
                        </a:ext>
                      </a:extLst>
                    </a:gridCol>
                    <a:gridCol w="2286074">
                      <a:extLst>
                        <a:ext uri="{9D8B030D-6E8A-4147-A177-3AD203B41FA5}">
                          <a16:colId xmlns:a16="http://schemas.microsoft.com/office/drawing/2014/main" val="624991924"/>
                        </a:ext>
                      </a:extLst>
                    </a:gridCol>
                  </a:tblGrid>
                  <a:tr h="370840">
                    <a:tc>
                      <a:txBody>
                        <a:bodyPr/>
                        <a:lstStyle/>
                        <a:p>
                          <a:pPr algn="ctr" fontAlgn="ctr"/>
                          <a:r>
                            <a:rPr lang="en-US" altLang="zh-CN" sz="1800" b="1" i="0" u="none" strike="noStrike" dirty="0">
                              <a:solidFill>
                                <a:schemeClr val="bg1"/>
                              </a:solidFill>
                              <a:effectLst/>
                              <a:latin typeface="+mn-lt"/>
                              <a:ea typeface="+mn-ea"/>
                            </a:rPr>
                            <a:t>Neu. level</a:t>
                          </a:r>
                          <a:endParaRPr lang="zh-CN" altLang="en-US" sz="1800" b="1" i="0" u="none" strike="noStrike" dirty="0">
                            <a:solidFill>
                              <a:schemeClr val="bg1"/>
                            </a:solidFill>
                            <a:effectLst/>
                            <a:latin typeface="+mn-lt"/>
                            <a:ea typeface="+mn-ea"/>
                          </a:endParaRPr>
                        </a:p>
                      </a:txBody>
                      <a:tcPr marL="6350" marR="6350" marT="6350" marB="0" anchor="ctr"/>
                    </a:tc>
                    <a:tc>
                      <a:txBody>
                        <a:bodyPr/>
                        <a:lstStyle/>
                        <a:p>
                          <a:pPr algn="ctr" fontAlgn="ctr"/>
                          <a:r>
                            <a:rPr lang="en-US" altLang="zh-CN" sz="1800" b="1" i="0" u="none" strike="noStrike" dirty="0">
                              <a:solidFill>
                                <a:schemeClr val="bg1"/>
                              </a:solidFill>
                              <a:effectLst/>
                              <a:latin typeface="+mn-lt"/>
                              <a:ea typeface="+mn-ea"/>
                            </a:rPr>
                            <a:t>method</a:t>
                          </a:r>
                          <a:endParaRPr lang="zh-CN" altLang="en-US" sz="1800" b="1" i="0" u="none" strike="noStrike" dirty="0">
                            <a:solidFill>
                              <a:schemeClr val="bg1"/>
                            </a:solidFill>
                            <a:effectLst/>
                            <a:latin typeface="+mn-lt"/>
                            <a:ea typeface="+mn-ea"/>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sSup>
                                  <m:sSupPr>
                                    <m:ctrlPr>
                                      <a:rPr lang="en-US" sz="1800" b="1" i="1" u="none" strike="noStrike" dirty="0" smtClean="0">
                                        <a:solidFill>
                                          <a:schemeClr val="bg1"/>
                                        </a:solidFill>
                                        <a:effectLst/>
                                        <a:latin typeface="Cambria Math" panose="02040503050406030204" pitchFamily="18" charset="0"/>
                                        <a:ea typeface="+mn-ea"/>
                                      </a:rPr>
                                    </m:ctrlPr>
                                  </m:sSupPr>
                                  <m:e>
                                    <m:r>
                                      <a:rPr lang="en-US" sz="1800" b="1" i="1" u="none" strike="noStrike" dirty="0" smtClean="0">
                                        <a:solidFill>
                                          <a:schemeClr val="bg1"/>
                                        </a:solidFill>
                                        <a:effectLst/>
                                        <a:latin typeface="Cambria Math" panose="02040503050406030204" pitchFamily="18" charset="0"/>
                                        <a:ea typeface="+mn-ea"/>
                                      </a:rPr>
                                      <m:t>𝒗</m:t>
                                    </m:r>
                                  </m:e>
                                  <m:sup>
                                    <m:r>
                                      <a:rPr lang="en-US" sz="1800" b="1" i="1" u="none" strike="noStrike" dirty="0" smtClean="0">
                                        <a:solidFill>
                                          <a:schemeClr val="bg1"/>
                                        </a:solidFill>
                                        <a:effectLst/>
                                        <a:latin typeface="Cambria Math" panose="02040503050406030204" pitchFamily="18" charset="0"/>
                                        <a:ea typeface="+mn-ea"/>
                                      </a:rPr>
                                      <m:t>𝟐</m:t>
                                    </m:r>
                                  </m:sup>
                                </m:sSup>
                              </m:oMath>
                            </m:oMathPara>
                          </a14:m>
                          <a:endParaRPr lang="en-US" sz="1800" b="1" i="0" u="none" strike="noStrike" dirty="0">
                            <a:solidFill>
                              <a:schemeClr val="bg1"/>
                            </a:solidFill>
                            <a:effectLst/>
                            <a:latin typeface="+mn-lt"/>
                            <a:ea typeface="+mn-ea"/>
                          </a:endParaRPr>
                        </a:p>
                      </a:txBody>
                      <a:tcPr marL="6350" marR="6350" marT="6350" marB="0" anchor="ctr"/>
                    </a:tc>
                    <a:tc>
                      <a:txBody>
                        <a:bodyPr/>
                        <a:lstStyle/>
                        <a:p>
                          <a:pPr algn="ctr" fontAlgn="ctr"/>
                          <a14:m>
                            <m:oMathPara xmlns:m="http://schemas.openxmlformats.org/officeDocument/2006/math">
                              <m:oMathParaPr>
                                <m:jc m:val="centerGroup"/>
                              </m:oMathParaPr>
                              <m:oMath xmlns:m="http://schemas.openxmlformats.org/officeDocument/2006/math">
                                <m:r>
                                  <a:rPr lang="el-GR" sz="1800" b="1" i="1" u="none" strike="noStrike" dirty="0" smtClean="0">
                                    <a:solidFill>
                                      <a:schemeClr val="bg1"/>
                                    </a:solidFill>
                                    <a:effectLst/>
                                    <a:latin typeface="Cambria Math" panose="02040503050406030204" pitchFamily="18" charset="0"/>
                                    <a:ea typeface="+mn-ea"/>
                                  </a:rPr>
                                  <m:t>𝜷</m:t>
                                </m:r>
                              </m:oMath>
                            </m:oMathPara>
                          </a14:m>
                          <a:endParaRPr lang="el-GR" sz="1800" b="1" i="0" u="none" strike="noStrike" dirty="0">
                            <a:solidFill>
                              <a:schemeClr val="bg1"/>
                            </a:solidFill>
                            <a:effectLst/>
                            <a:latin typeface="+mn-lt"/>
                            <a:ea typeface="+mn-ea"/>
                          </a:endParaRPr>
                        </a:p>
                      </a:txBody>
                      <a:tcPr marL="6350" marR="6350" marT="6350" marB="0" anchor="ctr"/>
                    </a:tc>
                    <a:extLst>
                      <a:ext uri="{0D108BD9-81ED-4DB2-BD59-A6C34878D82A}">
                        <a16:rowId xmlns:a16="http://schemas.microsoft.com/office/drawing/2014/main" val="2439266072"/>
                      </a:ext>
                    </a:extLst>
                  </a:tr>
                  <a:tr h="370840">
                    <a:tc rowSpan="2">
                      <a:txBody>
                        <a:bodyPr/>
                        <a:lstStyle/>
                        <a:p>
                          <a:pPr algn="ctr" fontAlgn="ctr"/>
                          <a14:m>
                            <m:oMathPara xmlns:m="http://schemas.openxmlformats.org/officeDocument/2006/math">
                              <m:oMathParaPr>
                                <m:jc m:val="centerGroup"/>
                              </m:oMathParaPr>
                              <m:oMath xmlns:m="http://schemas.openxmlformats.org/officeDocument/2006/math">
                                <m:sSubSup>
                                  <m:sSubSupPr>
                                    <m:ctrlPr>
                                      <a:rPr lang="en-US" altLang="zh-CN" sz="1800" b="0" i="1" u="none" strike="noStrike" smtClean="0">
                                        <a:solidFill>
                                          <a:srgbClr val="000000"/>
                                        </a:solidFill>
                                        <a:effectLst/>
                                        <a:latin typeface="Cambria Math" panose="02040503050406030204" pitchFamily="18" charset="0"/>
                                        <a:ea typeface="+mn-ea"/>
                                      </a:rPr>
                                    </m:ctrlPr>
                                  </m:sSubSupPr>
                                  <m:e>
                                    <m:r>
                                      <a:rPr lang="en-US" altLang="zh-CN" sz="1800" b="0" i="1" u="none" strike="noStrike" smtClean="0">
                                        <a:solidFill>
                                          <a:srgbClr val="000000"/>
                                        </a:solidFill>
                                        <a:effectLst/>
                                        <a:latin typeface="Cambria Math" panose="02040503050406030204" pitchFamily="18" charset="0"/>
                                        <a:ea typeface="+mn-ea"/>
                                      </a:rPr>
                                      <m:t>1/2</m:t>
                                    </m:r>
                                  </m:e>
                                  <m:sub>
                                    <m:r>
                                      <a:rPr lang="en-US" altLang="zh-CN" sz="1800" b="0" i="1" u="none" strike="noStrike" smtClean="0">
                                        <a:solidFill>
                                          <a:srgbClr val="000000"/>
                                        </a:solidFill>
                                        <a:effectLst/>
                                        <a:latin typeface="Cambria Math" panose="02040503050406030204" pitchFamily="18" charset="0"/>
                                        <a:ea typeface="+mn-ea"/>
                                      </a:rPr>
                                      <m:t>5</m:t>
                                    </m:r>
                                  </m:sub>
                                  <m:sup>
                                    <m:r>
                                      <a:rPr lang="en-US" altLang="zh-CN" sz="1800" b="0" i="1" u="none" strike="noStrike" smtClean="0">
                                        <a:solidFill>
                                          <a:srgbClr val="000000"/>
                                        </a:solidFill>
                                        <a:effectLst/>
                                        <a:latin typeface="Cambria Math" panose="02040503050406030204" pitchFamily="18" charset="0"/>
                                        <a:ea typeface="+mn-ea"/>
                                      </a:rPr>
                                      <m:t>−</m:t>
                                    </m:r>
                                  </m:sup>
                                </m:sSubSup>
                              </m:oMath>
                            </m:oMathPara>
                          </a14:m>
                          <a:endParaRPr lang="zh-CN" alt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sz="1800" b="0" i="0" u="none" strike="noStrike" dirty="0" err="1">
                              <a:solidFill>
                                <a:srgbClr val="000000"/>
                              </a:solidFill>
                              <a:effectLst/>
                              <a:latin typeface="+mn-lt"/>
                              <a:ea typeface="+mn-ea"/>
                            </a:rPr>
                            <a:t>DRHBc</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0.4062</a:t>
                          </a:r>
                        </a:p>
                      </a:txBody>
                      <a:tcPr marL="6350" marR="6350" marT="6350" marB="0" anchor="ctr"/>
                    </a:tc>
                    <a:tc>
                      <a:txBody>
                        <a:bodyPr/>
                        <a:lstStyle/>
                        <a:p>
                          <a:pPr algn="ctr" fontAlgn="ctr"/>
                          <a:r>
                            <a:rPr lang="en-US" altLang="zh-CN" sz="1800" b="1" i="0" u="none" strike="noStrike" dirty="0">
                              <a:solidFill>
                                <a:srgbClr val="FF0000"/>
                              </a:solidFill>
                              <a:effectLst/>
                              <a:latin typeface="+mn-lt"/>
                              <a:ea typeface="+mn-ea"/>
                            </a:rPr>
                            <a:t>0.3002 </a:t>
                          </a:r>
                        </a:p>
                      </a:txBody>
                      <a:tcPr marL="6350" marR="6350" marT="6350" marB="0" anchor="ctr"/>
                    </a:tc>
                    <a:extLst>
                      <a:ext uri="{0D108BD9-81ED-4DB2-BD59-A6C34878D82A}">
                        <a16:rowId xmlns:a16="http://schemas.microsoft.com/office/drawing/2014/main" val="1191680206"/>
                      </a:ext>
                    </a:extLst>
                  </a:tr>
                  <a:tr h="370840">
                    <a:tc vMerge="1">
                      <a:txBody>
                        <a:bodyPr/>
                        <a:lstStyle/>
                        <a:p>
                          <a:endParaRPr lang="zh-CN" altLang="en-US"/>
                        </a:p>
                      </a:txBody>
                      <a:tcPr/>
                    </a:tc>
                    <a:tc>
                      <a:txBody>
                        <a:bodyPr/>
                        <a:lstStyle/>
                        <a:p>
                          <a:pPr algn="ctr" fontAlgn="ctr"/>
                          <a:r>
                            <a:rPr lang="en-US" sz="1800" b="0" i="0" u="none" strike="noStrike" dirty="0" err="1">
                              <a:solidFill>
                                <a:srgbClr val="000000"/>
                              </a:solidFill>
                              <a:effectLst/>
                              <a:latin typeface="+mn-lt"/>
                              <a:ea typeface="+mn-ea"/>
                            </a:rPr>
                            <a:t>DRHBc+LN</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0.3863</a:t>
                          </a:r>
                        </a:p>
                      </a:txBody>
                      <a:tcPr marL="6350" marR="6350" marT="6350" marB="0" anchor="ctr"/>
                    </a:tc>
                    <a:tc>
                      <a:txBody>
                        <a:bodyPr/>
                        <a:lstStyle/>
                        <a:p>
                          <a:pPr algn="ctr" fontAlgn="ctr"/>
                          <a:r>
                            <a:rPr lang="en-US" altLang="zh-CN" sz="1800" b="1" i="0" u="none" strike="noStrike" dirty="0">
                              <a:solidFill>
                                <a:srgbClr val="FF0000"/>
                              </a:solidFill>
                              <a:effectLst/>
                              <a:latin typeface="+mn-lt"/>
                              <a:ea typeface="+mn-ea"/>
                            </a:rPr>
                            <a:t>-0.1502 </a:t>
                          </a:r>
                        </a:p>
                      </a:txBody>
                      <a:tcPr marL="6350" marR="6350" marT="6350" marB="0" anchor="ctr"/>
                    </a:tc>
                    <a:extLst>
                      <a:ext uri="{0D108BD9-81ED-4DB2-BD59-A6C34878D82A}">
                        <a16:rowId xmlns:a16="http://schemas.microsoft.com/office/drawing/2014/main" val="3713926495"/>
                      </a:ext>
                    </a:extLst>
                  </a:tr>
                  <a:tr h="370840">
                    <a:tc rowSpan="2">
                      <a:txBody>
                        <a:bodyPr/>
                        <a:lstStyle/>
                        <a:p>
                          <a:pPr algn="ctr" fontAlgn="ctr"/>
                          <a14:m>
                            <m:oMathPara xmlns:m="http://schemas.openxmlformats.org/officeDocument/2006/math">
                              <m:oMathParaPr>
                                <m:jc m:val="centerGroup"/>
                              </m:oMathParaPr>
                              <m:oMath xmlns:m="http://schemas.openxmlformats.org/officeDocument/2006/math">
                                <m:sSubSup>
                                  <m:sSubSupPr>
                                    <m:ctrlPr>
                                      <a:rPr lang="en-US" altLang="zh-CN" sz="1800" b="0" i="1" u="none" strike="noStrike" smtClean="0">
                                        <a:solidFill>
                                          <a:srgbClr val="000000"/>
                                        </a:solidFill>
                                        <a:effectLst/>
                                        <a:latin typeface="Cambria Math" panose="02040503050406030204" pitchFamily="18" charset="0"/>
                                        <a:ea typeface="+mn-ea"/>
                                      </a:rPr>
                                    </m:ctrlPr>
                                  </m:sSubSupPr>
                                  <m:e>
                                    <m:r>
                                      <a:rPr lang="en-US" altLang="zh-CN" sz="1800" b="0" i="1" u="none" strike="noStrike" smtClean="0">
                                        <a:solidFill>
                                          <a:srgbClr val="000000"/>
                                        </a:solidFill>
                                        <a:effectLst/>
                                        <a:latin typeface="Cambria Math" panose="02040503050406030204" pitchFamily="18" charset="0"/>
                                        <a:ea typeface="+mn-ea"/>
                                      </a:rPr>
                                      <m:t>3/2</m:t>
                                    </m:r>
                                  </m:e>
                                  <m:sub>
                                    <m:r>
                                      <a:rPr lang="en-US" altLang="zh-CN" sz="1800" b="0" i="1" u="none" strike="noStrike" smtClean="0">
                                        <a:solidFill>
                                          <a:srgbClr val="000000"/>
                                        </a:solidFill>
                                        <a:effectLst/>
                                        <a:latin typeface="Cambria Math" panose="02040503050406030204" pitchFamily="18" charset="0"/>
                                        <a:ea typeface="+mn-ea"/>
                                      </a:rPr>
                                      <m:t>3</m:t>
                                    </m:r>
                                  </m:sub>
                                  <m:sup>
                                    <m:r>
                                      <a:rPr lang="en-US" altLang="zh-CN" sz="1800" b="0" i="1" u="none" strike="noStrike" smtClean="0">
                                        <a:solidFill>
                                          <a:srgbClr val="000000"/>
                                        </a:solidFill>
                                        <a:effectLst/>
                                        <a:latin typeface="Cambria Math" panose="02040503050406030204" pitchFamily="18" charset="0"/>
                                        <a:ea typeface="+mn-ea"/>
                                      </a:rPr>
                                      <m:t>−</m:t>
                                    </m:r>
                                  </m:sup>
                                </m:sSubSup>
                              </m:oMath>
                            </m:oMathPara>
                          </a14:m>
                          <a:endParaRPr lang="zh-CN" alt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sz="1800" b="0" i="0" u="none" strike="noStrike" dirty="0" err="1">
                              <a:solidFill>
                                <a:srgbClr val="000000"/>
                              </a:solidFill>
                              <a:effectLst/>
                              <a:latin typeface="+mn-lt"/>
                              <a:ea typeface="+mn-ea"/>
                            </a:rPr>
                            <a:t>DRHBc</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0.3347</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-1.2120 </a:t>
                          </a:r>
                        </a:p>
                      </a:txBody>
                      <a:tcPr marL="6350" marR="6350" marT="6350" marB="0" anchor="ctr"/>
                    </a:tc>
                    <a:extLst>
                      <a:ext uri="{0D108BD9-81ED-4DB2-BD59-A6C34878D82A}">
                        <a16:rowId xmlns:a16="http://schemas.microsoft.com/office/drawing/2014/main" val="326882667"/>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0.4210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-1.2067 </a:t>
                          </a:r>
                        </a:p>
                      </a:txBody>
                      <a:tcPr marL="6350" marR="6350" marT="6350" marB="0" anchor="ctr"/>
                    </a:tc>
                    <a:extLst>
                      <a:ext uri="{0D108BD9-81ED-4DB2-BD59-A6C34878D82A}">
                        <a16:rowId xmlns:a16="http://schemas.microsoft.com/office/drawing/2014/main" val="283687215"/>
                      </a:ext>
                    </a:extLst>
                  </a:tr>
                  <a:tr h="370840">
                    <a:tc rowSpan="2">
                      <a:txBody>
                        <a:bodyPr/>
                        <a:lstStyle/>
                        <a:p>
                          <a:pPr algn="ctr" fontAlgn="ctr"/>
                          <a14:m>
                            <m:oMathPara xmlns:m="http://schemas.openxmlformats.org/officeDocument/2006/math">
                              <m:oMathParaPr>
                                <m:jc m:val="centerGroup"/>
                              </m:oMathParaPr>
                              <m:oMath xmlns:m="http://schemas.openxmlformats.org/officeDocument/2006/math">
                                <m:sSubSup>
                                  <m:sSubSupPr>
                                    <m:ctrlPr>
                                      <a:rPr lang="en-US" altLang="zh-CN" sz="1800" b="0" i="1" u="none" strike="noStrike" smtClean="0">
                                        <a:solidFill>
                                          <a:srgbClr val="000000"/>
                                        </a:solidFill>
                                        <a:effectLst/>
                                        <a:latin typeface="Cambria Math" panose="02040503050406030204" pitchFamily="18" charset="0"/>
                                        <a:ea typeface="+mn-ea"/>
                                      </a:rPr>
                                    </m:ctrlPr>
                                  </m:sSubSupPr>
                                  <m:e>
                                    <m:r>
                                      <a:rPr lang="en-US" altLang="zh-CN" sz="1800" b="0" i="1" u="none" strike="noStrike" smtClean="0">
                                        <a:solidFill>
                                          <a:srgbClr val="000000"/>
                                        </a:solidFill>
                                        <a:effectLst/>
                                        <a:latin typeface="Cambria Math" panose="02040503050406030204" pitchFamily="18" charset="0"/>
                                        <a:ea typeface="+mn-ea"/>
                                      </a:rPr>
                                      <m:t>7/2</m:t>
                                    </m:r>
                                  </m:e>
                                  <m:sub>
                                    <m:r>
                                      <a:rPr lang="en-US" altLang="zh-CN" sz="1800" b="0" i="1" u="none" strike="noStrike" smtClean="0">
                                        <a:solidFill>
                                          <a:srgbClr val="000000"/>
                                        </a:solidFill>
                                        <a:effectLst/>
                                        <a:latin typeface="Cambria Math" panose="02040503050406030204" pitchFamily="18" charset="0"/>
                                        <a:ea typeface="+mn-ea"/>
                                      </a:rPr>
                                      <m:t>1</m:t>
                                    </m:r>
                                  </m:sub>
                                  <m:sup>
                                    <m:r>
                                      <a:rPr lang="en-US" altLang="zh-CN" sz="1800" b="0" i="1" u="none" strike="noStrike" smtClean="0">
                                        <a:solidFill>
                                          <a:srgbClr val="000000"/>
                                        </a:solidFill>
                                        <a:effectLst/>
                                        <a:latin typeface="Cambria Math" panose="02040503050406030204" pitchFamily="18" charset="0"/>
                                        <a:ea typeface="+mn-ea"/>
                                      </a:rPr>
                                      <m:t>−</m:t>
                                    </m:r>
                                  </m:sup>
                                </m:sSubSup>
                              </m:oMath>
                            </m:oMathPara>
                          </a14:m>
                          <a:endParaRPr lang="zh-CN" alt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0.1853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-0.9111</a:t>
                          </a:r>
                        </a:p>
                      </a:txBody>
                      <a:tcPr marL="6350" marR="6350" marT="6350" marB="0" anchor="ctr"/>
                    </a:tc>
                    <a:extLst>
                      <a:ext uri="{0D108BD9-81ED-4DB2-BD59-A6C34878D82A}">
                        <a16:rowId xmlns:a16="http://schemas.microsoft.com/office/drawing/2014/main" val="744159776"/>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0.3636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-0.9520 </a:t>
                          </a:r>
                        </a:p>
                      </a:txBody>
                      <a:tcPr marL="6350" marR="6350" marT="6350" marB="0" anchor="ctr"/>
                    </a:tc>
                    <a:extLst>
                      <a:ext uri="{0D108BD9-81ED-4DB2-BD59-A6C34878D82A}">
                        <a16:rowId xmlns:a16="http://schemas.microsoft.com/office/drawing/2014/main" val="352817521"/>
                      </a:ext>
                    </a:extLst>
                  </a:tr>
                  <a:tr h="370840">
                    <a:tc rowSpan="2">
                      <a:txBody>
                        <a:bodyPr/>
                        <a:lstStyle/>
                        <a:p>
                          <a:pPr algn="ctr" fontAlgn="ctr"/>
                          <a14:m>
                            <m:oMathPara xmlns:m="http://schemas.openxmlformats.org/officeDocument/2006/math">
                              <m:oMathParaPr>
                                <m:jc m:val="centerGroup"/>
                              </m:oMathParaPr>
                              <m:oMath xmlns:m="http://schemas.openxmlformats.org/officeDocument/2006/math">
                                <m:sSubSup>
                                  <m:sSubSupPr>
                                    <m:ctrlPr>
                                      <a:rPr lang="en-US" altLang="zh-CN" sz="1800" b="0" i="1" u="none" strike="noStrike" smtClean="0">
                                        <a:solidFill>
                                          <a:srgbClr val="000000"/>
                                        </a:solidFill>
                                        <a:effectLst/>
                                        <a:latin typeface="Cambria Math" panose="02040503050406030204" pitchFamily="18" charset="0"/>
                                        <a:ea typeface="+mn-ea"/>
                                      </a:rPr>
                                    </m:ctrlPr>
                                  </m:sSubSupPr>
                                  <m:e>
                                    <m:r>
                                      <a:rPr lang="en-US" altLang="zh-CN" sz="1800" b="0" i="1" u="none" strike="noStrike" smtClean="0">
                                        <a:solidFill>
                                          <a:srgbClr val="000000"/>
                                        </a:solidFill>
                                        <a:effectLst/>
                                        <a:latin typeface="Cambria Math" panose="02040503050406030204" pitchFamily="18" charset="0"/>
                                        <a:ea typeface="+mn-ea"/>
                                      </a:rPr>
                                      <m:t>1/2</m:t>
                                    </m:r>
                                  </m:e>
                                  <m:sub>
                                    <m:r>
                                      <a:rPr lang="en-US" altLang="zh-CN" sz="1800" b="0" i="1" u="none" strike="noStrike" smtClean="0">
                                        <a:solidFill>
                                          <a:srgbClr val="000000"/>
                                        </a:solidFill>
                                        <a:effectLst/>
                                        <a:latin typeface="Cambria Math" panose="02040503050406030204" pitchFamily="18" charset="0"/>
                                        <a:ea typeface="+mn-ea"/>
                                      </a:rPr>
                                      <m:t>6</m:t>
                                    </m:r>
                                  </m:sub>
                                  <m:sup>
                                    <m:r>
                                      <a:rPr lang="en-US" altLang="zh-CN" sz="1800" b="0" i="1" u="none" strike="noStrike" smtClean="0">
                                        <a:solidFill>
                                          <a:srgbClr val="000000"/>
                                        </a:solidFill>
                                        <a:effectLst/>
                                        <a:latin typeface="Cambria Math" panose="02040503050406030204" pitchFamily="18" charset="0"/>
                                        <a:ea typeface="+mn-ea"/>
                                      </a:rPr>
                                      <m:t>−</m:t>
                                    </m:r>
                                  </m:sup>
                                </m:sSubSup>
                              </m:oMath>
                            </m:oMathPara>
                          </a14:m>
                          <a:endParaRPr lang="zh-CN" alt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0.0895 </a:t>
                          </a:r>
                        </a:p>
                      </a:txBody>
                      <a:tcPr marL="6350" marR="6350" marT="6350" marB="0" anchor="ctr"/>
                    </a:tc>
                    <a:tc>
                      <a:txBody>
                        <a:bodyPr/>
                        <a:lstStyle/>
                        <a:p>
                          <a:pPr algn="ctr" fontAlgn="ctr"/>
                          <a:r>
                            <a:rPr lang="en-US" altLang="zh-CN" sz="1800" b="1" i="0" u="none" strike="noStrike" dirty="0">
                              <a:solidFill>
                                <a:srgbClr val="0000FF"/>
                              </a:solidFill>
                              <a:effectLst/>
                              <a:latin typeface="+mn-lt"/>
                              <a:ea typeface="+mn-ea"/>
                            </a:rPr>
                            <a:t>-0.7416 </a:t>
                          </a:r>
                        </a:p>
                      </a:txBody>
                      <a:tcPr marL="6350" marR="6350" marT="6350" marB="0" anchor="ctr"/>
                    </a:tc>
                    <a:extLst>
                      <a:ext uri="{0D108BD9-81ED-4DB2-BD59-A6C34878D82A}">
                        <a16:rowId xmlns:a16="http://schemas.microsoft.com/office/drawing/2014/main" val="3474879032"/>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0.1268 </a:t>
                          </a:r>
                        </a:p>
                      </a:txBody>
                      <a:tcPr marL="6350" marR="6350" marT="6350" marB="0" anchor="ctr"/>
                    </a:tc>
                    <a:tc>
                      <a:txBody>
                        <a:bodyPr/>
                        <a:lstStyle/>
                        <a:p>
                          <a:pPr algn="ctr" fontAlgn="ctr"/>
                          <a:r>
                            <a:rPr lang="en-US" altLang="zh-CN" sz="1800" b="1" i="0" u="none" strike="noStrike" dirty="0">
                              <a:solidFill>
                                <a:srgbClr val="0000FF"/>
                              </a:solidFill>
                              <a:effectLst/>
                              <a:latin typeface="+mn-lt"/>
                              <a:ea typeface="+mn-ea"/>
                            </a:rPr>
                            <a:t>-0.2495 </a:t>
                          </a:r>
                        </a:p>
                      </a:txBody>
                      <a:tcPr marL="6350" marR="6350" marT="6350" marB="0" anchor="ctr"/>
                    </a:tc>
                    <a:extLst>
                      <a:ext uri="{0D108BD9-81ED-4DB2-BD59-A6C34878D82A}">
                        <a16:rowId xmlns:a16="http://schemas.microsoft.com/office/drawing/2014/main" val="720719403"/>
                      </a:ext>
                    </a:extLst>
                  </a:tr>
                  <a:tr h="370840">
                    <a:tc rowSpan="2">
                      <a:txBody>
                        <a:bodyPr/>
                        <a:lstStyle/>
                        <a:p>
                          <a:pPr algn="ctr" fontAlgn="ctr"/>
                          <a14:m>
                            <m:oMathPara xmlns:m="http://schemas.openxmlformats.org/officeDocument/2006/math">
                              <m:oMathParaPr>
                                <m:jc m:val="centerGroup"/>
                              </m:oMathParaPr>
                              <m:oMath xmlns:m="http://schemas.openxmlformats.org/officeDocument/2006/math">
                                <m:sSubSup>
                                  <m:sSubSupPr>
                                    <m:ctrlPr>
                                      <a:rPr lang="en-US" altLang="zh-CN" sz="1800" b="0" i="1" u="none" strike="noStrike" smtClean="0">
                                        <a:solidFill>
                                          <a:srgbClr val="000000"/>
                                        </a:solidFill>
                                        <a:effectLst/>
                                        <a:latin typeface="Cambria Math" panose="02040503050406030204" pitchFamily="18" charset="0"/>
                                        <a:ea typeface="+mn-ea"/>
                                      </a:rPr>
                                    </m:ctrlPr>
                                  </m:sSubSupPr>
                                  <m:e>
                                    <m:r>
                                      <a:rPr lang="en-US" altLang="zh-CN" sz="1800" b="0" i="1" u="none" strike="noStrike" smtClean="0">
                                        <a:solidFill>
                                          <a:srgbClr val="000000"/>
                                        </a:solidFill>
                                        <a:effectLst/>
                                        <a:latin typeface="Cambria Math" panose="02040503050406030204" pitchFamily="18" charset="0"/>
                                        <a:ea typeface="+mn-ea"/>
                                      </a:rPr>
                                      <m:t>3/2</m:t>
                                    </m:r>
                                  </m:e>
                                  <m:sub>
                                    <m:r>
                                      <a:rPr lang="en-US" altLang="zh-CN" sz="1800" b="0" i="1" u="none" strike="noStrike" smtClean="0">
                                        <a:solidFill>
                                          <a:srgbClr val="000000"/>
                                        </a:solidFill>
                                        <a:effectLst/>
                                        <a:latin typeface="Cambria Math" panose="02040503050406030204" pitchFamily="18" charset="0"/>
                                        <a:ea typeface="+mn-ea"/>
                                      </a:rPr>
                                      <m:t>4</m:t>
                                    </m:r>
                                  </m:sub>
                                  <m:sup>
                                    <m:r>
                                      <a:rPr lang="en-US" altLang="zh-CN" sz="1800" b="0" i="1" u="none" strike="noStrike" smtClean="0">
                                        <a:solidFill>
                                          <a:srgbClr val="000000"/>
                                        </a:solidFill>
                                        <a:effectLst/>
                                        <a:latin typeface="Cambria Math" panose="02040503050406030204" pitchFamily="18" charset="0"/>
                                        <a:ea typeface="+mn-ea"/>
                                      </a:rPr>
                                      <m:t>−</m:t>
                                    </m:r>
                                  </m:sup>
                                </m:sSubSup>
                              </m:oMath>
                            </m:oMathPara>
                          </a14:m>
                          <a:endParaRPr lang="zh-CN" alt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0.0763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0.1778 </a:t>
                          </a:r>
                        </a:p>
                      </a:txBody>
                      <a:tcPr marL="6350" marR="6350" marT="6350" marB="0" anchor="ctr"/>
                    </a:tc>
                    <a:extLst>
                      <a:ext uri="{0D108BD9-81ED-4DB2-BD59-A6C34878D82A}">
                        <a16:rowId xmlns:a16="http://schemas.microsoft.com/office/drawing/2014/main" val="645746620"/>
                      </a:ext>
                    </a:extLst>
                  </a:tr>
                  <a:tr h="370840">
                    <a:tc vMerge="1">
                      <a:txBody>
                        <a:bodyPr/>
                        <a:lstStyle/>
                        <a:p>
                          <a:endParaRPr lang="zh-CN" altLang="en-US"/>
                        </a:p>
                      </a:txBody>
                      <a:tcPr/>
                    </a:tc>
                    <a:tc>
                      <a:txBody>
                        <a:bodyPr/>
                        <a:lstStyle/>
                        <a:p>
                          <a:pPr algn="ctr" fontAlgn="ctr"/>
                          <a:r>
                            <a:rPr lang="en-US" sz="1800" b="0" i="0" u="none" strike="noStrike" dirty="0" err="1">
                              <a:solidFill>
                                <a:srgbClr val="000000"/>
                              </a:solidFill>
                              <a:effectLst/>
                              <a:latin typeface="+mn-lt"/>
                              <a:ea typeface="+mn-ea"/>
                            </a:rPr>
                            <a:t>DRHBc+LN</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0.0992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0.1549 </a:t>
                          </a:r>
                        </a:p>
                      </a:txBody>
                      <a:tcPr marL="6350" marR="6350" marT="6350" marB="0" anchor="ctr"/>
                    </a:tc>
                    <a:extLst>
                      <a:ext uri="{0D108BD9-81ED-4DB2-BD59-A6C34878D82A}">
                        <a16:rowId xmlns:a16="http://schemas.microsoft.com/office/drawing/2014/main" val="4113034053"/>
                      </a:ext>
                    </a:extLst>
                  </a:tr>
                </a:tbl>
              </a:graphicData>
            </a:graphic>
          </p:graphicFrame>
        </mc:Choice>
        <mc:Fallback xmlns="">
          <p:graphicFrame>
            <p:nvGraphicFramePr>
              <p:cNvPr id="7" name="内容占位符 6">
                <a:extLst>
                  <a:ext uri="{FF2B5EF4-FFF2-40B4-BE49-F238E27FC236}">
                    <a16:creationId xmlns:a16="http://schemas.microsoft.com/office/drawing/2014/main" id="{2D9207A1-F493-FC2D-C366-921CF0C6F52C}"/>
                  </a:ext>
                </a:extLst>
              </p:cNvPr>
              <p:cNvGraphicFramePr>
                <a:graphicFrameLocks noGrp="1"/>
              </p:cNvGraphicFramePr>
              <p:nvPr>
                <p:ph idx="1"/>
                <p:extLst>
                  <p:ext uri="{D42A27DB-BD31-4B8C-83A1-F6EECF244321}">
                    <p14:modId xmlns:p14="http://schemas.microsoft.com/office/powerpoint/2010/main" val="3009182444"/>
                  </p:ext>
                </p:extLst>
              </p:nvPr>
            </p:nvGraphicFramePr>
            <p:xfrm>
              <a:off x="-294" y="981998"/>
              <a:ext cx="9144296" cy="4079240"/>
            </p:xfrm>
            <a:graphic>
              <a:graphicData uri="http://schemas.openxmlformats.org/drawingml/2006/table">
                <a:tbl>
                  <a:tblPr firstRow="1" bandRow="1">
                    <a:tableStyleId>{5C22544A-7EE6-4342-B048-85BDC9FD1C3A}</a:tableStyleId>
                  </a:tblPr>
                  <a:tblGrid>
                    <a:gridCol w="2286074">
                      <a:extLst>
                        <a:ext uri="{9D8B030D-6E8A-4147-A177-3AD203B41FA5}">
                          <a16:colId xmlns:a16="http://schemas.microsoft.com/office/drawing/2014/main" val="3397440253"/>
                        </a:ext>
                      </a:extLst>
                    </a:gridCol>
                    <a:gridCol w="2286074">
                      <a:extLst>
                        <a:ext uri="{9D8B030D-6E8A-4147-A177-3AD203B41FA5}">
                          <a16:colId xmlns:a16="http://schemas.microsoft.com/office/drawing/2014/main" val="870835777"/>
                        </a:ext>
                      </a:extLst>
                    </a:gridCol>
                    <a:gridCol w="2286074">
                      <a:extLst>
                        <a:ext uri="{9D8B030D-6E8A-4147-A177-3AD203B41FA5}">
                          <a16:colId xmlns:a16="http://schemas.microsoft.com/office/drawing/2014/main" val="1696745858"/>
                        </a:ext>
                      </a:extLst>
                    </a:gridCol>
                    <a:gridCol w="2286074">
                      <a:extLst>
                        <a:ext uri="{9D8B030D-6E8A-4147-A177-3AD203B41FA5}">
                          <a16:colId xmlns:a16="http://schemas.microsoft.com/office/drawing/2014/main" val="624991924"/>
                        </a:ext>
                      </a:extLst>
                    </a:gridCol>
                  </a:tblGrid>
                  <a:tr h="370840">
                    <a:tc>
                      <a:txBody>
                        <a:bodyPr/>
                        <a:lstStyle/>
                        <a:p>
                          <a:pPr algn="ctr" fontAlgn="ctr"/>
                          <a:r>
                            <a:rPr lang="en-US" altLang="zh-CN" sz="1800" b="1" i="0" u="none" strike="noStrike" dirty="0">
                              <a:solidFill>
                                <a:schemeClr val="bg1"/>
                              </a:solidFill>
                              <a:effectLst/>
                              <a:latin typeface="+mn-lt"/>
                              <a:ea typeface="+mn-ea"/>
                            </a:rPr>
                            <a:t>Neu. level</a:t>
                          </a:r>
                          <a:endParaRPr lang="zh-CN" altLang="en-US" sz="1800" b="1" i="0" u="none" strike="noStrike" dirty="0">
                            <a:solidFill>
                              <a:schemeClr val="bg1"/>
                            </a:solidFill>
                            <a:effectLst/>
                            <a:latin typeface="+mn-lt"/>
                            <a:ea typeface="+mn-ea"/>
                          </a:endParaRPr>
                        </a:p>
                      </a:txBody>
                      <a:tcPr marL="6350" marR="6350" marT="6350" marB="0" anchor="ctr"/>
                    </a:tc>
                    <a:tc>
                      <a:txBody>
                        <a:bodyPr/>
                        <a:lstStyle/>
                        <a:p>
                          <a:pPr algn="ctr" fontAlgn="ctr"/>
                          <a:r>
                            <a:rPr lang="en-US" altLang="zh-CN" sz="1800" b="1" i="0" u="none" strike="noStrike" dirty="0">
                              <a:solidFill>
                                <a:schemeClr val="bg1"/>
                              </a:solidFill>
                              <a:effectLst/>
                              <a:latin typeface="+mn-lt"/>
                              <a:ea typeface="+mn-ea"/>
                            </a:rPr>
                            <a:t>method</a:t>
                          </a:r>
                          <a:endParaRPr lang="zh-CN" altLang="en-US" sz="1800" b="1" i="0" u="none" strike="noStrike" dirty="0">
                            <a:solidFill>
                              <a:schemeClr val="bg1"/>
                            </a:solidFill>
                            <a:effectLst/>
                            <a:latin typeface="+mn-lt"/>
                            <a:ea typeface="+mn-ea"/>
                          </a:endParaRPr>
                        </a:p>
                      </a:txBody>
                      <a:tcPr marL="6350" marR="6350" marT="6350" marB="0" anchor="ctr"/>
                    </a:tc>
                    <a:tc>
                      <a:txBody>
                        <a:bodyPr/>
                        <a:lstStyle/>
                        <a:p>
                          <a:endParaRPr lang="zh-CN"/>
                        </a:p>
                      </a:txBody>
                      <a:tcPr marL="6350" marR="6350" marT="6350" marB="0" anchor="ctr">
                        <a:blipFill>
                          <a:blip r:embed="rId2"/>
                          <a:stretch>
                            <a:fillRect l="-200000" t="-4918" r="-100798" b="-1024590"/>
                          </a:stretch>
                        </a:blipFill>
                      </a:tcPr>
                    </a:tc>
                    <a:tc>
                      <a:txBody>
                        <a:bodyPr/>
                        <a:lstStyle/>
                        <a:p>
                          <a:endParaRPr lang="zh-CN"/>
                        </a:p>
                      </a:txBody>
                      <a:tcPr marL="6350" marR="6350" marT="6350" marB="0" anchor="ctr">
                        <a:blipFill>
                          <a:blip r:embed="rId2"/>
                          <a:stretch>
                            <a:fillRect l="-300800" t="-4918" r="-1067" b="-1024590"/>
                          </a:stretch>
                        </a:blipFill>
                      </a:tcPr>
                    </a:tc>
                    <a:extLst>
                      <a:ext uri="{0D108BD9-81ED-4DB2-BD59-A6C34878D82A}">
                        <a16:rowId xmlns:a16="http://schemas.microsoft.com/office/drawing/2014/main" val="2439266072"/>
                      </a:ext>
                    </a:extLst>
                  </a:tr>
                  <a:tr h="370840">
                    <a:tc rowSpan="2">
                      <a:txBody>
                        <a:bodyPr/>
                        <a:lstStyle/>
                        <a:p>
                          <a:endParaRPr lang="zh-CN"/>
                        </a:p>
                      </a:txBody>
                      <a:tcPr marL="6350" marR="6350" marT="6350" marB="0" anchor="ctr">
                        <a:blipFill>
                          <a:blip r:embed="rId2"/>
                          <a:stretch>
                            <a:fillRect l="-266" t="-52459" r="-300532" b="-412295"/>
                          </a:stretch>
                        </a:blipFill>
                      </a:tcPr>
                    </a:tc>
                    <a:tc>
                      <a:txBody>
                        <a:bodyPr/>
                        <a:lstStyle/>
                        <a:p>
                          <a:pPr algn="ctr" fontAlgn="ctr"/>
                          <a:r>
                            <a:rPr lang="en-US" sz="1800" b="0" i="0" u="none" strike="noStrike" dirty="0" err="1">
                              <a:solidFill>
                                <a:srgbClr val="000000"/>
                              </a:solidFill>
                              <a:effectLst/>
                              <a:latin typeface="+mn-lt"/>
                              <a:ea typeface="+mn-ea"/>
                            </a:rPr>
                            <a:t>DRHBc</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0.4062</a:t>
                          </a:r>
                        </a:p>
                      </a:txBody>
                      <a:tcPr marL="6350" marR="6350" marT="6350" marB="0" anchor="ctr"/>
                    </a:tc>
                    <a:tc>
                      <a:txBody>
                        <a:bodyPr/>
                        <a:lstStyle/>
                        <a:p>
                          <a:pPr algn="ctr" fontAlgn="ctr"/>
                          <a:r>
                            <a:rPr lang="en-US" altLang="zh-CN" sz="1800" b="1" i="0" u="none" strike="noStrike" dirty="0">
                              <a:solidFill>
                                <a:srgbClr val="FF0000"/>
                              </a:solidFill>
                              <a:effectLst/>
                              <a:latin typeface="+mn-lt"/>
                              <a:ea typeface="+mn-ea"/>
                            </a:rPr>
                            <a:t>0.3002 </a:t>
                          </a:r>
                        </a:p>
                      </a:txBody>
                      <a:tcPr marL="6350" marR="6350" marT="6350" marB="0" anchor="ctr"/>
                    </a:tc>
                    <a:extLst>
                      <a:ext uri="{0D108BD9-81ED-4DB2-BD59-A6C34878D82A}">
                        <a16:rowId xmlns:a16="http://schemas.microsoft.com/office/drawing/2014/main" val="1191680206"/>
                      </a:ext>
                    </a:extLst>
                  </a:tr>
                  <a:tr h="370840">
                    <a:tc vMerge="1">
                      <a:txBody>
                        <a:bodyPr/>
                        <a:lstStyle/>
                        <a:p>
                          <a:endParaRPr lang="zh-CN" altLang="en-US"/>
                        </a:p>
                      </a:txBody>
                      <a:tcPr/>
                    </a:tc>
                    <a:tc>
                      <a:txBody>
                        <a:bodyPr/>
                        <a:lstStyle/>
                        <a:p>
                          <a:pPr algn="ctr" fontAlgn="ctr"/>
                          <a:r>
                            <a:rPr lang="en-US" sz="1800" b="0" i="0" u="none" strike="noStrike" dirty="0" err="1">
                              <a:solidFill>
                                <a:srgbClr val="000000"/>
                              </a:solidFill>
                              <a:effectLst/>
                              <a:latin typeface="+mn-lt"/>
                              <a:ea typeface="+mn-ea"/>
                            </a:rPr>
                            <a:t>DRHBc+LN</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0.3863</a:t>
                          </a:r>
                        </a:p>
                      </a:txBody>
                      <a:tcPr marL="6350" marR="6350" marT="6350" marB="0" anchor="ctr"/>
                    </a:tc>
                    <a:tc>
                      <a:txBody>
                        <a:bodyPr/>
                        <a:lstStyle/>
                        <a:p>
                          <a:pPr algn="ctr" fontAlgn="ctr"/>
                          <a:r>
                            <a:rPr lang="en-US" altLang="zh-CN" sz="1800" b="1" i="0" u="none" strike="noStrike" dirty="0">
                              <a:solidFill>
                                <a:srgbClr val="FF0000"/>
                              </a:solidFill>
                              <a:effectLst/>
                              <a:latin typeface="+mn-lt"/>
                              <a:ea typeface="+mn-ea"/>
                            </a:rPr>
                            <a:t>-0.1502 </a:t>
                          </a:r>
                        </a:p>
                      </a:txBody>
                      <a:tcPr marL="6350" marR="6350" marT="6350" marB="0" anchor="ctr"/>
                    </a:tc>
                    <a:extLst>
                      <a:ext uri="{0D108BD9-81ED-4DB2-BD59-A6C34878D82A}">
                        <a16:rowId xmlns:a16="http://schemas.microsoft.com/office/drawing/2014/main" val="3713926495"/>
                      </a:ext>
                    </a:extLst>
                  </a:tr>
                  <a:tr h="370840">
                    <a:tc rowSpan="2">
                      <a:txBody>
                        <a:bodyPr/>
                        <a:lstStyle/>
                        <a:p>
                          <a:endParaRPr lang="zh-CN"/>
                        </a:p>
                      </a:txBody>
                      <a:tcPr marL="6350" marR="6350" marT="6350" marB="0" anchor="ctr">
                        <a:blipFill>
                          <a:blip r:embed="rId2"/>
                          <a:stretch>
                            <a:fillRect l="-266" t="-152459" r="-300532" b="-312295"/>
                          </a:stretch>
                        </a:blipFill>
                      </a:tcPr>
                    </a:tc>
                    <a:tc>
                      <a:txBody>
                        <a:bodyPr/>
                        <a:lstStyle/>
                        <a:p>
                          <a:pPr algn="ctr" fontAlgn="ctr"/>
                          <a:r>
                            <a:rPr lang="en-US" sz="1800" b="0" i="0" u="none" strike="noStrike" dirty="0" err="1">
                              <a:solidFill>
                                <a:srgbClr val="000000"/>
                              </a:solidFill>
                              <a:effectLst/>
                              <a:latin typeface="+mn-lt"/>
                              <a:ea typeface="+mn-ea"/>
                            </a:rPr>
                            <a:t>DRHBc</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0.3347</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-1.2120 </a:t>
                          </a:r>
                        </a:p>
                      </a:txBody>
                      <a:tcPr marL="6350" marR="6350" marT="6350" marB="0" anchor="ctr"/>
                    </a:tc>
                    <a:extLst>
                      <a:ext uri="{0D108BD9-81ED-4DB2-BD59-A6C34878D82A}">
                        <a16:rowId xmlns:a16="http://schemas.microsoft.com/office/drawing/2014/main" val="326882667"/>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0.4210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-1.2067 </a:t>
                          </a:r>
                        </a:p>
                      </a:txBody>
                      <a:tcPr marL="6350" marR="6350" marT="6350" marB="0" anchor="ctr"/>
                    </a:tc>
                    <a:extLst>
                      <a:ext uri="{0D108BD9-81ED-4DB2-BD59-A6C34878D82A}">
                        <a16:rowId xmlns:a16="http://schemas.microsoft.com/office/drawing/2014/main" val="283687215"/>
                      </a:ext>
                    </a:extLst>
                  </a:tr>
                  <a:tr h="370840">
                    <a:tc rowSpan="2">
                      <a:txBody>
                        <a:bodyPr/>
                        <a:lstStyle/>
                        <a:p>
                          <a:endParaRPr lang="zh-CN"/>
                        </a:p>
                      </a:txBody>
                      <a:tcPr marL="6350" marR="6350" marT="6350" marB="0" anchor="ctr">
                        <a:blipFill>
                          <a:blip r:embed="rId2"/>
                          <a:stretch>
                            <a:fillRect l="-266" t="-254545" r="-300532" b="-214876"/>
                          </a:stretch>
                        </a:blipFill>
                      </a:tcP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0.1853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-0.9111</a:t>
                          </a:r>
                        </a:p>
                      </a:txBody>
                      <a:tcPr marL="6350" marR="6350" marT="6350" marB="0" anchor="ctr"/>
                    </a:tc>
                    <a:extLst>
                      <a:ext uri="{0D108BD9-81ED-4DB2-BD59-A6C34878D82A}">
                        <a16:rowId xmlns:a16="http://schemas.microsoft.com/office/drawing/2014/main" val="744159776"/>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0.3636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-0.9520 </a:t>
                          </a:r>
                        </a:p>
                      </a:txBody>
                      <a:tcPr marL="6350" marR="6350" marT="6350" marB="0" anchor="ctr"/>
                    </a:tc>
                    <a:extLst>
                      <a:ext uri="{0D108BD9-81ED-4DB2-BD59-A6C34878D82A}">
                        <a16:rowId xmlns:a16="http://schemas.microsoft.com/office/drawing/2014/main" val="352817521"/>
                      </a:ext>
                    </a:extLst>
                  </a:tr>
                  <a:tr h="370840">
                    <a:tc rowSpan="2">
                      <a:txBody>
                        <a:bodyPr/>
                        <a:lstStyle/>
                        <a:p>
                          <a:endParaRPr lang="zh-CN"/>
                        </a:p>
                      </a:txBody>
                      <a:tcPr marL="6350" marR="6350" marT="6350" marB="0" anchor="ctr">
                        <a:blipFill>
                          <a:blip r:embed="rId2"/>
                          <a:stretch>
                            <a:fillRect l="-266" t="-351639" r="-300532" b="-113115"/>
                          </a:stretch>
                        </a:blipFill>
                      </a:tcP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0.0895 </a:t>
                          </a:r>
                        </a:p>
                      </a:txBody>
                      <a:tcPr marL="6350" marR="6350" marT="6350" marB="0" anchor="ctr"/>
                    </a:tc>
                    <a:tc>
                      <a:txBody>
                        <a:bodyPr/>
                        <a:lstStyle/>
                        <a:p>
                          <a:pPr algn="ctr" fontAlgn="ctr"/>
                          <a:r>
                            <a:rPr lang="en-US" altLang="zh-CN" sz="1800" b="1" i="0" u="none" strike="noStrike" dirty="0">
                              <a:solidFill>
                                <a:srgbClr val="0000FF"/>
                              </a:solidFill>
                              <a:effectLst/>
                              <a:latin typeface="+mn-lt"/>
                              <a:ea typeface="+mn-ea"/>
                            </a:rPr>
                            <a:t>-0.7416 </a:t>
                          </a:r>
                        </a:p>
                      </a:txBody>
                      <a:tcPr marL="6350" marR="6350" marT="6350" marB="0" anchor="ctr"/>
                    </a:tc>
                    <a:extLst>
                      <a:ext uri="{0D108BD9-81ED-4DB2-BD59-A6C34878D82A}">
                        <a16:rowId xmlns:a16="http://schemas.microsoft.com/office/drawing/2014/main" val="3474879032"/>
                      </a:ext>
                    </a:extLst>
                  </a:tr>
                  <a:tr h="370840">
                    <a:tc vMerge="1">
                      <a:txBody>
                        <a:bodyPr/>
                        <a:lstStyle/>
                        <a:p>
                          <a:endParaRPr lang="zh-CN" altLang="en-US"/>
                        </a:p>
                      </a:txBody>
                      <a:tcPr/>
                    </a:tc>
                    <a:tc>
                      <a:txBody>
                        <a:bodyPr/>
                        <a:lstStyle/>
                        <a:p>
                          <a:pPr algn="ctr" fontAlgn="ctr"/>
                          <a:r>
                            <a:rPr lang="en-US" sz="1800" b="0" i="0" u="none" strike="noStrike">
                              <a:solidFill>
                                <a:srgbClr val="000000"/>
                              </a:solidFill>
                              <a:effectLst/>
                              <a:latin typeface="+mn-lt"/>
                              <a:ea typeface="+mn-ea"/>
                            </a:rPr>
                            <a:t>DRHBc+LN</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0.1268 </a:t>
                          </a:r>
                        </a:p>
                      </a:txBody>
                      <a:tcPr marL="6350" marR="6350" marT="6350" marB="0" anchor="ctr"/>
                    </a:tc>
                    <a:tc>
                      <a:txBody>
                        <a:bodyPr/>
                        <a:lstStyle/>
                        <a:p>
                          <a:pPr algn="ctr" fontAlgn="ctr"/>
                          <a:r>
                            <a:rPr lang="en-US" altLang="zh-CN" sz="1800" b="1" i="0" u="none" strike="noStrike" dirty="0">
                              <a:solidFill>
                                <a:srgbClr val="0000FF"/>
                              </a:solidFill>
                              <a:effectLst/>
                              <a:latin typeface="+mn-lt"/>
                              <a:ea typeface="+mn-ea"/>
                            </a:rPr>
                            <a:t>-0.2495 </a:t>
                          </a:r>
                        </a:p>
                      </a:txBody>
                      <a:tcPr marL="6350" marR="6350" marT="6350" marB="0" anchor="ctr"/>
                    </a:tc>
                    <a:extLst>
                      <a:ext uri="{0D108BD9-81ED-4DB2-BD59-A6C34878D82A}">
                        <a16:rowId xmlns:a16="http://schemas.microsoft.com/office/drawing/2014/main" val="720719403"/>
                      </a:ext>
                    </a:extLst>
                  </a:tr>
                  <a:tr h="370840">
                    <a:tc rowSpan="2">
                      <a:txBody>
                        <a:bodyPr/>
                        <a:lstStyle/>
                        <a:p>
                          <a:endParaRPr lang="zh-CN"/>
                        </a:p>
                      </a:txBody>
                      <a:tcPr marL="6350" marR="6350" marT="6350" marB="0" anchor="ctr">
                        <a:blipFill>
                          <a:blip r:embed="rId2"/>
                          <a:stretch>
                            <a:fillRect l="-266" t="-451639" r="-300532" b="-13115"/>
                          </a:stretch>
                        </a:blipFill>
                      </a:tcPr>
                    </a:tc>
                    <a:tc>
                      <a:txBody>
                        <a:bodyPr/>
                        <a:lstStyle/>
                        <a:p>
                          <a:pPr algn="ctr" fontAlgn="ctr"/>
                          <a:r>
                            <a:rPr lang="en-US" sz="1800" b="0" i="0" u="none" strike="noStrike">
                              <a:solidFill>
                                <a:srgbClr val="000000"/>
                              </a:solidFill>
                              <a:effectLst/>
                              <a:latin typeface="+mn-lt"/>
                              <a:ea typeface="+mn-ea"/>
                            </a:rPr>
                            <a:t>DRHBc</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0.0763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0.1778 </a:t>
                          </a:r>
                        </a:p>
                      </a:txBody>
                      <a:tcPr marL="6350" marR="6350" marT="6350" marB="0" anchor="ctr"/>
                    </a:tc>
                    <a:extLst>
                      <a:ext uri="{0D108BD9-81ED-4DB2-BD59-A6C34878D82A}">
                        <a16:rowId xmlns:a16="http://schemas.microsoft.com/office/drawing/2014/main" val="645746620"/>
                      </a:ext>
                    </a:extLst>
                  </a:tr>
                  <a:tr h="370840">
                    <a:tc vMerge="1">
                      <a:txBody>
                        <a:bodyPr/>
                        <a:lstStyle/>
                        <a:p>
                          <a:endParaRPr lang="zh-CN" altLang="en-US"/>
                        </a:p>
                      </a:txBody>
                      <a:tcPr/>
                    </a:tc>
                    <a:tc>
                      <a:txBody>
                        <a:bodyPr/>
                        <a:lstStyle/>
                        <a:p>
                          <a:pPr algn="ctr" fontAlgn="ctr"/>
                          <a:r>
                            <a:rPr lang="en-US" sz="1800" b="0" i="0" u="none" strike="noStrike" dirty="0" err="1">
                              <a:solidFill>
                                <a:srgbClr val="000000"/>
                              </a:solidFill>
                              <a:effectLst/>
                              <a:latin typeface="+mn-lt"/>
                              <a:ea typeface="+mn-ea"/>
                            </a:rPr>
                            <a:t>DRHBc+LN</a:t>
                          </a:r>
                          <a:endParaRPr lang="en-US" sz="1800" b="0" i="0" u="none" strike="noStrike" dirty="0">
                            <a:solidFill>
                              <a:srgbClr val="000000"/>
                            </a:solidFill>
                            <a:effectLst/>
                            <a:latin typeface="+mn-lt"/>
                            <a:ea typeface="+mn-ea"/>
                          </a:endParaRP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0.0992 </a:t>
                          </a:r>
                        </a:p>
                      </a:txBody>
                      <a:tcPr marL="6350" marR="6350" marT="6350" marB="0" anchor="ctr"/>
                    </a:tc>
                    <a:tc>
                      <a:txBody>
                        <a:bodyPr/>
                        <a:lstStyle/>
                        <a:p>
                          <a:pPr algn="ctr" fontAlgn="ctr"/>
                          <a:r>
                            <a:rPr lang="en-US" altLang="zh-CN" sz="1800" b="0" i="0" u="none" strike="noStrike" dirty="0">
                              <a:solidFill>
                                <a:srgbClr val="000000"/>
                              </a:solidFill>
                              <a:effectLst/>
                              <a:latin typeface="+mn-lt"/>
                              <a:ea typeface="+mn-ea"/>
                            </a:rPr>
                            <a:t>0.1549 </a:t>
                          </a:r>
                        </a:p>
                      </a:txBody>
                      <a:tcPr marL="6350" marR="6350" marT="6350" marB="0" anchor="ctr"/>
                    </a:tc>
                    <a:extLst>
                      <a:ext uri="{0D108BD9-81ED-4DB2-BD59-A6C34878D82A}">
                        <a16:rowId xmlns:a16="http://schemas.microsoft.com/office/drawing/2014/main" val="4113034053"/>
                      </a:ext>
                    </a:extLst>
                  </a:tr>
                </a:tbl>
              </a:graphicData>
            </a:graphic>
          </p:graphicFrame>
        </mc:Fallback>
      </mc:AlternateContent>
      <p:sp>
        <p:nvSpPr>
          <p:cNvPr id="4" name="日期占位符 3">
            <a:extLst>
              <a:ext uri="{FF2B5EF4-FFF2-40B4-BE49-F238E27FC236}">
                <a16:creationId xmlns:a16="http://schemas.microsoft.com/office/drawing/2014/main" id="{3C11D2BE-C995-FC07-FD2F-4927D445BC31}"/>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BC66D092-F2AE-2584-A55D-D880D0FE5080}"/>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4AA66673-4F9C-A734-9BCA-CCDF3F8335F8}"/>
              </a:ext>
            </a:extLst>
          </p:cNvPr>
          <p:cNvSpPr>
            <a:spLocks noGrp="1"/>
          </p:cNvSpPr>
          <p:nvPr>
            <p:ph type="sldNum" sz="quarter" idx="12"/>
          </p:nvPr>
        </p:nvSpPr>
        <p:spPr/>
        <p:txBody>
          <a:bodyPr/>
          <a:lstStyle/>
          <a:p>
            <a:fld id="{87C908B9-DD87-4E80-B55D-230C2370BA18}" type="slidenum">
              <a:rPr lang="zh-CN" altLang="en-US" smtClean="0"/>
              <a:t>53</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715D899-E8EA-5198-0DAA-186E4697259F}"/>
                  </a:ext>
                </a:extLst>
              </p:cNvPr>
              <p:cNvSpPr txBox="1"/>
              <p:nvPr/>
            </p:nvSpPr>
            <p:spPr>
              <a:xfrm>
                <a:off x="0" y="5422605"/>
                <a:ext cx="9143706" cy="796949"/>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200" dirty="0"/>
                  <a:t>The enlarge of the halo’s deformation when applying LN correction is mostly attributed to the deformation change in </a:t>
                </a:r>
                <a14:m>
                  <m:oMath xmlns:m="http://schemas.openxmlformats.org/officeDocument/2006/math">
                    <m:r>
                      <a:rPr lang="en-US" altLang="zh-CN" sz="2400" b="0" i="1" u="none" strike="noStrike" smtClean="0">
                        <a:solidFill>
                          <a:srgbClr val="000000"/>
                        </a:solidFill>
                        <a:effectLst/>
                        <a:latin typeface="Cambria Math" panose="02040503050406030204" pitchFamily="18" charset="0"/>
                        <a:ea typeface="+mn-ea"/>
                      </a:rPr>
                      <m:t>𝜈</m:t>
                    </m:r>
                    <m:sSubSup>
                      <m:sSubSupPr>
                        <m:ctrlPr>
                          <a:rPr lang="en-US" altLang="zh-CN" sz="2400" b="0" i="1" u="none" strike="noStrike" smtClean="0">
                            <a:solidFill>
                              <a:srgbClr val="000000"/>
                            </a:solidFill>
                            <a:effectLst/>
                            <a:latin typeface="Cambria Math" panose="02040503050406030204" pitchFamily="18" charset="0"/>
                            <a:ea typeface="+mn-ea"/>
                          </a:rPr>
                        </m:ctrlPr>
                      </m:sSubSupPr>
                      <m:e>
                        <m:r>
                          <a:rPr lang="en-US" altLang="zh-CN" sz="2400" b="0" i="1" u="none" strike="noStrike" smtClean="0">
                            <a:solidFill>
                              <a:srgbClr val="000000"/>
                            </a:solidFill>
                            <a:effectLst/>
                            <a:latin typeface="Cambria Math" panose="02040503050406030204" pitchFamily="18" charset="0"/>
                            <a:ea typeface="+mn-ea"/>
                          </a:rPr>
                          <m:t>1/2</m:t>
                        </m:r>
                      </m:e>
                      <m:sub>
                        <m:r>
                          <a:rPr lang="en-US" altLang="zh-CN" sz="2400" b="0" i="1" u="none" strike="noStrike" smtClean="0">
                            <a:solidFill>
                              <a:srgbClr val="000000"/>
                            </a:solidFill>
                            <a:effectLst/>
                            <a:latin typeface="Cambria Math" panose="02040503050406030204" pitchFamily="18" charset="0"/>
                            <a:ea typeface="+mn-ea"/>
                          </a:rPr>
                          <m:t>5</m:t>
                        </m:r>
                      </m:sub>
                      <m:sup>
                        <m:r>
                          <a:rPr lang="en-US" altLang="zh-CN" sz="2400" b="0" i="1" u="none" strike="noStrike" smtClean="0">
                            <a:solidFill>
                              <a:srgbClr val="000000"/>
                            </a:solidFill>
                            <a:effectLst/>
                            <a:latin typeface="Cambria Math" panose="02040503050406030204" pitchFamily="18" charset="0"/>
                            <a:ea typeface="+mn-ea"/>
                          </a:rPr>
                          <m:t>−</m:t>
                        </m:r>
                      </m:sup>
                    </m:sSubSup>
                  </m:oMath>
                </a14:m>
                <a:r>
                  <a:rPr lang="zh-CN" altLang="en-US" sz="2200" dirty="0"/>
                  <a:t> </a:t>
                </a:r>
                <a:r>
                  <a:rPr lang="en-US" altLang="zh-CN" sz="2200" dirty="0"/>
                  <a:t>level.</a:t>
                </a:r>
                <a:endParaRPr lang="zh-CN" altLang="en-US" sz="2200" dirty="0"/>
              </a:p>
            </p:txBody>
          </p:sp>
        </mc:Choice>
        <mc:Fallback xmlns="">
          <p:sp>
            <p:nvSpPr>
              <p:cNvPr id="8" name="文本框 7">
                <a:extLst>
                  <a:ext uri="{FF2B5EF4-FFF2-40B4-BE49-F238E27FC236}">
                    <a16:creationId xmlns:a16="http://schemas.microsoft.com/office/drawing/2014/main" id="{8715D899-E8EA-5198-0DAA-186E4697259F}"/>
                  </a:ext>
                </a:extLst>
              </p:cNvPr>
              <p:cNvSpPr txBox="1">
                <a:spLocks noRot="1" noChangeAspect="1" noMove="1" noResize="1" noEditPoints="1" noAdjustHandles="1" noChangeArrowheads="1" noChangeShapeType="1" noTextEdit="1"/>
              </p:cNvSpPr>
              <p:nvPr/>
            </p:nvSpPr>
            <p:spPr>
              <a:xfrm>
                <a:off x="0" y="5422605"/>
                <a:ext cx="9143706" cy="796949"/>
              </a:xfrm>
              <a:prstGeom prst="rect">
                <a:avLst/>
              </a:prstGeom>
              <a:blipFill>
                <a:blip r:embed="rId3"/>
                <a:stretch>
                  <a:fillRect l="-733" t="-4615" r="-867" b="-146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7923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64736-BBAE-0FCF-7CA8-1D522C3BCB59}"/>
              </a:ext>
            </a:extLst>
          </p:cNvPr>
          <p:cNvSpPr>
            <a:spLocks noGrp="1"/>
          </p:cNvSpPr>
          <p:nvPr>
            <p:ph type="title"/>
          </p:nvPr>
        </p:nvSpPr>
        <p:spPr/>
        <p:txBody>
          <a:bodyPr/>
          <a:lstStyle/>
          <a:p>
            <a:r>
              <a:rPr lang="en-US" altLang="zh-CN" dirty="0"/>
              <a:t>Deformation contributions of SPLs</a:t>
            </a:r>
            <a:endParaRPr lang="zh-CN" altLang="en-US" dirty="0"/>
          </a:p>
        </p:txBody>
      </p:sp>
      <p:sp>
        <p:nvSpPr>
          <p:cNvPr id="4" name="日期占位符 3">
            <a:extLst>
              <a:ext uri="{FF2B5EF4-FFF2-40B4-BE49-F238E27FC236}">
                <a16:creationId xmlns:a16="http://schemas.microsoft.com/office/drawing/2014/main" id="{3C11D2BE-C995-FC07-FD2F-4927D445BC31}"/>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BC66D092-F2AE-2584-A55D-D880D0FE5080}"/>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4AA66673-4F9C-A734-9BCA-CCDF3F8335F8}"/>
              </a:ext>
            </a:extLst>
          </p:cNvPr>
          <p:cNvSpPr>
            <a:spLocks noGrp="1"/>
          </p:cNvSpPr>
          <p:nvPr>
            <p:ph type="sldNum" sz="quarter" idx="12"/>
          </p:nvPr>
        </p:nvSpPr>
        <p:spPr/>
        <p:txBody>
          <a:bodyPr/>
          <a:lstStyle/>
          <a:p>
            <a:fld id="{87C908B9-DD87-4E80-B55D-230C2370BA18}" type="slidenum">
              <a:rPr lang="zh-CN" altLang="en-US" smtClean="0"/>
              <a:t>54</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715D899-E8EA-5198-0DAA-186E4697259F}"/>
                  </a:ext>
                </a:extLst>
              </p:cNvPr>
              <p:cNvSpPr txBox="1"/>
              <p:nvPr/>
            </p:nvSpPr>
            <p:spPr>
              <a:xfrm>
                <a:off x="0" y="5187844"/>
                <a:ext cx="9143706" cy="796949"/>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sz="2200" dirty="0"/>
                  <a:t>The enlarge of the halo’s deformation when applying LN correction is mostly attributed to the deformation change in </a:t>
                </a:r>
                <a14:m>
                  <m:oMath xmlns:m="http://schemas.openxmlformats.org/officeDocument/2006/math">
                    <m:r>
                      <a:rPr lang="en-US" altLang="zh-CN" sz="2400" b="0" i="1" u="none" strike="noStrike" smtClean="0">
                        <a:solidFill>
                          <a:srgbClr val="000000"/>
                        </a:solidFill>
                        <a:effectLst/>
                        <a:latin typeface="Cambria Math" panose="02040503050406030204" pitchFamily="18" charset="0"/>
                        <a:ea typeface="+mn-ea"/>
                      </a:rPr>
                      <m:t>𝜈</m:t>
                    </m:r>
                    <m:sSubSup>
                      <m:sSubSupPr>
                        <m:ctrlPr>
                          <a:rPr lang="en-US" altLang="zh-CN" sz="2400" b="0" i="1" u="none" strike="noStrike" smtClean="0">
                            <a:solidFill>
                              <a:srgbClr val="000000"/>
                            </a:solidFill>
                            <a:effectLst/>
                            <a:latin typeface="Cambria Math" panose="02040503050406030204" pitchFamily="18" charset="0"/>
                            <a:ea typeface="+mn-ea"/>
                          </a:rPr>
                        </m:ctrlPr>
                      </m:sSubSupPr>
                      <m:e>
                        <m:r>
                          <a:rPr lang="en-US" altLang="zh-CN" sz="2400" b="0" i="1" u="none" strike="noStrike" smtClean="0">
                            <a:solidFill>
                              <a:srgbClr val="000000"/>
                            </a:solidFill>
                            <a:effectLst/>
                            <a:latin typeface="Cambria Math" panose="02040503050406030204" pitchFamily="18" charset="0"/>
                            <a:ea typeface="+mn-ea"/>
                          </a:rPr>
                          <m:t>1/2</m:t>
                        </m:r>
                      </m:e>
                      <m:sub>
                        <m:r>
                          <a:rPr lang="en-US" altLang="zh-CN" sz="2400" b="0" i="1" u="none" strike="noStrike" smtClean="0">
                            <a:solidFill>
                              <a:srgbClr val="000000"/>
                            </a:solidFill>
                            <a:effectLst/>
                            <a:latin typeface="Cambria Math" panose="02040503050406030204" pitchFamily="18" charset="0"/>
                            <a:ea typeface="+mn-ea"/>
                          </a:rPr>
                          <m:t>5</m:t>
                        </m:r>
                      </m:sub>
                      <m:sup>
                        <m:r>
                          <a:rPr lang="en-US" altLang="zh-CN" sz="2400" b="0" i="1" u="none" strike="noStrike" smtClean="0">
                            <a:solidFill>
                              <a:srgbClr val="000000"/>
                            </a:solidFill>
                            <a:effectLst/>
                            <a:latin typeface="Cambria Math" panose="02040503050406030204" pitchFamily="18" charset="0"/>
                            <a:ea typeface="+mn-ea"/>
                          </a:rPr>
                          <m:t>−</m:t>
                        </m:r>
                      </m:sup>
                    </m:sSubSup>
                  </m:oMath>
                </a14:m>
                <a:r>
                  <a:rPr lang="zh-CN" altLang="en-US" sz="2200" dirty="0"/>
                  <a:t> </a:t>
                </a:r>
                <a:r>
                  <a:rPr lang="en-US" altLang="zh-CN" sz="2200" dirty="0"/>
                  <a:t>level.</a:t>
                </a:r>
                <a:endParaRPr lang="zh-CN" altLang="en-US" sz="2200" dirty="0"/>
              </a:p>
            </p:txBody>
          </p:sp>
        </mc:Choice>
        <mc:Fallback xmlns="">
          <p:sp>
            <p:nvSpPr>
              <p:cNvPr id="8" name="文本框 7">
                <a:extLst>
                  <a:ext uri="{FF2B5EF4-FFF2-40B4-BE49-F238E27FC236}">
                    <a16:creationId xmlns:a16="http://schemas.microsoft.com/office/drawing/2014/main" id="{8715D899-E8EA-5198-0DAA-186E4697259F}"/>
                  </a:ext>
                </a:extLst>
              </p:cNvPr>
              <p:cNvSpPr txBox="1">
                <a:spLocks noRot="1" noChangeAspect="1" noMove="1" noResize="1" noEditPoints="1" noAdjustHandles="1" noChangeArrowheads="1" noChangeShapeType="1" noTextEdit="1"/>
              </p:cNvSpPr>
              <p:nvPr/>
            </p:nvSpPr>
            <p:spPr>
              <a:xfrm>
                <a:off x="0" y="5187844"/>
                <a:ext cx="9143706" cy="796949"/>
              </a:xfrm>
              <a:prstGeom prst="rect">
                <a:avLst/>
              </a:prstGeom>
              <a:blipFill>
                <a:blip r:embed="rId2"/>
                <a:stretch>
                  <a:fillRect l="-733" t="-4580" r="-867" b="-145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内容占位符 10">
                <a:extLst>
                  <a:ext uri="{FF2B5EF4-FFF2-40B4-BE49-F238E27FC236}">
                    <a16:creationId xmlns:a16="http://schemas.microsoft.com/office/drawing/2014/main" id="{6D4997A6-5D6D-BF5E-397E-D9AEDD96C37A}"/>
                  </a:ext>
                </a:extLst>
              </p:cNvPr>
              <p:cNvGraphicFramePr>
                <a:graphicFrameLocks noGrp="1"/>
              </p:cNvGraphicFramePr>
              <p:nvPr>
                <p:ph idx="1"/>
              </p:nvPr>
            </p:nvGraphicFramePr>
            <p:xfrm>
              <a:off x="3" y="1534713"/>
              <a:ext cx="9143997" cy="1483360"/>
            </p:xfrm>
            <a:graphic>
              <a:graphicData uri="http://schemas.openxmlformats.org/drawingml/2006/table">
                <a:tbl>
                  <a:tblPr firstRow="1" bandRow="1">
                    <a:tableStyleId>{5C22544A-7EE6-4342-B048-85BDC9FD1C3A}</a:tableStyleId>
                  </a:tblPr>
                  <a:tblGrid>
                    <a:gridCol w="839967">
                      <a:extLst>
                        <a:ext uri="{9D8B030D-6E8A-4147-A177-3AD203B41FA5}">
                          <a16:colId xmlns:a16="http://schemas.microsoft.com/office/drawing/2014/main" val="2775099329"/>
                        </a:ext>
                      </a:extLst>
                    </a:gridCol>
                    <a:gridCol w="1384005">
                      <a:extLst>
                        <a:ext uri="{9D8B030D-6E8A-4147-A177-3AD203B41FA5}">
                          <a16:colId xmlns:a16="http://schemas.microsoft.com/office/drawing/2014/main" val="3616256767"/>
                        </a:ext>
                      </a:extLst>
                    </a:gridCol>
                    <a:gridCol w="1384005">
                      <a:extLst>
                        <a:ext uri="{9D8B030D-6E8A-4147-A177-3AD203B41FA5}">
                          <a16:colId xmlns:a16="http://schemas.microsoft.com/office/drawing/2014/main" val="2647282714"/>
                        </a:ext>
                      </a:extLst>
                    </a:gridCol>
                    <a:gridCol w="1384005">
                      <a:extLst>
                        <a:ext uri="{9D8B030D-6E8A-4147-A177-3AD203B41FA5}">
                          <a16:colId xmlns:a16="http://schemas.microsoft.com/office/drawing/2014/main" val="2885871044"/>
                        </a:ext>
                      </a:extLst>
                    </a:gridCol>
                    <a:gridCol w="1384005">
                      <a:extLst>
                        <a:ext uri="{9D8B030D-6E8A-4147-A177-3AD203B41FA5}">
                          <a16:colId xmlns:a16="http://schemas.microsoft.com/office/drawing/2014/main" val="2170542319"/>
                        </a:ext>
                      </a:extLst>
                    </a:gridCol>
                    <a:gridCol w="1384005">
                      <a:extLst>
                        <a:ext uri="{9D8B030D-6E8A-4147-A177-3AD203B41FA5}">
                          <a16:colId xmlns:a16="http://schemas.microsoft.com/office/drawing/2014/main" val="2793870381"/>
                        </a:ext>
                      </a:extLst>
                    </a:gridCol>
                    <a:gridCol w="1384005">
                      <a:extLst>
                        <a:ext uri="{9D8B030D-6E8A-4147-A177-3AD203B41FA5}">
                          <a16:colId xmlns:a16="http://schemas.microsoft.com/office/drawing/2014/main" val="3532214358"/>
                        </a:ext>
                      </a:extLst>
                    </a:gridCol>
                  </a:tblGrid>
                  <a:tr h="370840">
                    <a:tc rowSpan="2">
                      <a:txBody>
                        <a:bodyPr/>
                        <a:lstStyle/>
                        <a:p>
                          <a:pPr algn="ctr"/>
                          <a:endParaRPr lang="zh-CN" altLang="en-US" dirty="0"/>
                        </a:p>
                      </a:txBody>
                      <a:tcPr anchor="ctr"/>
                    </a:tc>
                    <a:tc gridSpan="2">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b="1" i="1" u="none" strike="noStrike" smtClean="0">
                                        <a:solidFill>
                                          <a:schemeClr val="bg1"/>
                                        </a:solidFill>
                                        <a:effectLst/>
                                        <a:latin typeface="Cambria Math" panose="02040503050406030204" pitchFamily="18" charset="0"/>
                                        <a:ea typeface="+mn-ea"/>
                                      </a:rPr>
                                    </m:ctrlPr>
                                  </m:sSubSupPr>
                                  <m:e>
                                    <m:r>
                                      <a:rPr lang="en-US" altLang="zh-CN" sz="1800" b="1" i="1" u="none" strike="noStrike" smtClean="0">
                                        <a:solidFill>
                                          <a:schemeClr val="bg1"/>
                                        </a:solidFill>
                                        <a:effectLst/>
                                        <a:latin typeface="Cambria Math" panose="02040503050406030204" pitchFamily="18" charset="0"/>
                                        <a:ea typeface="+mn-ea"/>
                                      </a:rPr>
                                      <m:t>𝟏</m:t>
                                    </m:r>
                                    <m:r>
                                      <a:rPr lang="en-US" altLang="zh-CN" sz="1800" b="1" i="1" u="none" strike="noStrike" smtClean="0">
                                        <a:solidFill>
                                          <a:schemeClr val="bg1"/>
                                        </a:solidFill>
                                        <a:effectLst/>
                                        <a:latin typeface="Cambria Math" panose="02040503050406030204" pitchFamily="18" charset="0"/>
                                        <a:ea typeface="+mn-ea"/>
                                      </a:rPr>
                                      <m:t>/</m:t>
                                    </m:r>
                                    <m:r>
                                      <a:rPr lang="en-US" altLang="zh-CN" sz="1800" b="1" i="1" u="none" strike="noStrike" smtClean="0">
                                        <a:solidFill>
                                          <a:schemeClr val="bg1"/>
                                        </a:solidFill>
                                        <a:effectLst/>
                                        <a:latin typeface="Cambria Math" panose="02040503050406030204" pitchFamily="18" charset="0"/>
                                        <a:ea typeface="+mn-ea"/>
                                      </a:rPr>
                                      <m:t>𝟐</m:t>
                                    </m:r>
                                  </m:e>
                                  <m:sub>
                                    <m:r>
                                      <a:rPr lang="en-US" altLang="zh-CN" sz="1800" b="1" i="1" u="none" strike="noStrike" smtClean="0">
                                        <a:solidFill>
                                          <a:schemeClr val="bg1"/>
                                        </a:solidFill>
                                        <a:effectLst/>
                                        <a:latin typeface="Cambria Math" panose="02040503050406030204" pitchFamily="18" charset="0"/>
                                        <a:ea typeface="+mn-ea"/>
                                      </a:rPr>
                                      <m:t>𝟓</m:t>
                                    </m:r>
                                  </m:sub>
                                  <m:sup>
                                    <m:r>
                                      <a:rPr lang="en-US" altLang="zh-CN" sz="1800" b="1" i="1" u="none" strike="noStrike" smtClean="0">
                                        <a:solidFill>
                                          <a:schemeClr val="bg1"/>
                                        </a:solidFill>
                                        <a:effectLst/>
                                        <a:latin typeface="Cambria Math" panose="02040503050406030204" pitchFamily="18" charset="0"/>
                                        <a:ea typeface="+mn-ea"/>
                                      </a:rPr>
                                      <m:t>−</m:t>
                                    </m:r>
                                  </m:sup>
                                </m:sSubSup>
                              </m:oMath>
                            </m:oMathPara>
                          </a14:m>
                          <a:endParaRPr lang="zh-CN" altLang="en-US" b="1" dirty="0">
                            <a:solidFill>
                              <a:schemeClr val="bg1"/>
                            </a:solidFill>
                          </a:endParaRPr>
                        </a:p>
                      </a:txBody>
                      <a:tcPr anchor="ctr"/>
                    </a:tc>
                    <a:tc hMerge="1">
                      <a:txBody>
                        <a:bodyPr/>
                        <a:lstStyle/>
                        <a:p>
                          <a:pPr algn="ctr"/>
                          <a:endParaRPr lang="zh-CN" altLang="en-US" dirty="0"/>
                        </a:p>
                      </a:txBody>
                      <a:tcPr anchor="ctr"/>
                    </a:tc>
                    <a:tc gridSpan="2">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b="1" i="1" u="none" strike="noStrike" smtClean="0">
                                        <a:solidFill>
                                          <a:schemeClr val="bg1"/>
                                        </a:solidFill>
                                        <a:effectLst/>
                                        <a:latin typeface="Cambria Math" panose="02040503050406030204" pitchFamily="18" charset="0"/>
                                        <a:ea typeface="+mn-ea"/>
                                      </a:rPr>
                                    </m:ctrlPr>
                                  </m:sSubSupPr>
                                  <m:e>
                                    <m:r>
                                      <a:rPr lang="en-US" altLang="zh-CN" sz="1800" b="1" i="1" u="none" strike="noStrike" smtClean="0">
                                        <a:solidFill>
                                          <a:schemeClr val="bg1"/>
                                        </a:solidFill>
                                        <a:effectLst/>
                                        <a:latin typeface="Cambria Math" panose="02040503050406030204" pitchFamily="18" charset="0"/>
                                        <a:ea typeface="+mn-ea"/>
                                      </a:rPr>
                                      <m:t>𝟑</m:t>
                                    </m:r>
                                    <m:r>
                                      <a:rPr lang="en-US" altLang="zh-CN" sz="1800" b="1" i="1" u="none" strike="noStrike" smtClean="0">
                                        <a:solidFill>
                                          <a:schemeClr val="bg1"/>
                                        </a:solidFill>
                                        <a:effectLst/>
                                        <a:latin typeface="Cambria Math" panose="02040503050406030204" pitchFamily="18" charset="0"/>
                                        <a:ea typeface="+mn-ea"/>
                                      </a:rPr>
                                      <m:t>/</m:t>
                                    </m:r>
                                    <m:r>
                                      <a:rPr lang="en-US" altLang="zh-CN" sz="1800" b="1" i="1" u="none" strike="noStrike" smtClean="0">
                                        <a:solidFill>
                                          <a:schemeClr val="bg1"/>
                                        </a:solidFill>
                                        <a:effectLst/>
                                        <a:latin typeface="Cambria Math" panose="02040503050406030204" pitchFamily="18" charset="0"/>
                                        <a:ea typeface="+mn-ea"/>
                                      </a:rPr>
                                      <m:t>𝟐</m:t>
                                    </m:r>
                                  </m:e>
                                  <m:sub>
                                    <m:r>
                                      <a:rPr lang="en-US" altLang="zh-CN" sz="1800" b="1" i="1" u="none" strike="noStrike" smtClean="0">
                                        <a:solidFill>
                                          <a:schemeClr val="bg1"/>
                                        </a:solidFill>
                                        <a:effectLst/>
                                        <a:latin typeface="Cambria Math" panose="02040503050406030204" pitchFamily="18" charset="0"/>
                                        <a:ea typeface="+mn-ea"/>
                                      </a:rPr>
                                      <m:t>𝟑</m:t>
                                    </m:r>
                                  </m:sub>
                                  <m:sup>
                                    <m:r>
                                      <a:rPr lang="en-US" altLang="zh-CN" sz="1800" b="1" i="1" u="none" strike="noStrike" smtClean="0">
                                        <a:solidFill>
                                          <a:schemeClr val="bg1"/>
                                        </a:solidFill>
                                        <a:effectLst/>
                                        <a:latin typeface="Cambria Math" panose="02040503050406030204" pitchFamily="18" charset="0"/>
                                        <a:ea typeface="+mn-ea"/>
                                      </a:rPr>
                                      <m:t>−</m:t>
                                    </m:r>
                                  </m:sup>
                                </m:sSubSup>
                              </m:oMath>
                            </m:oMathPara>
                          </a14:m>
                          <a:endParaRPr lang="zh-CN" altLang="en-US" b="1" dirty="0">
                            <a:solidFill>
                              <a:schemeClr val="bg1"/>
                            </a:solidFill>
                          </a:endParaRPr>
                        </a:p>
                      </a:txBody>
                      <a:tcPr anchor="ctr"/>
                    </a:tc>
                    <a:tc hMerge="1">
                      <a:txBody>
                        <a:bodyPr/>
                        <a:lstStyle/>
                        <a:p>
                          <a:pPr algn="ctr"/>
                          <a:endParaRPr lang="zh-CN" altLang="en-US" dirty="0"/>
                        </a:p>
                      </a:txBody>
                      <a:tcPr anchor="ctr"/>
                    </a:tc>
                    <a:tc gridSpan="2">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b="1" i="1" u="none" strike="noStrike" smtClean="0">
                                        <a:solidFill>
                                          <a:schemeClr val="bg1"/>
                                        </a:solidFill>
                                        <a:effectLst/>
                                        <a:latin typeface="Cambria Math" panose="02040503050406030204" pitchFamily="18" charset="0"/>
                                        <a:ea typeface="+mn-ea"/>
                                      </a:rPr>
                                    </m:ctrlPr>
                                  </m:sSubSupPr>
                                  <m:e>
                                    <m:r>
                                      <a:rPr lang="en-US" altLang="zh-CN" sz="1800" b="1" i="1" u="none" strike="noStrike" smtClean="0">
                                        <a:solidFill>
                                          <a:schemeClr val="bg1"/>
                                        </a:solidFill>
                                        <a:effectLst/>
                                        <a:latin typeface="Cambria Math" panose="02040503050406030204" pitchFamily="18" charset="0"/>
                                        <a:ea typeface="+mn-ea"/>
                                      </a:rPr>
                                      <m:t>𝟕</m:t>
                                    </m:r>
                                    <m:r>
                                      <a:rPr lang="en-US" altLang="zh-CN" sz="1800" b="1" i="1" u="none" strike="noStrike" smtClean="0">
                                        <a:solidFill>
                                          <a:schemeClr val="bg1"/>
                                        </a:solidFill>
                                        <a:effectLst/>
                                        <a:latin typeface="Cambria Math" panose="02040503050406030204" pitchFamily="18" charset="0"/>
                                        <a:ea typeface="+mn-ea"/>
                                      </a:rPr>
                                      <m:t>/</m:t>
                                    </m:r>
                                    <m:r>
                                      <a:rPr lang="en-US" altLang="zh-CN" sz="1800" b="1" i="1" u="none" strike="noStrike" smtClean="0">
                                        <a:solidFill>
                                          <a:schemeClr val="bg1"/>
                                        </a:solidFill>
                                        <a:effectLst/>
                                        <a:latin typeface="Cambria Math" panose="02040503050406030204" pitchFamily="18" charset="0"/>
                                        <a:ea typeface="+mn-ea"/>
                                      </a:rPr>
                                      <m:t>𝟐</m:t>
                                    </m:r>
                                  </m:e>
                                  <m:sub>
                                    <m:r>
                                      <a:rPr lang="en-US" altLang="zh-CN" sz="1800" b="1" i="1" u="none" strike="noStrike" smtClean="0">
                                        <a:solidFill>
                                          <a:schemeClr val="bg1"/>
                                        </a:solidFill>
                                        <a:effectLst/>
                                        <a:latin typeface="Cambria Math" panose="02040503050406030204" pitchFamily="18" charset="0"/>
                                        <a:ea typeface="+mn-ea"/>
                                      </a:rPr>
                                      <m:t>𝟏</m:t>
                                    </m:r>
                                  </m:sub>
                                  <m:sup>
                                    <m:r>
                                      <a:rPr lang="en-US" altLang="zh-CN" sz="1800" b="1" i="1" u="none" strike="noStrike" smtClean="0">
                                        <a:solidFill>
                                          <a:schemeClr val="bg1"/>
                                        </a:solidFill>
                                        <a:effectLst/>
                                        <a:latin typeface="Cambria Math" panose="02040503050406030204" pitchFamily="18" charset="0"/>
                                        <a:ea typeface="+mn-ea"/>
                                      </a:rPr>
                                      <m:t>−</m:t>
                                    </m:r>
                                  </m:sup>
                                </m:sSubSup>
                              </m:oMath>
                            </m:oMathPara>
                          </a14:m>
                          <a:endParaRPr lang="zh-CN" altLang="en-US" b="1" dirty="0">
                            <a:solidFill>
                              <a:schemeClr val="bg1"/>
                            </a:solidFill>
                          </a:endParaRPr>
                        </a:p>
                      </a:txBody>
                      <a:tcPr anchor="ctr"/>
                    </a:tc>
                    <a:tc hMerge="1">
                      <a:txBody>
                        <a:bodyPr/>
                        <a:lstStyle/>
                        <a:p>
                          <a:pPr algn="ctr"/>
                          <a:endParaRPr lang="zh-CN" altLang="en-US" dirty="0"/>
                        </a:p>
                      </a:txBody>
                      <a:tcPr anchor="ctr"/>
                    </a:tc>
                    <a:extLst>
                      <a:ext uri="{0D108BD9-81ED-4DB2-BD59-A6C34878D82A}">
                        <a16:rowId xmlns:a16="http://schemas.microsoft.com/office/drawing/2014/main" val="2394398480"/>
                      </a:ext>
                    </a:extLst>
                  </a:tr>
                  <a:tr h="370840">
                    <a:tc vMerge="1">
                      <a:txBody>
                        <a:bodyPr/>
                        <a:lstStyle/>
                        <a:p>
                          <a:pPr algn="ct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extLst>
                      <a:ext uri="{0D108BD9-81ED-4DB2-BD59-A6C34878D82A}">
                        <a16:rowId xmlns:a16="http://schemas.microsoft.com/office/drawing/2014/main" val="3903324093"/>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b="0" i="1" u="none" strike="noStrike" dirty="0" smtClean="0">
                                        <a:solidFill>
                                          <a:schemeClr val="tx1"/>
                                        </a:solidFill>
                                        <a:effectLst/>
                                        <a:latin typeface="Cambria Math" panose="02040503050406030204" pitchFamily="18" charset="0"/>
                                        <a:ea typeface="+mn-ea"/>
                                      </a:rPr>
                                    </m:ctrlPr>
                                  </m:sSupPr>
                                  <m:e>
                                    <m:r>
                                      <a:rPr lang="en-US" altLang="zh-CN" sz="1800" b="0" i="1" u="none" strike="noStrike" dirty="0" smtClean="0">
                                        <a:solidFill>
                                          <a:schemeClr val="tx1"/>
                                        </a:solidFill>
                                        <a:effectLst/>
                                        <a:latin typeface="Cambria Math" panose="02040503050406030204" pitchFamily="18" charset="0"/>
                                        <a:ea typeface="+mn-ea"/>
                                      </a:rPr>
                                      <m:t>𝑣</m:t>
                                    </m:r>
                                  </m:e>
                                  <m:sup>
                                    <m:r>
                                      <a:rPr lang="en-US" altLang="zh-CN" sz="1800" b="0" i="1" u="none" strike="noStrike" dirty="0" smtClean="0">
                                        <a:solidFill>
                                          <a:schemeClr val="tx1"/>
                                        </a:solidFill>
                                        <a:effectLst/>
                                        <a:latin typeface="Cambria Math" panose="02040503050406030204" pitchFamily="18" charset="0"/>
                                        <a:ea typeface="+mn-ea"/>
                                      </a:rPr>
                                      <m:t>2</m:t>
                                    </m:r>
                                  </m:sup>
                                </m:sSup>
                              </m:oMath>
                            </m:oMathPara>
                          </a14:m>
                          <a:endParaRPr lang="zh-CN" alt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00"/>
                              </a:solidFill>
                              <a:effectLst/>
                              <a:latin typeface="+mn-lt"/>
                              <a:ea typeface="+mn-ea"/>
                            </a:rPr>
                            <a:t>0.4062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00"/>
                              </a:solidFill>
                              <a:effectLst/>
                              <a:latin typeface="+mn-lt"/>
                              <a:ea typeface="+mn-ea"/>
                            </a:rPr>
                            <a:t>0.3863</a:t>
                          </a:r>
                          <a:r>
                            <a:rPr lang="en-US" altLang="zh-CN" sz="1800" b="1" i="0" u="none" strike="noStrike" dirty="0">
                              <a:solidFill>
                                <a:srgbClr val="FF0000"/>
                              </a:solidFill>
                              <a:effectLst/>
                              <a:latin typeface="+mn-lt"/>
                              <a:ea typeface="+mn-ea"/>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0.3347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0.4210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0.1853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0.3636 </a:t>
                          </a:r>
                        </a:p>
                      </a:txBody>
                      <a:tcPr anchor="ctr"/>
                    </a:tc>
                    <a:extLst>
                      <a:ext uri="{0D108BD9-81ED-4DB2-BD59-A6C34878D82A}">
                        <a16:rowId xmlns:a16="http://schemas.microsoft.com/office/drawing/2014/main" val="2188584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altLang="zh-CN" sz="1800" b="0" i="1" u="none" strike="noStrike" dirty="0" smtClean="0">
                                    <a:solidFill>
                                      <a:schemeClr val="tx1"/>
                                    </a:solidFill>
                                    <a:effectLst/>
                                    <a:latin typeface="Cambria Math" panose="02040503050406030204" pitchFamily="18" charset="0"/>
                                    <a:ea typeface="+mn-ea"/>
                                  </a:rPr>
                                  <m:t>𝛽</m:t>
                                </m:r>
                              </m:oMath>
                            </m:oMathPara>
                          </a14:m>
                          <a:endParaRPr lang="el-GR" altLang="zh-CN" sz="1800" b="0" i="0" u="none" strike="noStrike" dirty="0">
                            <a:solidFill>
                              <a:schemeClr val="tx1"/>
                            </a:solidFill>
                            <a:effectLst/>
                            <a:latin typeface="+mn-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mn-lt"/>
                              <a:ea typeface="+mn-ea"/>
                            </a:rPr>
                            <a:t>0.3002</a:t>
                          </a:r>
                          <a:endParaRPr lang="en-US" altLang="zh-CN" sz="1800" b="0" i="0" u="none" strike="noStrike" dirty="0">
                            <a:solidFill>
                              <a:srgbClr val="000000"/>
                            </a:solidFill>
                            <a:effectLst/>
                            <a:latin typeface="+mn-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mn-lt"/>
                              <a:ea typeface="+mn-ea"/>
                            </a:rPr>
                            <a:t>-0.1502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-1.2120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-1.2067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-0.9111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-0.9520 </a:t>
                          </a:r>
                        </a:p>
                      </a:txBody>
                      <a:tcPr anchor="ctr"/>
                    </a:tc>
                    <a:extLst>
                      <a:ext uri="{0D108BD9-81ED-4DB2-BD59-A6C34878D82A}">
                        <a16:rowId xmlns:a16="http://schemas.microsoft.com/office/drawing/2014/main" val="3434526556"/>
                      </a:ext>
                    </a:extLst>
                  </a:tr>
                </a:tbl>
              </a:graphicData>
            </a:graphic>
          </p:graphicFrame>
        </mc:Choice>
        <mc:Fallback xmlns="">
          <p:graphicFrame>
            <p:nvGraphicFramePr>
              <p:cNvPr id="11" name="内容占位符 10">
                <a:extLst>
                  <a:ext uri="{FF2B5EF4-FFF2-40B4-BE49-F238E27FC236}">
                    <a16:creationId xmlns:a16="http://schemas.microsoft.com/office/drawing/2014/main" id="{6D4997A6-5D6D-BF5E-397E-D9AEDD96C37A}"/>
                  </a:ext>
                </a:extLst>
              </p:cNvPr>
              <p:cNvGraphicFramePr>
                <a:graphicFrameLocks noGrp="1"/>
              </p:cNvGraphicFramePr>
              <p:nvPr>
                <p:ph idx="1"/>
                <p:extLst>
                  <p:ext uri="{D42A27DB-BD31-4B8C-83A1-F6EECF244321}">
                    <p14:modId xmlns:p14="http://schemas.microsoft.com/office/powerpoint/2010/main" val="2978991629"/>
                  </p:ext>
                </p:extLst>
              </p:nvPr>
            </p:nvGraphicFramePr>
            <p:xfrm>
              <a:off x="3" y="1534713"/>
              <a:ext cx="9143997" cy="1483360"/>
            </p:xfrm>
            <a:graphic>
              <a:graphicData uri="http://schemas.openxmlformats.org/drawingml/2006/table">
                <a:tbl>
                  <a:tblPr firstRow="1" bandRow="1">
                    <a:tableStyleId>{5C22544A-7EE6-4342-B048-85BDC9FD1C3A}</a:tableStyleId>
                  </a:tblPr>
                  <a:tblGrid>
                    <a:gridCol w="839967">
                      <a:extLst>
                        <a:ext uri="{9D8B030D-6E8A-4147-A177-3AD203B41FA5}">
                          <a16:colId xmlns:a16="http://schemas.microsoft.com/office/drawing/2014/main" val="2775099329"/>
                        </a:ext>
                      </a:extLst>
                    </a:gridCol>
                    <a:gridCol w="1384005">
                      <a:extLst>
                        <a:ext uri="{9D8B030D-6E8A-4147-A177-3AD203B41FA5}">
                          <a16:colId xmlns:a16="http://schemas.microsoft.com/office/drawing/2014/main" val="3616256767"/>
                        </a:ext>
                      </a:extLst>
                    </a:gridCol>
                    <a:gridCol w="1384005">
                      <a:extLst>
                        <a:ext uri="{9D8B030D-6E8A-4147-A177-3AD203B41FA5}">
                          <a16:colId xmlns:a16="http://schemas.microsoft.com/office/drawing/2014/main" val="2647282714"/>
                        </a:ext>
                      </a:extLst>
                    </a:gridCol>
                    <a:gridCol w="1384005">
                      <a:extLst>
                        <a:ext uri="{9D8B030D-6E8A-4147-A177-3AD203B41FA5}">
                          <a16:colId xmlns:a16="http://schemas.microsoft.com/office/drawing/2014/main" val="2885871044"/>
                        </a:ext>
                      </a:extLst>
                    </a:gridCol>
                    <a:gridCol w="1384005">
                      <a:extLst>
                        <a:ext uri="{9D8B030D-6E8A-4147-A177-3AD203B41FA5}">
                          <a16:colId xmlns:a16="http://schemas.microsoft.com/office/drawing/2014/main" val="2170542319"/>
                        </a:ext>
                      </a:extLst>
                    </a:gridCol>
                    <a:gridCol w="1384005">
                      <a:extLst>
                        <a:ext uri="{9D8B030D-6E8A-4147-A177-3AD203B41FA5}">
                          <a16:colId xmlns:a16="http://schemas.microsoft.com/office/drawing/2014/main" val="2793870381"/>
                        </a:ext>
                      </a:extLst>
                    </a:gridCol>
                    <a:gridCol w="1384005">
                      <a:extLst>
                        <a:ext uri="{9D8B030D-6E8A-4147-A177-3AD203B41FA5}">
                          <a16:colId xmlns:a16="http://schemas.microsoft.com/office/drawing/2014/main" val="3532214358"/>
                        </a:ext>
                      </a:extLst>
                    </a:gridCol>
                  </a:tblGrid>
                  <a:tr h="370840">
                    <a:tc rowSpan="2">
                      <a:txBody>
                        <a:bodyPr/>
                        <a:lstStyle/>
                        <a:p>
                          <a:pPr algn="ctr"/>
                          <a:endParaRPr lang="zh-CN" altLang="en-US" dirty="0"/>
                        </a:p>
                      </a:txBody>
                      <a:tcPr anchor="ctr"/>
                    </a:tc>
                    <a:tc gridSpan="2">
                      <a:txBody>
                        <a:bodyPr/>
                        <a:lstStyle/>
                        <a:p>
                          <a:endParaRPr lang="zh-CN"/>
                        </a:p>
                      </a:txBody>
                      <a:tcPr anchor="ctr">
                        <a:blipFill>
                          <a:blip r:embed="rId3"/>
                          <a:stretch>
                            <a:fillRect l="-30837" t="-1639" r="-201101" b="-326230"/>
                          </a:stretch>
                        </a:blipFill>
                      </a:tcPr>
                    </a:tc>
                    <a:tc hMerge="1">
                      <a:txBody>
                        <a:bodyPr/>
                        <a:lstStyle/>
                        <a:p>
                          <a:pPr algn="ctr"/>
                          <a:endParaRPr lang="zh-CN" altLang="en-US" dirty="0"/>
                        </a:p>
                      </a:txBody>
                      <a:tcPr anchor="ctr"/>
                    </a:tc>
                    <a:tc gridSpan="2">
                      <a:txBody>
                        <a:bodyPr/>
                        <a:lstStyle/>
                        <a:p>
                          <a:endParaRPr lang="zh-CN"/>
                        </a:p>
                      </a:txBody>
                      <a:tcPr anchor="ctr">
                        <a:blipFill>
                          <a:blip r:embed="rId3"/>
                          <a:stretch>
                            <a:fillRect l="-130837" t="-1639" r="-101101" b="-326230"/>
                          </a:stretch>
                        </a:blipFill>
                      </a:tcPr>
                    </a:tc>
                    <a:tc hMerge="1">
                      <a:txBody>
                        <a:bodyPr/>
                        <a:lstStyle/>
                        <a:p>
                          <a:pPr algn="ctr"/>
                          <a:endParaRPr lang="zh-CN" altLang="en-US" dirty="0"/>
                        </a:p>
                      </a:txBody>
                      <a:tcPr anchor="ctr"/>
                    </a:tc>
                    <a:tc gridSpan="2">
                      <a:txBody>
                        <a:bodyPr/>
                        <a:lstStyle/>
                        <a:p>
                          <a:endParaRPr lang="zh-CN"/>
                        </a:p>
                      </a:txBody>
                      <a:tcPr anchor="ctr">
                        <a:blipFill>
                          <a:blip r:embed="rId3"/>
                          <a:stretch>
                            <a:fillRect l="-230837" t="-1639" r="-1101" b="-326230"/>
                          </a:stretch>
                        </a:blipFill>
                      </a:tcPr>
                    </a:tc>
                    <a:tc hMerge="1">
                      <a:txBody>
                        <a:bodyPr/>
                        <a:lstStyle/>
                        <a:p>
                          <a:pPr algn="ctr"/>
                          <a:endParaRPr lang="zh-CN" altLang="en-US" dirty="0"/>
                        </a:p>
                      </a:txBody>
                      <a:tcPr anchor="ctr"/>
                    </a:tc>
                    <a:extLst>
                      <a:ext uri="{0D108BD9-81ED-4DB2-BD59-A6C34878D82A}">
                        <a16:rowId xmlns:a16="http://schemas.microsoft.com/office/drawing/2014/main" val="2394398480"/>
                      </a:ext>
                    </a:extLst>
                  </a:tr>
                  <a:tr h="370840">
                    <a:tc vMerge="1">
                      <a:txBody>
                        <a:bodyPr/>
                        <a:lstStyle/>
                        <a:p>
                          <a:pPr algn="ct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extLst>
                      <a:ext uri="{0D108BD9-81ED-4DB2-BD59-A6C34878D82A}">
                        <a16:rowId xmlns:a16="http://schemas.microsoft.com/office/drawing/2014/main" val="3903324093"/>
                      </a:ext>
                    </a:extLst>
                  </a:tr>
                  <a:tr h="370840">
                    <a:tc>
                      <a:txBody>
                        <a:bodyPr/>
                        <a:lstStyle/>
                        <a:p>
                          <a:endParaRPr lang="zh-CN"/>
                        </a:p>
                      </a:txBody>
                      <a:tcPr anchor="ctr">
                        <a:blipFill>
                          <a:blip r:embed="rId3"/>
                          <a:stretch>
                            <a:fillRect l="-1449" t="-203279" r="-990580" b="-1245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00"/>
                              </a:solidFill>
                              <a:effectLst/>
                              <a:latin typeface="+mn-lt"/>
                              <a:ea typeface="+mn-ea"/>
                            </a:rPr>
                            <a:t>0.4062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00"/>
                              </a:solidFill>
                              <a:effectLst/>
                              <a:latin typeface="+mn-lt"/>
                              <a:ea typeface="+mn-ea"/>
                            </a:rPr>
                            <a:t>0.3863</a:t>
                          </a:r>
                          <a:r>
                            <a:rPr lang="en-US" altLang="zh-CN" sz="1800" b="1" i="0" u="none" strike="noStrike" dirty="0">
                              <a:solidFill>
                                <a:srgbClr val="FF0000"/>
                              </a:solidFill>
                              <a:effectLst/>
                              <a:latin typeface="+mn-lt"/>
                              <a:ea typeface="+mn-ea"/>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0.3347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0.4210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0.1853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0.3636 </a:t>
                          </a:r>
                        </a:p>
                      </a:txBody>
                      <a:tcPr anchor="ctr"/>
                    </a:tc>
                    <a:extLst>
                      <a:ext uri="{0D108BD9-81ED-4DB2-BD59-A6C34878D82A}">
                        <a16:rowId xmlns:a16="http://schemas.microsoft.com/office/drawing/2014/main" val="2188584496"/>
                      </a:ext>
                    </a:extLst>
                  </a:tr>
                  <a:tr h="370840">
                    <a:tc>
                      <a:txBody>
                        <a:bodyPr/>
                        <a:lstStyle/>
                        <a:p>
                          <a:endParaRPr lang="zh-CN"/>
                        </a:p>
                      </a:txBody>
                      <a:tcPr anchor="ctr">
                        <a:blipFill>
                          <a:blip r:embed="rId3"/>
                          <a:stretch>
                            <a:fillRect l="-1449" t="-303279" r="-990580" b="-245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mn-lt"/>
                              <a:ea typeface="+mn-ea"/>
                            </a:rPr>
                            <a:t>0.3002</a:t>
                          </a:r>
                          <a:endParaRPr lang="en-US" altLang="zh-CN" sz="1800" b="0" i="0" u="none" strike="noStrike" dirty="0">
                            <a:solidFill>
                              <a:srgbClr val="000000"/>
                            </a:solidFill>
                            <a:effectLst/>
                            <a:latin typeface="+mn-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mn-lt"/>
                              <a:ea typeface="+mn-ea"/>
                            </a:rPr>
                            <a:t>-0.1502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-1.2120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-1.2067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-0.9111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-0.9520 </a:t>
                          </a:r>
                        </a:p>
                      </a:txBody>
                      <a:tcPr anchor="ctr"/>
                    </a:tc>
                    <a:extLst>
                      <a:ext uri="{0D108BD9-81ED-4DB2-BD59-A6C34878D82A}">
                        <a16:rowId xmlns:a16="http://schemas.microsoft.com/office/drawing/2014/main" val="34345265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631DFFE8-0799-6B6F-5C78-5F2BF827BBBE}"/>
                  </a:ext>
                </a:extLst>
              </p:cNvPr>
              <p:cNvGraphicFramePr>
                <a:graphicFrameLocks noGrp="1"/>
              </p:cNvGraphicFramePr>
              <p:nvPr/>
            </p:nvGraphicFramePr>
            <p:xfrm>
              <a:off x="0" y="3018073"/>
              <a:ext cx="6368904" cy="1483360"/>
            </p:xfrm>
            <a:graphic>
              <a:graphicData uri="http://schemas.openxmlformats.org/drawingml/2006/table">
                <a:tbl>
                  <a:tblPr firstRow="1" bandRow="1">
                    <a:tableStyleId>{5C22544A-7EE6-4342-B048-85BDC9FD1C3A}</a:tableStyleId>
                  </a:tblPr>
                  <a:tblGrid>
                    <a:gridCol w="839972">
                      <a:extLst>
                        <a:ext uri="{9D8B030D-6E8A-4147-A177-3AD203B41FA5}">
                          <a16:colId xmlns:a16="http://schemas.microsoft.com/office/drawing/2014/main" val="2061969994"/>
                        </a:ext>
                      </a:extLst>
                    </a:gridCol>
                    <a:gridCol w="1382233">
                      <a:extLst>
                        <a:ext uri="{9D8B030D-6E8A-4147-A177-3AD203B41FA5}">
                          <a16:colId xmlns:a16="http://schemas.microsoft.com/office/drawing/2014/main" val="3569888655"/>
                        </a:ext>
                      </a:extLst>
                    </a:gridCol>
                    <a:gridCol w="1382233">
                      <a:extLst>
                        <a:ext uri="{9D8B030D-6E8A-4147-A177-3AD203B41FA5}">
                          <a16:colId xmlns:a16="http://schemas.microsoft.com/office/drawing/2014/main" val="708954175"/>
                        </a:ext>
                      </a:extLst>
                    </a:gridCol>
                    <a:gridCol w="1382233">
                      <a:extLst>
                        <a:ext uri="{9D8B030D-6E8A-4147-A177-3AD203B41FA5}">
                          <a16:colId xmlns:a16="http://schemas.microsoft.com/office/drawing/2014/main" val="4174132775"/>
                        </a:ext>
                      </a:extLst>
                    </a:gridCol>
                    <a:gridCol w="1382233">
                      <a:extLst>
                        <a:ext uri="{9D8B030D-6E8A-4147-A177-3AD203B41FA5}">
                          <a16:colId xmlns:a16="http://schemas.microsoft.com/office/drawing/2014/main" val="3106364575"/>
                        </a:ext>
                      </a:extLst>
                    </a:gridCol>
                  </a:tblGrid>
                  <a:tr h="370840">
                    <a:tc rowSpan="2">
                      <a:txBody>
                        <a:bodyPr/>
                        <a:lstStyle/>
                        <a:p>
                          <a:pPr algn="ctr"/>
                          <a:endParaRPr lang="zh-CN" altLang="en-US" dirty="0"/>
                        </a:p>
                      </a:txBody>
                      <a:tcPr anchor="ctr"/>
                    </a:tc>
                    <a:tc gridSpan="2">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b="1" i="1" u="none" strike="noStrike" smtClean="0">
                                        <a:solidFill>
                                          <a:schemeClr val="bg1"/>
                                        </a:solidFill>
                                        <a:effectLst/>
                                        <a:latin typeface="Cambria Math" panose="02040503050406030204" pitchFamily="18" charset="0"/>
                                        <a:ea typeface="+mn-ea"/>
                                      </a:rPr>
                                    </m:ctrlPr>
                                  </m:sSubSupPr>
                                  <m:e>
                                    <m:r>
                                      <a:rPr lang="en-US" altLang="zh-CN" sz="1800" b="1" i="1" u="none" strike="noStrike" smtClean="0">
                                        <a:solidFill>
                                          <a:schemeClr val="bg1"/>
                                        </a:solidFill>
                                        <a:effectLst/>
                                        <a:latin typeface="Cambria Math" panose="02040503050406030204" pitchFamily="18" charset="0"/>
                                        <a:ea typeface="+mn-ea"/>
                                      </a:rPr>
                                      <m:t>𝟏</m:t>
                                    </m:r>
                                    <m:r>
                                      <a:rPr lang="en-US" altLang="zh-CN" sz="1800" b="1" i="1" u="none" strike="noStrike" smtClean="0">
                                        <a:solidFill>
                                          <a:schemeClr val="bg1"/>
                                        </a:solidFill>
                                        <a:effectLst/>
                                        <a:latin typeface="Cambria Math" panose="02040503050406030204" pitchFamily="18" charset="0"/>
                                        <a:ea typeface="+mn-ea"/>
                                      </a:rPr>
                                      <m:t>/</m:t>
                                    </m:r>
                                    <m:r>
                                      <a:rPr lang="en-US" altLang="zh-CN" sz="1800" b="1" i="1" u="none" strike="noStrike" smtClean="0">
                                        <a:solidFill>
                                          <a:schemeClr val="bg1"/>
                                        </a:solidFill>
                                        <a:effectLst/>
                                        <a:latin typeface="Cambria Math" panose="02040503050406030204" pitchFamily="18" charset="0"/>
                                        <a:ea typeface="+mn-ea"/>
                                      </a:rPr>
                                      <m:t>𝟐</m:t>
                                    </m:r>
                                  </m:e>
                                  <m:sub>
                                    <m:r>
                                      <a:rPr lang="en-US" altLang="zh-CN" sz="1800" b="1" i="1" u="none" strike="noStrike" smtClean="0">
                                        <a:solidFill>
                                          <a:schemeClr val="bg1"/>
                                        </a:solidFill>
                                        <a:effectLst/>
                                        <a:latin typeface="Cambria Math" panose="02040503050406030204" pitchFamily="18" charset="0"/>
                                        <a:ea typeface="+mn-ea"/>
                                      </a:rPr>
                                      <m:t>𝟔</m:t>
                                    </m:r>
                                  </m:sub>
                                  <m:sup>
                                    <m:r>
                                      <a:rPr lang="en-US" altLang="zh-CN" sz="1800" b="1" i="1" u="none" strike="noStrike" smtClean="0">
                                        <a:solidFill>
                                          <a:schemeClr val="bg1"/>
                                        </a:solidFill>
                                        <a:effectLst/>
                                        <a:latin typeface="Cambria Math" panose="02040503050406030204" pitchFamily="18" charset="0"/>
                                        <a:ea typeface="+mn-ea"/>
                                      </a:rPr>
                                      <m:t>−</m:t>
                                    </m:r>
                                  </m:sup>
                                </m:sSubSup>
                              </m:oMath>
                            </m:oMathPara>
                          </a14:m>
                          <a:endParaRPr lang="zh-CN" altLang="en-US" b="1" dirty="0">
                            <a:solidFill>
                              <a:schemeClr val="bg1"/>
                            </a:solidFill>
                          </a:endParaRPr>
                        </a:p>
                      </a:txBody>
                      <a:tcPr anchor="ctr"/>
                    </a:tc>
                    <a:tc hMerge="1">
                      <a:txBody>
                        <a:bodyPr/>
                        <a:lstStyle/>
                        <a:p>
                          <a:pPr algn="ctr"/>
                          <a:endParaRPr lang="zh-CN" altLang="en-US" dirty="0"/>
                        </a:p>
                      </a:txBody>
                      <a:tcPr anchor="ctr"/>
                    </a:tc>
                    <a:tc gridSpan="2">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b="1" i="1" u="none" strike="noStrike" smtClean="0">
                                        <a:solidFill>
                                          <a:schemeClr val="bg1"/>
                                        </a:solidFill>
                                        <a:effectLst/>
                                        <a:latin typeface="Cambria Math" panose="02040503050406030204" pitchFamily="18" charset="0"/>
                                        <a:ea typeface="+mn-ea"/>
                                      </a:rPr>
                                    </m:ctrlPr>
                                  </m:sSubSupPr>
                                  <m:e>
                                    <m:r>
                                      <a:rPr lang="en-US" altLang="zh-CN" sz="1800" b="1" i="1" u="none" strike="noStrike" smtClean="0">
                                        <a:solidFill>
                                          <a:schemeClr val="bg1"/>
                                        </a:solidFill>
                                        <a:effectLst/>
                                        <a:latin typeface="Cambria Math" panose="02040503050406030204" pitchFamily="18" charset="0"/>
                                        <a:ea typeface="+mn-ea"/>
                                      </a:rPr>
                                      <m:t>𝟑</m:t>
                                    </m:r>
                                    <m:r>
                                      <a:rPr lang="en-US" altLang="zh-CN" sz="1800" b="1" i="1" u="none" strike="noStrike" smtClean="0">
                                        <a:solidFill>
                                          <a:schemeClr val="bg1"/>
                                        </a:solidFill>
                                        <a:effectLst/>
                                        <a:latin typeface="Cambria Math" panose="02040503050406030204" pitchFamily="18" charset="0"/>
                                        <a:ea typeface="+mn-ea"/>
                                      </a:rPr>
                                      <m:t>/</m:t>
                                    </m:r>
                                    <m:r>
                                      <a:rPr lang="en-US" altLang="zh-CN" sz="1800" b="1" i="1" u="none" strike="noStrike" smtClean="0">
                                        <a:solidFill>
                                          <a:schemeClr val="bg1"/>
                                        </a:solidFill>
                                        <a:effectLst/>
                                        <a:latin typeface="Cambria Math" panose="02040503050406030204" pitchFamily="18" charset="0"/>
                                        <a:ea typeface="+mn-ea"/>
                                      </a:rPr>
                                      <m:t>𝟐</m:t>
                                    </m:r>
                                  </m:e>
                                  <m:sub>
                                    <m:r>
                                      <a:rPr lang="en-US" altLang="zh-CN" sz="1800" b="1" i="1" u="none" strike="noStrike" smtClean="0">
                                        <a:solidFill>
                                          <a:schemeClr val="bg1"/>
                                        </a:solidFill>
                                        <a:effectLst/>
                                        <a:latin typeface="Cambria Math" panose="02040503050406030204" pitchFamily="18" charset="0"/>
                                        <a:ea typeface="+mn-ea"/>
                                      </a:rPr>
                                      <m:t>𝟒</m:t>
                                    </m:r>
                                  </m:sub>
                                  <m:sup>
                                    <m:r>
                                      <a:rPr lang="en-US" altLang="zh-CN" sz="1800" b="1" i="1" u="none" strike="noStrike" smtClean="0">
                                        <a:solidFill>
                                          <a:schemeClr val="bg1"/>
                                        </a:solidFill>
                                        <a:effectLst/>
                                        <a:latin typeface="Cambria Math" panose="02040503050406030204" pitchFamily="18" charset="0"/>
                                        <a:ea typeface="+mn-ea"/>
                                      </a:rPr>
                                      <m:t>−</m:t>
                                    </m:r>
                                  </m:sup>
                                </m:sSubSup>
                              </m:oMath>
                            </m:oMathPara>
                          </a14:m>
                          <a:endParaRPr lang="zh-CN" altLang="en-US" b="1" dirty="0">
                            <a:solidFill>
                              <a:schemeClr val="bg1"/>
                            </a:solidFill>
                          </a:endParaRPr>
                        </a:p>
                      </a:txBody>
                      <a:tcPr anchor="ctr"/>
                    </a:tc>
                    <a:tc hMerge="1">
                      <a:txBody>
                        <a:bodyPr/>
                        <a:lstStyle/>
                        <a:p>
                          <a:pPr algn="ctr"/>
                          <a:endParaRPr lang="zh-CN" altLang="en-US" dirty="0"/>
                        </a:p>
                      </a:txBody>
                      <a:tcPr anchor="ctr"/>
                    </a:tc>
                    <a:extLst>
                      <a:ext uri="{0D108BD9-81ED-4DB2-BD59-A6C34878D82A}">
                        <a16:rowId xmlns:a16="http://schemas.microsoft.com/office/drawing/2014/main" val="764520383"/>
                      </a:ext>
                    </a:extLst>
                  </a:tr>
                  <a:tr h="370840">
                    <a:tc vMerge="1">
                      <a:txBody>
                        <a:bodyPr/>
                        <a:lstStyle/>
                        <a:p>
                          <a:pPr algn="ct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extLst>
                      <a:ext uri="{0D108BD9-81ED-4DB2-BD59-A6C34878D82A}">
                        <a16:rowId xmlns:a16="http://schemas.microsoft.com/office/drawing/2014/main" val="506492298"/>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800" b="0" i="1" u="none" strike="noStrike" dirty="0" smtClean="0">
                                        <a:solidFill>
                                          <a:schemeClr val="tx1"/>
                                        </a:solidFill>
                                        <a:effectLst/>
                                        <a:latin typeface="Cambria Math" panose="02040503050406030204" pitchFamily="18" charset="0"/>
                                        <a:ea typeface="+mn-ea"/>
                                      </a:rPr>
                                    </m:ctrlPr>
                                  </m:sSupPr>
                                  <m:e>
                                    <m:r>
                                      <a:rPr lang="en-US" altLang="zh-CN" sz="1800" b="0" i="1" u="none" strike="noStrike" dirty="0" smtClean="0">
                                        <a:solidFill>
                                          <a:schemeClr val="tx1"/>
                                        </a:solidFill>
                                        <a:effectLst/>
                                        <a:latin typeface="Cambria Math" panose="02040503050406030204" pitchFamily="18" charset="0"/>
                                        <a:ea typeface="+mn-ea"/>
                                      </a:rPr>
                                      <m:t>𝑣</m:t>
                                    </m:r>
                                  </m:e>
                                  <m:sup>
                                    <m:r>
                                      <a:rPr lang="en-US" altLang="zh-CN" sz="1800" b="0" i="1" u="none" strike="noStrike" dirty="0" smtClean="0">
                                        <a:solidFill>
                                          <a:schemeClr val="tx1"/>
                                        </a:solidFill>
                                        <a:effectLst/>
                                        <a:latin typeface="Cambria Math" panose="02040503050406030204" pitchFamily="18" charset="0"/>
                                        <a:ea typeface="+mn-ea"/>
                                      </a:rPr>
                                      <m:t>2</m:t>
                                    </m:r>
                                  </m:sup>
                                </m:sSup>
                              </m:oMath>
                            </m:oMathPara>
                          </a14:m>
                          <a:endParaRPr lang="zh-CN" alt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0.0895 </a:t>
                          </a:r>
                        </a:p>
                      </a:txBody>
                      <a:tcPr anchor="ctr"/>
                    </a:tc>
                    <a:tc>
                      <a:txBody>
                        <a:bodyPr/>
                        <a:lstStyle/>
                        <a:p>
                          <a:pPr algn="ctr"/>
                          <a:r>
                            <a:rPr lang="en-US" altLang="zh-CN" sz="1800" b="0" i="0" u="none" strike="noStrike" dirty="0">
                              <a:solidFill>
                                <a:srgbClr val="000000"/>
                              </a:solidFill>
                              <a:effectLst/>
                              <a:latin typeface="+mn-lt"/>
                              <a:ea typeface="+mn-ea"/>
                            </a:rPr>
                            <a:t>0.1268</a:t>
                          </a:r>
                          <a:endParaRPr lang="zh-CN" altLang="en-US" dirty="0"/>
                        </a:p>
                      </a:txBody>
                      <a:tcPr anchor="ctr"/>
                    </a:tc>
                    <a:tc>
                      <a:txBody>
                        <a:bodyPr/>
                        <a:lstStyle/>
                        <a:p>
                          <a:pPr algn="ctr"/>
                          <a:r>
                            <a:rPr lang="en-US" altLang="zh-CN" sz="1800" b="0" i="0" u="none" strike="noStrike" dirty="0">
                              <a:solidFill>
                                <a:srgbClr val="000000"/>
                              </a:solidFill>
                              <a:effectLst/>
                              <a:latin typeface="+mn-lt"/>
                              <a:ea typeface="+mn-ea"/>
                            </a:rPr>
                            <a:t>0.0763</a:t>
                          </a:r>
                          <a:endParaRPr lang="zh-CN" altLang="en-US" dirty="0"/>
                        </a:p>
                      </a:txBody>
                      <a:tcPr anchor="ctr"/>
                    </a:tc>
                    <a:tc>
                      <a:txBody>
                        <a:bodyPr/>
                        <a:lstStyle/>
                        <a:p>
                          <a:pPr algn="ctr"/>
                          <a:r>
                            <a:rPr lang="en-US" altLang="zh-CN" sz="1800" b="0" i="0" u="none" strike="noStrike" dirty="0">
                              <a:solidFill>
                                <a:srgbClr val="000000"/>
                              </a:solidFill>
                              <a:effectLst/>
                              <a:latin typeface="+mn-lt"/>
                              <a:ea typeface="+mn-ea"/>
                            </a:rPr>
                            <a:t>0.0992</a:t>
                          </a:r>
                          <a:endParaRPr lang="zh-CN" altLang="en-US" dirty="0"/>
                        </a:p>
                      </a:txBody>
                      <a:tcPr anchor="ctr"/>
                    </a:tc>
                    <a:extLst>
                      <a:ext uri="{0D108BD9-81ED-4DB2-BD59-A6C34878D82A}">
                        <a16:rowId xmlns:a16="http://schemas.microsoft.com/office/drawing/2014/main" val="102116973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altLang="zh-CN" sz="1800" b="0" i="1" u="none" strike="noStrike" dirty="0" smtClean="0">
                                    <a:solidFill>
                                      <a:schemeClr val="tx1"/>
                                    </a:solidFill>
                                    <a:effectLst/>
                                    <a:latin typeface="Cambria Math" panose="02040503050406030204" pitchFamily="18" charset="0"/>
                                    <a:ea typeface="+mn-ea"/>
                                  </a:rPr>
                                  <m:t>𝛽</m:t>
                                </m:r>
                              </m:oMath>
                            </m:oMathPara>
                          </a14:m>
                          <a:endParaRPr lang="el-GR" altLang="zh-CN" sz="1800" b="0" i="0" u="none" strike="noStrike" dirty="0">
                            <a:solidFill>
                              <a:schemeClr val="tx1"/>
                            </a:solidFill>
                            <a:effectLst/>
                            <a:latin typeface="+mn-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FF"/>
                              </a:solidFill>
                              <a:effectLst/>
                              <a:latin typeface="+mn-lt"/>
                              <a:ea typeface="+mn-ea"/>
                            </a:rPr>
                            <a:t>-0.7416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FF"/>
                              </a:solidFill>
                              <a:effectLst/>
                              <a:latin typeface="+mn-lt"/>
                              <a:ea typeface="+mn-ea"/>
                            </a:rPr>
                            <a:t>-0.2495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0.1778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0.1549 </a:t>
                          </a:r>
                        </a:p>
                      </a:txBody>
                      <a:tcPr anchor="ctr"/>
                    </a:tc>
                    <a:extLst>
                      <a:ext uri="{0D108BD9-81ED-4DB2-BD59-A6C34878D82A}">
                        <a16:rowId xmlns:a16="http://schemas.microsoft.com/office/drawing/2014/main" val="3806774027"/>
                      </a:ext>
                    </a:extLst>
                  </a:tr>
                </a:tbl>
              </a:graphicData>
            </a:graphic>
          </p:graphicFrame>
        </mc:Choice>
        <mc:Fallback xmlns="">
          <p:graphicFrame>
            <p:nvGraphicFramePr>
              <p:cNvPr id="12" name="表格 11">
                <a:extLst>
                  <a:ext uri="{FF2B5EF4-FFF2-40B4-BE49-F238E27FC236}">
                    <a16:creationId xmlns:a16="http://schemas.microsoft.com/office/drawing/2014/main" id="{631DFFE8-0799-6B6F-5C78-5F2BF827BBBE}"/>
                  </a:ext>
                </a:extLst>
              </p:cNvPr>
              <p:cNvGraphicFramePr>
                <a:graphicFrameLocks noGrp="1"/>
              </p:cNvGraphicFramePr>
              <p:nvPr>
                <p:extLst>
                  <p:ext uri="{D42A27DB-BD31-4B8C-83A1-F6EECF244321}">
                    <p14:modId xmlns:p14="http://schemas.microsoft.com/office/powerpoint/2010/main" val="2361023025"/>
                  </p:ext>
                </p:extLst>
              </p:nvPr>
            </p:nvGraphicFramePr>
            <p:xfrm>
              <a:off x="0" y="3018073"/>
              <a:ext cx="6368904" cy="1483360"/>
            </p:xfrm>
            <a:graphic>
              <a:graphicData uri="http://schemas.openxmlformats.org/drawingml/2006/table">
                <a:tbl>
                  <a:tblPr firstRow="1" bandRow="1">
                    <a:tableStyleId>{5C22544A-7EE6-4342-B048-85BDC9FD1C3A}</a:tableStyleId>
                  </a:tblPr>
                  <a:tblGrid>
                    <a:gridCol w="839972">
                      <a:extLst>
                        <a:ext uri="{9D8B030D-6E8A-4147-A177-3AD203B41FA5}">
                          <a16:colId xmlns:a16="http://schemas.microsoft.com/office/drawing/2014/main" val="2061969994"/>
                        </a:ext>
                      </a:extLst>
                    </a:gridCol>
                    <a:gridCol w="1382233">
                      <a:extLst>
                        <a:ext uri="{9D8B030D-6E8A-4147-A177-3AD203B41FA5}">
                          <a16:colId xmlns:a16="http://schemas.microsoft.com/office/drawing/2014/main" val="3569888655"/>
                        </a:ext>
                      </a:extLst>
                    </a:gridCol>
                    <a:gridCol w="1382233">
                      <a:extLst>
                        <a:ext uri="{9D8B030D-6E8A-4147-A177-3AD203B41FA5}">
                          <a16:colId xmlns:a16="http://schemas.microsoft.com/office/drawing/2014/main" val="708954175"/>
                        </a:ext>
                      </a:extLst>
                    </a:gridCol>
                    <a:gridCol w="1382233">
                      <a:extLst>
                        <a:ext uri="{9D8B030D-6E8A-4147-A177-3AD203B41FA5}">
                          <a16:colId xmlns:a16="http://schemas.microsoft.com/office/drawing/2014/main" val="4174132775"/>
                        </a:ext>
                      </a:extLst>
                    </a:gridCol>
                    <a:gridCol w="1382233">
                      <a:extLst>
                        <a:ext uri="{9D8B030D-6E8A-4147-A177-3AD203B41FA5}">
                          <a16:colId xmlns:a16="http://schemas.microsoft.com/office/drawing/2014/main" val="3106364575"/>
                        </a:ext>
                      </a:extLst>
                    </a:gridCol>
                  </a:tblGrid>
                  <a:tr h="370840">
                    <a:tc rowSpan="2">
                      <a:txBody>
                        <a:bodyPr/>
                        <a:lstStyle/>
                        <a:p>
                          <a:pPr algn="ctr"/>
                          <a:endParaRPr lang="zh-CN" altLang="en-US" dirty="0"/>
                        </a:p>
                      </a:txBody>
                      <a:tcPr anchor="ctr"/>
                    </a:tc>
                    <a:tc gridSpan="2">
                      <a:txBody>
                        <a:bodyPr/>
                        <a:lstStyle/>
                        <a:p>
                          <a:endParaRPr lang="zh-CN"/>
                        </a:p>
                      </a:txBody>
                      <a:tcPr anchor="ctr">
                        <a:blipFill>
                          <a:blip r:embed="rId4"/>
                          <a:stretch>
                            <a:fillRect l="-30905" t="-1639" r="-101104" b="-324590"/>
                          </a:stretch>
                        </a:blipFill>
                      </a:tcPr>
                    </a:tc>
                    <a:tc hMerge="1">
                      <a:txBody>
                        <a:bodyPr/>
                        <a:lstStyle/>
                        <a:p>
                          <a:pPr algn="ctr"/>
                          <a:endParaRPr lang="zh-CN" altLang="en-US" dirty="0"/>
                        </a:p>
                      </a:txBody>
                      <a:tcPr anchor="ctr"/>
                    </a:tc>
                    <a:tc gridSpan="2">
                      <a:txBody>
                        <a:bodyPr/>
                        <a:lstStyle/>
                        <a:p>
                          <a:endParaRPr lang="zh-CN"/>
                        </a:p>
                      </a:txBody>
                      <a:tcPr anchor="ctr">
                        <a:blipFill>
                          <a:blip r:embed="rId4"/>
                          <a:stretch>
                            <a:fillRect l="-130617" t="-1639" r="-881" b="-324590"/>
                          </a:stretch>
                        </a:blipFill>
                      </a:tcPr>
                    </a:tc>
                    <a:tc hMerge="1">
                      <a:txBody>
                        <a:bodyPr/>
                        <a:lstStyle/>
                        <a:p>
                          <a:pPr algn="ctr"/>
                          <a:endParaRPr lang="zh-CN" altLang="en-US" dirty="0"/>
                        </a:p>
                      </a:txBody>
                      <a:tcPr anchor="ctr"/>
                    </a:tc>
                    <a:extLst>
                      <a:ext uri="{0D108BD9-81ED-4DB2-BD59-A6C34878D82A}">
                        <a16:rowId xmlns:a16="http://schemas.microsoft.com/office/drawing/2014/main" val="764520383"/>
                      </a:ext>
                    </a:extLst>
                  </a:tr>
                  <a:tr h="370840">
                    <a:tc vMerge="1">
                      <a:txBody>
                        <a:bodyPr/>
                        <a:lstStyle/>
                        <a:p>
                          <a:pPr algn="ct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a:t>DRHBc+LN</a:t>
                          </a:r>
                          <a:endParaRPr lang="zh-CN" altLang="en-US" dirty="0"/>
                        </a:p>
                      </a:txBody>
                      <a:tcPr anchor="ctr"/>
                    </a:tc>
                    <a:tc>
                      <a:txBody>
                        <a:bodyPr/>
                        <a:lstStyle/>
                        <a:p>
                          <a:pPr algn="ctr"/>
                          <a:r>
                            <a:rPr lang="en-US" altLang="zh-CN" dirty="0" err="1"/>
                            <a:t>DRHBc</a:t>
                          </a:r>
                          <a:endParaRPr lang="zh-CN" altLang="en-US" dirty="0"/>
                        </a:p>
                      </a:txBody>
                      <a:tcPr anchor="ctr"/>
                    </a:tc>
                    <a:tc>
                      <a:txBody>
                        <a:bodyPr/>
                        <a:lstStyle/>
                        <a:p>
                          <a:pPr algn="ctr"/>
                          <a:r>
                            <a:rPr lang="en-US" altLang="zh-CN" dirty="0" err="1"/>
                            <a:t>DRHBc+LN</a:t>
                          </a:r>
                          <a:endParaRPr lang="zh-CN" altLang="en-US" dirty="0"/>
                        </a:p>
                      </a:txBody>
                      <a:tcPr anchor="ctr"/>
                    </a:tc>
                    <a:extLst>
                      <a:ext uri="{0D108BD9-81ED-4DB2-BD59-A6C34878D82A}">
                        <a16:rowId xmlns:a16="http://schemas.microsoft.com/office/drawing/2014/main" val="506492298"/>
                      </a:ext>
                    </a:extLst>
                  </a:tr>
                  <a:tr h="370840">
                    <a:tc>
                      <a:txBody>
                        <a:bodyPr/>
                        <a:lstStyle/>
                        <a:p>
                          <a:endParaRPr lang="zh-CN"/>
                        </a:p>
                      </a:txBody>
                      <a:tcPr anchor="ctr">
                        <a:blipFill>
                          <a:blip r:embed="rId4"/>
                          <a:stretch>
                            <a:fillRect l="-1449" t="-201639" r="-660145" b="-1245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0.0895 </a:t>
                          </a:r>
                        </a:p>
                      </a:txBody>
                      <a:tcPr anchor="ctr"/>
                    </a:tc>
                    <a:tc>
                      <a:txBody>
                        <a:bodyPr/>
                        <a:lstStyle/>
                        <a:p>
                          <a:pPr algn="ctr"/>
                          <a:r>
                            <a:rPr lang="en-US" altLang="zh-CN" sz="1800" b="0" i="0" u="none" strike="noStrike" dirty="0">
                              <a:solidFill>
                                <a:srgbClr val="000000"/>
                              </a:solidFill>
                              <a:effectLst/>
                              <a:latin typeface="+mn-lt"/>
                              <a:ea typeface="+mn-ea"/>
                            </a:rPr>
                            <a:t>0.1268</a:t>
                          </a:r>
                          <a:endParaRPr lang="zh-CN" altLang="en-US" dirty="0"/>
                        </a:p>
                      </a:txBody>
                      <a:tcPr anchor="ctr"/>
                    </a:tc>
                    <a:tc>
                      <a:txBody>
                        <a:bodyPr/>
                        <a:lstStyle/>
                        <a:p>
                          <a:pPr algn="ctr"/>
                          <a:r>
                            <a:rPr lang="en-US" altLang="zh-CN" sz="1800" b="0" i="0" u="none" strike="noStrike" dirty="0">
                              <a:solidFill>
                                <a:srgbClr val="000000"/>
                              </a:solidFill>
                              <a:effectLst/>
                              <a:latin typeface="+mn-lt"/>
                              <a:ea typeface="+mn-ea"/>
                            </a:rPr>
                            <a:t>0.0763</a:t>
                          </a:r>
                          <a:endParaRPr lang="zh-CN" altLang="en-US" dirty="0"/>
                        </a:p>
                      </a:txBody>
                      <a:tcPr anchor="ctr"/>
                    </a:tc>
                    <a:tc>
                      <a:txBody>
                        <a:bodyPr/>
                        <a:lstStyle/>
                        <a:p>
                          <a:pPr algn="ctr"/>
                          <a:r>
                            <a:rPr lang="en-US" altLang="zh-CN" sz="1800" b="0" i="0" u="none" strike="noStrike" dirty="0">
                              <a:solidFill>
                                <a:srgbClr val="000000"/>
                              </a:solidFill>
                              <a:effectLst/>
                              <a:latin typeface="+mn-lt"/>
                              <a:ea typeface="+mn-ea"/>
                            </a:rPr>
                            <a:t>0.0992</a:t>
                          </a:r>
                          <a:endParaRPr lang="zh-CN" altLang="en-US" dirty="0"/>
                        </a:p>
                      </a:txBody>
                      <a:tcPr anchor="ctr"/>
                    </a:tc>
                    <a:extLst>
                      <a:ext uri="{0D108BD9-81ED-4DB2-BD59-A6C34878D82A}">
                        <a16:rowId xmlns:a16="http://schemas.microsoft.com/office/drawing/2014/main" val="1021169739"/>
                      </a:ext>
                    </a:extLst>
                  </a:tr>
                  <a:tr h="370840">
                    <a:tc>
                      <a:txBody>
                        <a:bodyPr/>
                        <a:lstStyle/>
                        <a:p>
                          <a:endParaRPr lang="zh-CN"/>
                        </a:p>
                      </a:txBody>
                      <a:tcPr anchor="ctr">
                        <a:blipFill>
                          <a:blip r:embed="rId4"/>
                          <a:stretch>
                            <a:fillRect l="-1449" t="-301639" r="-660145" b="-2459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FF"/>
                              </a:solidFill>
                              <a:effectLst/>
                              <a:latin typeface="+mn-lt"/>
                              <a:ea typeface="+mn-ea"/>
                            </a:rPr>
                            <a:t>-0.7416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FF"/>
                              </a:solidFill>
                              <a:effectLst/>
                              <a:latin typeface="+mn-lt"/>
                              <a:ea typeface="+mn-ea"/>
                            </a:rPr>
                            <a:t>-0.2495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0.1778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ea typeface="+mn-ea"/>
                            </a:rPr>
                            <a:t>0.1549 </a:t>
                          </a:r>
                        </a:p>
                      </a:txBody>
                      <a:tcPr anchor="ctr"/>
                    </a:tc>
                    <a:extLst>
                      <a:ext uri="{0D108BD9-81ED-4DB2-BD59-A6C34878D82A}">
                        <a16:rowId xmlns:a16="http://schemas.microsoft.com/office/drawing/2014/main" val="3806774027"/>
                      </a:ext>
                    </a:extLst>
                  </a:tr>
                </a:tbl>
              </a:graphicData>
            </a:graphic>
          </p:graphicFrame>
        </mc:Fallback>
      </mc:AlternateContent>
    </p:spTree>
    <p:extLst>
      <p:ext uri="{BB962C8B-B14F-4D97-AF65-F5344CB8AC3E}">
        <p14:creationId xmlns:p14="http://schemas.microsoft.com/office/powerpoint/2010/main" val="11536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788CFC-680F-1CD4-2F15-F074DB5B100D}"/>
              </a:ext>
            </a:extLst>
          </p:cNvPr>
          <p:cNvSpPr>
            <a:spLocks noGrp="1"/>
          </p:cNvSpPr>
          <p:nvPr>
            <p:ph type="title"/>
          </p:nvPr>
        </p:nvSpPr>
        <p:spPr/>
        <p:txBody>
          <a:bodyPr/>
          <a:lstStyle/>
          <a:p>
            <a:r>
              <a:rPr lang="en-US" altLang="zh-CN" dirty="0"/>
              <a:t>Applications of LN method</a:t>
            </a:r>
            <a:endParaRPr lang="zh-CN" altLang="en-US" dirty="0"/>
          </a:p>
        </p:txBody>
      </p:sp>
      <p:sp>
        <p:nvSpPr>
          <p:cNvPr id="3" name="内容占位符 2">
            <a:extLst>
              <a:ext uri="{FF2B5EF4-FFF2-40B4-BE49-F238E27FC236}">
                <a16:creationId xmlns:a16="http://schemas.microsoft.com/office/drawing/2014/main" id="{3990DB64-8FC3-5B5B-4663-7E0D9C21F7CB}"/>
              </a:ext>
            </a:extLst>
          </p:cNvPr>
          <p:cNvSpPr>
            <a:spLocks noGrp="1"/>
          </p:cNvSpPr>
          <p:nvPr>
            <p:ph idx="1"/>
          </p:nvPr>
        </p:nvSpPr>
        <p:spPr>
          <a:xfrm>
            <a:off x="0" y="896400"/>
            <a:ext cx="9144000" cy="5610726"/>
          </a:xfrm>
        </p:spPr>
        <p:txBody>
          <a:bodyPr>
            <a:normAutofit/>
          </a:bodyPr>
          <a:lstStyle/>
          <a:p>
            <a:pPr marL="361950" indent="-361950" algn="just">
              <a:lnSpc>
                <a:spcPct val="120000"/>
              </a:lnSpc>
              <a:spcBef>
                <a:spcPts val="4200"/>
              </a:spcBef>
              <a:buFont typeface="Wingdings" panose="05000000000000000000" pitchFamily="2" charset="2"/>
              <a:buChar char="l"/>
            </a:pPr>
            <a:r>
              <a:rPr lang="en-US" altLang="zh-CN" sz="2400" dirty="0"/>
              <a:t>LN method has been applied in the studies on:</a:t>
            </a:r>
          </a:p>
          <a:p>
            <a:pPr marL="712788" lvl="1" indent="-255588" algn="just">
              <a:lnSpc>
                <a:spcPct val="120000"/>
              </a:lnSpc>
              <a:spcBef>
                <a:spcPts val="1200"/>
              </a:spcBef>
              <a:buFont typeface="Wingdings" panose="05000000000000000000" pitchFamily="2" charset="2"/>
              <a:buChar char="Ø"/>
            </a:pPr>
            <a:r>
              <a:rPr lang="en-US" altLang="zh-CN" dirty="0"/>
              <a:t>N</a:t>
            </a:r>
            <a:r>
              <a:rPr lang="en-US" altLang="zh-CN" sz="2000" dirty="0"/>
              <a:t>uclear charge distribution</a:t>
            </a:r>
          </a:p>
          <a:p>
            <a:pPr marL="712788" lvl="1" indent="-255588" algn="just">
              <a:lnSpc>
                <a:spcPct val="120000"/>
              </a:lnSpc>
              <a:spcBef>
                <a:spcPts val="2400"/>
              </a:spcBef>
              <a:buFont typeface="Wingdings" panose="05000000000000000000" pitchFamily="2" charset="2"/>
              <a:buChar char="Ø"/>
            </a:pPr>
            <a:r>
              <a:rPr lang="en-US" altLang="zh-CN" sz="2000" dirty="0"/>
              <a:t>Rotational properties of nuclei</a:t>
            </a:r>
          </a:p>
          <a:p>
            <a:pPr marL="712788" lvl="1" indent="-255588" algn="just">
              <a:lnSpc>
                <a:spcPct val="120000"/>
              </a:lnSpc>
              <a:spcBef>
                <a:spcPts val="3000"/>
              </a:spcBef>
              <a:buFont typeface="Wingdings" panose="05000000000000000000" pitchFamily="2" charset="2"/>
              <a:buChar char="Ø"/>
            </a:pPr>
            <a:r>
              <a:rPr lang="en-US" altLang="zh-CN" sz="2000" dirty="0"/>
              <a:t>Thermal properties of nuclei</a:t>
            </a:r>
          </a:p>
          <a:p>
            <a:pPr marL="712788" lvl="1" indent="-255588" algn="just">
              <a:lnSpc>
                <a:spcPct val="120000"/>
              </a:lnSpc>
              <a:spcBef>
                <a:spcPts val="2400"/>
              </a:spcBef>
              <a:buFont typeface="Wingdings" panose="05000000000000000000" pitchFamily="2" charset="2"/>
              <a:buChar char="Ø"/>
            </a:pPr>
            <a:r>
              <a:rPr lang="en-US" altLang="zh-CN" dirty="0"/>
              <a:t>…</a:t>
            </a:r>
            <a:endParaRPr lang="en-US" altLang="zh-CN" sz="2000" dirty="0"/>
          </a:p>
        </p:txBody>
      </p:sp>
      <p:sp>
        <p:nvSpPr>
          <p:cNvPr id="4" name="日期占位符 3">
            <a:extLst>
              <a:ext uri="{FF2B5EF4-FFF2-40B4-BE49-F238E27FC236}">
                <a16:creationId xmlns:a16="http://schemas.microsoft.com/office/drawing/2014/main" id="{FC930AC1-62A6-FA0A-488F-5BD6ED37AFB8}"/>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EF81700A-7B82-559A-4E72-64802B235805}"/>
              </a:ext>
            </a:extLst>
          </p:cNvPr>
          <p:cNvSpPr>
            <a:spLocks noGrp="1"/>
          </p:cNvSpPr>
          <p:nvPr>
            <p:ph type="sldNum" sz="quarter" idx="12"/>
          </p:nvPr>
        </p:nvSpPr>
        <p:spPr/>
        <p:txBody>
          <a:bodyPr/>
          <a:lstStyle/>
          <a:p>
            <a:fld id="{FA6E9B53-33C4-4E16-8A94-BF6D6AF4A18B}" type="slidenum">
              <a:rPr lang="zh-CN" altLang="en-US" smtClean="0"/>
              <a:t>6</a:t>
            </a:fld>
            <a:endParaRPr lang="zh-CN" altLang="en-US"/>
          </a:p>
        </p:txBody>
      </p:sp>
      <p:sp>
        <p:nvSpPr>
          <p:cNvPr id="9" name="文本框 8">
            <a:extLst>
              <a:ext uri="{FF2B5EF4-FFF2-40B4-BE49-F238E27FC236}">
                <a16:creationId xmlns:a16="http://schemas.microsoft.com/office/drawing/2014/main" id="{82C134A3-B6F8-10E6-2CAF-71587D5E22A1}"/>
              </a:ext>
            </a:extLst>
          </p:cNvPr>
          <p:cNvSpPr txBox="1"/>
          <p:nvPr/>
        </p:nvSpPr>
        <p:spPr>
          <a:xfrm>
            <a:off x="4135863" y="2456745"/>
            <a:ext cx="5049614" cy="584775"/>
          </a:xfrm>
          <a:prstGeom prst="rect">
            <a:avLst/>
          </a:prstGeom>
          <a:noFill/>
        </p:spPr>
        <p:txBody>
          <a:bodyPr wrap="square" rtlCol="0">
            <a:spAutoFit/>
          </a:bodyPr>
          <a:lstStyle/>
          <a:p>
            <a:pPr algn="r"/>
            <a:r>
              <a:rPr lang="en-US" altLang="zh-CN" sz="1600" dirty="0" err="1">
                <a:solidFill>
                  <a:srgbClr val="0000FF"/>
                </a:solidFill>
                <a:effectLst/>
              </a:rPr>
              <a:t>Terasaki</a:t>
            </a:r>
            <a:r>
              <a:rPr lang="en-US" altLang="zh-CN" sz="1600" dirty="0">
                <a:solidFill>
                  <a:srgbClr val="0000FF"/>
                </a:solidFill>
                <a:effectLst/>
              </a:rPr>
              <a:t>, </a:t>
            </a:r>
            <a:r>
              <a:rPr lang="en-US" altLang="zh-CN" sz="1600" i="1" dirty="0">
                <a:solidFill>
                  <a:srgbClr val="0000FF"/>
                </a:solidFill>
                <a:effectLst/>
              </a:rPr>
              <a:t>et. al.</a:t>
            </a:r>
            <a:r>
              <a:rPr lang="en-US" altLang="zh-CN" sz="1600" dirty="0">
                <a:solidFill>
                  <a:srgbClr val="0000FF"/>
                </a:solidFill>
                <a:effectLst/>
              </a:rPr>
              <a:t>, NPA </a:t>
            </a:r>
            <a:r>
              <a:rPr lang="en-US" altLang="zh-CN" sz="1600" b="1" dirty="0">
                <a:solidFill>
                  <a:srgbClr val="0000FF"/>
                </a:solidFill>
                <a:effectLst/>
              </a:rPr>
              <a:t>593 </a:t>
            </a:r>
            <a:r>
              <a:rPr lang="en-US" altLang="zh-CN" sz="1600" dirty="0">
                <a:solidFill>
                  <a:srgbClr val="0000FF"/>
                </a:solidFill>
                <a:effectLst/>
              </a:rPr>
              <a:t>(1995) 1</a:t>
            </a:r>
          </a:p>
          <a:p>
            <a:pPr algn="r"/>
            <a:r>
              <a:rPr lang="en-US" altLang="zh-CN" sz="1600" dirty="0" err="1">
                <a:solidFill>
                  <a:srgbClr val="0000FF"/>
                </a:solidFill>
                <a:effectLst/>
              </a:rPr>
              <a:t>Afanasjev</a:t>
            </a:r>
            <a:r>
              <a:rPr lang="en-US" altLang="zh-CN" sz="1600" dirty="0">
                <a:solidFill>
                  <a:srgbClr val="0000FF"/>
                </a:solidFill>
                <a:effectLst/>
              </a:rPr>
              <a:t>, König and Ring, PRC </a:t>
            </a:r>
            <a:r>
              <a:rPr lang="en-US" altLang="zh-CN" sz="1600" b="1" dirty="0">
                <a:solidFill>
                  <a:srgbClr val="0000FF"/>
                </a:solidFill>
                <a:effectLst/>
              </a:rPr>
              <a:t>60</a:t>
            </a:r>
            <a:r>
              <a:rPr lang="en-US" altLang="zh-CN" sz="1600" dirty="0">
                <a:solidFill>
                  <a:srgbClr val="0000FF"/>
                </a:solidFill>
                <a:effectLst/>
              </a:rPr>
              <a:t> (1999) 051303</a:t>
            </a:r>
          </a:p>
        </p:txBody>
      </p:sp>
      <p:sp>
        <p:nvSpPr>
          <p:cNvPr id="10" name="文本框 9">
            <a:extLst>
              <a:ext uri="{FF2B5EF4-FFF2-40B4-BE49-F238E27FC236}">
                <a16:creationId xmlns:a16="http://schemas.microsoft.com/office/drawing/2014/main" id="{8CDF9D7C-F968-97B4-4840-AD3937104647}"/>
              </a:ext>
            </a:extLst>
          </p:cNvPr>
          <p:cNvSpPr txBox="1"/>
          <p:nvPr/>
        </p:nvSpPr>
        <p:spPr>
          <a:xfrm>
            <a:off x="5201238" y="1799683"/>
            <a:ext cx="3942762" cy="338554"/>
          </a:xfrm>
          <a:prstGeom prst="rect">
            <a:avLst/>
          </a:prstGeom>
          <a:noFill/>
        </p:spPr>
        <p:txBody>
          <a:bodyPr wrap="square" rtlCol="0">
            <a:spAutoFit/>
          </a:bodyPr>
          <a:lstStyle/>
          <a:p>
            <a:pPr algn="r"/>
            <a:r>
              <a:rPr lang="en-US" altLang="zh-CN" sz="1600" dirty="0" err="1">
                <a:solidFill>
                  <a:srgbClr val="0000FF"/>
                </a:solidFill>
                <a:effectLst/>
              </a:rPr>
              <a:t>Bennour</a:t>
            </a:r>
            <a:r>
              <a:rPr lang="en-US" altLang="zh-CN" sz="1600" dirty="0">
                <a:solidFill>
                  <a:srgbClr val="0000FF"/>
                </a:solidFill>
                <a:effectLst/>
              </a:rPr>
              <a:t>, </a:t>
            </a:r>
            <a:r>
              <a:rPr lang="en-US" altLang="zh-CN" sz="1600" i="1" dirty="0">
                <a:solidFill>
                  <a:srgbClr val="0000FF"/>
                </a:solidFill>
              </a:rPr>
              <a:t>e</a:t>
            </a:r>
            <a:r>
              <a:rPr lang="en-US" altLang="zh-CN" sz="1600" i="1" dirty="0">
                <a:solidFill>
                  <a:srgbClr val="0000FF"/>
                </a:solidFill>
                <a:effectLst/>
              </a:rPr>
              <a:t>t. al</a:t>
            </a:r>
            <a:r>
              <a:rPr lang="en-US" altLang="zh-CN" sz="1600" dirty="0">
                <a:solidFill>
                  <a:srgbClr val="0000FF"/>
                </a:solidFill>
                <a:effectLst/>
              </a:rPr>
              <a:t>., PRC </a:t>
            </a:r>
            <a:r>
              <a:rPr lang="en-US" altLang="zh-CN" sz="1600" b="1" dirty="0">
                <a:solidFill>
                  <a:srgbClr val="0000FF"/>
                </a:solidFill>
                <a:effectLst/>
              </a:rPr>
              <a:t>40</a:t>
            </a:r>
            <a:r>
              <a:rPr lang="en-US" altLang="zh-CN" sz="1600" dirty="0">
                <a:solidFill>
                  <a:srgbClr val="0000FF"/>
                </a:solidFill>
                <a:effectLst/>
              </a:rPr>
              <a:t> (1989) 2834</a:t>
            </a:r>
            <a:endParaRPr lang="zh-CN" altLang="en-US" sz="1600" dirty="0"/>
          </a:p>
        </p:txBody>
      </p:sp>
      <p:sp>
        <p:nvSpPr>
          <p:cNvPr id="11" name="文本框 10">
            <a:extLst>
              <a:ext uri="{FF2B5EF4-FFF2-40B4-BE49-F238E27FC236}">
                <a16:creationId xmlns:a16="http://schemas.microsoft.com/office/drawing/2014/main" id="{F948616D-CD7C-1428-E2EC-882A4628C782}"/>
              </a:ext>
            </a:extLst>
          </p:cNvPr>
          <p:cNvSpPr txBox="1"/>
          <p:nvPr/>
        </p:nvSpPr>
        <p:spPr>
          <a:xfrm>
            <a:off x="3357267" y="3269981"/>
            <a:ext cx="5786733" cy="338554"/>
          </a:xfrm>
          <a:prstGeom prst="rect">
            <a:avLst/>
          </a:prstGeom>
          <a:noFill/>
        </p:spPr>
        <p:txBody>
          <a:bodyPr wrap="square" rtlCol="0">
            <a:spAutoFit/>
          </a:bodyPr>
          <a:lstStyle/>
          <a:p>
            <a:pPr algn="r"/>
            <a:r>
              <a:rPr lang="en-US" altLang="zh-CN" sz="1600" dirty="0">
                <a:solidFill>
                  <a:srgbClr val="0000FF"/>
                </a:solidFill>
                <a:effectLst/>
              </a:rPr>
              <a:t>Hung and Dang, PRC </a:t>
            </a:r>
            <a:r>
              <a:rPr lang="en-US" altLang="zh-CN" sz="1600" b="1" dirty="0">
                <a:solidFill>
                  <a:srgbClr val="0000FF"/>
                </a:solidFill>
                <a:effectLst/>
              </a:rPr>
              <a:t>81</a:t>
            </a:r>
            <a:r>
              <a:rPr lang="en-US" altLang="zh-CN" sz="1600" dirty="0">
                <a:solidFill>
                  <a:srgbClr val="0000FF"/>
                </a:solidFill>
                <a:effectLst/>
              </a:rPr>
              <a:t> (2010) 057302</a:t>
            </a:r>
          </a:p>
        </p:txBody>
      </p:sp>
      <p:sp>
        <p:nvSpPr>
          <p:cNvPr id="7" name="矩形: 圆角 6">
            <a:extLst>
              <a:ext uri="{FF2B5EF4-FFF2-40B4-BE49-F238E27FC236}">
                <a16:creationId xmlns:a16="http://schemas.microsoft.com/office/drawing/2014/main" id="{7E5780B8-86F4-BCE3-6529-AC2298A477B7}"/>
              </a:ext>
            </a:extLst>
          </p:cNvPr>
          <p:cNvSpPr/>
          <p:nvPr/>
        </p:nvSpPr>
        <p:spPr>
          <a:xfrm>
            <a:off x="396221" y="4845203"/>
            <a:ext cx="8350970" cy="1441262"/>
          </a:xfrm>
          <a:prstGeom prst="roundRect">
            <a:avLst/>
          </a:prstGeom>
          <a:solidFill>
            <a:srgbClr val="FF7F00">
              <a:alpha val="50000"/>
            </a:srgbClr>
          </a:solidFill>
          <a:ln>
            <a:solidFill>
              <a:srgbClr val="FF7F00"/>
            </a:solid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nchorCtr="0"/>
          <a:lstStyle/>
          <a:p>
            <a:pPr marL="342900" indent="-342900" algn="just">
              <a:lnSpc>
                <a:spcPct val="110000"/>
              </a:lnSpc>
              <a:buFont typeface="Wingdings" panose="05000000000000000000" pitchFamily="2" charset="2"/>
              <a:buChar char="ü"/>
            </a:pPr>
            <a:r>
              <a:rPr lang="en-US" altLang="zh-CN" sz="2400" dirty="0">
                <a:solidFill>
                  <a:schemeClr val="tx1"/>
                </a:solidFill>
              </a:rPr>
              <a:t>LN correction is applied to </a:t>
            </a:r>
            <a:r>
              <a:rPr lang="en-US" altLang="zh-CN" sz="2400" dirty="0" err="1">
                <a:solidFill>
                  <a:schemeClr val="tx1"/>
                </a:solidFill>
              </a:rPr>
              <a:t>DRHBc</a:t>
            </a:r>
            <a:r>
              <a:rPr lang="en-US" altLang="zh-CN" sz="2400" dirty="0">
                <a:solidFill>
                  <a:schemeClr val="tx1"/>
                </a:solidFill>
              </a:rPr>
              <a:t> theory.</a:t>
            </a:r>
          </a:p>
          <a:p>
            <a:pPr marL="342900" indent="-342900" algn="just">
              <a:lnSpc>
                <a:spcPct val="110000"/>
              </a:lnSpc>
              <a:buFont typeface="Wingdings" panose="05000000000000000000" pitchFamily="2" charset="2"/>
              <a:buChar char="ü"/>
            </a:pPr>
            <a:r>
              <a:rPr lang="en-US" altLang="zh-CN" sz="2400" dirty="0">
                <a:solidFill>
                  <a:schemeClr val="tx1"/>
                </a:solidFill>
              </a:rPr>
              <a:t>Taking deformed halo nucleus </a:t>
            </a:r>
            <a:r>
              <a:rPr lang="en-US" altLang="zh-CN" sz="2400" baseline="30000" dirty="0">
                <a:solidFill>
                  <a:schemeClr val="tx1"/>
                </a:solidFill>
              </a:rPr>
              <a:t>42</a:t>
            </a:r>
            <a:r>
              <a:rPr lang="en-US" altLang="zh-CN" sz="2400" dirty="0">
                <a:solidFill>
                  <a:schemeClr val="tx1"/>
                </a:solidFill>
              </a:rPr>
              <a:t>Mg as an example, the impact of</a:t>
            </a:r>
            <a:r>
              <a:rPr lang="zh-CN" altLang="en-US" sz="2400" dirty="0">
                <a:solidFill>
                  <a:schemeClr val="tx1"/>
                </a:solidFill>
              </a:rPr>
              <a:t> </a:t>
            </a:r>
            <a:r>
              <a:rPr lang="en-US" altLang="zh-CN" sz="2400" dirty="0">
                <a:solidFill>
                  <a:schemeClr val="tx1"/>
                </a:solidFill>
              </a:rPr>
              <a:t>LN correction on halo is studied.</a:t>
            </a:r>
            <a:endParaRPr lang="zh-CN" altLang="en-US" sz="2400" dirty="0">
              <a:solidFill>
                <a:schemeClr val="tx1"/>
              </a:solidFill>
            </a:endParaRPr>
          </a:p>
        </p:txBody>
      </p:sp>
      <p:sp>
        <p:nvSpPr>
          <p:cNvPr id="5" name="矩形 4">
            <a:extLst>
              <a:ext uri="{FF2B5EF4-FFF2-40B4-BE49-F238E27FC236}">
                <a16:creationId xmlns:a16="http://schemas.microsoft.com/office/drawing/2014/main" id="{BDC12168-58C8-7447-606D-0B84435AFD20}"/>
              </a:ext>
            </a:extLst>
          </p:cNvPr>
          <p:cNvSpPr/>
          <p:nvPr/>
        </p:nvSpPr>
        <p:spPr>
          <a:xfrm>
            <a:off x="396221" y="4330933"/>
            <a:ext cx="2030819" cy="603515"/>
          </a:xfrm>
          <a:prstGeom prst="rect">
            <a:avLst/>
          </a:prstGeom>
          <a:solidFill>
            <a:srgbClr val="FF7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In this work</a:t>
            </a:r>
            <a:endParaRPr lang="zh-CN" altLang="en-US" sz="2800" dirty="0">
              <a:solidFill>
                <a:schemeClr val="bg1"/>
              </a:solidFill>
            </a:endParaRPr>
          </a:p>
        </p:txBody>
      </p:sp>
      <p:sp>
        <p:nvSpPr>
          <p:cNvPr id="12" name="页脚占位符 11">
            <a:extLst>
              <a:ext uri="{FF2B5EF4-FFF2-40B4-BE49-F238E27FC236}">
                <a16:creationId xmlns:a16="http://schemas.microsoft.com/office/drawing/2014/main" id="{0E8C5210-9299-A86E-6862-29308478754E}"/>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396782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D926AE-9253-8632-57CA-DBC23E2B3924}"/>
              </a:ext>
            </a:extLst>
          </p:cNvPr>
          <p:cNvSpPr>
            <a:spLocks noGrp="1"/>
          </p:cNvSpPr>
          <p:nvPr>
            <p:ph type="title"/>
          </p:nvPr>
        </p:nvSpPr>
        <p:spPr/>
        <p:txBody>
          <a:bodyPr/>
          <a:lstStyle/>
          <a:p>
            <a:r>
              <a:rPr lang="en-US" altLang="zh-CN" dirty="0"/>
              <a:t>Lipkin-</a:t>
            </a:r>
            <a:r>
              <a:rPr lang="en-US" altLang="zh-CN" dirty="0" err="1"/>
              <a:t>Nogami</a:t>
            </a:r>
            <a:r>
              <a:rPr lang="en-US" altLang="zh-CN" dirty="0"/>
              <a:t>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46C160-A945-83DD-218D-D676E86A8E72}"/>
                  </a:ext>
                </a:extLst>
              </p:cNvPr>
              <p:cNvSpPr>
                <a:spLocks noGrp="1"/>
              </p:cNvSpPr>
              <p:nvPr>
                <p:ph idx="1"/>
              </p:nvPr>
            </p:nvSpPr>
            <p:spPr>
              <a:xfrm>
                <a:off x="0" y="808074"/>
                <a:ext cx="9144000" cy="5776548"/>
              </a:xfrm>
            </p:spPr>
            <p:txBody>
              <a:bodyPr>
                <a:normAutofit/>
              </a:bodyPr>
              <a:lstStyle/>
              <a:p>
                <a:pPr marL="361950" indent="-361950" algn="just">
                  <a:buFont typeface="Wingdings" panose="05000000000000000000" pitchFamily="2" charset="2"/>
                  <a:buChar char="l"/>
                </a:pPr>
                <a:r>
                  <a:rPr lang="en-US" altLang="zh-CN" dirty="0"/>
                  <a:t>Starting from variation after particle number projection, the projected energy reads</a:t>
                </a:r>
              </a:p>
              <a:p>
                <a:pPr marL="356400" indent="0" algn="just">
                  <a:buNone/>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𝐸</m:t>
                          </m:r>
                        </m:e>
                        <m:sub>
                          <m:r>
                            <m:rPr>
                              <m:sty m:val="p"/>
                            </m:rPr>
                            <a:rPr lang="en-US" altLang="zh-CN" sz="2000">
                              <a:latin typeface="Cambria Math" panose="02040503050406030204" pitchFamily="18" charset="0"/>
                            </a:rPr>
                            <m:t>proj</m:t>
                          </m:r>
                        </m:sub>
                        <m:sup>
                          <m:r>
                            <a:rPr lang="en-US" altLang="zh-CN" sz="2000" i="1">
                              <a:latin typeface="Cambria Math" panose="02040503050406030204" pitchFamily="18" charset="0"/>
                            </a:rPr>
                            <m:t>𝑁</m:t>
                          </m:r>
                        </m:sup>
                      </m:sSubSup>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e>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d>
                        </m:num>
                        <m:den>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e>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Ψ</m:t>
                                  </m:r>
                                </m:e>
                                <m:sup>
                                  <m:r>
                                    <a:rPr lang="en-US" altLang="zh-CN" sz="2000" i="1">
                                      <a:latin typeface="Cambria Math" panose="02040503050406030204" pitchFamily="18" charset="0"/>
                                    </a:rPr>
                                    <m:t>𝑁</m:t>
                                  </m:r>
                                </m:sup>
                              </m:sSup>
                            </m:e>
                          </m:d>
                        </m:den>
                      </m:f>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𝑃</m:t>
                                      </m:r>
                                    </m:e>
                                  </m:acc>
                                </m:e>
                                <m:sup>
                                  <m:r>
                                    <a:rPr lang="en-US" altLang="zh-CN" sz="2000" i="1">
                                      <a:latin typeface="Cambria Math" panose="02040503050406030204" pitchFamily="18" charset="0"/>
                                    </a:rPr>
                                    <m:t>𝑁</m:t>
                                  </m:r>
                                </m:sup>
                              </m:sSup>
                            </m:e>
                            <m:e>
                              <m:r>
                                <m:rPr>
                                  <m:sty m:val="p"/>
                                </m:rPr>
                                <a:rPr lang="en-US" altLang="zh-CN" sz="2000">
                                  <a:latin typeface="Cambria Math" panose="02040503050406030204" pitchFamily="18" charset="0"/>
                                </a:rPr>
                                <m:t>Φ</m:t>
                              </m:r>
                            </m:e>
                          </m:d>
                        </m:num>
                        <m:den>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sSup>
                                <m:sSupPr>
                                  <m:ctrlPr>
                                    <a:rPr lang="en-US" altLang="zh-CN" sz="2000" i="1">
                                      <a:latin typeface="Cambria Math" panose="02040503050406030204" pitchFamily="18" charset="0"/>
                                    </a:rPr>
                                  </m:ctrlPr>
                                </m:sSup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𝑃</m:t>
                                      </m:r>
                                    </m:e>
                                  </m:acc>
                                </m:e>
                                <m:sup>
                                  <m:r>
                                    <a:rPr lang="en-US" altLang="zh-CN" sz="2000" i="1">
                                      <a:latin typeface="Cambria Math" panose="02040503050406030204" pitchFamily="18" charset="0"/>
                                    </a:rPr>
                                    <m:t>𝑁</m:t>
                                  </m:r>
                                </m:sup>
                              </m:sSup>
                            </m:e>
                            <m:e>
                              <m:r>
                                <m:rPr>
                                  <m:sty m:val="p"/>
                                </m:rPr>
                                <a:rPr lang="en-US" altLang="zh-CN" sz="2000">
                                  <a:latin typeface="Cambria Math" panose="02040503050406030204" pitchFamily="18" charset="0"/>
                                </a:rPr>
                                <m:t>Φ</m:t>
                              </m:r>
                            </m:e>
                          </m:d>
                        </m:den>
                      </m:f>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sup>
                                  </m:sSup>
                                </m:e>
                                <m:e>
                                  <m:r>
                                    <m:rPr>
                                      <m:sty m:val="p"/>
                                    </m:rPr>
                                    <a:rPr lang="en-US" altLang="zh-CN" sz="2000">
                                      <a:latin typeface="Cambria Math" panose="02040503050406030204" pitchFamily="18" charset="0"/>
                                    </a:rPr>
                                    <m:t>Φ</m:t>
                                  </m:r>
                                </m:e>
                              </m:d>
                            </m:e>
                          </m:nary>
                        </m:num>
                        <m:den>
                          <m:nary>
                            <m:naryPr>
                              <m:ctrlPr>
                                <a:rPr lang="en-US" altLang="zh-CN" sz="2000" i="1">
                                  <a:latin typeface="Cambria Math" panose="02040503050406030204" pitchFamily="18" charset="0"/>
                                </a:rPr>
                              </m:ctrlPr>
                            </m:naryPr>
                            <m:sub>
                              <m:r>
                                <a:rPr lang="en-US" altLang="zh-CN" sz="2000" i="1">
                                  <a:latin typeface="Cambria Math" panose="02040503050406030204" pitchFamily="18" charset="0"/>
                                </a:rPr>
                                <m:t>0</m:t>
                              </m:r>
                            </m:sub>
                            <m:sup>
                              <m:r>
                                <a:rPr lang="en-US" altLang="zh-CN" sz="2000" i="1">
                                  <a:latin typeface="Cambria Math" panose="02040503050406030204" pitchFamily="18" charset="0"/>
                                </a:rPr>
                                <m:t>2</m:t>
                              </m:r>
                              <m:r>
                                <a:rPr lang="en-US" altLang="zh-CN" sz="2000" i="1">
                                  <a:latin typeface="Cambria Math" panose="02040503050406030204" pitchFamily="18" charset="0"/>
                                </a:rPr>
                                <m:t>𝜋</m:t>
                              </m:r>
                            </m:sup>
                            <m:e>
                              <m:r>
                                <a:rPr lang="en-US" altLang="zh-CN" sz="2000" i="1">
                                  <a:latin typeface="Cambria Math" panose="02040503050406030204" pitchFamily="18" charset="0"/>
                                </a:rPr>
                                <m:t>𝑑</m:t>
                              </m:r>
                              <m:r>
                                <a:rPr lang="en-US" altLang="zh-CN" sz="2000" i="1">
                                  <a:latin typeface="Cambria Math" panose="02040503050406030204" pitchFamily="18" charset="0"/>
                                </a:rPr>
                                <m:t>𝜙</m:t>
                              </m:r>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m:rPr>
                                      <m:sty m:val="p"/>
                                    </m:rPr>
                                    <a:rPr lang="en-US" altLang="zh-CN" sz="2000">
                                      <a:latin typeface="Cambria Math" panose="02040503050406030204" pitchFamily="18" charset="0"/>
                                    </a:rPr>
                                    <m:t>i</m:t>
                                  </m:r>
                                  <m:r>
                                    <a:rPr lang="en-US" altLang="zh-CN" sz="2000" i="1">
                                      <a:latin typeface="Cambria Math" panose="02040503050406030204" pitchFamily="18" charset="0"/>
                                    </a:rPr>
                                    <m:t>𝜙</m:t>
                                  </m:r>
                                  <m:r>
                                    <a:rPr lang="en-US" altLang="zh-CN" sz="2000" i="1">
                                      <a:latin typeface="Cambria Math" panose="02040503050406030204" pitchFamily="18" charset="0"/>
                                    </a:rPr>
                                    <m:t>𝑁</m:t>
                                  </m:r>
                                </m:sup>
                              </m:sSup>
                              <m:d>
                                <m:dPr>
                                  <m:begChr m:val="⟨"/>
                                  <m:endChr m:val="⟩"/>
                                  <m:ctrlPr>
                                    <a:rPr lang="en-US" altLang="zh-CN" sz="2000" i="1">
                                      <a:solidFill>
                                        <a:prstClr val="black"/>
                                      </a:solidFill>
                                      <a:latin typeface="Cambria Math" panose="02040503050406030204" pitchFamily="18" charset="0"/>
                                    </a:rPr>
                                  </m:ctrlPr>
                                </m:dPr>
                                <m:e>
                                  <m:r>
                                    <m:rPr>
                                      <m:sty m:val="p"/>
                                    </m:rPr>
                                    <a:rPr lang="en-US" altLang="zh-CN" sz="2000">
                                      <a:solidFill>
                                        <a:prstClr val="black"/>
                                      </a:solidFill>
                                      <a:latin typeface="Cambria Math" panose="02040503050406030204" pitchFamily="18" charset="0"/>
                                    </a:rPr>
                                    <m:t>Φ</m:t>
                                  </m:r>
                                </m:e>
                                <m:e>
                                  <m:sSup>
                                    <m:sSupPr>
                                      <m:ctrlPr>
                                        <a:rPr lang="en-US" altLang="zh-CN" sz="2000" i="1">
                                          <a:solidFill>
                                            <a:prstClr val="black"/>
                                          </a:solidFill>
                                          <a:latin typeface="Cambria Math" panose="02040503050406030204" pitchFamily="18" charset="0"/>
                                        </a:rPr>
                                      </m:ctrlPr>
                                    </m:sSupPr>
                                    <m:e>
                                      <m:r>
                                        <a:rPr lang="en-US" altLang="zh-CN" sz="2000" i="1">
                                          <a:solidFill>
                                            <a:prstClr val="black"/>
                                          </a:solidFill>
                                          <a:latin typeface="Cambria Math" panose="02040503050406030204" pitchFamily="18" charset="0"/>
                                        </a:rPr>
                                        <m:t>𝑒</m:t>
                                      </m:r>
                                    </m:e>
                                    <m:sup>
                                      <m:r>
                                        <m:rPr>
                                          <m:sty m:val="p"/>
                                        </m:rPr>
                                        <a:rPr lang="en-US" altLang="zh-CN" sz="2000">
                                          <a:solidFill>
                                            <a:prstClr val="black"/>
                                          </a:solidFill>
                                          <a:latin typeface="Cambria Math" panose="02040503050406030204" pitchFamily="18" charset="0"/>
                                        </a:rPr>
                                        <m:t>i</m:t>
                                      </m:r>
                                      <m:r>
                                        <a:rPr lang="en-US" altLang="zh-CN" sz="2000" i="1">
                                          <a:solidFill>
                                            <a:prstClr val="black"/>
                                          </a:solidFill>
                                          <a:latin typeface="Cambria Math" panose="02040503050406030204" pitchFamily="18" charset="0"/>
                                        </a:rPr>
                                        <m:t>𝜙</m:t>
                                      </m:r>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sup>
                                  </m:sSup>
                                </m:e>
                                <m:e>
                                  <m:r>
                                    <m:rPr>
                                      <m:sty m:val="p"/>
                                    </m:rPr>
                                    <a:rPr lang="en-US" altLang="zh-CN" sz="2000">
                                      <a:solidFill>
                                        <a:prstClr val="black"/>
                                      </a:solidFill>
                                      <a:latin typeface="Cambria Math" panose="02040503050406030204" pitchFamily="18" charset="0"/>
                                    </a:rPr>
                                    <m:t>Φ</m:t>
                                  </m:r>
                                </m:e>
                              </m:d>
                            </m:e>
                          </m:nary>
                        </m:den>
                      </m:f>
                      <m:r>
                        <a:rPr lang="en-US" altLang="zh-CN" sz="2000" b="0" i="1" smtClean="0">
                          <a:latin typeface="Cambria Math" panose="02040503050406030204" pitchFamily="18" charset="0"/>
                        </a:rPr>
                        <m:t>.</m:t>
                      </m:r>
                    </m:oMath>
                  </m:oMathPara>
                </a14:m>
                <a:endParaRPr lang="en-US" altLang="zh-CN" sz="2000" dirty="0"/>
              </a:p>
              <a:p>
                <a:pPr marL="361950" indent="-361950" algn="just">
                  <a:spcBef>
                    <a:spcPts val="600"/>
                  </a:spcBef>
                </a:pPr>
                <a:r>
                  <a:rPr lang="en-US" altLang="zh-CN" dirty="0"/>
                  <a:t>Introducing the</a:t>
                </a:r>
                <a:r>
                  <a:rPr lang="zh-CN" altLang="en-US" dirty="0"/>
                  <a:t> </a:t>
                </a:r>
                <a:r>
                  <a:rPr lang="en-US" altLang="zh-CN" dirty="0"/>
                  <a:t>Lipkin operator </a:t>
                </a:r>
                <a14:m>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oMath>
                </a14:m>
                <a:r>
                  <a:rPr lang="en-US" altLang="zh-CN" dirty="0"/>
                  <a:t> which satisfies </a:t>
                </a:r>
                <a14:m>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𝐸</m:t>
                        </m:r>
                      </m:e>
                      <m:sub>
                        <m:r>
                          <m:rPr>
                            <m:sty m:val="p"/>
                          </m:rPr>
                          <a:rPr lang="en-US" altLang="zh-CN" sz="2000" b="0" i="0" smtClean="0">
                            <a:latin typeface="Cambria Math" panose="02040503050406030204" pitchFamily="18" charset="0"/>
                          </a:rPr>
                          <m:t>proj</m:t>
                        </m:r>
                      </m:sub>
                      <m:sup>
                        <m:r>
                          <a:rPr lang="en-US" altLang="zh-CN" sz="2000" b="0" i="1" smtClean="0">
                            <a:latin typeface="Cambria Math" panose="02040503050406030204" pitchFamily="18" charset="0"/>
                          </a:rPr>
                          <m:t>𝑁</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𝐾</m:t>
                        </m:r>
                      </m:e>
                      <m:sub>
                        <m:r>
                          <m:rPr>
                            <m:sty m:val="p"/>
                          </m:rPr>
                          <a:rPr lang="en-US" altLang="zh-CN" sz="2000">
                            <a:latin typeface="Cambria Math" panose="02040503050406030204" pitchFamily="18" charset="0"/>
                          </a:rPr>
                          <m:t>proj</m:t>
                        </m:r>
                      </m:sub>
                      <m:sup>
                        <m:r>
                          <a:rPr lang="en-US" altLang="zh-CN" sz="2000" i="1">
                            <a:latin typeface="Cambria Math" panose="02040503050406030204" pitchFamily="18" charset="0"/>
                          </a:rPr>
                          <m:t>𝑁</m:t>
                        </m:r>
                      </m:sup>
                    </m:sSubSup>
                    <m:r>
                      <m:rPr>
                        <m:nor/>
                      </m:rPr>
                      <a:rPr lang="en-US" altLang="zh-CN" sz="2000" b="0" i="0" smtClean="0">
                        <a:latin typeface="Cambria Math" panose="02040503050406030204" pitchFamily="18" charset="0"/>
                      </a:rPr>
                      <m:t>=</m:t>
                    </m:r>
                    <m:r>
                      <m:rPr>
                        <m:nor/>
                      </m:rPr>
                      <a:rPr lang="en-US" altLang="zh-CN" sz="2000" b="0" i="0" smtClean="0">
                        <a:latin typeface="Cambria Math" panose="02040503050406030204" pitchFamily="18" charset="0"/>
                      </a:rPr>
                      <m:t>const</m:t>
                    </m:r>
                    <m:r>
                      <m:rPr>
                        <m:nor/>
                      </m:rPr>
                      <a:rPr lang="en-US" altLang="zh-CN" sz="2000" b="0" i="0" smtClean="0">
                        <a:latin typeface="Cambria Math" panose="02040503050406030204" pitchFamily="18" charset="0"/>
                      </a:rPr>
                      <m:t>.</m:t>
                    </m:r>
                  </m:oMath>
                </a14:m>
                <a:r>
                  <a:rPr lang="en-US" altLang="zh-CN" b="0" i="0" dirty="0">
                    <a:solidFill>
                      <a:prstClr val="black"/>
                    </a:solidFill>
                    <a:latin typeface="+mn-ea"/>
                  </a:rPr>
                  <a:t> and building </a:t>
                </a: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𝐾</m:t>
                        </m:r>
                      </m:e>
                    </m:acc>
                  </m:oMath>
                </a14:m>
                <a:r>
                  <a:rPr lang="en-US" altLang="zh-CN" dirty="0"/>
                  <a:t> 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dirty="0" smtClean="0">
                          <a:latin typeface="Cambria Math" panose="02040503050406030204" pitchFamily="18" charset="0"/>
                        </a:rPr>
                        <m:t>=</m:t>
                      </m:r>
                      <m:nary>
                        <m:naryPr>
                          <m:chr m:val="∑"/>
                          <m:ctrlPr>
                            <a:rPr lang="en-US" altLang="zh-CN" sz="2000" b="0" i="1" dirty="0" smtClean="0">
                              <a:latin typeface="Cambria Math" panose="02040503050406030204" pitchFamily="18" charset="0"/>
                            </a:rPr>
                          </m:ctrlPr>
                        </m:naryPr>
                        <m:sub>
                          <m:r>
                            <a:rPr lang="en-US" altLang="zh-CN" sz="2000" b="0" i="1" dirty="0" smtClean="0">
                              <a:latin typeface="Cambria Math" panose="02040503050406030204" pitchFamily="18" charset="0"/>
                            </a:rPr>
                            <m:t>𝑚</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m:t>
                          </m:r>
                        </m:sup>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𝜆</m:t>
                              </m:r>
                            </m:e>
                            <m:sub>
                              <m:r>
                                <a:rPr lang="en-US" altLang="zh-CN" sz="2000" b="0" i="1" dirty="0" smtClean="0">
                                  <a:latin typeface="Cambria Math" panose="02040503050406030204" pitchFamily="18" charset="0"/>
                                </a:rPr>
                                <m:t>𝑚</m:t>
                              </m:r>
                            </m:sub>
                          </m:sSub>
                          <m:sSup>
                            <m:sSupPr>
                              <m:ctrlPr>
                                <a:rPr lang="en-US" altLang="zh-CN" sz="2000" b="0" i="1" dirty="0" smtClean="0">
                                  <a:latin typeface="Cambria Math" panose="02040503050406030204" pitchFamily="18" charset="0"/>
                                </a:rPr>
                              </m:ctrlPr>
                            </m:sSupPr>
                            <m:e>
                              <m:d>
                                <m:dPr>
                                  <m:ctrlPr>
                                    <a:rPr lang="en-US" altLang="zh-CN" sz="2000" b="0" i="1" dirty="0" smtClean="0">
                                      <a:latin typeface="Cambria Math" panose="02040503050406030204" pitchFamily="18" charset="0"/>
                                    </a:rPr>
                                  </m:ctrlPr>
                                </m:d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𝑁</m:t>
                                      </m:r>
                                    </m:e>
                                  </m:acc>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𝑁</m:t>
                                      </m:r>
                                    </m:e>
                                    <m:sub>
                                      <m:r>
                                        <a:rPr lang="en-US" altLang="zh-CN" sz="2000" b="0" i="1" dirty="0" smtClean="0">
                                          <a:latin typeface="Cambria Math" panose="02040503050406030204" pitchFamily="18" charset="0"/>
                                        </a:rPr>
                                        <m:t>0</m:t>
                                      </m:r>
                                    </m:sub>
                                  </m:sSub>
                                </m:e>
                              </m:d>
                            </m:e>
                            <m:sup>
                              <m:r>
                                <a:rPr lang="en-US" altLang="zh-CN" sz="2000" b="0" i="1" dirty="0" smtClean="0">
                                  <a:latin typeface="Cambria Math" panose="02040503050406030204" pitchFamily="18" charset="0"/>
                                </a:rPr>
                                <m:t>𝑚</m:t>
                              </m:r>
                            </m:sup>
                          </m:sSup>
                        </m:e>
                      </m:nary>
                      <m:r>
                        <a:rPr lang="en-US" altLang="zh-CN" sz="2000" b="0" i="1" dirty="0" smtClean="0">
                          <a:latin typeface="Cambria Math" panose="02040503050406030204" pitchFamily="18" charset="0"/>
                        </a:rPr>
                        <m:t>,</m:t>
                      </m:r>
                    </m:oMath>
                  </m:oMathPara>
                </a14:m>
                <a:endParaRPr lang="en-US" altLang="zh-CN" dirty="0"/>
              </a:p>
              <a:p>
                <a:pPr marL="360000" indent="0" algn="just">
                  <a:buNone/>
                </a:pPr>
                <a:r>
                  <a:rPr lang="en-US" altLang="zh-CN" dirty="0"/>
                  <a:t>with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𝑁</m:t>
                        </m:r>
                      </m:e>
                      <m:sub>
                        <m:r>
                          <a:rPr lang="en-US" altLang="zh-CN" sz="2000" i="1" dirty="0" smtClean="0">
                            <a:latin typeface="Cambria Math" panose="02040503050406030204" pitchFamily="18" charset="0"/>
                          </a:rPr>
                          <m:t>0</m:t>
                        </m:r>
                      </m:sub>
                    </m:sSub>
                  </m:oMath>
                </a14:m>
                <a:r>
                  <a:rPr lang="en-US" altLang="zh-CN" dirty="0"/>
                  <a:t> the particle number of the system, the Lipkin formula reads</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𝐸</m:t>
                          </m:r>
                        </m:e>
                        <m:sub>
                          <m:r>
                            <m:rPr>
                              <m:sty m:val="p"/>
                            </m:rPr>
                            <a:rPr lang="en-US" altLang="zh-CN" sz="2000">
                              <a:latin typeface="Cambria Math" panose="02040503050406030204" pitchFamily="18" charset="0"/>
                            </a:rPr>
                            <m:t>proj</m:t>
                          </m:r>
                        </m:sub>
                        <m: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0</m:t>
                              </m:r>
                            </m:sub>
                          </m:sSub>
                        </m:sup>
                      </m:sSubSup>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Φ</m:t>
                          </m:r>
                        </m:e>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i="1" dirty="0">
                              <a:latin typeface="Cambria Math" panose="02040503050406030204" pitchFamily="18" charset="0"/>
                            </a:rPr>
                            <m:t>−</m:t>
                          </m:r>
                          <m:acc>
                            <m:accPr>
                              <m:chr m:val="̂"/>
                              <m:ctrlPr>
                                <a:rPr lang="en-US" altLang="zh-CN" sz="2000" i="1" dirty="0">
                                  <a:latin typeface="Cambria Math" panose="02040503050406030204" pitchFamily="18" charset="0"/>
                                </a:rPr>
                              </m:ctrlPr>
                            </m:accPr>
                            <m:e>
                              <m:r>
                                <a:rPr lang="en-US" altLang="zh-CN" sz="2000" i="1" dirty="0">
                                  <a:latin typeface="Cambria Math" panose="02040503050406030204" pitchFamily="18" charset="0"/>
                                </a:rPr>
                                <m:t>𝐾</m:t>
                              </m:r>
                            </m:e>
                          </m:acc>
                        </m:e>
                        <m:e>
                          <m:r>
                            <m:rPr>
                              <m:sty m:val="p"/>
                            </m:rPr>
                            <a:rPr lang="en-US" altLang="zh-CN" sz="2000">
                              <a:latin typeface="Cambria Math" panose="02040503050406030204" pitchFamily="18" charset="0"/>
                            </a:rPr>
                            <m:t>Φ</m:t>
                          </m:r>
                        </m:e>
                      </m:d>
                      <m:r>
                        <a:rPr lang="en-US" altLang="zh-CN" sz="2000" i="1">
                          <a:latin typeface="Cambria Math" panose="02040503050406030204" pitchFamily="18" charset="0"/>
                        </a:rPr>
                        <m:t>.</m:t>
                      </m:r>
                    </m:oMath>
                  </m:oMathPara>
                </a14:m>
                <a:endParaRPr lang="en-US" altLang="zh-CN" dirty="0"/>
              </a:p>
              <a:p>
                <a:pPr marL="360000" indent="0" algn="just">
                  <a:buNone/>
                </a:pPr>
                <a:endParaRPr lang="en-US" altLang="zh-CN" b="0" i="0" dirty="0">
                  <a:solidFill>
                    <a:prstClr val="black"/>
                  </a:solidFill>
                  <a:latin typeface="+mn-ea"/>
                </a:endParaRPr>
              </a:p>
              <a:p>
                <a:pPr marL="0" indent="0" algn="just">
                  <a:buNone/>
                </a:pPr>
                <a:endParaRPr lang="en-US" altLang="zh-CN" sz="2400" dirty="0"/>
              </a:p>
            </p:txBody>
          </p:sp>
        </mc:Choice>
        <mc:Fallback xmlns="">
          <p:sp>
            <p:nvSpPr>
              <p:cNvPr id="3" name="内容占位符 2">
                <a:extLst>
                  <a:ext uri="{FF2B5EF4-FFF2-40B4-BE49-F238E27FC236}">
                    <a16:creationId xmlns:a16="http://schemas.microsoft.com/office/drawing/2014/main" id="{6546C160-A945-83DD-218D-D676E86A8E72}"/>
                  </a:ext>
                </a:extLst>
              </p:cNvPr>
              <p:cNvSpPr>
                <a:spLocks noGrp="1" noRot="1" noChangeAspect="1" noMove="1" noResize="1" noEditPoints="1" noAdjustHandles="1" noChangeArrowheads="1" noChangeShapeType="1" noTextEdit="1"/>
              </p:cNvSpPr>
              <p:nvPr>
                <p:ph idx="1"/>
              </p:nvPr>
            </p:nvSpPr>
            <p:spPr>
              <a:xfrm>
                <a:off x="0" y="808074"/>
                <a:ext cx="9144000" cy="5776548"/>
              </a:xfrm>
              <a:blipFill>
                <a:blip r:embed="rId3"/>
                <a:stretch>
                  <a:fillRect l="-867" t="-634"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DF7873E-1C6F-6C95-EFF9-B2D41902F9E6}"/>
              </a:ext>
            </a:extLst>
          </p:cNvPr>
          <p:cNvSpPr>
            <a:spLocks noGrp="1"/>
          </p:cNvSpPr>
          <p:nvPr>
            <p:ph type="dt" sz="half" idx="10"/>
          </p:nvPr>
        </p:nvSpPr>
        <p:spPr/>
        <p:txBody>
          <a:bodyPr/>
          <a:lstStyle/>
          <a:p>
            <a:r>
              <a:rPr lang="en-US" altLang="zh-CN"/>
              <a:t>2024/7/3</a:t>
            </a:r>
            <a:endParaRPr lang="zh-CN" altLang="en-US"/>
          </a:p>
        </p:txBody>
      </p:sp>
      <p:sp>
        <p:nvSpPr>
          <p:cNvPr id="6" name="灯片编号占位符 5">
            <a:extLst>
              <a:ext uri="{FF2B5EF4-FFF2-40B4-BE49-F238E27FC236}">
                <a16:creationId xmlns:a16="http://schemas.microsoft.com/office/drawing/2014/main" id="{500A212F-84C4-B45E-8A04-98168058CF68}"/>
              </a:ext>
            </a:extLst>
          </p:cNvPr>
          <p:cNvSpPr>
            <a:spLocks noGrp="1"/>
          </p:cNvSpPr>
          <p:nvPr>
            <p:ph type="sldNum" sz="quarter" idx="12"/>
          </p:nvPr>
        </p:nvSpPr>
        <p:spPr/>
        <p:txBody>
          <a:bodyPr/>
          <a:lstStyle/>
          <a:p>
            <a:fld id="{145E87E0-5A96-412F-AEC1-3371B086441C}" type="slidenum">
              <a:rPr lang="zh-CN" altLang="en-US" smtClean="0"/>
              <a:t>7</a:t>
            </a:fld>
            <a:endParaRPr lang="zh-CN" altLang="en-US"/>
          </a:p>
        </p:txBody>
      </p:sp>
      <p:sp>
        <p:nvSpPr>
          <p:cNvPr id="8" name="文本框 7">
            <a:extLst>
              <a:ext uri="{FF2B5EF4-FFF2-40B4-BE49-F238E27FC236}">
                <a16:creationId xmlns:a16="http://schemas.microsoft.com/office/drawing/2014/main" id="{2A869505-D8B7-30E2-305C-F3F25B724AF6}"/>
              </a:ext>
            </a:extLst>
          </p:cNvPr>
          <p:cNvSpPr txBox="1"/>
          <p:nvPr/>
        </p:nvSpPr>
        <p:spPr>
          <a:xfrm>
            <a:off x="1817783" y="5801829"/>
            <a:ext cx="7326218" cy="609398"/>
          </a:xfrm>
          <a:prstGeom prst="rect">
            <a:avLst/>
          </a:prstGeom>
          <a:noFill/>
        </p:spPr>
        <p:txBody>
          <a:bodyPr wrap="square" rtlCol="0">
            <a:spAutoFit/>
          </a:bodyPr>
          <a:lstStyle/>
          <a:p>
            <a:pPr marL="0" indent="0" algn="r" latinLnBrk="1">
              <a:lnSpc>
                <a:spcPct val="110000"/>
              </a:lnSpc>
              <a:buNone/>
            </a:pPr>
            <a:r>
              <a:rPr lang="en-US" altLang="zh-CN" sz="1600" kern="100" dirty="0">
                <a:solidFill>
                  <a:srgbClr val="0000FF"/>
                </a:solidFill>
                <a:effectLst/>
                <a:latin typeface="+mn-ea"/>
                <a:cs typeface="Times New Roman" panose="02020603050405020304" pitchFamily="18" charset="0"/>
              </a:rPr>
              <a:t>Lipkin, Ann. Phys. </a:t>
            </a:r>
            <a:r>
              <a:rPr lang="en-US" altLang="zh-CN" sz="1600" b="1" kern="100" dirty="0">
                <a:solidFill>
                  <a:srgbClr val="0000FF"/>
                </a:solidFill>
                <a:effectLst/>
                <a:latin typeface="+mn-ea"/>
                <a:cs typeface="Times New Roman" panose="02020603050405020304" pitchFamily="18" charset="0"/>
              </a:rPr>
              <a:t>9</a:t>
            </a:r>
            <a:r>
              <a:rPr lang="en-US" altLang="zh-CN" sz="1600" kern="100" dirty="0">
                <a:solidFill>
                  <a:srgbClr val="0000FF"/>
                </a:solidFill>
                <a:effectLst/>
                <a:latin typeface="+mn-ea"/>
                <a:cs typeface="Times New Roman" panose="02020603050405020304" pitchFamily="18" charset="0"/>
              </a:rPr>
              <a:t> (1960) 272</a:t>
            </a:r>
          </a:p>
          <a:p>
            <a:pPr algn="r"/>
            <a:r>
              <a:rPr lang="en-US" altLang="zh-CN" sz="1600" dirty="0">
                <a:solidFill>
                  <a:srgbClr val="0000FF"/>
                </a:solidFill>
              </a:rPr>
              <a:t>Sheikh, </a:t>
            </a:r>
            <a:r>
              <a:rPr lang="en-US" altLang="zh-CN" sz="1600" dirty="0" err="1">
                <a:solidFill>
                  <a:srgbClr val="0000FF"/>
                </a:solidFill>
              </a:rPr>
              <a:t>Dobaczewski</a:t>
            </a:r>
            <a:r>
              <a:rPr lang="en-US" altLang="zh-CN" sz="1600" dirty="0">
                <a:solidFill>
                  <a:srgbClr val="0000FF"/>
                </a:solidFill>
              </a:rPr>
              <a:t>, Ring, Robledo and </a:t>
            </a:r>
            <a:r>
              <a:rPr lang="en-US" altLang="zh-CN" sz="1600" dirty="0" err="1">
                <a:solidFill>
                  <a:srgbClr val="0000FF"/>
                </a:solidFill>
              </a:rPr>
              <a:t>Yannouleas</a:t>
            </a:r>
            <a:r>
              <a:rPr lang="en-US" altLang="zh-CN" sz="1600" dirty="0">
                <a:solidFill>
                  <a:srgbClr val="0000FF"/>
                </a:solidFill>
              </a:rPr>
              <a:t>, JPG </a:t>
            </a:r>
            <a:r>
              <a:rPr lang="en-US" altLang="zh-CN" sz="1600" b="1" dirty="0">
                <a:solidFill>
                  <a:srgbClr val="0000FF"/>
                </a:solidFill>
              </a:rPr>
              <a:t>48</a:t>
            </a:r>
            <a:r>
              <a:rPr lang="en-US" altLang="zh-CN" sz="1600" dirty="0">
                <a:solidFill>
                  <a:srgbClr val="0000FF"/>
                </a:solidFill>
              </a:rPr>
              <a:t> (2021) 123001</a:t>
            </a:r>
          </a:p>
        </p:txBody>
      </p:sp>
      <p:sp>
        <p:nvSpPr>
          <p:cNvPr id="7" name="页脚占位符 6">
            <a:extLst>
              <a:ext uri="{FF2B5EF4-FFF2-40B4-BE49-F238E27FC236}">
                <a16:creationId xmlns:a16="http://schemas.microsoft.com/office/drawing/2014/main" id="{854867B5-A590-6AAC-C9BC-D7441AF0CCDA}"/>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01038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0B92AB-2A19-7A35-5A11-772713B2D58D}"/>
              </a:ext>
            </a:extLst>
          </p:cNvPr>
          <p:cNvSpPr>
            <a:spLocks noGrp="1"/>
          </p:cNvSpPr>
          <p:nvPr>
            <p:ph type="title"/>
          </p:nvPr>
        </p:nvSpPr>
        <p:spPr/>
        <p:txBody>
          <a:bodyPr/>
          <a:lstStyle/>
          <a:p>
            <a:r>
              <a:rPr lang="en-US" altLang="zh-CN" dirty="0"/>
              <a:t>Lipkin-</a:t>
            </a:r>
            <a:r>
              <a:rPr lang="en-US" altLang="zh-CN" dirty="0" err="1"/>
              <a:t>Nogami</a:t>
            </a:r>
            <a:r>
              <a:rPr lang="en-US" altLang="zh-CN" dirty="0"/>
              <a:t>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2263C6-1FF7-EBAB-C370-FB8FB02FD6D9}"/>
                  </a:ext>
                </a:extLst>
              </p:cNvPr>
              <p:cNvSpPr>
                <a:spLocks noGrp="1"/>
              </p:cNvSpPr>
              <p:nvPr>
                <p:ph idx="1"/>
              </p:nvPr>
            </p:nvSpPr>
            <p:spPr>
              <a:xfrm>
                <a:off x="0" y="797442"/>
                <a:ext cx="9144000" cy="5869171"/>
              </a:xfrm>
            </p:spPr>
            <p:txBody>
              <a:bodyPr>
                <a:normAutofit/>
              </a:bodyPr>
              <a:lstStyle/>
              <a:p>
                <a:pPr algn="just">
                  <a:spcBef>
                    <a:spcPts val="600"/>
                  </a:spcBef>
                </a:pPr>
                <a:r>
                  <a:rPr lang="en-US" altLang="zh-CN" dirty="0"/>
                  <a:t>Defining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𝐸</m:t>
                        </m:r>
                      </m:e>
                      <m:sub>
                        <m:r>
                          <m:rPr>
                            <m:sty m:val="p"/>
                          </m:rPr>
                          <a:rPr lang="en-US" altLang="zh-CN" sz="2000">
                            <a:latin typeface="Cambria Math" panose="02040503050406030204" pitchFamily="18" charset="0"/>
                          </a:rPr>
                          <m:t>proj</m:t>
                        </m:r>
                      </m:sub>
                      <m: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0</m:t>
                            </m:r>
                          </m:sub>
                        </m:sSub>
                      </m:sup>
                    </m:sSubSup>
                  </m:oMath>
                </a14:m>
                <a:r>
                  <a:rPr lang="zh-CN" altLang="en-US" dirty="0"/>
                  <a:t> </a:t>
                </a:r>
                <a:r>
                  <a:rPr lang="en-US" altLang="zh-CN" dirty="0"/>
                  <a:t>and taking </a:t>
                </a:r>
                <a14:m>
                  <m:oMath xmlns:m="http://schemas.openxmlformats.org/officeDocument/2006/math">
                    <m:r>
                      <a:rPr lang="en-US" altLang="zh-CN" sz="2000" i="1" dirty="0" smtClean="0">
                        <a:latin typeface="Cambria Math" panose="02040503050406030204" pitchFamily="18" charset="0"/>
                      </a:rPr>
                      <m:t>𝑀</m:t>
                    </m:r>
                  </m:oMath>
                </a14:m>
                <a:r>
                  <a:rPr lang="en-US" altLang="zh-CN" dirty="0"/>
                  <a:t>-order truncation, the parameters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oMath>
                </a14:m>
                <a:r>
                  <a:rPr lang="en-US" altLang="zh-CN" dirty="0"/>
                  <a:t> can be determined by</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d>
                            <m:dPr>
                              <m:begChr m:val="["/>
                              <m:endChr m:val="]"/>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𝐻</m:t>
                                  </m:r>
                                </m:e>
                              </m:acc>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𝑚</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d>
                                    </m:e>
                                    <m:sup>
                                      <m:r>
                                        <a:rPr lang="en-US" altLang="zh-CN" sz="2000" b="0" i="1" smtClean="0">
                                          <a:latin typeface="Cambria Math" panose="02040503050406030204" pitchFamily="18" charset="0"/>
                                        </a:rPr>
                                        <m:t>𝑚</m:t>
                                      </m:r>
                                    </m:sup>
                                  </m:sSup>
                                </m:e>
                              </m:nary>
                            </m:e>
                          </m:d>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Δ</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𝑁</m:t>
                                      </m:r>
                                    </m:e>
                                  </m:acc>
                                </m:e>
                              </m:d>
                            </m:e>
                            <m:sup>
                              <m:r>
                                <a:rPr lang="en-US" altLang="zh-CN" sz="2000" b="0" i="1" smtClean="0">
                                  <a:latin typeface="Cambria Math" panose="02040503050406030204" pitchFamily="18" charset="0"/>
                                </a:rPr>
                                <m:t>𝑘</m:t>
                              </m:r>
                            </m:sup>
                          </m:sSup>
                        </m:e>
                        <m:e>
                          <m:r>
                            <m:rPr>
                              <m:sty m:val="p"/>
                            </m:rPr>
                            <a:rPr lang="en-US" altLang="zh-CN" sz="2000" b="0" i="0" smtClean="0">
                              <a:latin typeface="Cambria Math" panose="02040503050406030204" pitchFamily="18" charset="0"/>
                            </a:rPr>
                            <m:t>Φ</m:t>
                          </m:r>
                        </m:e>
                      </m:d>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oMath>
                  </m:oMathPara>
                </a14:m>
                <a:endParaRPr lang="en-US" altLang="zh-CN" dirty="0"/>
              </a:p>
              <a:p>
                <a:pPr marL="360000" indent="0" algn="just">
                  <a:buNone/>
                </a:pPr>
                <a:r>
                  <a:rPr lang="en-US" altLang="zh-CN" dirty="0"/>
                  <a:t>where </a:t>
                </a:r>
                <a14:m>
                  <m:oMath xmlns:m="http://schemas.openxmlformats.org/officeDocument/2006/math">
                    <m:r>
                      <m:rPr>
                        <m:sty m:val="p"/>
                      </m:rPr>
                      <a:rPr lang="en-US" altLang="zh-CN" sz="2000" b="0" i="0" smtClean="0">
                        <a:latin typeface="Cambria Math" panose="02040503050406030204" pitchFamily="18" charset="0"/>
                      </a:rPr>
                      <m:t>Δ</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Φ</m:t>
                        </m:r>
                      </m:e>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𝑁</m:t>
                            </m:r>
                          </m:e>
                        </m:acc>
                      </m:e>
                      <m:e>
                        <m:r>
                          <m:rPr>
                            <m:sty m:val="p"/>
                          </m:rPr>
                          <a:rPr lang="en-US" altLang="zh-CN" sz="2000" b="0" i="0" smtClean="0">
                            <a:latin typeface="Cambria Math" panose="02040503050406030204" pitchFamily="18" charset="0"/>
                          </a:rPr>
                          <m:t>Φ</m:t>
                        </m:r>
                      </m:e>
                    </m:d>
                  </m:oMath>
                </a14:m>
                <a:r>
                  <a:rPr lang="en-US" altLang="zh-CN" dirty="0"/>
                  <a:t> .</a:t>
                </a:r>
              </a:p>
              <a:p>
                <a:pPr algn="just"/>
                <a:r>
                  <a:rPr lang="en-US" altLang="zh-CN" dirty="0"/>
                  <a:t>Lipkin-</a:t>
                </a:r>
                <a:r>
                  <a:rPr lang="en-US" altLang="zh-CN" dirty="0" err="1"/>
                  <a:t>Nogami</a:t>
                </a:r>
                <a:r>
                  <a:rPr lang="en-US" altLang="zh-CN" dirty="0"/>
                  <a:t> (LN) method takes the </a:t>
                </a:r>
                <a:r>
                  <a:rPr lang="en-US" altLang="zh-CN" b="1" dirty="0"/>
                  <a:t>2nd</a:t>
                </a:r>
                <a:r>
                  <a:rPr lang="en-US" altLang="zh-CN" dirty="0"/>
                  <a:t> order truncation case. </a:t>
                </a:r>
              </a:p>
              <a:p>
                <a:pPr marL="0" indent="0" algn="just">
                  <a:spcBef>
                    <a:spcPts val="1200"/>
                  </a:spcBef>
                  <a:buNone/>
                </a:pPr>
                <a:endParaRPr lang="en-US" altLang="zh-CN" dirty="0"/>
              </a:p>
              <a:p>
                <a:pPr marL="361950" indent="-361950" algn="just">
                  <a:spcBef>
                    <a:spcPts val="1200"/>
                  </a:spcBef>
                  <a:buFont typeface="Wingdings" panose="05000000000000000000" pitchFamily="2" charset="2"/>
                  <a:buChar char="l"/>
                </a:pPr>
                <a:r>
                  <a:rPr lang="en-US" altLang="zh-CN" dirty="0"/>
                  <a:t>The variational equation given by LN method reads</a:t>
                </a:r>
              </a:p>
              <a:p>
                <a:pPr marL="0" indent="0" algn="just">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𝐻</m:t>
                              </m:r>
                            </m:e>
                          </m:acc>
                        </m:e>
                      </m:d>
                      <m:r>
                        <a:rPr lang="en-US" altLang="zh-CN" sz="2000" i="1">
                          <a:solidFill>
                            <a:prstClr val="black"/>
                          </a:solidFill>
                          <a:latin typeface="Cambria Math" panose="02040503050406030204" pitchFamily="18" charset="0"/>
                        </a:rPr>
                        <m:t>−</m:t>
                      </m:r>
                      <m:sSub>
                        <m:sSubPr>
                          <m:ctrlPr>
                            <a:rPr lang="en-US" altLang="zh-CN" sz="2000" b="0" i="1" smtClean="0">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𝜆</m:t>
                          </m:r>
                        </m:e>
                        <m:sub>
                          <m:r>
                            <a:rPr lang="en-US" altLang="zh-CN" sz="2000" b="0" i="1" smtClean="0">
                              <a:solidFill>
                                <a:prstClr val="black"/>
                              </a:solidFill>
                              <a:latin typeface="Cambria Math" panose="02040503050406030204" pitchFamily="18" charset="0"/>
                            </a:rPr>
                            <m:t>1</m:t>
                          </m:r>
                        </m:sub>
                      </m:sSub>
                      <m:r>
                        <a:rPr lang="en-US" altLang="zh-CN" sz="2000" i="1">
                          <a:solidFill>
                            <a:prstClr val="black"/>
                          </a:solidFill>
                          <a:latin typeface="Cambria Math" panose="02040503050406030204" pitchFamily="18" charset="0"/>
                        </a:rPr>
                        <m:t>𝛿</m:t>
                      </m:r>
                      <m:d>
                        <m:dPr>
                          <m:begChr m:val="⟨"/>
                          <m:endChr m:val="⟩"/>
                          <m:ctrlPr>
                            <a:rPr lang="en-US" altLang="zh-CN" sz="2000" i="1">
                              <a:solidFill>
                                <a:prstClr val="black"/>
                              </a:solidFill>
                              <a:latin typeface="Cambria Math" panose="02040503050406030204" pitchFamily="18" charset="0"/>
                            </a:rPr>
                          </m:ctrlPr>
                        </m:dPr>
                        <m:e>
                          <m:acc>
                            <m:accPr>
                              <m:chr m:val="̂"/>
                              <m:ctrlPr>
                                <a:rPr lang="en-US" altLang="zh-CN" sz="2000" i="1">
                                  <a:solidFill>
                                    <a:prstClr val="black"/>
                                  </a:solidFill>
                                  <a:latin typeface="Cambria Math" panose="02040503050406030204" pitchFamily="18" charset="0"/>
                                </a:rPr>
                              </m:ctrlPr>
                            </m:accPr>
                            <m:e>
                              <m:r>
                                <a:rPr lang="en-US" altLang="zh-CN" sz="2000" i="1">
                                  <a:solidFill>
                                    <a:prstClr val="black"/>
                                  </a:solidFill>
                                  <a:latin typeface="Cambria Math" panose="02040503050406030204" pitchFamily="18" charset="0"/>
                                </a:rPr>
                                <m:t>𝑁</m:t>
                              </m:r>
                            </m:e>
                          </m:acc>
                        </m:e>
                      </m:d>
                      <m:r>
                        <a:rPr lang="en-US" altLang="zh-CN" sz="2000" i="1" smtClean="0">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𝜆</m:t>
                          </m:r>
                        </m:e>
                        <m:sub>
                          <m:r>
                            <a:rPr lang="en-US" altLang="zh-CN" sz="2000" i="1">
                              <a:solidFill>
                                <a:srgbClr val="FF0000"/>
                              </a:solidFill>
                              <a:latin typeface="Cambria Math" panose="02040503050406030204" pitchFamily="18" charset="0"/>
                            </a:rPr>
                            <m:t>2</m:t>
                          </m:r>
                        </m:sub>
                      </m:sSub>
                      <m:r>
                        <a:rPr lang="en-US" altLang="zh-CN" sz="2000" b="0" i="1" smtClean="0">
                          <a:solidFill>
                            <a:srgbClr val="FF0000"/>
                          </a:solidFill>
                          <a:latin typeface="Cambria Math" panose="02040503050406030204" pitchFamily="18" charset="0"/>
                        </a:rPr>
                        <m:t>𝛿</m:t>
                      </m:r>
                      <m:d>
                        <m:dPr>
                          <m:begChr m:val="⟨"/>
                          <m:endChr m:val="⟩"/>
                          <m:ctrlPr>
                            <a:rPr lang="en-US" altLang="zh-CN" sz="2000" i="1">
                              <a:solidFill>
                                <a:srgbClr val="FF0000"/>
                              </a:solidFill>
                              <a:latin typeface="Cambria Math" panose="02040503050406030204" pitchFamily="18" charset="0"/>
                            </a:rPr>
                          </m:ctrlPr>
                        </m:dPr>
                        <m:e>
                          <m:sSup>
                            <m:sSupPr>
                              <m:ctrlPr>
                                <a:rPr lang="en-US" altLang="zh-CN" sz="2000" i="1">
                                  <a:solidFill>
                                    <a:srgbClr val="FF0000"/>
                                  </a:solidFill>
                                  <a:latin typeface="Cambria Math" panose="02040503050406030204" pitchFamily="18" charset="0"/>
                                </a:rPr>
                              </m:ctrlPr>
                            </m:sSupPr>
                            <m:e>
                              <m:d>
                                <m:dPr>
                                  <m:ctrlPr>
                                    <a:rPr lang="en-US" altLang="zh-CN" sz="2000" i="1">
                                      <a:solidFill>
                                        <a:srgbClr val="FF0000"/>
                                      </a:solidFill>
                                      <a:latin typeface="Cambria Math" panose="02040503050406030204" pitchFamily="18" charset="0"/>
                                    </a:rPr>
                                  </m:ctrlPr>
                                </m:dPr>
                                <m:e>
                                  <m:r>
                                    <m:rPr>
                                      <m:sty m:val="p"/>
                                    </m:rPr>
                                    <a:rPr lang="en-US" altLang="zh-CN" sz="2000">
                                      <a:solidFill>
                                        <a:srgbClr val="FF0000"/>
                                      </a:solidFill>
                                      <a:latin typeface="Cambria Math" panose="02040503050406030204" pitchFamily="18" charset="0"/>
                                    </a:rPr>
                                    <m:t>Δ</m:t>
                                  </m:r>
                                  <m:acc>
                                    <m:accPr>
                                      <m:chr m:val="̂"/>
                                      <m:ctrlPr>
                                        <a:rPr lang="en-US" altLang="zh-CN" sz="2000" i="1">
                                          <a:solidFill>
                                            <a:srgbClr val="FF0000"/>
                                          </a:solidFill>
                                          <a:latin typeface="Cambria Math" panose="02040503050406030204" pitchFamily="18" charset="0"/>
                                        </a:rPr>
                                      </m:ctrlPr>
                                    </m:accPr>
                                    <m:e>
                                      <m:r>
                                        <a:rPr lang="en-US" altLang="zh-CN" sz="2000" i="1">
                                          <a:solidFill>
                                            <a:srgbClr val="FF0000"/>
                                          </a:solidFill>
                                          <a:latin typeface="Cambria Math" panose="02040503050406030204" pitchFamily="18" charset="0"/>
                                        </a:rPr>
                                        <m:t>𝑁</m:t>
                                      </m:r>
                                    </m:e>
                                  </m:acc>
                                </m:e>
                              </m:d>
                            </m:e>
                            <m:sup>
                              <m:r>
                                <a:rPr lang="en-US" altLang="zh-CN" sz="2000" i="1">
                                  <a:solidFill>
                                    <a:srgbClr val="FF0000"/>
                                  </a:solidFill>
                                  <a:latin typeface="Cambria Math" panose="02040503050406030204" pitchFamily="18" charset="0"/>
                                </a:rPr>
                                <m:t>2</m:t>
                              </m:r>
                            </m:sup>
                          </m:sSup>
                        </m:e>
                      </m:d>
                      <m:r>
                        <a:rPr lang="en-US" altLang="zh-CN" sz="2000" b="0" i="1" smtClean="0">
                          <a:solidFill>
                            <a:prstClr val="black"/>
                          </a:solidFill>
                          <a:latin typeface="Cambria Math" panose="02040503050406030204" pitchFamily="18" charset="0"/>
                        </a:rPr>
                        <m:t>=0,</m:t>
                      </m:r>
                    </m:oMath>
                  </m:oMathPara>
                </a14:m>
                <a:endParaRPr lang="en-US" altLang="zh-CN" sz="2400" b="0" dirty="0">
                  <a:solidFill>
                    <a:prstClr val="black"/>
                  </a:solidFill>
                </a:endParaRPr>
              </a:p>
              <a:p>
                <a:pPr marL="356400" indent="0" algn="just">
                  <a:lnSpc>
                    <a:spcPct val="110000"/>
                  </a:lnSpc>
                  <a:spcBef>
                    <a:spcPts val="600"/>
                  </a:spcBef>
                  <a:buNone/>
                </a:pPr>
                <a:r>
                  <a:rPr lang="en-US" altLang="zh-CN" dirty="0">
                    <a:solidFill>
                      <a:prstClr val="black"/>
                    </a:solidFill>
                  </a:rPr>
                  <a:t>where</a:t>
                </a:r>
                <a:r>
                  <a:rPr lang="zh-CN" altLang="en-US" dirty="0">
                    <a:solidFill>
                      <a:prstClr val="black"/>
                    </a:solidFill>
                  </a:rPr>
                  <a:t> </a:t>
                </a:r>
                <a14:m>
                  <m:oMath xmlns:m="http://schemas.openxmlformats.org/officeDocument/2006/math">
                    <m:sSub>
                      <m:sSubPr>
                        <m:ctrlPr>
                          <a:rPr lang="en-US" altLang="zh-CN" sz="2000" b="0" i="1" smtClean="0">
                            <a:solidFill>
                              <a:prstClr val="black"/>
                            </a:solidFill>
                            <a:latin typeface="Cambria Math" panose="02040503050406030204" pitchFamily="18" charset="0"/>
                          </a:rPr>
                        </m:ctrlPr>
                      </m:sSubPr>
                      <m:e>
                        <m:r>
                          <a:rPr lang="en-US" altLang="zh-CN" sz="2000" b="0" i="1" smtClean="0">
                            <a:solidFill>
                              <a:prstClr val="black"/>
                            </a:solidFill>
                            <a:latin typeface="Cambria Math" panose="02040503050406030204" pitchFamily="18" charset="0"/>
                          </a:rPr>
                          <m:t>𝜆</m:t>
                        </m:r>
                      </m:e>
                      <m:sub>
                        <m:r>
                          <a:rPr lang="en-US" altLang="zh-CN" sz="2000" b="0" i="1" smtClean="0">
                            <a:solidFill>
                              <a:prstClr val="black"/>
                            </a:solidFill>
                            <a:latin typeface="Cambria Math" panose="02040503050406030204" pitchFamily="18" charset="0"/>
                          </a:rPr>
                          <m:t>1</m:t>
                        </m:r>
                      </m:sub>
                    </m:sSub>
                    <m:r>
                      <a:rPr lang="en-US" altLang="zh-CN" sz="2000" b="0" i="1" smtClean="0">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𝜆</m:t>
                    </m:r>
                  </m:oMath>
                </a14:m>
                <a:r>
                  <a:rPr lang="en-US" altLang="zh-CN" b="0" dirty="0">
                    <a:solidFill>
                      <a:prstClr val="black"/>
                    </a:solidFill>
                  </a:rPr>
                  <a:t>  representing the Fermi surface.</a:t>
                </a:r>
                <a:endParaRPr lang="en-US" altLang="zh-CN" sz="2400" dirty="0"/>
              </a:p>
            </p:txBody>
          </p:sp>
        </mc:Choice>
        <mc:Fallback xmlns="">
          <p:sp>
            <p:nvSpPr>
              <p:cNvPr id="3" name="内容占位符 2">
                <a:extLst>
                  <a:ext uri="{FF2B5EF4-FFF2-40B4-BE49-F238E27FC236}">
                    <a16:creationId xmlns:a16="http://schemas.microsoft.com/office/drawing/2014/main" id="{132263C6-1FF7-EBAB-C370-FB8FB02FD6D9}"/>
                  </a:ext>
                </a:extLst>
              </p:cNvPr>
              <p:cNvSpPr>
                <a:spLocks noGrp="1" noRot="1" noChangeAspect="1" noMove="1" noResize="1" noEditPoints="1" noAdjustHandles="1" noChangeArrowheads="1" noChangeShapeType="1" noTextEdit="1"/>
              </p:cNvSpPr>
              <p:nvPr>
                <p:ph idx="1"/>
              </p:nvPr>
            </p:nvSpPr>
            <p:spPr>
              <a:xfrm>
                <a:off x="0" y="797442"/>
                <a:ext cx="9144000" cy="5869171"/>
              </a:xfrm>
              <a:blipFill>
                <a:blip r:embed="rId2"/>
                <a:stretch>
                  <a:fillRect l="-867" t="-104"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7B18396-0FB7-9A7A-6AD9-6D767416A3C9}"/>
              </a:ext>
            </a:extLst>
          </p:cNvPr>
          <p:cNvSpPr>
            <a:spLocks noGrp="1"/>
          </p:cNvSpPr>
          <p:nvPr>
            <p:ph type="dt" sz="half" idx="10"/>
          </p:nvPr>
        </p:nvSpPr>
        <p:spPr/>
        <p:txBody>
          <a:bodyPr/>
          <a:lstStyle/>
          <a:p>
            <a:r>
              <a:rPr lang="en-US" altLang="zh-CN"/>
              <a:t>2024/7/3</a:t>
            </a:r>
            <a:endParaRPr lang="zh-CN" altLang="en-US"/>
          </a:p>
        </p:txBody>
      </p:sp>
      <p:sp>
        <p:nvSpPr>
          <p:cNvPr id="5" name="页脚占位符 4">
            <a:extLst>
              <a:ext uri="{FF2B5EF4-FFF2-40B4-BE49-F238E27FC236}">
                <a16:creationId xmlns:a16="http://schemas.microsoft.com/office/drawing/2014/main" id="{2132A075-B622-B99B-3D62-642A4A64EF96}"/>
              </a:ext>
            </a:extLst>
          </p:cNvPr>
          <p:cNvSpPr>
            <a:spLocks noGrp="1"/>
          </p:cNvSpPr>
          <p:nvPr>
            <p:ph type="ftr" sz="quarter" idx="11"/>
          </p:nvPr>
        </p:nvSpPr>
        <p:spPr/>
        <p:txBody>
          <a:bodyPr/>
          <a:lstStyle/>
          <a:p>
            <a:r>
              <a:rPr lang="en-US" altLang="zh-CN"/>
              <a:t>Chang Zhou, School of Physics, Peking University</a:t>
            </a:r>
            <a:endParaRPr lang="zh-CN" altLang="en-US"/>
          </a:p>
        </p:txBody>
      </p:sp>
      <p:sp>
        <p:nvSpPr>
          <p:cNvPr id="6" name="灯片编号占位符 5">
            <a:extLst>
              <a:ext uri="{FF2B5EF4-FFF2-40B4-BE49-F238E27FC236}">
                <a16:creationId xmlns:a16="http://schemas.microsoft.com/office/drawing/2014/main" id="{9B353683-49CE-9FB7-9166-3952BFA33634}"/>
              </a:ext>
            </a:extLst>
          </p:cNvPr>
          <p:cNvSpPr>
            <a:spLocks noGrp="1"/>
          </p:cNvSpPr>
          <p:nvPr>
            <p:ph type="sldNum" sz="quarter" idx="12"/>
          </p:nvPr>
        </p:nvSpPr>
        <p:spPr/>
        <p:txBody>
          <a:bodyPr/>
          <a:lstStyle/>
          <a:p>
            <a:fld id="{87C908B9-DD87-4E80-B55D-230C2370BA18}" type="slidenum">
              <a:rPr lang="zh-CN" altLang="en-US" smtClean="0"/>
              <a:t>8</a:t>
            </a:fld>
            <a:endParaRPr lang="zh-CN" altLang="en-US"/>
          </a:p>
        </p:txBody>
      </p:sp>
      <p:sp>
        <p:nvSpPr>
          <p:cNvPr id="7" name="文本框 6">
            <a:extLst>
              <a:ext uri="{FF2B5EF4-FFF2-40B4-BE49-F238E27FC236}">
                <a16:creationId xmlns:a16="http://schemas.microsoft.com/office/drawing/2014/main" id="{FD20EEA9-FBFE-F026-8685-FCEEA66056CD}"/>
              </a:ext>
            </a:extLst>
          </p:cNvPr>
          <p:cNvSpPr txBox="1"/>
          <p:nvPr/>
        </p:nvSpPr>
        <p:spPr>
          <a:xfrm>
            <a:off x="1388126" y="3531140"/>
            <a:ext cx="7755582" cy="880241"/>
          </a:xfrm>
          <a:prstGeom prst="rect">
            <a:avLst/>
          </a:prstGeom>
          <a:noFill/>
        </p:spPr>
        <p:txBody>
          <a:bodyPr wrap="square" rtlCol="0">
            <a:spAutoFit/>
          </a:bodyPr>
          <a:lstStyle/>
          <a:p>
            <a:pPr algn="r" latinLnBrk="1">
              <a:lnSpc>
                <a:spcPct val="110000"/>
              </a:lnSpc>
            </a:pPr>
            <a:r>
              <a:rPr lang="en-US" altLang="zh-CN" sz="1600" dirty="0" err="1">
                <a:solidFill>
                  <a:srgbClr val="0000FF"/>
                </a:solidFill>
              </a:rPr>
              <a:t>Nogami</a:t>
            </a:r>
            <a:r>
              <a:rPr lang="en-US" altLang="zh-CN" sz="1600" dirty="0">
                <a:solidFill>
                  <a:srgbClr val="0000FF"/>
                </a:solidFill>
              </a:rPr>
              <a:t>, PR </a:t>
            </a:r>
            <a:r>
              <a:rPr lang="en-US" altLang="zh-CN" sz="1600" b="1" dirty="0">
                <a:solidFill>
                  <a:srgbClr val="0000FF"/>
                </a:solidFill>
              </a:rPr>
              <a:t>134</a:t>
            </a:r>
            <a:r>
              <a:rPr lang="en-US" altLang="zh-CN" sz="1600" dirty="0">
                <a:solidFill>
                  <a:srgbClr val="0000FF"/>
                </a:solidFill>
              </a:rPr>
              <a:t> (1964) B313</a:t>
            </a:r>
          </a:p>
          <a:p>
            <a:pPr algn="r" latinLnBrk="1">
              <a:lnSpc>
                <a:spcPct val="110000"/>
              </a:lnSpc>
            </a:pPr>
            <a:r>
              <a:rPr lang="en-US" altLang="zh-CN" sz="1600" dirty="0">
                <a:solidFill>
                  <a:srgbClr val="0000FF"/>
                </a:solidFill>
              </a:rPr>
              <a:t>Pradhan, </a:t>
            </a:r>
            <a:r>
              <a:rPr lang="en-US" altLang="zh-CN" sz="1600" dirty="0" err="1">
                <a:solidFill>
                  <a:srgbClr val="0000FF"/>
                </a:solidFill>
              </a:rPr>
              <a:t>Nogami</a:t>
            </a:r>
            <a:r>
              <a:rPr lang="en-US" altLang="zh-CN" sz="1600" dirty="0">
                <a:solidFill>
                  <a:srgbClr val="0000FF"/>
                </a:solidFill>
              </a:rPr>
              <a:t> and Law, NPA </a:t>
            </a:r>
            <a:r>
              <a:rPr lang="en-US" altLang="zh-CN" sz="1600" b="1" dirty="0">
                <a:solidFill>
                  <a:srgbClr val="0000FF"/>
                </a:solidFill>
              </a:rPr>
              <a:t>201</a:t>
            </a:r>
            <a:r>
              <a:rPr lang="en-US" altLang="zh-CN" sz="1600" dirty="0">
                <a:solidFill>
                  <a:srgbClr val="0000FF"/>
                </a:solidFill>
              </a:rPr>
              <a:t> (1973) 357</a:t>
            </a:r>
            <a:endParaRPr lang="zh-CN" altLang="en-US" sz="1600" dirty="0">
              <a:solidFill>
                <a:srgbClr val="0000FF"/>
              </a:solidFill>
            </a:endParaRPr>
          </a:p>
          <a:p>
            <a:pPr algn="r"/>
            <a:r>
              <a:rPr lang="en-US" altLang="zh-CN" sz="1600" dirty="0">
                <a:solidFill>
                  <a:srgbClr val="0000FF"/>
                </a:solidFill>
              </a:rPr>
              <a:t>Sheikh, </a:t>
            </a:r>
            <a:r>
              <a:rPr lang="en-US" altLang="zh-CN" sz="1600" dirty="0" err="1">
                <a:solidFill>
                  <a:srgbClr val="0000FF"/>
                </a:solidFill>
              </a:rPr>
              <a:t>Dobaczewski</a:t>
            </a:r>
            <a:r>
              <a:rPr lang="en-US" altLang="zh-CN" sz="1600" dirty="0">
                <a:solidFill>
                  <a:srgbClr val="0000FF"/>
                </a:solidFill>
              </a:rPr>
              <a:t>, Ring, Robledo and </a:t>
            </a:r>
            <a:r>
              <a:rPr lang="en-US" altLang="zh-CN" sz="1600" dirty="0" err="1">
                <a:solidFill>
                  <a:srgbClr val="0000FF"/>
                </a:solidFill>
              </a:rPr>
              <a:t>Yannouleas</a:t>
            </a:r>
            <a:r>
              <a:rPr lang="en-US" altLang="zh-CN" sz="1600" dirty="0">
                <a:solidFill>
                  <a:srgbClr val="0000FF"/>
                </a:solidFill>
              </a:rPr>
              <a:t>, JPG </a:t>
            </a:r>
            <a:r>
              <a:rPr lang="en-US" altLang="zh-CN" sz="1600" b="1" dirty="0">
                <a:solidFill>
                  <a:srgbClr val="0000FF"/>
                </a:solidFill>
              </a:rPr>
              <a:t>48</a:t>
            </a:r>
            <a:r>
              <a:rPr lang="en-US" altLang="zh-CN" sz="1600" dirty="0">
                <a:solidFill>
                  <a:srgbClr val="0000FF"/>
                </a:solidFill>
              </a:rPr>
              <a:t> (2021) 123001</a:t>
            </a:r>
          </a:p>
        </p:txBody>
      </p:sp>
    </p:spTree>
    <p:extLst>
      <p:ext uri="{BB962C8B-B14F-4D97-AF65-F5344CB8AC3E}">
        <p14:creationId xmlns:p14="http://schemas.microsoft.com/office/powerpoint/2010/main" val="323020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23E238-A4D4-1B02-592C-278EE1A4C7E1}"/>
              </a:ext>
            </a:extLst>
          </p:cNvPr>
          <p:cNvSpPr>
            <a:spLocks noGrp="1"/>
          </p:cNvSpPr>
          <p:nvPr>
            <p:ph type="title"/>
          </p:nvPr>
        </p:nvSpPr>
        <p:spPr/>
        <p:txBody>
          <a:bodyPr/>
          <a:lstStyle/>
          <a:p>
            <a:r>
              <a:rPr lang="en-US" altLang="zh-CN" dirty="0"/>
              <a:t>RHB+LN equation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F15848F-D5FC-B8CF-5BAA-744A86538754}"/>
                  </a:ext>
                </a:extLst>
              </p:cNvPr>
              <p:cNvSpPr>
                <a:spLocks noGrp="1"/>
              </p:cNvSpPr>
              <p:nvPr>
                <p:ph idx="1"/>
              </p:nvPr>
            </p:nvSpPr>
            <p:spPr>
              <a:xfrm>
                <a:off x="0" y="808075"/>
                <a:ext cx="9144000" cy="5776548"/>
              </a:xfrm>
            </p:spPr>
            <p:txBody>
              <a:bodyPr>
                <a:normAutofit/>
              </a:bodyPr>
              <a:lstStyle/>
              <a:p>
                <a:pPr marL="361950" indent="-361950" algn="just">
                  <a:buFont typeface="Wingdings" panose="05000000000000000000" pitchFamily="2" charset="2"/>
                  <a:buChar char="l"/>
                </a:pPr>
                <a:r>
                  <a:rPr lang="en-US" altLang="zh-CN" sz="2400" dirty="0"/>
                  <a:t>From the variational equation above, </a:t>
                </a:r>
                <a:r>
                  <a:rPr lang="en-US" altLang="zh-CN" dirty="0"/>
                  <a:t>t</a:t>
                </a:r>
                <a:r>
                  <a:rPr lang="en-US" altLang="zh-CN" sz="2400" dirty="0"/>
                  <a:t>he RHB+LN equation reads</a:t>
                </a:r>
              </a:p>
              <a:p>
                <a:pPr marL="0" indent="0" algn="just">
                  <a:spcBef>
                    <a:spcPts val="1200"/>
                  </a:spcBef>
                  <a:buNone/>
                </a:pPr>
                <a14:m>
                  <m:oMathPara xmlns:m="http://schemas.openxmlformats.org/officeDocument/2006/math">
                    <m:oMathParaPr>
                      <m:jc m:val="centerGroup"/>
                    </m:oMathParaPr>
                    <m:oMath xmlns:m="http://schemas.openxmlformats.org/officeDocument/2006/math">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h</m:t>
                                    </m:r>
                                  </m:e>
                                  <m:sub>
                                    <m:r>
                                      <m:rPr>
                                        <m:brk m:alnAt="7"/>
                                      </m:rP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−2</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r>
                                      <a:rPr lang="en-US" altLang="zh-CN" sz="2000" b="0" i="1" smtClean="0">
                                        <a:solidFill>
                                          <a:srgbClr val="FF0000"/>
                                        </a:solidFill>
                                        <a:latin typeface="Cambria Math" panose="02040503050406030204" pitchFamily="18" charset="0"/>
                                      </a:rPr>
                                      <m:t>𝜌</m:t>
                                    </m:r>
                                  </m:e>
                                </m:d>
                              </m:e>
                              <m:e>
                                <m:r>
                                  <m:rPr>
                                    <m:sty m:val="p"/>
                                  </m:rPr>
                                  <a:rPr lang="en-US" altLang="zh-CN" sz="2000" b="0" i="0" smtClean="0">
                                    <a:latin typeface="Cambria Math" panose="02040503050406030204" pitchFamily="18" charset="0"/>
                                  </a:rPr>
                                  <m:t>Δ</m:t>
                                </m:r>
                              </m:e>
                            </m:mr>
                            <m:m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Δ</m:t>
                                    </m:r>
                                  </m:e>
                                  <m:sup>
                                    <m:r>
                                      <a:rPr lang="en-US" altLang="zh-CN" sz="2000" b="0" i="1" smtClean="0">
                                        <a:latin typeface="Cambria Math" panose="02040503050406030204" pitchFamily="18" charset="0"/>
                                      </a:rPr>
                                      <m:t>∗</m:t>
                                    </m:r>
                                  </m:sup>
                                </m:sSup>
                              </m:e>
                              <m:e>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𝐷</m:t>
                                    </m:r>
                                  </m:sub>
                                  <m:sup>
                                    <m:r>
                                      <a:rPr lang="en-US" altLang="zh-CN" sz="2000" b="0" i="1" smtClean="0">
                                        <a:latin typeface="Cambria Math" panose="02040503050406030204" pitchFamily="18" charset="0"/>
                                      </a:rPr>
                                      <m:t>∗</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r>
                                  <a:rPr lang="en-US" altLang="zh-CN" sz="2000" b="0" i="1" smtClean="0">
                                    <a:solidFill>
                                      <a:srgbClr val="FF0000"/>
                                    </a:solidFill>
                                    <a:latin typeface="Cambria Math" panose="02040503050406030204" pitchFamily="18" charset="0"/>
                                  </a:rPr>
                                  <m:t>+2</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1−2</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𝜌</m:t>
                                        </m:r>
                                      </m:e>
                                      <m:sup>
                                        <m:r>
                                          <a:rPr lang="en-US" altLang="zh-CN" sz="2000" b="0" i="1" smtClean="0">
                                            <a:solidFill>
                                              <a:srgbClr val="FF0000"/>
                                            </a:solidFill>
                                            <a:latin typeface="Cambria Math" panose="02040503050406030204" pitchFamily="18" charset="0"/>
                                          </a:rPr>
                                          <m:t>∗</m:t>
                                        </m:r>
                                      </m:sup>
                                    </m:sSup>
                                  </m:e>
                                </m:d>
                              </m:e>
                            </m:mr>
                          </m:m>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𝑘</m:t>
                              </m:r>
                            </m:sub>
                          </m:sSub>
                          <m:r>
                            <a:rPr lang="en-US" altLang="zh-CN" sz="2000" b="0" i="1" smtClean="0">
                              <a:solidFill>
                                <a:srgbClr val="FF0000"/>
                              </a:solidFill>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𝜆</m:t>
                              </m:r>
                            </m:e>
                            <m:sub>
                              <m:r>
                                <a:rPr lang="en-US" altLang="zh-CN" sz="2000" b="0" i="1" smtClean="0">
                                  <a:solidFill>
                                    <a:srgbClr val="FF0000"/>
                                  </a:solidFill>
                                  <a:latin typeface="Cambria Math" panose="02040503050406030204" pitchFamily="18" charset="0"/>
                                </a:rPr>
                                <m:t>2</m:t>
                              </m:r>
                            </m:sub>
                          </m:sSub>
                        </m:e>
                      </m:d>
                      <m:d>
                        <m:dPr>
                          <m:begChr m:val="["/>
                          <m:endChr m:val="]"/>
                          <m:ctrlPr>
                            <a:rPr lang="en-US" altLang="zh-CN" sz="2000" b="0" i="1" smtClean="0">
                              <a:latin typeface="Cambria Math" panose="02040503050406030204" pitchFamily="18" charset="0"/>
                            </a:rPr>
                          </m:ctrlPr>
                        </m:dPr>
                        <m:e>
                          <m:m>
                            <m:mPr>
                              <m:mcs>
                                <m:mc>
                                  <m:mcPr>
                                    <m:count m:val="1"/>
                                    <m:mcJc m:val="center"/>
                                  </m:mcPr>
                                </m:mc>
                              </m:mcs>
                              <m:ctrlPr>
                                <a:rPr lang="en-US" altLang="zh-CN" sz="2000" b="0" i="1" smtClean="0">
                                  <a:latin typeface="Cambria Math" panose="02040503050406030204" pitchFamily="18" charset="0"/>
                                </a:rPr>
                              </m:ctrlPr>
                            </m:mPr>
                            <m:mr>
                              <m:e>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𝑈</m:t>
                                    </m:r>
                                  </m:e>
                                  <m:sub>
                                    <m:r>
                                      <m:rPr>
                                        <m:brk m:alnAt="7"/>
                                      </m:rPr>
                                      <a:rPr lang="en-US" altLang="zh-CN" sz="2000" b="0" i="1" smtClean="0">
                                        <a:latin typeface="Cambria Math" panose="02040503050406030204" pitchFamily="18" charset="0"/>
                                      </a:rPr>
                                      <m:t>𝑘</m:t>
                                    </m:r>
                                  </m:sub>
                                </m:sSub>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𝑘</m:t>
                                    </m:r>
                                  </m:sub>
                                </m:sSub>
                              </m:e>
                            </m:mr>
                          </m:m>
                        </m:e>
                      </m:d>
                      <m:r>
                        <a:rPr lang="en-US" altLang="zh-CN" sz="2000" b="0" i="1" smtClean="0">
                          <a:latin typeface="Cambria Math" panose="02040503050406030204" pitchFamily="18" charset="0"/>
                        </a:rPr>
                        <m:t>,</m:t>
                      </m:r>
                    </m:oMath>
                  </m:oMathPara>
                </a14:m>
                <a:endParaRPr lang="en-US" altLang="zh-CN" sz="2400" dirty="0"/>
              </a:p>
              <a:p>
                <a:pPr marL="356400" indent="0" algn="just">
                  <a:spcBef>
                    <a:spcPts val="1200"/>
                  </a:spcBef>
                  <a:buNone/>
                </a:pPr>
                <a:r>
                  <a:rPr lang="en-US" altLang="zh-CN" sz="2400" dirty="0"/>
                  <a:t>where</a:t>
                </a:r>
                <a:r>
                  <a:rPr lang="zh-CN" altLang="en-US" sz="2400" dirty="0"/>
                  <a:t>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𝜆</m:t>
                        </m:r>
                      </m:e>
                      <m:sub>
                        <m:r>
                          <a:rPr lang="en-US" altLang="zh-CN" sz="2000" b="0" i="1" dirty="0" smtClean="0">
                            <a:latin typeface="Cambria Math" panose="02040503050406030204" pitchFamily="18" charset="0"/>
                          </a:rPr>
                          <m:t>2</m:t>
                        </m:r>
                      </m:sub>
                    </m:sSub>
                  </m:oMath>
                </a14:m>
                <a:r>
                  <a:rPr lang="en-US" altLang="zh-CN" sz="2400" dirty="0"/>
                  <a:t> satisfies</a:t>
                </a:r>
              </a:p>
              <a:p>
                <a:pPr marL="0" indent="0" algn="just">
                  <a:spcBef>
                    <a:spcPts val="1200"/>
                  </a:spcBef>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4</m:t>
                          </m:r>
                        </m:den>
                      </m:f>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m:rPr>
                                  <m:sty m:val="p"/>
                                </m:rPr>
                                <a:rPr lang="en-US" altLang="zh-CN" sz="2000">
                                  <a:latin typeface="Cambria Math" panose="02040503050406030204" pitchFamily="18" charset="0"/>
                                </a:rPr>
                                <m:t>Tr</m:t>
                              </m:r>
                            </m:e>
                            <m:sub>
                              <m:r>
                                <a:rPr lang="en-US" altLang="zh-CN" sz="2000">
                                  <a:latin typeface="Cambria Math" panose="02040503050406030204" pitchFamily="18" charset="0"/>
                                </a:rPr>
                                <m:t>2</m:t>
                              </m:r>
                            </m:sub>
                          </m:sSub>
                          <m:sSub>
                            <m:sSubPr>
                              <m:ctrlPr>
                                <a:rPr lang="en-US" altLang="zh-CN" sz="2000" i="1">
                                  <a:latin typeface="Cambria Math" panose="02040503050406030204" pitchFamily="18" charset="0"/>
                                </a:rPr>
                              </m:ctrlPr>
                            </m:sSubPr>
                            <m:e>
                              <m:r>
                                <m:rPr>
                                  <m:sty m:val="p"/>
                                </m:rPr>
                                <a:rPr lang="en-US" altLang="zh-CN" sz="2000">
                                  <a:latin typeface="Cambria Math" panose="02040503050406030204" pitchFamily="18" charset="0"/>
                                </a:rPr>
                                <m:t>Tr</m:t>
                              </m:r>
                            </m:e>
                            <m:sub>
                              <m:r>
                                <a:rPr lang="en-US" altLang="zh-CN" sz="2000">
                                  <a:latin typeface="Cambria Math" panose="02040503050406030204" pitchFamily="18" charset="0"/>
                                </a:rPr>
                                <m:t>2</m:t>
                              </m:r>
                            </m:sub>
                          </m:sSub>
                          <m:d>
                            <m:dPr>
                              <m:ctrlPr>
                                <a:rPr lang="en-US" altLang="zh-CN" sz="2000" i="1">
                                  <a:latin typeface="Cambria Math" panose="02040503050406030204" pitchFamily="18" charset="0"/>
                                </a:rPr>
                              </m:ctrlPr>
                            </m:dPr>
                            <m:e>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𝜅</m:t>
                                      </m:r>
                                    </m:e>
                                    <m:sup>
                                      <m:r>
                                        <a:rPr lang="en-US" altLang="zh-CN" sz="2000" i="1">
                                          <a:latin typeface="Cambria Math" panose="02040503050406030204" pitchFamily="18" charset="0"/>
                                        </a:rPr>
                                        <m:t>∗</m:t>
                                      </m:r>
                                    </m:sup>
                                  </m:sSup>
                                  <m:r>
                                    <a:rPr lang="en-US" altLang="zh-CN" sz="2000" i="1">
                                      <a:latin typeface="Cambria Math" panose="02040503050406030204" pitchFamily="18" charset="0"/>
                                    </a:rPr>
                                    <m:t>𝜌</m:t>
                                  </m:r>
                                </m:e>
                              </m:d>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𝑉</m:t>
                                  </m:r>
                                </m:e>
                              </m:acc>
                              <m:d>
                                <m:dPr>
                                  <m:ctrlPr>
                                    <a:rPr lang="en-US" altLang="zh-CN" sz="2000" i="1">
                                      <a:latin typeface="Cambria Math" panose="02040503050406030204" pitchFamily="18" charset="0"/>
                                    </a:rPr>
                                  </m:ctrlPr>
                                </m:dPr>
                                <m:e>
                                  <m:r>
                                    <a:rPr lang="en-US" altLang="zh-CN" sz="2000" i="1">
                                      <a:latin typeface="Cambria Math" panose="02040503050406030204" pitchFamily="18" charset="0"/>
                                    </a:rPr>
                                    <m:t>𝜎𝜅</m:t>
                                  </m:r>
                                </m:e>
                              </m:d>
                            </m:e>
                          </m:d>
                        </m:num>
                        <m:den>
                          <m:sSup>
                            <m:sSupPr>
                              <m:ctrlPr>
                                <a:rPr lang="en-US" altLang="zh-CN" sz="2000" i="1">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r>
                                    <m:rPr>
                                      <m:sty m:val="p"/>
                                    </m:rPr>
                                    <a:rPr lang="en-US" altLang="zh-CN" sz="2000">
                                      <a:latin typeface="Cambria Math" panose="02040503050406030204" pitchFamily="18" charset="0"/>
                                    </a:rPr>
                                    <m:t>Tr</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𝜅</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𝜅</m:t>
                                          </m:r>
                                        </m:e>
                                        <m:sup>
                                          <m:r>
                                            <a:rPr lang="en-US" altLang="zh-CN" sz="2000" i="1">
                                              <a:latin typeface="Cambria Math" panose="02040503050406030204" pitchFamily="18" charset="0"/>
                                            </a:rPr>
                                            <m:t>†</m:t>
                                          </m:r>
                                        </m:sup>
                                      </m:sSup>
                                    </m:e>
                                  </m:d>
                                </m:e>
                              </m:d>
                            </m:e>
                            <m:sup>
                              <m:r>
                                <a:rPr lang="en-US" altLang="zh-CN" sz="2000" i="1">
                                  <a:latin typeface="Cambria Math" panose="02040503050406030204" pitchFamily="18" charset="0"/>
                                </a:rPr>
                                <m:t>2</m:t>
                              </m:r>
                            </m:sup>
                          </m:sSup>
                          <m:r>
                            <a:rPr lang="en-US" altLang="zh-CN" sz="2000" i="1">
                              <a:latin typeface="Cambria Math" panose="02040503050406030204" pitchFamily="18" charset="0"/>
                            </a:rPr>
                            <m:t>−2</m:t>
                          </m:r>
                          <m:r>
                            <m:rPr>
                              <m:sty m:val="p"/>
                            </m:rPr>
                            <a:rPr lang="en-US" altLang="zh-CN" sz="2000">
                              <a:latin typeface="Cambria Math" panose="02040503050406030204" pitchFamily="18" charset="0"/>
                            </a:rPr>
                            <m:t>Tr</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𝜅</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𝜅</m:t>
                                  </m:r>
                                </m:e>
                                <m:sup>
                                  <m:r>
                                    <a:rPr lang="en-US" altLang="zh-CN" sz="2000" i="1">
                                      <a:latin typeface="Cambria Math" panose="02040503050406030204" pitchFamily="18" charset="0"/>
                                    </a:rPr>
                                    <m:t>†</m:t>
                                  </m:r>
                                </m:sup>
                              </m:sSup>
                              <m:r>
                                <a:rPr lang="en-US" altLang="zh-CN" sz="2000" i="1">
                                  <a:latin typeface="Cambria Math" panose="02040503050406030204" pitchFamily="18" charset="0"/>
                                </a:rPr>
                                <m:t>𝜅</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𝜅</m:t>
                                  </m:r>
                                </m:e>
                                <m:sup>
                                  <m:r>
                                    <a:rPr lang="en-US" altLang="zh-CN" sz="2000" i="1">
                                      <a:latin typeface="Cambria Math" panose="02040503050406030204" pitchFamily="18" charset="0"/>
                                    </a:rPr>
                                    <m:t>†</m:t>
                                  </m:r>
                                </m:sup>
                              </m:sSup>
                            </m:e>
                          </m:d>
                        </m:den>
                      </m:f>
                      <m:r>
                        <a:rPr lang="en-US" altLang="zh-CN" sz="2000" b="0" i="1" smtClean="0">
                          <a:latin typeface="Cambria Math" panose="02040503050406030204" pitchFamily="18" charset="0"/>
                        </a:rPr>
                        <m:t>,</m:t>
                      </m:r>
                    </m:oMath>
                  </m:oMathPara>
                </a14:m>
                <a:endParaRPr lang="en-US" altLang="zh-CN" sz="2400" dirty="0"/>
              </a:p>
              <a:p>
                <a:pPr marL="356400" indent="0" algn="just">
                  <a:spcBef>
                    <a:spcPts val="1200"/>
                  </a:spcBef>
                  <a:buNone/>
                </a:pPr>
                <a:r>
                  <a:rPr lang="en-US" altLang="zh-CN" dirty="0"/>
                  <a:t>with</a:t>
                </a:r>
                <a:r>
                  <a:rPr lang="zh-CN" altLang="en-US" dirty="0"/>
                  <a:t> </a:t>
                </a:r>
                <a14:m>
                  <m:oMath xmlns:m="http://schemas.openxmlformats.org/officeDocument/2006/math">
                    <m:r>
                      <a:rPr lang="en-US" altLang="zh-CN" sz="2000" b="0" i="1" smtClean="0">
                        <a:latin typeface="Cambria Math" panose="02040503050406030204" pitchFamily="18" charset="0"/>
                      </a:rPr>
                      <m:t>𝜎</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𝜌</m:t>
                    </m:r>
                  </m:oMath>
                </a14:m>
                <a:r>
                  <a:rPr lang="en-US" altLang="zh-CN" sz="2400" dirty="0"/>
                  <a:t> , and </a:t>
                </a:r>
                <a14:m>
                  <m:oMath xmlns:m="http://schemas.openxmlformats.org/officeDocument/2006/math">
                    <m:sSub>
                      <m:sSubPr>
                        <m:ctrlPr>
                          <a:rPr lang="en-US" altLang="zh-CN" sz="2000" b="0" i="1" dirty="0" smtClean="0">
                            <a:latin typeface="Cambria Math" panose="02040503050406030204" pitchFamily="18" charset="0"/>
                          </a:rPr>
                        </m:ctrlPr>
                      </m:sSubPr>
                      <m:e>
                        <m:r>
                          <m:rPr>
                            <m:sty m:val="p"/>
                          </m:rPr>
                          <a:rPr lang="en-US" altLang="zh-CN" sz="2000" b="0" i="0" dirty="0" smtClean="0">
                            <a:latin typeface="Cambria Math" panose="02040503050406030204" pitchFamily="18" charset="0"/>
                          </a:rPr>
                          <m:t>Tr</m:t>
                        </m:r>
                      </m:e>
                      <m:sub>
                        <m:r>
                          <a:rPr lang="en-US" altLang="zh-CN" sz="2000" b="0" i="0" dirty="0" smtClean="0">
                            <a:latin typeface="Cambria Math" panose="02040503050406030204" pitchFamily="18" charset="0"/>
                          </a:rPr>
                          <m:t>2</m:t>
                        </m:r>
                      </m:sub>
                    </m:sSub>
                  </m:oMath>
                </a14:m>
                <a:r>
                  <a:rPr lang="en-US" altLang="zh-CN" sz="2400" dirty="0"/>
                  <a:t> the summation in particle-particle channel.</a:t>
                </a:r>
              </a:p>
              <a:p>
                <a:pPr algn="just">
                  <a:spcBef>
                    <a:spcPts val="1200"/>
                  </a:spcBef>
                </a:pPr>
                <a:endParaRPr lang="zh-CN" altLang="en-US" sz="2400" dirty="0"/>
              </a:p>
            </p:txBody>
          </p:sp>
        </mc:Choice>
        <mc:Fallback xmlns="">
          <p:sp>
            <p:nvSpPr>
              <p:cNvPr id="3" name="内容占位符 2">
                <a:extLst>
                  <a:ext uri="{FF2B5EF4-FFF2-40B4-BE49-F238E27FC236}">
                    <a16:creationId xmlns:a16="http://schemas.microsoft.com/office/drawing/2014/main" id="{7F15848F-D5FC-B8CF-5BAA-744A86538754}"/>
                  </a:ext>
                </a:extLst>
              </p:cNvPr>
              <p:cNvSpPr>
                <a:spLocks noGrp="1" noRot="1" noChangeAspect="1" noMove="1" noResize="1" noEditPoints="1" noAdjustHandles="1" noChangeArrowheads="1" noChangeShapeType="1" noTextEdit="1"/>
              </p:cNvSpPr>
              <p:nvPr>
                <p:ph idx="1"/>
              </p:nvPr>
            </p:nvSpPr>
            <p:spPr>
              <a:xfrm>
                <a:off x="0" y="808075"/>
                <a:ext cx="9144000" cy="5776548"/>
              </a:xfrm>
              <a:blipFill>
                <a:blip r:embed="rId3"/>
                <a:stretch>
                  <a:fillRect l="-867" t="-634" r="-1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4EE82F3-431D-F924-2CF3-583D118DCD34}"/>
              </a:ext>
            </a:extLst>
          </p:cNvPr>
          <p:cNvSpPr>
            <a:spLocks noGrp="1"/>
          </p:cNvSpPr>
          <p:nvPr>
            <p:ph type="dt" sz="half" idx="10"/>
          </p:nvPr>
        </p:nvSpPr>
        <p:spPr/>
        <p:txBody>
          <a:bodyPr/>
          <a:lstStyle/>
          <a:p>
            <a:r>
              <a:rPr lang="en-US" altLang="zh-CN"/>
              <a:t>2024/7/3</a:t>
            </a:r>
            <a:endParaRPr lang="zh-CN" altLang="en-US"/>
          </a:p>
        </p:txBody>
      </p:sp>
      <p:sp>
        <p:nvSpPr>
          <p:cNvPr id="5" name="灯片编号占位符 4">
            <a:extLst>
              <a:ext uri="{FF2B5EF4-FFF2-40B4-BE49-F238E27FC236}">
                <a16:creationId xmlns:a16="http://schemas.microsoft.com/office/drawing/2014/main" id="{9F0893CE-7F11-37EE-8D0F-D6CEEF05B099}"/>
              </a:ext>
            </a:extLst>
          </p:cNvPr>
          <p:cNvSpPr>
            <a:spLocks noGrp="1"/>
          </p:cNvSpPr>
          <p:nvPr>
            <p:ph type="sldNum" sz="quarter" idx="12"/>
          </p:nvPr>
        </p:nvSpPr>
        <p:spPr/>
        <p:txBody>
          <a:bodyPr/>
          <a:lstStyle/>
          <a:p>
            <a:fld id="{CAEADBB8-857C-47C8-8449-8E4053FA7CEE}" type="slidenum">
              <a:rPr lang="zh-CN" altLang="en-US" smtClean="0"/>
              <a:t>9</a:t>
            </a:fld>
            <a:endParaRPr lang="zh-CN" altLang="en-US"/>
          </a:p>
        </p:txBody>
      </p:sp>
      <p:sp>
        <p:nvSpPr>
          <p:cNvPr id="6" name="文本框 5">
            <a:extLst>
              <a:ext uri="{FF2B5EF4-FFF2-40B4-BE49-F238E27FC236}">
                <a16:creationId xmlns:a16="http://schemas.microsoft.com/office/drawing/2014/main" id="{E540E5A6-5E07-C854-EB4A-B5079D773B7D}"/>
              </a:ext>
            </a:extLst>
          </p:cNvPr>
          <p:cNvSpPr txBox="1"/>
          <p:nvPr/>
        </p:nvSpPr>
        <p:spPr>
          <a:xfrm>
            <a:off x="4401879" y="4724923"/>
            <a:ext cx="4742121" cy="338554"/>
          </a:xfrm>
          <a:prstGeom prst="rect">
            <a:avLst/>
          </a:prstGeom>
          <a:noFill/>
        </p:spPr>
        <p:txBody>
          <a:bodyPr wrap="square" rtlCol="0">
            <a:spAutoFit/>
          </a:bodyPr>
          <a:lstStyle/>
          <a:p>
            <a:pPr algn="r"/>
            <a:r>
              <a:rPr lang="en-US" altLang="zh-CN" sz="1600" dirty="0" err="1">
                <a:solidFill>
                  <a:srgbClr val="0000FF"/>
                </a:solidFill>
              </a:rPr>
              <a:t>Afanasjev</a:t>
            </a:r>
            <a:r>
              <a:rPr lang="en-US" altLang="zh-CN" sz="1600" dirty="0">
                <a:solidFill>
                  <a:srgbClr val="0000FF"/>
                </a:solidFill>
              </a:rPr>
              <a:t>, Ring and König, NPA </a:t>
            </a:r>
            <a:r>
              <a:rPr lang="en-US" altLang="zh-CN" sz="1600" b="1" dirty="0">
                <a:solidFill>
                  <a:srgbClr val="0000FF"/>
                </a:solidFill>
              </a:rPr>
              <a:t>676</a:t>
            </a:r>
            <a:r>
              <a:rPr lang="en-US" altLang="zh-CN" sz="1600" dirty="0">
                <a:solidFill>
                  <a:srgbClr val="0000FF"/>
                </a:solidFill>
              </a:rPr>
              <a:t> (2000) 196</a:t>
            </a:r>
            <a:endParaRPr lang="zh-CN" altLang="en-US" sz="1600" dirty="0">
              <a:solidFill>
                <a:srgbClr val="0000FF"/>
              </a:solidFill>
            </a:endParaRPr>
          </a:p>
        </p:txBody>
      </p:sp>
      <p:sp>
        <p:nvSpPr>
          <p:cNvPr id="7" name="页脚占位符 6">
            <a:extLst>
              <a:ext uri="{FF2B5EF4-FFF2-40B4-BE49-F238E27FC236}">
                <a16:creationId xmlns:a16="http://schemas.microsoft.com/office/drawing/2014/main" id="{6E31CEB1-F509-9B52-C461-AFD1B746A063}"/>
              </a:ext>
            </a:extLst>
          </p:cNvPr>
          <p:cNvSpPr>
            <a:spLocks noGrp="1"/>
          </p:cNvSpPr>
          <p:nvPr>
            <p:ph type="ftr" sz="quarter" idx="11"/>
          </p:nvPr>
        </p:nvSpPr>
        <p:spPr/>
        <p:txBody>
          <a:bodyPr/>
          <a:lstStyle/>
          <a:p>
            <a:r>
              <a:rPr lang="en-US" altLang="zh-CN"/>
              <a:t>Chang Zhou, School of Physics, Peking University</a:t>
            </a:r>
            <a:endParaRPr lang="zh-CN" altLang="en-US"/>
          </a:p>
        </p:txBody>
      </p:sp>
    </p:spTree>
    <p:extLst>
      <p:ext uri="{BB962C8B-B14F-4D97-AF65-F5344CB8AC3E}">
        <p14:creationId xmlns:p14="http://schemas.microsoft.com/office/powerpoint/2010/main" val="26264442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报告1">
      <a:majorFont>
        <a:latin typeface="微软雅黑"/>
        <a:ea typeface="黑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深红-白报告主题</Template>
  <TotalTime>14686</TotalTime>
  <Words>6010</Words>
  <Application>Microsoft Office PowerPoint</Application>
  <PresentationFormat>全屏显示(4:3)</PresentationFormat>
  <Paragraphs>757</Paragraphs>
  <Slides>54</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54</vt:i4>
      </vt:variant>
    </vt:vector>
  </HeadingPairs>
  <TitlesOfParts>
    <vt:vector size="62" baseType="lpstr">
      <vt:lpstr>等线</vt:lpstr>
      <vt:lpstr>微软雅黑</vt:lpstr>
      <vt:lpstr>Arial</vt:lpstr>
      <vt:lpstr>Cambria Math</vt:lpstr>
      <vt:lpstr>Segoe Print</vt:lpstr>
      <vt:lpstr>Times New Roman</vt:lpstr>
      <vt:lpstr>Wingdings</vt:lpstr>
      <vt:lpstr>Office 主题​​</vt:lpstr>
      <vt:lpstr>PowerPoint 演示文稿</vt:lpstr>
      <vt:lpstr>Outline</vt:lpstr>
      <vt:lpstr>Exotic nuclei</vt:lpstr>
      <vt:lpstr>Bogoliubov transformation</vt:lpstr>
      <vt:lpstr>Lipkin-Nogami method</vt:lpstr>
      <vt:lpstr>Applications of LN method</vt:lpstr>
      <vt:lpstr>Lipkin-Nogami method</vt:lpstr>
      <vt:lpstr>Lipkin-Nogami method</vt:lpstr>
      <vt:lpstr>RHB+LN equation</vt:lpstr>
      <vt:lpstr>DRHBc+LN</vt:lpstr>
      <vt:lpstr>Numerical details</vt:lpstr>
      <vt:lpstr>Mg isotopes: specific binding energies</vt:lpstr>
      <vt:lpstr>Mg isotopes: S_2n</vt:lpstr>
      <vt:lpstr>Mg isotopes: E_(pair,n) vs β</vt:lpstr>
      <vt:lpstr>Mg isotopes: density distribution</vt:lpstr>
      <vt:lpstr>Single neutron levels of 42Mg</vt:lpstr>
      <vt:lpstr>Density distribution of 42Mg</vt:lpstr>
      <vt:lpstr>Density distribution of 42Mg</vt:lpstr>
      <vt:lpstr>Deformation contributions</vt:lpstr>
      <vt:lpstr>Components of single neutron levels</vt:lpstr>
      <vt:lpstr>Density distribution of ν〖1/2〗_5^- level</vt:lpstr>
      <vt:lpstr>Core and halo deformations of 42Mg</vt:lpstr>
      <vt:lpstr>Summary and Perspectives</vt:lpstr>
      <vt:lpstr>PowerPoint 演示文稿</vt:lpstr>
      <vt:lpstr>Appendix</vt:lpstr>
      <vt:lpstr>DRHBc theory: RHB equation</vt:lpstr>
      <vt:lpstr>DRHBc theory: Legendre expansion</vt:lpstr>
      <vt:lpstr>DRHBc theory: Dirac Woods-Saxon basis</vt:lpstr>
      <vt:lpstr>Lipkin method</vt:lpstr>
      <vt:lpstr>Lipkin method</vt:lpstr>
      <vt:lpstr>Lipkin-Nogami method</vt:lpstr>
      <vt:lpstr>Projected energy</vt:lpstr>
      <vt:lpstr>Kamlah expansion</vt:lpstr>
      <vt:lpstr>The approximations</vt:lpstr>
      <vt:lpstr>The equivalent forms of RHB+LN equation</vt:lpstr>
      <vt:lpstr>The equivalent forms of RHB+LN equation</vt:lpstr>
      <vt:lpstr>The expectation value</vt:lpstr>
      <vt:lpstr>Trivial check：42Mg with λ2=0</vt:lpstr>
      <vt:lpstr>Comparison with RCHB(+LN) under DWS basis</vt:lpstr>
      <vt:lpstr>Mg isotopes: deformations</vt:lpstr>
      <vt:lpstr>Mg isotopes: E_(pair,n)</vt:lpstr>
      <vt:lpstr>Mg isotopes: E_(pair,p)</vt:lpstr>
      <vt:lpstr>Mg isotopes: specific binding energies</vt:lpstr>
      <vt:lpstr>Mg isotopes: S_2n</vt:lpstr>
      <vt:lpstr>Mg isotopes: S_2n</vt:lpstr>
      <vt:lpstr>Mg isotopes: E_(pair,n) vs β</vt:lpstr>
      <vt:lpstr>Mg isotopes: Neutron radii </vt:lpstr>
      <vt:lpstr>Mg isotopes: charge radii</vt:lpstr>
      <vt:lpstr>Mg isotopes: matter radii</vt:lpstr>
      <vt:lpstr>The ground state properties of 42Mg</vt:lpstr>
      <vt:lpstr>42Mg density distribution</vt:lpstr>
      <vt:lpstr>Density distribution of 42Mg</vt:lpstr>
      <vt:lpstr>Deformation contributions of SPLs</vt:lpstr>
      <vt:lpstr>Deformation contributions of SPLs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昶 周</dc:creator>
  <cp:lastModifiedBy>昶 周</cp:lastModifiedBy>
  <cp:revision>92</cp:revision>
  <dcterms:created xsi:type="dcterms:W3CDTF">2024-03-29T02:33:25Z</dcterms:created>
  <dcterms:modified xsi:type="dcterms:W3CDTF">2024-07-15T01:30:15Z</dcterms:modified>
</cp:coreProperties>
</file>