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47" r:id="rId2"/>
    <p:sldId id="1442" r:id="rId3"/>
    <p:sldId id="1449" r:id="rId4"/>
    <p:sldId id="1275" r:id="rId5"/>
    <p:sldId id="1054" r:id="rId6"/>
    <p:sldId id="1438" r:id="rId7"/>
    <p:sldId id="1435" r:id="rId8"/>
    <p:sldId id="1061" r:id="rId9"/>
    <p:sldId id="1062" r:id="rId10"/>
    <p:sldId id="1441" r:id="rId11"/>
    <p:sldId id="1063" r:id="rId12"/>
    <p:sldId id="1064" r:id="rId13"/>
    <p:sldId id="1450" r:id="rId14"/>
    <p:sldId id="1208" r:id="rId15"/>
    <p:sldId id="1139" r:id="rId16"/>
    <p:sldId id="1141" r:id="rId17"/>
    <p:sldId id="1168" r:id="rId18"/>
    <p:sldId id="1169" r:id="rId19"/>
    <p:sldId id="1142" r:id="rId20"/>
    <p:sldId id="1211" r:id="rId21"/>
    <p:sldId id="1342" r:id="rId22"/>
    <p:sldId id="1343" r:id="rId23"/>
    <p:sldId id="1344" r:id="rId24"/>
    <p:sldId id="1111" r:id="rId25"/>
    <p:sldId id="1106" r:id="rId26"/>
    <p:sldId id="1112" r:id="rId27"/>
    <p:sldId id="1131" r:id="rId28"/>
    <p:sldId id="1135" r:id="rId29"/>
    <p:sldId id="1451" r:id="rId30"/>
    <p:sldId id="1158" r:id="rId31"/>
    <p:sldId id="1452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66A02-7A31-464A-8574-ACE1A3C1F5B9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D284-2B15-4A68-8C73-4585E12E0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21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3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7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3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A40F6-1FC1-4417-BF81-68B34A2641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46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15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33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02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89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3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32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59AE-9DC1-4D99-9FC9-B7B17E0EA1AC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70B3-B593-4629-A7BE-FF5FFDE03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12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348141" y="2852936"/>
            <a:ext cx="8447718" cy="2428875"/>
          </a:xfrm>
        </p:spPr>
        <p:txBody>
          <a:bodyPr>
            <a:normAutofit/>
          </a:bodyPr>
          <a:lstStyle/>
          <a:p>
            <a:endParaRPr lang="en-US" altLang="ko-KR" sz="1000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1000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Youngman Kim</a:t>
            </a:r>
          </a:p>
          <a:p>
            <a:endParaRPr lang="en-US" altLang="ko-KR" sz="1100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900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en-US" altLang="ko-KR" sz="2300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CENS, IBS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12714" y="764704"/>
            <a:ext cx="9144000" cy="1440161"/>
          </a:xfrm>
          <a:solidFill>
            <a:schemeClr val="bg1"/>
          </a:solidFill>
        </p:spPr>
        <p:txBody>
          <a:bodyPr wrap="none">
            <a:normAutofit/>
          </a:bodyPr>
          <a:lstStyle/>
          <a:p>
            <a:r>
              <a:rPr lang="en-US" altLang="ko-KR" sz="3200" dirty="0"/>
              <a:t>Parity doublet model for finite nuclei</a:t>
            </a:r>
            <a:endParaRPr lang="en-US" altLang="ko-KR" sz="32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D418A257-326F-4A0C-9EC2-703ED173C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43185"/>
              </p:ext>
            </p:extLst>
          </p:nvPr>
        </p:nvGraphicFramePr>
        <p:xfrm>
          <a:off x="2496132" y="858515"/>
          <a:ext cx="263366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비트맵 이미지" r:id="rId3" imgW="3247619" imgH="2695951" progId="PBrush">
                  <p:embed/>
                </p:oleObj>
              </mc:Choice>
              <mc:Fallback>
                <p:oleObj name="비트맵 이미지" r:id="rId3" imgW="3247619" imgH="2695951" progId="PBrush">
                  <p:embed/>
                  <p:pic>
                    <p:nvPicPr>
                      <p:cNvPr id="7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132" y="858515"/>
                        <a:ext cx="263366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2">
            <a:extLst>
              <a:ext uri="{FF2B5EF4-FFF2-40B4-BE49-F238E27FC236}">
                <a16:creationId xmlns:a16="http://schemas.microsoft.com/office/drawing/2014/main" id="{ED16A001-74C1-4A7B-8277-80C7C8A1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102925"/>
            <a:ext cx="5137126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dirty="0"/>
              <a:t>A BCS-like trial ground state  --&gt; true vacuum contains chiral (quark-antiquark)  condensates </a:t>
            </a:r>
            <a:r>
              <a:rPr lang="en-US" altLang="ko-KR" b="1" dirty="0"/>
              <a:t>in free space </a:t>
            </a:r>
            <a:r>
              <a:rPr lang="en-US" altLang="ko-KR" sz="1500" dirty="0"/>
              <a:t>[Finger &amp; </a:t>
            </a:r>
            <a:r>
              <a:rPr lang="en-US" altLang="ko-KR" sz="1500" dirty="0" err="1"/>
              <a:t>Mandula</a:t>
            </a:r>
            <a:r>
              <a:rPr lang="en-US" altLang="ko-KR" sz="1500" dirty="0"/>
              <a:t>, NPB 199, 168 (1982)]</a:t>
            </a:r>
            <a:endParaRPr lang="en-US" altLang="ko-KR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CF05378-93B1-4EF9-AD6A-279EED9A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C7BF3D3-F2AA-4BCB-BCCE-A0F048860FBB}"/>
              </a:ext>
            </a:extLst>
          </p:cNvPr>
          <p:cNvSpPr/>
          <p:nvPr/>
        </p:nvSpPr>
        <p:spPr>
          <a:xfrm>
            <a:off x="1091516" y="3847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dirty="0"/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EC6337B5-C464-46FD-9912-7FCB537F2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37375"/>
              </p:ext>
            </p:extLst>
          </p:nvPr>
        </p:nvGraphicFramePr>
        <p:xfrm>
          <a:off x="2620017" y="3572412"/>
          <a:ext cx="26336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비트맵 이미지" r:id="rId6" imgW="3247920" imgH="2695680" progId="Paint.Picture">
                  <p:embed/>
                </p:oleObj>
              </mc:Choice>
              <mc:Fallback>
                <p:oleObj name="비트맵 이미지" r:id="rId6" imgW="3247920" imgH="2695680" progId="Paint.Picture">
                  <p:embed/>
                  <p:pic>
                    <p:nvPicPr>
                      <p:cNvPr id="12" name="개체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017" y="3572412"/>
                        <a:ext cx="2633663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73C0D1-CA78-412A-A855-AEC6E7B23A46}"/>
              </a:ext>
            </a:extLst>
          </p:cNvPr>
          <p:cNvSpPr txBox="1"/>
          <p:nvPr/>
        </p:nvSpPr>
        <p:spPr>
          <a:xfrm>
            <a:off x="4140613" y="5092693"/>
            <a:ext cx="506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In dense nuclear matter</a:t>
            </a:r>
            <a:r>
              <a:rPr lang="en-US" altLang="ko-KR" dirty="0"/>
              <a:t>, chiral condensates will be reduced as low energy phase space is already occupied by the fermions in Fermi sea.</a:t>
            </a:r>
            <a:endParaRPr lang="ko-KR" altLang="en-US" dirty="0"/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B97EB127-DC03-4DF1-9C72-3E91ABA6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2" y="4466125"/>
            <a:ext cx="1738767" cy="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F8E4DFD-93EA-4AA8-A721-A2B95B21124A}"/>
              </a:ext>
            </a:extLst>
          </p:cNvPr>
          <p:cNvCxnSpPr/>
          <p:nvPr/>
        </p:nvCxnSpPr>
        <p:spPr>
          <a:xfrm>
            <a:off x="99738" y="321237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4182880-BF29-4A11-B09D-9F421DA0B8EE}"/>
              </a:ext>
            </a:extLst>
          </p:cNvPr>
          <p:cNvCxnSpPr>
            <a:endCxn id="5" idx="1"/>
          </p:cNvCxnSpPr>
          <p:nvPr/>
        </p:nvCxnSpPr>
        <p:spPr>
          <a:xfrm>
            <a:off x="1035842" y="2420284"/>
            <a:ext cx="55674" cy="1612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33C1B-C916-4654-B196-2E3AFB404ECE}"/>
              </a:ext>
            </a:extLst>
          </p:cNvPr>
          <p:cNvSpPr txBox="1"/>
          <p:nvPr/>
        </p:nvSpPr>
        <p:spPr>
          <a:xfrm>
            <a:off x="1091515" y="2266395"/>
            <a:ext cx="27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89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altLang="ko-KR" sz="2500" u="sng" dirty="0">
                <a:solidFill>
                  <a:srgbClr val="339933"/>
                </a:solidFill>
              </a:rPr>
              <a:t>Mesons and chiral symmetry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1557338"/>
          <a:ext cx="79930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" name="비트맵 이미지" r:id="rId3" imgW="6819048" imgH="809738" progId="Paint.Picture">
                  <p:embed/>
                </p:oleObj>
              </mc:Choice>
              <mc:Fallback>
                <p:oleObj name="비트맵 이미지" r:id="rId3" imgW="6819048" imgH="809738" progId="Paint.Picture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79930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42988" y="2708275"/>
          <a:ext cx="68421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" name="비트맵 이미지" r:id="rId5" imgW="6314286" imgH="942857" progId="Paint.Picture">
                  <p:embed/>
                </p:oleObj>
              </mc:Choice>
              <mc:Fallback>
                <p:oleObj name="비트맵 이미지" r:id="rId5" imgW="6314286" imgH="942857" progId="Paint.Picture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08275"/>
                        <a:ext cx="684212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95513" y="4149725"/>
          <a:ext cx="2089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" name="비트맵 이미지" r:id="rId7" imgW="1647619" imgH="428798" progId="Paint.Picture">
                  <p:embed/>
                </p:oleObj>
              </mc:Choice>
              <mc:Fallback>
                <p:oleObj name="비트맵 이미지" r:id="rId7" imgW="1647619" imgH="428798" progId="Paint.Picture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149725"/>
                        <a:ext cx="20891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331913" y="5373688"/>
          <a:ext cx="2303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" name="비트맵 이미지" r:id="rId9" imgW="1762371" imgH="523810" progId="Paint.Picture">
                  <p:embed/>
                </p:oleObj>
              </mc:Choice>
              <mc:Fallback>
                <p:oleObj name="비트맵 이미지" r:id="rId9" imgW="1762371" imgH="523810" progId="Paint.Picture">
                  <p:embed/>
                  <p:pic>
                    <p:nvPicPr>
                      <p:cNvPr id="174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73688"/>
                        <a:ext cx="2303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4427538" y="5392738"/>
          <a:ext cx="28813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3" name="비트맵 이미지" r:id="rId11" imgW="2305372" imgH="561905" progId="Paint.Picture">
                  <p:embed/>
                </p:oleObj>
              </mc:Choice>
              <mc:Fallback>
                <p:oleObj name="비트맵 이미지" r:id="rId11" imgW="2305372" imgH="561905" progId="Paint.Picture">
                  <p:embed/>
                  <p:pic>
                    <p:nvPicPr>
                      <p:cNvPr id="174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392738"/>
                        <a:ext cx="28813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763713" y="4221163"/>
            <a:ext cx="407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altLang="ko-KR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altLang="ko-KR" sz="2500" u="sng" dirty="0"/>
              <a:t>Linear sigma-model</a:t>
            </a: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0825" y="1844675"/>
          <a:ext cx="38893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" name="비트맵 이미지" r:id="rId3" imgW="3448531" imgH="542857" progId="Paint.Picture">
                  <p:embed/>
                </p:oleObj>
              </mc:Choice>
              <mc:Fallback>
                <p:oleObj name="비트맵 이미지" r:id="rId3" imgW="3448531" imgH="542857" progId="Paint.Picture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44675"/>
                        <a:ext cx="38893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46563" y="1916113"/>
          <a:ext cx="48974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" name="비트맵 이미지" r:id="rId5" imgW="5353797" imgH="504762" progId="Paint.Picture">
                  <p:embed/>
                </p:oleObj>
              </mc:Choice>
              <mc:Fallback>
                <p:oleObj name="비트맵 이미지" r:id="rId5" imgW="5353797" imgH="504762" progId="Paint.Picture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1916113"/>
                        <a:ext cx="48974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2781300"/>
          <a:ext cx="30956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" name="비트맵 이미지" r:id="rId7" imgW="2838846" imgH="581106" progId="Paint.Picture">
                  <p:embed/>
                </p:oleObj>
              </mc:Choice>
              <mc:Fallback>
                <p:oleObj name="비트맵 이미지" r:id="rId7" imgW="2838846" imgH="581106" progId="Paint.Picture">
                  <p:embed/>
                  <p:pic>
                    <p:nvPicPr>
                      <p:cNvPr id="22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781300"/>
                        <a:ext cx="309562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268538" y="3789363"/>
          <a:ext cx="403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" name="비트맵 이미지" r:id="rId9" imgW="4238095" imgH="666667" progId="Paint.Picture">
                  <p:embed/>
                </p:oleObj>
              </mc:Choice>
              <mc:Fallback>
                <p:oleObj name="비트맵 이미지" r:id="rId9" imgW="4238095" imgH="666667" progId="Paint.Picture">
                  <p:embed/>
                  <p:pic>
                    <p:nvPicPr>
                      <p:cNvPr id="22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789363"/>
                        <a:ext cx="4038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900113" y="5084763"/>
          <a:ext cx="11525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" name="비트맵 이미지" r:id="rId11" imgW="1028844" imgH="485586" progId="Paint.Picture">
                  <p:embed/>
                </p:oleObj>
              </mc:Choice>
              <mc:Fallback>
                <p:oleObj name="비트맵 이미지" r:id="rId11" imgW="1028844" imgH="485586" progId="Paint.Picture">
                  <p:embed/>
                  <p:pic>
                    <p:nvPicPr>
                      <p:cNvPr id="22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84763"/>
                        <a:ext cx="11525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2124075" y="5084763"/>
          <a:ext cx="2447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0" name="비트맵 이미지" r:id="rId13" imgW="2209524" imgH="619211" progId="Paint.Picture">
                  <p:embed/>
                </p:oleObj>
              </mc:Choice>
              <mc:Fallback>
                <p:oleObj name="비트맵 이미지" r:id="rId13" imgW="2209524" imgH="619211" progId="Paint.Picture">
                  <p:embed/>
                  <p:pic>
                    <p:nvPicPr>
                      <p:cNvPr id="22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084763"/>
                        <a:ext cx="2447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4500563" y="5013325"/>
          <a:ext cx="2447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" name="비트맵 이미지" r:id="rId15" imgW="2295238" imgH="714286" progId="Paint.Picture">
                  <p:embed/>
                </p:oleObj>
              </mc:Choice>
              <mc:Fallback>
                <p:oleObj name="비트맵 이미지" r:id="rId15" imgW="2295238" imgH="714286" progId="Paint.Picture">
                  <p:embed/>
                  <p:pic>
                    <p:nvPicPr>
                      <p:cNvPr id="225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013325"/>
                        <a:ext cx="24479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900113" y="3933825"/>
            <a:ext cx="1104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>
                <a:solidFill>
                  <a:srgbClr val="66FF33"/>
                </a:solidFill>
              </a:rPr>
              <a:t>* SSB </a:t>
            </a:r>
            <a:r>
              <a:rPr lang="en-US" altLang="ko-KR" b="1">
                <a:solidFill>
                  <a:srgbClr val="66FF33"/>
                </a:solidFill>
                <a:sym typeface="Wingdings" pitchFamily="2" charset="2"/>
              </a:rPr>
              <a:t></a:t>
            </a:r>
            <a:endParaRPr lang="en-US" altLang="ko-KR" b="1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3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3E051ED-00DE-4D81-9078-B765C8EF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"/>
            <a:ext cx="9144000" cy="27426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E846771-D6EE-4F7F-B27F-C786913D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0" cy="2953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DCD6C-C336-41F2-B958-67D72396A32C}"/>
              </a:ext>
            </a:extLst>
          </p:cNvPr>
          <p:cNvSpPr txBox="1"/>
          <p:nvPr/>
        </p:nvSpPr>
        <p:spPr>
          <a:xfrm>
            <a:off x="3995936" y="6381328"/>
            <a:ext cx="487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Submitted to a special issue of “SYMMETRY”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CC05DD3B-4F08-4F15-A05D-D044D3287A99}"/>
              </a:ext>
            </a:extLst>
          </p:cNvPr>
          <p:cNvCxnSpPr/>
          <p:nvPr/>
        </p:nvCxnSpPr>
        <p:spPr>
          <a:xfrm flipV="1">
            <a:off x="3131840" y="5517232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9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63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700" dirty="0">
                <a:solidFill>
                  <a:srgbClr val="00B050"/>
                </a:solidFill>
              </a:rPr>
              <a:t>Parity doublet model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03997"/>
            <a:ext cx="62239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0" y="1074371"/>
            <a:ext cx="903649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dirty="0"/>
              <a:t>Introduce two nucleon fields that transform in a mirror way under chiral transformations:</a:t>
            </a:r>
            <a:endParaRPr lang="ko-KR" altLang="en-US" sz="17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30" y="1566688"/>
            <a:ext cx="2181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237B1DD-60F6-4471-9616-DCC4D5B1D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884257"/>
            <a:ext cx="3634449" cy="9184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AC58988-CAE4-4CFF-8C3A-E2F2301B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998" y="5908157"/>
            <a:ext cx="3518004" cy="833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7CAAA-9E17-423D-9365-5C25D058ABA6}"/>
              </a:ext>
            </a:extLst>
          </p:cNvPr>
          <p:cNvSpPr txBox="1"/>
          <p:nvPr/>
        </p:nvSpPr>
        <p:spPr>
          <a:xfrm>
            <a:off x="1619672" y="5517232"/>
            <a:ext cx="24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c.f. Naïve assignment: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FEED6A0-F090-466D-9E9E-5CD78418E939}"/>
              </a:ext>
            </a:extLst>
          </p:cNvPr>
          <p:cNvSpPr/>
          <p:nvPr/>
        </p:nvSpPr>
        <p:spPr>
          <a:xfrm>
            <a:off x="3145636" y="2413673"/>
            <a:ext cx="210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Mirror</a:t>
            </a:r>
            <a:r>
              <a:rPr lang="ko-KR" altLang="en-US" dirty="0"/>
              <a:t> </a:t>
            </a:r>
            <a:r>
              <a:rPr lang="ko-KR" altLang="en-US" dirty="0" err="1"/>
              <a:t>assignment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619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3" y="1291657"/>
            <a:ext cx="681555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52" y="2719985"/>
            <a:ext cx="5298498" cy="95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4841" y="38610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state N+ is the nucleon N(938). while N- is its parity partner conventionally identified with N(1500).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9512" y="610258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“Linear sigma model with parity doubling,” C. E. </a:t>
            </a:r>
            <a:r>
              <a:rPr lang="en-US" altLang="ko-KR" dirty="0" err="1"/>
              <a:t>DeTar</a:t>
            </a:r>
            <a:r>
              <a:rPr lang="en-US" altLang="ko-KR" dirty="0"/>
              <a:t> and T. </a:t>
            </a:r>
            <a:r>
              <a:rPr lang="en-US" altLang="ko-KR" dirty="0" err="1"/>
              <a:t>Kunihiro</a:t>
            </a:r>
            <a:r>
              <a:rPr lang="en-US" altLang="ko-KR" dirty="0"/>
              <a:t>, Phys. Rev. D </a:t>
            </a:r>
            <a:r>
              <a:rPr lang="en-US" altLang="ko-KR" b="1" dirty="0"/>
              <a:t>39</a:t>
            </a:r>
            <a:r>
              <a:rPr lang="en-US" altLang="ko-KR" dirty="0"/>
              <a:t>, 2805 (1989)</a:t>
            </a:r>
            <a:endParaRPr lang="ko-KR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61" y="5360788"/>
            <a:ext cx="4752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49476"/>
            <a:ext cx="1638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7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9" y="260648"/>
            <a:ext cx="8784976" cy="45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475656" y="6435769"/>
            <a:ext cx="69847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altLang="ko-KR" sz="1500" dirty="0"/>
              <a:t>Y. Motohiro, M. Harada, YK, Erratum: Phys.Rev. C95 (2017) 059903 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64213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928"/>
            <a:ext cx="7223593" cy="26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91" y="3429000"/>
            <a:ext cx="7277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4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95" y="1628800"/>
            <a:ext cx="5943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58" y="3789040"/>
            <a:ext cx="5629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26143"/>
            <a:ext cx="74879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/>
              <a:t>To fix the parameters in our model </a:t>
            </a:r>
            <a:r>
              <a:rPr lang="en-US" altLang="ko-KR" sz="2500" b="1" dirty="0"/>
              <a:t>with fixed m</a:t>
            </a:r>
            <a:r>
              <a:rPr lang="en-US" altLang="ko-KR" sz="2500" b="1" baseline="-25000" dirty="0"/>
              <a:t>0</a:t>
            </a:r>
            <a:endParaRPr lang="ko-KR" altLang="en-US" sz="25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1062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24744"/>
            <a:ext cx="820891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/>
              <a:t>Delta matter in a parity doublet model (within MFA)</a:t>
            </a:r>
          </a:p>
          <a:p>
            <a:r>
              <a:rPr lang="en-US" altLang="ko-KR" dirty="0"/>
              <a:t>Yusuke Takeda, YK, </a:t>
            </a:r>
            <a:r>
              <a:rPr lang="en-US" altLang="ko-KR" dirty="0" err="1"/>
              <a:t>Masayasu</a:t>
            </a:r>
            <a:r>
              <a:rPr lang="en-US" altLang="ko-KR" dirty="0"/>
              <a:t> Harada, Phys. Rev. C97 (2018)  065202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7504" y="2348880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* In symmetric matter, Delta enters into matter at  (1-4) times the saturation density.        </a:t>
            </a:r>
          </a:p>
          <a:p>
            <a:r>
              <a:rPr lang="en-US" altLang="ko-KR" dirty="0"/>
              <a:t>The stable Δ-nucleon matter is realized around 4 times the saturation density, and the phase transition from nuclear matter to Δ-nucleon matter is of first order in the wide parameter region.</a:t>
            </a:r>
          </a:p>
          <a:p>
            <a:endParaRPr lang="en-US" altLang="ko-KR" dirty="0"/>
          </a:p>
          <a:p>
            <a:r>
              <a:rPr lang="en-US" altLang="ko-KR" dirty="0"/>
              <a:t>* In asymmetric matter, the phase transition from the nuclear matter to the stable    </a:t>
            </a:r>
            <a:r>
              <a:rPr lang="el-GR" altLang="ko-KR" dirty="0"/>
              <a:t>Δ</a:t>
            </a:r>
            <a:r>
              <a:rPr lang="en-US" altLang="ko-KR" dirty="0"/>
              <a:t>-nucleon matter can be of the second order for most parameter region. The onset density is smaller than that in symmetric matter.</a:t>
            </a:r>
          </a:p>
          <a:p>
            <a:endParaRPr lang="en-US" altLang="ko-KR" dirty="0"/>
          </a:p>
          <a:p>
            <a:r>
              <a:rPr lang="en-US" altLang="ko-KR" dirty="0"/>
              <a:t>* In symmetric dense matter, larger chiral invariant nucleon mass tends to lower the transition density to the stable </a:t>
            </a:r>
            <a:r>
              <a:rPr lang="en-US" altLang="ko-KR" i="1" dirty="0"/>
              <a:t>N</a:t>
            </a:r>
            <a:r>
              <a:rPr lang="en-US" altLang="ko-KR" dirty="0"/>
              <a:t>-Δ phase.</a:t>
            </a:r>
          </a:p>
          <a:p>
            <a:endParaRPr lang="en-US" altLang="ko-KR" dirty="0"/>
          </a:p>
          <a:p>
            <a:r>
              <a:rPr lang="en-US" altLang="ko-KR" dirty="0"/>
              <a:t>*</a:t>
            </a:r>
            <a:r>
              <a:rPr lang="en-US" altLang="ko-KR" dirty="0">
                <a:solidFill>
                  <a:srgbClr val="00B050"/>
                </a:solidFill>
              </a:rPr>
              <a:t> Partial restoration of chiral symmetry is enhanced by Delta matter.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55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797CA-F8A3-49DE-B705-8B6DF534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2D050"/>
                </a:solidFill>
              </a:rPr>
              <a:t>Motivations</a:t>
            </a:r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DE03F7-E29D-4129-8F78-2C6CAA40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Does QCD chiral symmetry is of use for finite nuclei? (too old question): </a:t>
            </a:r>
          </a:p>
          <a:p>
            <a:pPr marL="0" indent="0">
              <a:buNone/>
            </a:pPr>
            <a:r>
              <a:rPr lang="en-US" altLang="ko-KR" sz="2500" b="1" dirty="0">
                <a:solidFill>
                  <a:srgbClr val="00B0F0"/>
                </a:solidFill>
              </a:rPr>
              <a:t>              in principle yes!, but in practice???</a:t>
            </a:r>
          </a:p>
          <a:p>
            <a:r>
              <a:rPr lang="en-US" altLang="ko-KR" dirty="0"/>
              <a:t>Can finite nuclei help us to understand the origin of nucleon mass?</a:t>
            </a:r>
          </a:p>
          <a:p>
            <a:r>
              <a:rPr lang="en-US" altLang="ko-KR" dirty="0"/>
              <a:t>What will be (true) </a:t>
            </a:r>
            <a:r>
              <a:rPr lang="en-US" altLang="ko-KR" b="1" dirty="0"/>
              <a:t>ground state </a:t>
            </a:r>
            <a:r>
              <a:rPr lang="en-US" altLang="ko-KR" dirty="0"/>
              <a:t>of nuclear matter and finite nuclei beyond the MFA?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6" y="6299235"/>
            <a:ext cx="75302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err="1"/>
              <a:t>Myeong</a:t>
            </a:r>
            <a:r>
              <a:rPr lang="en-US" altLang="ko-KR" sz="1500" dirty="0"/>
              <a:t>-Hwan Mun, </a:t>
            </a:r>
            <a:r>
              <a:rPr lang="en-US" altLang="ko-KR" sz="1500" dirty="0" err="1"/>
              <a:t>Ik</a:t>
            </a:r>
            <a:r>
              <a:rPr lang="en-US" altLang="ko-KR" sz="1500" dirty="0"/>
              <a:t> Jae Shin, Won-Gi </a:t>
            </a:r>
            <a:r>
              <a:rPr lang="en-US" altLang="ko-KR" sz="1500" dirty="0" err="1"/>
              <a:t>Paeng</a:t>
            </a:r>
            <a:r>
              <a:rPr lang="en-US" altLang="ko-KR" sz="1500" dirty="0"/>
              <a:t>, </a:t>
            </a:r>
            <a:r>
              <a:rPr lang="en-US" altLang="ko-KR" sz="1500" dirty="0" err="1"/>
              <a:t>Masayasu</a:t>
            </a:r>
            <a:r>
              <a:rPr lang="en-US" altLang="ko-KR" sz="1500" dirty="0"/>
              <a:t> Harada, YK, </a:t>
            </a:r>
            <a:r>
              <a:rPr lang="ko-KR" altLang="en-US" sz="1500" dirty="0"/>
              <a:t> </a:t>
            </a:r>
            <a:r>
              <a:rPr lang="en-US" altLang="ko-KR" sz="1500" dirty="0"/>
              <a:t>EPJA</a:t>
            </a:r>
            <a:r>
              <a:rPr lang="ko-KR" altLang="en-US" sz="1500" dirty="0"/>
              <a:t> </a:t>
            </a:r>
            <a:r>
              <a:rPr lang="en-US" altLang="ko-KR" sz="1500" dirty="0"/>
              <a:t>2023</a:t>
            </a:r>
            <a:endParaRPr lang="ko-KR" altLang="en-US" sz="1500" dirty="0"/>
          </a:p>
        </p:txBody>
      </p:sp>
      <p:sp>
        <p:nvSpPr>
          <p:cNvPr id="6" name="직사각형 5"/>
          <p:cNvSpPr/>
          <p:nvPr/>
        </p:nvSpPr>
        <p:spPr>
          <a:xfrm>
            <a:off x="1331640" y="332656"/>
            <a:ext cx="60345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>
                <a:solidFill>
                  <a:srgbClr val="7030A0"/>
                </a:solidFill>
              </a:rPr>
              <a:t>Parity doublet model in finite nuclei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706" y="2204864"/>
            <a:ext cx="90510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300" dirty="0"/>
              <a:t>Spherical code (RCHB) was provided by Prof. Meng (Peking U.).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300" dirty="0"/>
              <a:t>Main difference is the behavior of sigma mean field.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300" dirty="0"/>
              <a:t>The code was revised to incorporate the difference.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300" dirty="0"/>
              <a:t>With no Delta baryons in</a:t>
            </a:r>
            <a:r>
              <a:rPr lang="ko-KR" altLang="en-US" sz="2300" dirty="0"/>
              <a:t> </a:t>
            </a:r>
            <a:r>
              <a:rPr lang="en-US" altLang="ko-KR" sz="2300" dirty="0"/>
              <a:t>matter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300" dirty="0"/>
              <a:t>With no a</a:t>
            </a:r>
            <a:r>
              <a:rPr lang="en-US" altLang="ko-KR" sz="2300" baseline="-25000" dirty="0"/>
              <a:t>0</a:t>
            </a:r>
            <a:r>
              <a:rPr lang="en-US" altLang="ko-KR" sz="2300" dirty="0"/>
              <a:t>(980) mesons </a:t>
            </a:r>
            <a:r>
              <a:rPr lang="en-US" altLang="ko-KR" sz="2300" b="1" dirty="0"/>
              <a:t>(now we are working on it)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300" dirty="0">
                <a:solidFill>
                  <a:srgbClr val="00B0F0"/>
                </a:solidFill>
              </a:rPr>
              <a:t>Can we pin down the value of the chiral invariant mass?</a:t>
            </a:r>
            <a:r>
              <a:rPr lang="en-US" altLang="ko-KR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41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7922898-7233-4C28-A40D-F0A00EF92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13887"/>
            <a:ext cx="6192688" cy="60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0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A2822B5-D2AA-479A-BFA6-125669B6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2" y="764704"/>
            <a:ext cx="6448983" cy="60076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5A8875B-3458-47F4-B726-008AB35E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327" y="284730"/>
            <a:ext cx="6594088" cy="4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CD00F18-BCDC-4E77-B129-070AE371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2968"/>
            <a:ext cx="6187614" cy="62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1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500" b="1" dirty="0">
                <a:solidFill>
                  <a:srgbClr val="92D050"/>
                </a:solidFill>
              </a:rPr>
              <a:t>Fluctuations</a:t>
            </a:r>
            <a:endParaRPr lang="ko-KR" altLang="en-US" sz="2500" b="1" dirty="0">
              <a:solidFill>
                <a:srgbClr val="92D05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5587" y="2132856"/>
            <a:ext cx="8043758" cy="2470596"/>
          </a:xfrm>
        </p:spPr>
        <p:txBody>
          <a:bodyPr/>
          <a:lstStyle/>
          <a:p>
            <a:r>
              <a:rPr lang="en-US" altLang="ko-KR" sz="1875" dirty="0"/>
              <a:t>Nucleons, though massive, can fluctuate near the Fermi surface as p-h excitations.</a:t>
            </a:r>
          </a:p>
          <a:p>
            <a:r>
              <a:rPr lang="en-US" altLang="ko-KR" sz="1875" dirty="0"/>
              <a:t>The pion and sigma mesons can fluctuate.</a:t>
            </a:r>
          </a:p>
          <a:p>
            <a:r>
              <a:rPr lang="en-US" altLang="ko-KR" sz="1875" dirty="0"/>
              <a:t>Vector mesons such as omega mesons may not fluctuate because they are massive. Only as mean field.  </a:t>
            </a:r>
          </a:p>
        </p:txBody>
      </p:sp>
    </p:spTree>
    <p:extLst>
      <p:ext uri="{BB962C8B-B14F-4D97-AF65-F5344CB8AC3E}">
        <p14:creationId xmlns:p14="http://schemas.microsoft.com/office/powerpoint/2010/main" val="200771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676" y="1430778"/>
            <a:ext cx="621069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dirty="0">
                <a:solidFill>
                  <a:srgbClr val="7030A0"/>
                </a:solidFill>
              </a:rPr>
              <a:t>Beyond the mean field approximation: FRG</a:t>
            </a:r>
            <a:endParaRPr lang="ko-KR" altLang="en-US" sz="225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562" y="5277181"/>
            <a:ext cx="82629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b="1" dirty="0"/>
              <a:t>My goal is to use the FRG method for exotic nuclei, neutron stars and heavy ion collisions!</a:t>
            </a:r>
            <a:endParaRPr lang="ko-KR" altLang="en-US" sz="1350" dirty="0"/>
          </a:p>
        </p:txBody>
      </p:sp>
      <p:sp>
        <p:nvSpPr>
          <p:cNvPr id="4" name="직사각형 3"/>
          <p:cNvSpPr/>
          <p:nvPr/>
        </p:nvSpPr>
        <p:spPr>
          <a:xfrm>
            <a:off x="629562" y="2348881"/>
            <a:ext cx="83349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dirty="0"/>
              <a:t>The FRG combines functional approach with the renormalization group idea and deals with the fluctuations not all at once but successively from scale to scale or shell by shell.</a:t>
            </a:r>
            <a:endParaRPr lang="ko-KR" altLang="en-US" sz="1700" dirty="0"/>
          </a:p>
        </p:txBody>
      </p:sp>
      <p:sp>
        <p:nvSpPr>
          <p:cNvPr id="5" name="직사각형 4"/>
          <p:cNvSpPr/>
          <p:nvPr/>
        </p:nvSpPr>
        <p:spPr>
          <a:xfrm>
            <a:off x="629562" y="3573205"/>
            <a:ext cx="80468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dirty="0"/>
              <a:t>FRG </a:t>
            </a:r>
            <a:r>
              <a:rPr lang="ko-KR" altLang="en-US" sz="1700" dirty="0" err="1"/>
              <a:t>is</a:t>
            </a:r>
            <a:r>
              <a:rPr lang="ko-KR" altLang="en-US" sz="1700" dirty="0"/>
              <a:t> </a:t>
            </a:r>
            <a:r>
              <a:rPr lang="ko-KR" altLang="en-US" sz="1700" dirty="0" err="1"/>
              <a:t>a</a:t>
            </a:r>
            <a:r>
              <a:rPr lang="ko-KR" altLang="en-US" sz="1700" dirty="0"/>
              <a:t> </a:t>
            </a:r>
            <a:r>
              <a:rPr lang="ko-KR" altLang="en-US" sz="1700" dirty="0" err="1"/>
              <a:t>good</a:t>
            </a:r>
            <a:r>
              <a:rPr lang="ko-KR" altLang="en-US" sz="1700" dirty="0"/>
              <a:t> </a:t>
            </a:r>
            <a:r>
              <a:rPr lang="ko-KR" altLang="en-US" sz="1700" dirty="0" err="1"/>
              <a:t>way</a:t>
            </a:r>
            <a:r>
              <a:rPr lang="ko-KR" altLang="en-US" sz="1700" dirty="0"/>
              <a:t> </a:t>
            </a:r>
            <a:r>
              <a:rPr lang="ko-KR" altLang="en-US" sz="1700" dirty="0" err="1"/>
              <a:t>to</a:t>
            </a:r>
            <a:r>
              <a:rPr lang="ko-KR" altLang="en-US" sz="1700" dirty="0"/>
              <a:t> </a:t>
            </a:r>
            <a:r>
              <a:rPr lang="ko-KR" altLang="en-US" sz="1700" dirty="0" err="1"/>
              <a:t>handle</a:t>
            </a:r>
            <a:r>
              <a:rPr lang="ko-KR" altLang="en-US" sz="1700" dirty="0"/>
              <a:t> </a:t>
            </a:r>
            <a:r>
              <a:rPr lang="ko-KR" altLang="en-US" sz="1700" dirty="0" err="1"/>
              <a:t>th</a:t>
            </a:r>
            <a:r>
              <a:rPr lang="en-US" altLang="ko-KR" sz="1700" dirty="0"/>
              <a:t>e</a:t>
            </a:r>
            <a:r>
              <a:rPr lang="ko-KR" altLang="en-US" sz="1700" dirty="0"/>
              <a:t> </a:t>
            </a:r>
            <a:r>
              <a:rPr lang="ko-KR" altLang="en-US" sz="1700" dirty="0" err="1"/>
              <a:t>fluctuations</a:t>
            </a:r>
            <a:r>
              <a:rPr lang="ko-KR" altLang="en-US" sz="1700" dirty="0"/>
              <a:t> and </a:t>
            </a:r>
            <a:r>
              <a:rPr lang="ko-KR" altLang="en-US" sz="1700" dirty="0" err="1"/>
              <a:t>a</a:t>
            </a:r>
            <a:r>
              <a:rPr lang="ko-KR" altLang="en-US" sz="1700" dirty="0"/>
              <a:t> </a:t>
            </a:r>
            <a:r>
              <a:rPr lang="ko-KR" altLang="en-US" sz="1700" dirty="0" err="1"/>
              <a:t>handy</a:t>
            </a:r>
            <a:r>
              <a:rPr lang="ko-KR" altLang="en-US" sz="1700" dirty="0"/>
              <a:t> </a:t>
            </a:r>
            <a:r>
              <a:rPr lang="ko-KR" altLang="en-US" sz="1700" dirty="0" err="1"/>
              <a:t>tool</a:t>
            </a:r>
            <a:r>
              <a:rPr lang="ko-KR" altLang="en-US" sz="1700" dirty="0"/>
              <a:t> </a:t>
            </a:r>
            <a:r>
              <a:rPr lang="ko-KR" altLang="en-US" sz="1700" dirty="0" err="1"/>
              <a:t>for</a:t>
            </a:r>
            <a:r>
              <a:rPr lang="ko-KR" altLang="en-US" sz="1700" dirty="0"/>
              <a:t> </a:t>
            </a:r>
            <a:r>
              <a:rPr lang="ko-KR" altLang="en-US" sz="1700" dirty="0" err="1"/>
              <a:t>those</a:t>
            </a:r>
            <a:r>
              <a:rPr lang="ko-KR" altLang="en-US" sz="1700" dirty="0"/>
              <a:t> </a:t>
            </a:r>
            <a:r>
              <a:rPr lang="ko-KR" altLang="en-US" sz="1700" dirty="0" err="1"/>
              <a:t>who</a:t>
            </a:r>
            <a:r>
              <a:rPr lang="ko-KR" altLang="en-US" sz="1700" dirty="0"/>
              <a:t> </a:t>
            </a:r>
            <a:r>
              <a:rPr lang="ko-KR" altLang="en-US" sz="1700" dirty="0" err="1"/>
              <a:t>are</a:t>
            </a:r>
            <a:r>
              <a:rPr lang="ko-KR" altLang="en-US" sz="1700" dirty="0"/>
              <a:t> </a:t>
            </a:r>
            <a:r>
              <a:rPr lang="ko-KR" altLang="en-US" sz="1700" dirty="0" err="1"/>
              <a:t>familiar</a:t>
            </a:r>
            <a:r>
              <a:rPr lang="ko-KR" altLang="en-US" sz="1700" dirty="0"/>
              <a:t> </a:t>
            </a:r>
            <a:r>
              <a:rPr lang="ko-KR" altLang="en-US" sz="1700" dirty="0" err="1"/>
              <a:t>with</a:t>
            </a:r>
            <a:r>
              <a:rPr lang="ko-KR" altLang="en-US" sz="1700" dirty="0"/>
              <a:t> </a:t>
            </a:r>
            <a:r>
              <a:rPr lang="ko-KR" altLang="en-US" sz="1700" b="1" dirty="0" err="1"/>
              <a:t>relativistic</a:t>
            </a:r>
            <a:r>
              <a:rPr lang="ko-KR" altLang="en-US" sz="1700" b="1" dirty="0"/>
              <a:t> </a:t>
            </a:r>
            <a:r>
              <a:rPr lang="en-US" altLang="ko-KR" sz="1700" b="1" dirty="0"/>
              <a:t>formalism</a:t>
            </a:r>
            <a:r>
              <a:rPr lang="ko-KR" altLang="en-US" sz="17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9044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87951"/>
            <a:ext cx="3617797" cy="323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15816" y="1039365"/>
            <a:ext cx="28128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 err="1">
                <a:solidFill>
                  <a:srgbClr val="00B050"/>
                </a:solidFill>
                <a:latin typeface="MacmillanRoman"/>
              </a:rPr>
              <a:t>Wilsonian</a:t>
            </a:r>
            <a:r>
              <a:rPr lang="en-US" altLang="ko-KR" sz="1350" dirty="0">
                <a:solidFill>
                  <a:srgbClr val="00B050"/>
                </a:solidFill>
                <a:latin typeface="MacmillanRoman"/>
              </a:rPr>
              <a:t> (effective action) approach</a:t>
            </a:r>
            <a:endParaRPr lang="ko-KR" altLang="en-US" sz="1350" dirty="0">
              <a:solidFill>
                <a:srgbClr val="00B05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75656" y="6021288"/>
            <a:ext cx="634532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50" dirty="0"/>
              <a:t>It is about how a theory changes as we scale down the momentum scale.</a:t>
            </a:r>
          </a:p>
        </p:txBody>
      </p:sp>
    </p:spTree>
    <p:extLst>
      <p:ext uri="{BB962C8B-B14F-4D97-AF65-F5344CB8AC3E}">
        <p14:creationId xmlns:p14="http://schemas.microsoft.com/office/powerpoint/2010/main" val="2801520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9909"/>
            <a:ext cx="7238474" cy="1638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B56B1-C6A8-4F5F-8E29-8175530C2C91}"/>
              </a:ext>
            </a:extLst>
          </p:cNvPr>
          <p:cNvSpPr txBox="1"/>
          <p:nvPr/>
        </p:nvSpPr>
        <p:spPr>
          <a:xfrm>
            <a:off x="1043608" y="4725144"/>
            <a:ext cx="788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 first term in the derivative expansion of the effective action is effective potential (or energy)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51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1" y="1628800"/>
            <a:ext cx="7489627" cy="196697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70" y="3861048"/>
            <a:ext cx="5753059" cy="16561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719" y="5877272"/>
            <a:ext cx="4136694" cy="691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3407" y="817466"/>
            <a:ext cx="7417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dirty="0">
                <a:solidFill>
                  <a:schemeClr val="accent5">
                    <a:lumMod val="75000"/>
                  </a:schemeClr>
                </a:solidFill>
              </a:rPr>
              <a:t>To make sure  that our FRG code is ok, we have reproduced the results in the paper below.</a:t>
            </a:r>
            <a:endParaRPr lang="ko-KR" altLang="en-US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B38680B-9F48-4AC7-91B9-85945BC4E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63" y="3758650"/>
            <a:ext cx="3487359" cy="3099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EC8FDA4-6577-4CF5-ADDC-B47F513F3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" y="188640"/>
            <a:ext cx="5400600" cy="4637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D0D1D-B011-4EDF-B00B-FE64C492E54A}"/>
              </a:ext>
            </a:extLst>
          </p:cNvPr>
          <p:cNvSpPr txBox="1"/>
          <p:nvPr/>
        </p:nvSpPr>
        <p:spPr>
          <a:xfrm>
            <a:off x="971600" y="4938993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Soonchul</a:t>
            </a:r>
            <a:r>
              <a:rPr lang="en-US" altLang="ko-KR" dirty="0"/>
              <a:t> Choi (CENS, IBS)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57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2691"/>
            <a:ext cx="6635241" cy="49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59" y="406946"/>
            <a:ext cx="576500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60DAD-78A9-428A-B7E9-179B930D2473}"/>
              </a:ext>
            </a:extLst>
          </p:cNvPr>
          <p:cNvSpPr txBox="1"/>
          <p:nvPr/>
        </p:nvSpPr>
        <p:spPr>
          <a:xfrm>
            <a:off x="1557514" y="5868287"/>
            <a:ext cx="6203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Chiral</a:t>
            </a:r>
            <a:r>
              <a:rPr lang="ko-KR" altLang="en-US" dirty="0"/>
              <a:t> </a:t>
            </a:r>
            <a:r>
              <a:rPr lang="en-US" altLang="ko-KR" dirty="0"/>
              <a:t>symmetry</a:t>
            </a:r>
            <a:r>
              <a:rPr lang="ko-KR" altLang="en-US" dirty="0"/>
              <a:t> </a:t>
            </a:r>
            <a:r>
              <a:rPr lang="en-US" altLang="ko-KR" dirty="0"/>
              <a:t>may</a:t>
            </a:r>
            <a:r>
              <a:rPr lang="ko-KR" altLang="en-US" dirty="0"/>
              <a:t> </a:t>
            </a:r>
            <a:r>
              <a:rPr lang="en-US" altLang="ko-KR" dirty="0"/>
              <a:t>do</a:t>
            </a:r>
            <a:r>
              <a:rPr lang="ko-KR" altLang="en-US" dirty="0"/>
              <a:t> </a:t>
            </a:r>
            <a:r>
              <a:rPr lang="en-US" altLang="ko-KR" dirty="0"/>
              <a:t>some</a:t>
            </a:r>
            <a:r>
              <a:rPr lang="ko-KR" altLang="en-US" dirty="0"/>
              <a:t> </a:t>
            </a:r>
            <a:r>
              <a:rPr lang="en-US" altLang="ko-KR" dirty="0"/>
              <a:t>role.</a:t>
            </a:r>
          </a:p>
          <a:p>
            <a:r>
              <a:rPr lang="en-US" altLang="ko-KR" dirty="0"/>
              <a:t>Also,</a:t>
            </a:r>
            <a:r>
              <a:rPr lang="ko-KR" altLang="en-US" dirty="0"/>
              <a:t> </a:t>
            </a:r>
            <a:r>
              <a:rPr lang="en-US" altLang="ko-KR" dirty="0"/>
              <a:t>we</a:t>
            </a:r>
            <a:r>
              <a:rPr lang="ko-KR" altLang="en-US" dirty="0"/>
              <a:t> </a:t>
            </a:r>
            <a:r>
              <a:rPr lang="en-US" altLang="ko-KR" dirty="0"/>
              <a:t>may study fluctuations effects in finite nuclei,  </a:t>
            </a:r>
          </a:p>
          <a:p>
            <a:r>
              <a:rPr lang="en-US" altLang="ko-KR" dirty="0"/>
              <a:t>as the chiral condensate changes as the density varies. </a:t>
            </a: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7D07E86-3F70-4095-8823-F173C71B8499}"/>
              </a:ext>
            </a:extLst>
          </p:cNvPr>
          <p:cNvCxnSpPr/>
          <p:nvPr/>
        </p:nvCxnSpPr>
        <p:spPr>
          <a:xfrm>
            <a:off x="1841835" y="5250654"/>
            <a:ext cx="8579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A78FAC-6BF6-4800-830E-B44C7AC50DD8}"/>
              </a:ext>
            </a:extLst>
          </p:cNvPr>
          <p:cNvSpPr txBox="1"/>
          <p:nvPr/>
        </p:nvSpPr>
        <p:spPr>
          <a:xfrm>
            <a:off x="1841835" y="535173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nuclei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2510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57" y="308951"/>
            <a:ext cx="6522486" cy="312004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" y="4293096"/>
            <a:ext cx="9106498" cy="53946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706" y="3813902"/>
            <a:ext cx="2414588" cy="32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2AEE7-77A4-46C5-A8F5-5EFC36B0E079}"/>
              </a:ext>
            </a:extLst>
          </p:cNvPr>
          <p:cNvSpPr txBox="1"/>
          <p:nvPr/>
        </p:nvSpPr>
        <p:spPr>
          <a:xfrm>
            <a:off x="1415845" y="6364383"/>
            <a:ext cx="641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Chiral</a:t>
            </a:r>
            <a:r>
              <a:rPr lang="ko-KR" altLang="en-US" dirty="0"/>
              <a:t> </a:t>
            </a:r>
            <a:r>
              <a:rPr lang="en-US" altLang="ko-KR" dirty="0"/>
              <a:t>nucleon-meson model for finite nuclei will be done.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000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F3C3E-958F-46FE-A7BD-7096A6CC26D4}"/>
              </a:ext>
            </a:extLst>
          </p:cNvPr>
          <p:cNvSpPr txBox="1"/>
          <p:nvPr/>
        </p:nvSpPr>
        <p:spPr>
          <a:xfrm>
            <a:off x="107504" y="1772816"/>
            <a:ext cx="882158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What about RMF models with no chiral symmetry?</a:t>
            </a:r>
          </a:p>
          <a:p>
            <a:endParaRPr lang="en-US" altLang="ko-KR" sz="2100" dirty="0"/>
          </a:p>
          <a:p>
            <a:r>
              <a:rPr lang="en-US" altLang="ko-KR" sz="2100" dirty="0"/>
              <a:t>In general more parameters and much more tough to constrain them!</a:t>
            </a:r>
          </a:p>
          <a:p>
            <a:endParaRPr lang="en-US" altLang="ko-KR" sz="2100" dirty="0"/>
          </a:p>
          <a:p>
            <a:r>
              <a:rPr lang="en-US" altLang="ko-KR" sz="2100" dirty="0"/>
              <a:t>Any helping hands from a cleaver and hard working student? </a:t>
            </a: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9578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564904"/>
            <a:ext cx="72008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/>
              <a:t>Origin of nucleon mass?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en-US" altLang="ko-KR" dirty="0"/>
              <a:t>Can nuclear matter and nuclei do anything for this?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98" y="5425820"/>
            <a:ext cx="3600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66" y="4565692"/>
            <a:ext cx="4552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9090" y="3989628"/>
            <a:ext cx="64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Nucleon mass (in the chiral limit) in the linear sigma model</a:t>
            </a:r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43828"/>
            <a:ext cx="3256666" cy="179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AEF9D28E-B1B3-4790-96D8-BEF73D509A6C}"/>
              </a:ext>
            </a:extLst>
          </p:cNvPr>
          <p:cNvSpPr txBox="1">
            <a:spLocks/>
          </p:cNvSpPr>
          <p:nvPr/>
        </p:nvSpPr>
        <p:spPr>
          <a:xfrm>
            <a:off x="457200" y="21162"/>
            <a:ext cx="8229600" cy="5995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dirty="0"/>
              <a:t>A reminder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34697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2" y="2660277"/>
            <a:ext cx="703001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qu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574"/>
            <a:ext cx="3022972" cy="7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glu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86787"/>
            <a:ext cx="3942079" cy="11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458845"/>
            <a:ext cx="664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7030A0"/>
                </a:solidFill>
              </a:rPr>
              <a:t>After all, QCD (quantum </a:t>
            </a:r>
            <a:r>
              <a:rPr lang="en-US" altLang="ko-KR" sz="2000" dirty="0" err="1">
                <a:solidFill>
                  <a:srgbClr val="7030A0"/>
                </a:solidFill>
              </a:rPr>
              <a:t>chromodynamics</a:t>
            </a:r>
            <a:r>
              <a:rPr lang="en-US" altLang="ko-KR" sz="2000" dirty="0">
                <a:solidFill>
                  <a:srgbClr val="7030A0"/>
                </a:solidFill>
              </a:rPr>
              <a:t>) is here to</a:t>
            </a:r>
          </a:p>
          <a:p>
            <a:r>
              <a:rPr lang="en-US" altLang="ko-KR" sz="2000" dirty="0">
                <a:solidFill>
                  <a:srgbClr val="7030A0"/>
                </a:solidFill>
              </a:rPr>
              <a:t>describe busy things: quarks, baryons, nuclei. 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C249640-33B7-46B4-BC33-46F9F427FA23}"/>
              </a:ext>
            </a:extLst>
          </p:cNvPr>
          <p:cNvSpPr txBox="1">
            <a:spLocks/>
          </p:cNvSpPr>
          <p:nvPr/>
        </p:nvSpPr>
        <p:spPr>
          <a:xfrm>
            <a:off x="457200" y="332656"/>
            <a:ext cx="8229600" cy="7078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>
                <a:solidFill>
                  <a:srgbClr val="00B0F0"/>
                </a:solidFill>
              </a:rPr>
              <a:t>Chiral symmetry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CA7DEA7-9192-4739-95C7-18C25C8D8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85" y="3411427"/>
            <a:ext cx="6210689" cy="1080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FC758-BC86-4C73-958C-173ECCF8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657180" cy="1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996B3D3-87A6-4784-85F6-161439E2D426}"/>
              </a:ext>
            </a:extLst>
          </p:cNvPr>
          <p:cNvSpPr/>
          <p:nvPr/>
        </p:nvSpPr>
        <p:spPr>
          <a:xfrm>
            <a:off x="7104072" y="1643093"/>
            <a:ext cx="13049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 err="1"/>
              <a:t>wikipedia</a:t>
            </a:r>
            <a:endParaRPr lang="ko-KR" altLang="en-US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8897F-C869-4D83-A538-80C1BA6BC47E}"/>
              </a:ext>
            </a:extLst>
          </p:cNvPr>
          <p:cNvSpPr txBox="1"/>
          <p:nvPr/>
        </p:nvSpPr>
        <p:spPr>
          <a:xfrm>
            <a:off x="2411760" y="4778557"/>
            <a:ext cx="317292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b="1" dirty="0"/>
              <a:t>However, no</a:t>
            </a:r>
            <a:r>
              <a:rPr lang="ko-KR" altLang="en-US" sz="1700" b="1" dirty="0"/>
              <a:t> </a:t>
            </a:r>
            <a:r>
              <a:rPr lang="en-US" altLang="ko-KR" sz="1700" b="1" dirty="0"/>
              <a:t>L, R nucleons</a:t>
            </a:r>
          </a:p>
          <a:p>
            <a:r>
              <a:rPr lang="en-US" altLang="ko-KR" sz="1700" b="1" dirty="0"/>
              <a:t>V-L=A</a:t>
            </a:r>
          </a:p>
          <a:p>
            <a:r>
              <a:rPr lang="en-US" altLang="ko-KR" sz="1700" b="1" dirty="0"/>
              <a:t>V+L=V</a:t>
            </a:r>
          </a:p>
          <a:p>
            <a:r>
              <a:rPr lang="en-US" altLang="ko-KR" sz="1700" b="1" dirty="0"/>
              <a:t>No parity partner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sz="1700" b="1" dirty="0">
                <a:sym typeface="Wingdings" panose="05000000000000000000" pitchFamily="2" charset="2"/>
              </a:rPr>
              <a:t>Chiral symmetry breaking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35A1D-5F26-425D-B362-9C279D28900D}"/>
              </a:ext>
            </a:extLst>
          </p:cNvPr>
          <p:cNvSpPr txBox="1"/>
          <p:nvPr/>
        </p:nvSpPr>
        <p:spPr>
          <a:xfrm>
            <a:off x="2559752" y="3014355"/>
            <a:ext cx="42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Let’s ignore the light quark mass here.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68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54CDB60-D34B-43E0-9E68-DF5C060E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4624"/>
            <a:ext cx="6684003" cy="79467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A12DFC-B8D5-4318-BFD3-5563C9A0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8720"/>
            <a:ext cx="6324765" cy="160024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EEF4649-239A-430F-BA4C-65DF6BC26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212976"/>
            <a:ext cx="6641520" cy="9056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8149144-A786-4690-B64D-E01708DA7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293096"/>
            <a:ext cx="6270335" cy="1077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674A99-8EB4-4C1C-8635-12C78A484553}"/>
              </a:ext>
            </a:extLst>
          </p:cNvPr>
          <p:cNvSpPr txBox="1"/>
          <p:nvPr/>
        </p:nvSpPr>
        <p:spPr>
          <a:xfrm>
            <a:off x="3923928" y="644404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Also, pion mass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FF618-FF7F-418D-A5B6-47CAEA526DBD}"/>
              </a:ext>
            </a:extLst>
          </p:cNvPr>
          <p:cNvSpPr txBox="1"/>
          <p:nvPr/>
        </p:nvSpPr>
        <p:spPr>
          <a:xfrm>
            <a:off x="3059832" y="5651956"/>
            <a:ext cx="417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P, N* are chiral partner to each other?</a:t>
            </a:r>
          </a:p>
          <a:p>
            <a:r>
              <a:rPr lang="en-US" altLang="ko-KR" dirty="0"/>
              <a:t>In many cases, NO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56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03387"/>
            <a:ext cx="8229600" cy="460648"/>
          </a:xfrm>
        </p:spPr>
        <p:txBody>
          <a:bodyPr>
            <a:normAutofit/>
          </a:bodyPr>
          <a:lstStyle/>
          <a:p>
            <a:r>
              <a:rPr lang="en-US" sz="2000" dirty="0"/>
              <a:t>Chiral symmetry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30" name="그룹 29"/>
          <p:cNvGrpSpPr/>
          <p:nvPr/>
        </p:nvGrpSpPr>
        <p:grpSpPr>
          <a:xfrm>
            <a:off x="827584" y="1967458"/>
            <a:ext cx="7349199" cy="4187155"/>
            <a:chOff x="250825" y="1362279"/>
            <a:chExt cx="7987674" cy="5178221"/>
          </a:xfrm>
        </p:grpSpPr>
        <p:graphicFrame>
          <p:nvGraphicFramePr>
            <p:cNvPr id="31" name="Object 4"/>
            <p:cNvGraphicFramePr>
              <a:graphicFrameLocks noGrp="1" noChangeAspect="1"/>
            </p:cNvGraphicFramePr>
            <p:nvPr>
              <p:ph sz="quarter" idx="1"/>
              <p:extLst/>
            </p:nvPr>
          </p:nvGraphicFramePr>
          <p:xfrm>
            <a:off x="1626008" y="1362279"/>
            <a:ext cx="2305051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" name="비트맵 이미지" r:id="rId3" imgW="1504762" imgH="523810" progId="Paint.Picture">
                    <p:embed/>
                  </p:oleObj>
                </mc:Choice>
                <mc:Fallback>
                  <p:oleObj name="비트맵 이미지" r:id="rId3" imgW="1504762" imgH="523810" progId="Paint.Picture">
                    <p:embed/>
                    <p:pic>
                      <p:nvPicPr>
                        <p:cNvPr id="3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6008" y="1362279"/>
                          <a:ext cx="2305051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Grp="1" noChangeAspect="1"/>
            </p:cNvGraphicFramePr>
            <p:nvPr>
              <p:ph sz="quarter" idx="4294967295"/>
              <p:extLst/>
            </p:nvPr>
          </p:nvGraphicFramePr>
          <p:xfrm>
            <a:off x="323850" y="2420938"/>
            <a:ext cx="4032250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" name="비트맵 이미지" r:id="rId5" imgW="3772427" imgH="638264" progId="Paint.Picture">
                    <p:embed/>
                  </p:oleObj>
                </mc:Choice>
                <mc:Fallback>
                  <p:oleObj name="비트맵 이미지" r:id="rId5" imgW="3772427" imgH="638264" progId="Paint.Picture">
                    <p:embed/>
                    <p:pic>
                      <p:nvPicPr>
                        <p:cNvPr id="3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2420938"/>
                          <a:ext cx="4032250" cy="682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8"/>
            <p:cNvGraphicFramePr>
              <a:graphicFrameLocks noGrp="1" noChangeAspect="1"/>
            </p:cNvGraphicFramePr>
            <p:nvPr>
              <p:ph sz="quarter" idx="4294967295"/>
              <p:extLst/>
            </p:nvPr>
          </p:nvGraphicFramePr>
          <p:xfrm>
            <a:off x="468313" y="3284538"/>
            <a:ext cx="4175125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" name="비트맵 이미지" r:id="rId7" imgW="4590476" imgH="1095528" progId="Paint.Picture">
                    <p:embed/>
                  </p:oleObj>
                </mc:Choice>
                <mc:Fallback>
                  <p:oleObj name="비트맵 이미지" r:id="rId7" imgW="4590476" imgH="1095528" progId="Paint.Picture">
                    <p:embed/>
                    <p:pic>
                      <p:nvPicPr>
                        <p:cNvPr id="3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3284538"/>
                          <a:ext cx="4175125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0"/>
            <p:cNvGraphicFramePr>
              <a:graphicFrameLocks noGrp="1" noChangeAspect="1"/>
            </p:cNvGraphicFramePr>
            <p:nvPr>
              <p:ph sz="quarter" idx="4294967295"/>
              <p:extLst/>
            </p:nvPr>
          </p:nvGraphicFramePr>
          <p:xfrm>
            <a:off x="5935371" y="3232355"/>
            <a:ext cx="2087562" cy="746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" name="비트맵 이미지" r:id="rId9" imgW="1867161" imgH="666667" progId="Paint.Picture">
                    <p:embed/>
                  </p:oleObj>
                </mc:Choice>
                <mc:Fallback>
                  <p:oleObj name="비트맵 이미지" r:id="rId9" imgW="1867161" imgH="666667" progId="Paint.Picture">
                    <p:embed/>
                    <p:pic>
                      <p:nvPicPr>
                        <p:cNvPr id="3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5371" y="3232355"/>
                          <a:ext cx="2087562" cy="746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50825" y="4508500"/>
            <a:ext cx="474345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7" name="비트맵 이미지" r:id="rId11" imgW="4742857" imgH="638264" progId="Paint.Picture">
                    <p:embed/>
                  </p:oleObj>
                </mc:Choice>
                <mc:Fallback>
                  <p:oleObj name="비트맵 이미지" r:id="rId11" imgW="4742857" imgH="638264" progId="Paint.Picture">
                    <p:embed/>
                    <p:pic>
                      <p:nvPicPr>
                        <p:cNvPr id="3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25" y="4508500"/>
                          <a:ext cx="4743450" cy="63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250825" y="5373688"/>
            <a:ext cx="6121400" cy="1166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8" name="비트맵 이미지" r:id="rId13" imgW="5896798" imgH="1123810" progId="Paint.Picture">
                    <p:embed/>
                  </p:oleObj>
                </mc:Choice>
                <mc:Fallback>
                  <p:oleObj name="비트맵 이미지" r:id="rId13" imgW="5896798" imgH="1123810" progId="Paint.Picture">
                    <p:embed/>
                    <p:pic>
                      <p:nvPicPr>
                        <p:cNvPr id="3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25" y="5373688"/>
                          <a:ext cx="6121400" cy="1166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6150936" y="5548056"/>
            <a:ext cx="2087563" cy="64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9" name="비트맵 이미지" r:id="rId15" imgW="1857143" imgH="571731" progId="Paint.Picture">
                    <p:embed/>
                  </p:oleObj>
                </mc:Choice>
                <mc:Fallback>
                  <p:oleObj name="비트맵 이미지" r:id="rId15" imgW="1857143" imgH="571731" progId="Paint.Picture">
                    <p:embed/>
                    <p:pic>
                      <p:nvPicPr>
                        <p:cNvPr id="37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0936" y="5548056"/>
                          <a:ext cx="2087563" cy="642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4906670" y="2565400"/>
              <a:ext cx="2057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dirty="0"/>
                <a:t>: vector transform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5003800" y="4724400"/>
              <a:ext cx="26701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/>
                <a:t>: axial-vector transform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69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627313" y="1196975"/>
          <a:ext cx="31670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" name="비트맵 이미지" r:id="rId3" imgW="1933333" imgH="552527" progId="Paint.Picture">
                  <p:embed/>
                </p:oleObj>
              </mc:Choice>
              <mc:Fallback>
                <p:oleObj name="비트맵 이미지" r:id="rId3" imgW="1933333" imgH="552527" progId="Paint.Picture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196975"/>
                        <a:ext cx="31670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763713" y="2276475"/>
          <a:ext cx="54006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" name="비트맵 이미지" r:id="rId5" imgW="4439270" imgH="942857" progId="Paint.Picture">
                  <p:embed/>
                </p:oleObj>
              </mc:Choice>
              <mc:Fallback>
                <p:oleObj name="비트맵 이미지" r:id="rId5" imgW="4439270" imgH="942857" progId="Paint.Picture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76475"/>
                        <a:ext cx="54006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22888" y="4449763"/>
            <a:ext cx="21574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ko-KR" b="1">
                <a:solidFill>
                  <a:srgbClr val="000000"/>
                </a:solidFill>
              </a:rPr>
              <a:t> chiral limit: m=0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771775" y="4292600"/>
          <a:ext cx="17716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" name="비트맵 이미지" r:id="rId7" imgW="1771429" imgH="743054" progId="Paint.Picture">
                  <p:embed/>
                </p:oleObj>
              </mc:Choice>
              <mc:Fallback>
                <p:oleObj name="비트맵 이미지" r:id="rId7" imgW="1771429" imgH="743054" progId="Paint.Picture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92600"/>
                        <a:ext cx="17716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476375" y="5949950"/>
          <a:ext cx="68373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" name="비트맵 이미지" r:id="rId9" imgW="6838095" imgH="666667" progId="Paint.Picture">
                  <p:embed/>
                </p:oleObj>
              </mc:Choice>
              <mc:Fallback>
                <p:oleObj name="비트맵 이미지" r:id="rId9" imgW="6838095" imgH="666667" progId="Paint.Picture">
                  <p:embed/>
                  <p:pic>
                    <p:nvPicPr>
                      <p:cNvPr id="16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949950"/>
                        <a:ext cx="68373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339752" y="540112"/>
            <a:ext cx="389241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sz="2500" b="1" u="sng" dirty="0">
                <a:solidFill>
                  <a:srgbClr val="92D050"/>
                </a:solidFill>
              </a:rPr>
              <a:t>Chiral symmetry breaking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411413" y="5157788"/>
          <a:ext cx="2543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" name="비트맵 이미지" r:id="rId11" imgW="2542857" imgH="685714" progId="Paint.Picture">
                  <p:embed/>
                </p:oleObj>
              </mc:Choice>
              <mc:Fallback>
                <p:oleObj name="비트맵 이미지" r:id="rId11" imgW="2542857" imgH="685714" progId="Paint.Picture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57788"/>
                        <a:ext cx="2543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532615" y="3586163"/>
            <a:ext cx="3956532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altLang="ko-KR" b="1" dirty="0">
                <a:solidFill>
                  <a:srgbClr val="00B0F0"/>
                </a:solidFill>
              </a:rPr>
              <a:t>Explicit</a:t>
            </a:r>
            <a:r>
              <a:rPr lang="en-US" altLang="ko-KR" b="1" dirty="0">
                <a:solidFill>
                  <a:srgbClr val="000000"/>
                </a:solidFill>
              </a:rPr>
              <a:t> chiral symmetry breaking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619250" y="3860800"/>
            <a:ext cx="6492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b="1">
              <a:solidFill>
                <a:srgbClr val="000000"/>
              </a:solidFill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547813" y="4292600"/>
            <a:ext cx="863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b="1">
              <a:solidFill>
                <a:srgbClr val="000000"/>
              </a:solidFill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042988" y="5013325"/>
            <a:ext cx="7207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b="1">
              <a:solidFill>
                <a:srgbClr val="0000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292725" y="5300663"/>
            <a:ext cx="2921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ko-KR" b="1" dirty="0">
                <a:solidFill>
                  <a:srgbClr val="000000"/>
                </a:solidFill>
              </a:rPr>
              <a:t> </a:t>
            </a:r>
            <a:r>
              <a:rPr lang="en-US" altLang="ko-KR" b="1" dirty="0">
                <a:solidFill>
                  <a:srgbClr val="00B0F0"/>
                </a:solidFill>
              </a:rPr>
              <a:t>SSB</a:t>
            </a:r>
            <a:r>
              <a:rPr lang="en-US" altLang="ko-KR" b="1" dirty="0">
                <a:solidFill>
                  <a:srgbClr val="000000"/>
                </a:solidFill>
              </a:rPr>
              <a:t> of chiral symmetry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D0656-616E-4BFB-B95F-55EB863B5E55}"/>
              </a:ext>
            </a:extLst>
          </p:cNvPr>
          <p:cNvSpPr txBox="1"/>
          <p:nvPr/>
        </p:nvSpPr>
        <p:spPr>
          <a:xfrm>
            <a:off x="6232163" y="1529562"/>
            <a:ext cx="26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Gluons are flavor-blind!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11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888</Words>
  <Application>Microsoft Office PowerPoint</Application>
  <PresentationFormat>화면 슬라이드 쇼(4:3)</PresentationFormat>
  <Paragraphs>95</Paragraphs>
  <Slides>31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MacmillanRoman</vt:lpstr>
      <vt:lpstr>굴림</vt:lpstr>
      <vt:lpstr>맑은 고딕</vt:lpstr>
      <vt:lpstr>Arial</vt:lpstr>
      <vt:lpstr>Wingdings</vt:lpstr>
      <vt:lpstr>Office 테마</vt:lpstr>
      <vt:lpstr>비트맵 이미지</vt:lpstr>
      <vt:lpstr>Parity doublet model for finite nuclei</vt:lpstr>
      <vt:lpstr>Motivations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Mesons and chiral symmetry</vt:lpstr>
      <vt:lpstr>Linear sigma-model</vt:lpstr>
      <vt:lpstr>PowerPoint 프레젠테이션</vt:lpstr>
      <vt:lpstr>Parity doublet model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Fluctuations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ibs</dc:creator>
  <cp:lastModifiedBy>USER</cp:lastModifiedBy>
  <cp:revision>147</cp:revision>
  <dcterms:created xsi:type="dcterms:W3CDTF">2016-07-04T12:56:04Z</dcterms:created>
  <dcterms:modified xsi:type="dcterms:W3CDTF">2024-07-03T05:17:43Z</dcterms:modified>
</cp:coreProperties>
</file>