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368" r:id="rId3"/>
    <p:sldId id="304" r:id="rId4"/>
    <p:sldId id="351" r:id="rId5"/>
    <p:sldId id="352" r:id="rId6"/>
    <p:sldId id="306" r:id="rId7"/>
    <p:sldId id="348" r:id="rId8"/>
    <p:sldId id="362" r:id="rId9"/>
    <p:sldId id="349" r:id="rId10"/>
    <p:sldId id="354" r:id="rId11"/>
    <p:sldId id="311" r:id="rId12"/>
    <p:sldId id="363" r:id="rId13"/>
    <p:sldId id="364" r:id="rId14"/>
    <p:sldId id="361" r:id="rId15"/>
    <p:sldId id="319" r:id="rId16"/>
    <p:sldId id="320" r:id="rId17"/>
    <p:sldId id="322" r:id="rId18"/>
    <p:sldId id="321" r:id="rId19"/>
    <p:sldId id="334" r:id="rId20"/>
    <p:sldId id="323" r:id="rId21"/>
    <p:sldId id="365" r:id="rId22"/>
    <p:sldId id="366" r:id="rId23"/>
    <p:sldId id="345" r:id="rId24"/>
    <p:sldId id="326" r:id="rId25"/>
    <p:sldId id="367" r:id="rId26"/>
    <p:sldId id="330" r:id="rId27"/>
    <p:sldId id="329" r:id="rId28"/>
    <p:sldId id="369" r:id="rId29"/>
    <p:sldId id="332"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AD037C"/>
    <a:srgbClr val="00B050"/>
    <a:srgbClr val="1D3385"/>
    <a:srgbClr val="FF8601"/>
    <a:srgbClr val="233D6B"/>
    <a:srgbClr val="ADADAD"/>
    <a:srgbClr val="1A2F78"/>
    <a:srgbClr val="F4C441"/>
    <a:srgbClr val="809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819" autoAdjust="0"/>
  </p:normalViewPr>
  <p:slideViewPr>
    <p:cSldViewPr snapToGrid="0">
      <p:cViewPr varScale="1">
        <p:scale>
          <a:sx n="77" d="100"/>
          <a:sy n="77" d="100"/>
        </p:scale>
        <p:origin x="1070"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91B416-32B0-45C0-BD81-17682B4FCD15}" type="datetimeFigureOut">
              <a:rPr lang="ko-KR" altLang="en-US" smtClean="0"/>
              <a:t>2025-04-09</a:t>
            </a:fld>
            <a:endParaRPr lang="ko-KR" altLang="en-US"/>
          </a:p>
        </p:txBody>
      </p:sp>
      <p:sp>
        <p:nvSpPr>
          <p:cNvPr id="4" name="슬라이드 이미지 개체 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7B956E-AB7E-4350-A599-BD16CF6E00D3}" type="slidenum">
              <a:rPr lang="ko-KR" altLang="en-US" smtClean="0"/>
              <a:t>‹#›</a:t>
            </a:fld>
            <a:endParaRPr lang="ko-KR" altLang="en-US"/>
          </a:p>
        </p:txBody>
      </p:sp>
    </p:spTree>
    <p:extLst>
      <p:ext uri="{BB962C8B-B14F-4D97-AF65-F5344CB8AC3E}">
        <p14:creationId xmlns:p14="http://schemas.microsoft.com/office/powerpoint/2010/main" val="1734388159"/>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ja-JP" altLang="en-US" dirty="0"/>
              <a:t>こんにちは。東京科学大学のクォン・ヒョクジンです。</a:t>
            </a:r>
            <a:br>
              <a:rPr lang="ja-JP" altLang="en-US" dirty="0"/>
            </a:br>
            <a:r>
              <a:rPr lang="ja-JP" altLang="en-US" dirty="0"/>
              <a:t>本日の発表のタイトルは、「</a:t>
            </a:r>
            <a:r>
              <a:rPr lang="en-US" altLang="ja-JP" dirty="0"/>
              <a:t>Komatsu-</a:t>
            </a:r>
            <a:r>
              <a:rPr lang="en-US" altLang="ja-JP" dirty="0" err="1"/>
              <a:t>Eriguchi</a:t>
            </a:r>
            <a:r>
              <a:rPr lang="en-US" altLang="ja-JP" dirty="0"/>
              <a:t>-</a:t>
            </a:r>
            <a:r>
              <a:rPr lang="en-US" altLang="ja-JP" dirty="0" err="1"/>
              <a:t>Hachisu</a:t>
            </a:r>
            <a:r>
              <a:rPr lang="ja-JP" altLang="en-US" dirty="0"/>
              <a:t>法を用いた高速回転する中性子星の構造計算」です。</a:t>
            </a:r>
            <a:endParaRPr lang="en-US" altLang="ja-JP" dirty="0"/>
          </a:p>
          <a:p>
            <a:r>
              <a:rPr lang="ja-JP" altLang="en-US" dirty="0"/>
              <a:t>よろしくお願いします。</a:t>
            </a:r>
            <a:endParaRPr lang="ko-KR" altLang="en-US" dirty="0"/>
          </a:p>
        </p:txBody>
      </p:sp>
      <p:sp>
        <p:nvSpPr>
          <p:cNvPr id="4" name="슬라이드 번호 개체 틀 3"/>
          <p:cNvSpPr>
            <a:spLocks noGrp="1"/>
          </p:cNvSpPr>
          <p:nvPr>
            <p:ph type="sldNum" sz="quarter" idx="5"/>
          </p:nvPr>
        </p:nvSpPr>
        <p:spPr/>
        <p:txBody>
          <a:bodyPr/>
          <a:lstStyle/>
          <a:p>
            <a:fld id="{9B7B956E-AB7E-4350-A599-BD16CF6E00D3}" type="slidenum">
              <a:rPr lang="ko-KR" altLang="en-US" smtClean="0"/>
              <a:t>1</a:t>
            </a:fld>
            <a:endParaRPr lang="ko-KR" altLang="en-US"/>
          </a:p>
        </p:txBody>
      </p:sp>
    </p:spTree>
    <p:extLst>
      <p:ext uri="{BB962C8B-B14F-4D97-AF65-F5344CB8AC3E}">
        <p14:creationId xmlns:p14="http://schemas.microsoft.com/office/powerpoint/2010/main" val="3431469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BBE4A-B307-A796-336B-4EF46800FD53}"/>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8D6A3A0F-BEDB-A733-89DF-2EBC3D008D6C}"/>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F875E628-B743-903C-4F42-994D095374EB}"/>
              </a:ext>
            </a:extLst>
          </p:cNvPr>
          <p:cNvSpPr>
            <a:spLocks noGrp="1"/>
          </p:cNvSpPr>
          <p:nvPr>
            <p:ph type="body" idx="1"/>
          </p:nvPr>
        </p:nvSpPr>
        <p:spPr/>
        <p:txBody>
          <a:bodyPr/>
          <a:lstStyle/>
          <a:p>
            <a:r>
              <a:rPr lang="ja-JP" altLang="en-US" dirty="0"/>
              <a:t>これを正確に記述するためには、</a:t>
            </a:r>
            <a:r>
              <a:rPr lang="ja-JP" altLang="en-US" b="1" dirty="0"/>
              <a:t>原子核相互作用から状態方程式を計算する必要</a:t>
            </a:r>
            <a:r>
              <a:rPr lang="ja-JP" altLang="en-US" dirty="0"/>
              <a:t>があります。</a:t>
            </a:r>
          </a:p>
          <a:p>
            <a:r>
              <a:rPr lang="ja-JP" altLang="en-US" dirty="0"/>
              <a:t>原子核物理学で用いられるモデルには、主に</a:t>
            </a:r>
            <a:r>
              <a:rPr lang="ja-JP" altLang="en-US" b="1" dirty="0"/>
              <a:t>平均場相互作用（</a:t>
            </a:r>
            <a:r>
              <a:rPr lang="en-US" altLang="ja-JP" b="1" dirty="0"/>
              <a:t>Mean-field Interaction</a:t>
            </a:r>
            <a:r>
              <a:rPr lang="ja-JP" altLang="en-US" b="1" dirty="0"/>
              <a:t>）を用いるモデル</a:t>
            </a:r>
            <a:r>
              <a:rPr lang="ja-JP" altLang="en-US" dirty="0"/>
              <a:t>と、より厳密な</a:t>
            </a:r>
            <a:r>
              <a:rPr lang="en-US" altLang="ja-JP" b="1" dirty="0"/>
              <a:t>Ab initio</a:t>
            </a:r>
            <a:r>
              <a:rPr lang="ja-JP" altLang="en-US" b="1" dirty="0"/>
              <a:t>計算方法</a:t>
            </a:r>
            <a:r>
              <a:rPr lang="ja-JP" altLang="en-US" dirty="0"/>
              <a:t>があります。</a:t>
            </a:r>
            <a:endParaRPr lang="en-US" altLang="ja-JP" dirty="0"/>
          </a:p>
          <a:p>
            <a:r>
              <a:rPr lang="ja-JP" altLang="en-US" dirty="0"/>
              <a:t>これらの手法を用いて、</a:t>
            </a:r>
            <a:r>
              <a:rPr lang="ja-JP" altLang="en-US" b="1" dirty="0"/>
              <a:t>中性子星の各領域の状態方程式</a:t>
            </a:r>
            <a:r>
              <a:rPr lang="ja-JP" altLang="en-US" dirty="0"/>
              <a:t>を構築することで、最終的に</a:t>
            </a:r>
            <a:r>
              <a:rPr lang="ja-JP" altLang="en-US" b="1" dirty="0"/>
              <a:t>中性子星全体の状態方程式</a:t>
            </a:r>
            <a:r>
              <a:rPr lang="ja-JP" altLang="en-US" dirty="0"/>
              <a:t>を得ることができます。</a:t>
            </a:r>
          </a:p>
          <a:p>
            <a:r>
              <a:rPr lang="ja-JP" altLang="en-US" dirty="0"/>
              <a:t>本発表では、特に</a:t>
            </a:r>
            <a:r>
              <a:rPr lang="en-US" altLang="ja-JP" b="1" dirty="0" err="1"/>
              <a:t>Skyrme</a:t>
            </a:r>
            <a:r>
              <a:rPr lang="ja-JP" altLang="en-US" b="1" dirty="0"/>
              <a:t>相互作用</a:t>
            </a:r>
            <a:r>
              <a:rPr lang="ja-JP" altLang="en-US" dirty="0"/>
              <a:t>を用いた結果についてお話しします。</a:t>
            </a:r>
          </a:p>
          <a:p>
            <a:endParaRPr lang="ko-KR" altLang="en-US" dirty="0"/>
          </a:p>
        </p:txBody>
      </p:sp>
      <p:sp>
        <p:nvSpPr>
          <p:cNvPr id="4" name="슬라이드 번호 개체 틀 3">
            <a:extLst>
              <a:ext uri="{FF2B5EF4-FFF2-40B4-BE49-F238E27FC236}">
                <a16:creationId xmlns:a16="http://schemas.microsoft.com/office/drawing/2014/main" id="{098ACAE9-6DF7-7582-7FD8-7FDEFD0098C1}"/>
              </a:ext>
            </a:extLst>
          </p:cNvPr>
          <p:cNvSpPr>
            <a:spLocks noGrp="1"/>
          </p:cNvSpPr>
          <p:nvPr>
            <p:ph type="sldNum" sz="quarter" idx="5"/>
          </p:nvPr>
        </p:nvSpPr>
        <p:spPr/>
        <p:txBody>
          <a:bodyPr/>
          <a:lstStyle/>
          <a:p>
            <a:fld id="{9B7B956E-AB7E-4350-A599-BD16CF6E00D3}" type="slidenum">
              <a:rPr lang="ko-KR" altLang="en-US" smtClean="0"/>
              <a:t>10</a:t>
            </a:fld>
            <a:endParaRPr lang="ko-KR" altLang="en-US"/>
          </a:p>
        </p:txBody>
      </p:sp>
    </p:spTree>
    <p:extLst>
      <p:ext uri="{BB962C8B-B14F-4D97-AF65-F5344CB8AC3E}">
        <p14:creationId xmlns:p14="http://schemas.microsoft.com/office/powerpoint/2010/main" val="1802135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ECB9A-2315-3CD0-C5CE-A5532E8F1C27}"/>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5B44AB91-E4AD-A2C2-088A-3C17D98AEFE3}"/>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54DC448D-123C-549F-157B-7E916078A8ED}"/>
              </a:ext>
            </a:extLst>
          </p:cNvPr>
          <p:cNvSpPr>
            <a:spLocks noGrp="1"/>
          </p:cNvSpPr>
          <p:nvPr>
            <p:ph type="body" idx="1"/>
          </p:nvPr>
        </p:nvSpPr>
        <p:spPr/>
        <p:txBody>
          <a:bodyPr/>
          <a:lstStyle/>
          <a:p>
            <a:r>
              <a:rPr lang="ja-JP" altLang="en-US" dirty="0"/>
              <a:t>中性子星は主に</a:t>
            </a:r>
            <a:r>
              <a:rPr lang="en-US" altLang="ja-JP" b="1" dirty="0"/>
              <a:t>4</a:t>
            </a:r>
            <a:r>
              <a:rPr lang="ja-JP" altLang="en-US" b="1" dirty="0"/>
              <a:t>つの領域</a:t>
            </a:r>
            <a:r>
              <a:rPr lang="ja-JP" altLang="en-US" dirty="0"/>
              <a:t>に分けられますが、</a:t>
            </a:r>
            <a:r>
              <a:rPr lang="ja-JP" altLang="en-US" b="1" dirty="0"/>
              <a:t>アウタークラス（</a:t>
            </a:r>
            <a:r>
              <a:rPr lang="en-US" altLang="ja-JP" b="1" dirty="0"/>
              <a:t>Outer Crust</a:t>
            </a:r>
            <a:r>
              <a:rPr lang="ja-JP" altLang="en-US" b="1" dirty="0"/>
              <a:t>）は格子構造</a:t>
            </a:r>
            <a:r>
              <a:rPr lang="ja-JP" altLang="en-US" dirty="0"/>
              <a:t>を持つと考えられています。</a:t>
            </a:r>
            <a:endParaRPr lang="en-US" altLang="ja-JP" dirty="0"/>
          </a:p>
          <a:p>
            <a:r>
              <a:rPr lang="ja-JP" altLang="en-US" dirty="0"/>
              <a:t>さらに、密度が増加すると、格子が圧縮されて変形し、パスタ構造と呼ばれる特殊な構造を形成すると考えられています。</a:t>
            </a:r>
          </a:p>
          <a:p>
            <a:r>
              <a:rPr lang="ja-JP" altLang="en-US" dirty="0"/>
              <a:t>コア</a:t>
            </a:r>
            <a:r>
              <a:rPr lang="ja-JP" altLang="en-US" b="1" dirty="0"/>
              <a:t>は</a:t>
            </a:r>
            <a:r>
              <a:rPr lang="en-US" altLang="ja-JP" dirty="0"/>
              <a:t>Uniform Nuclear Matter</a:t>
            </a:r>
            <a:r>
              <a:rPr lang="ja-JP" altLang="en-US" dirty="0"/>
              <a:t>で構成されているとされ、</a:t>
            </a:r>
            <a:r>
              <a:rPr lang="ja-JP" altLang="en-US" b="1" dirty="0"/>
              <a:t>アウターコアには中性子、陽子、電子、ミューオン</a:t>
            </a:r>
            <a:r>
              <a:rPr lang="ja-JP" altLang="en-US" dirty="0"/>
              <a:t>が存在し、</a:t>
            </a:r>
            <a:r>
              <a:rPr lang="ja-JP" altLang="en-US" b="1" dirty="0"/>
              <a:t>インナーコアにはハイペロンやクォーク物質が存在する可能性</a:t>
            </a:r>
            <a:r>
              <a:rPr lang="ja-JP" altLang="en-US" dirty="0"/>
              <a:t>があります。</a:t>
            </a:r>
          </a:p>
          <a:p>
            <a:r>
              <a:rPr lang="ja-JP" altLang="en-US" dirty="0"/>
              <a:t>本研究では、</a:t>
            </a:r>
            <a:r>
              <a:rPr lang="ja-JP" altLang="en-US" b="1" dirty="0"/>
              <a:t>インナーコアは考慮せず、クラス部分には</a:t>
            </a:r>
            <a:r>
              <a:rPr lang="en-US" altLang="ja-JP" b="1" dirty="0"/>
              <a:t>BPS</a:t>
            </a:r>
            <a:r>
              <a:rPr lang="ja-JP" altLang="en-US" b="1" dirty="0"/>
              <a:t>状態方程式を使用</a:t>
            </a:r>
            <a:r>
              <a:rPr lang="ja-JP" altLang="en-US" dirty="0"/>
              <a:t>しました。</a:t>
            </a:r>
          </a:p>
          <a:p>
            <a:endParaRPr lang="ko-KR" altLang="en-US" dirty="0"/>
          </a:p>
        </p:txBody>
      </p:sp>
      <p:sp>
        <p:nvSpPr>
          <p:cNvPr id="4" name="슬라이드 번호 개체 틀 3">
            <a:extLst>
              <a:ext uri="{FF2B5EF4-FFF2-40B4-BE49-F238E27FC236}">
                <a16:creationId xmlns:a16="http://schemas.microsoft.com/office/drawing/2014/main" id="{72AA8F45-0581-5462-F076-5339C7AD4371}"/>
              </a:ext>
            </a:extLst>
          </p:cNvPr>
          <p:cNvSpPr>
            <a:spLocks noGrp="1"/>
          </p:cNvSpPr>
          <p:nvPr>
            <p:ph type="sldNum" sz="quarter" idx="5"/>
          </p:nvPr>
        </p:nvSpPr>
        <p:spPr/>
        <p:txBody>
          <a:bodyPr/>
          <a:lstStyle/>
          <a:p>
            <a:fld id="{9B7B956E-AB7E-4350-A599-BD16CF6E00D3}" type="slidenum">
              <a:rPr lang="ko-KR" altLang="en-US" smtClean="0"/>
              <a:t>11</a:t>
            </a:fld>
            <a:endParaRPr lang="ko-KR" altLang="en-US"/>
          </a:p>
        </p:txBody>
      </p:sp>
    </p:spTree>
    <p:extLst>
      <p:ext uri="{BB962C8B-B14F-4D97-AF65-F5344CB8AC3E}">
        <p14:creationId xmlns:p14="http://schemas.microsoft.com/office/powerpoint/2010/main" val="581119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F8788-44B2-BFE0-21BE-E4017DF780A6}"/>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4FDE8AC5-0BD3-870C-599F-EE8666F53E16}"/>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CB66D84E-B74C-B0C6-B273-401010E211CB}"/>
              </a:ext>
            </a:extLst>
          </p:cNvPr>
          <p:cNvSpPr>
            <a:spLocks noGrp="1"/>
          </p:cNvSpPr>
          <p:nvPr>
            <p:ph type="body" idx="1"/>
          </p:nvPr>
        </p:nvSpPr>
        <p:spPr/>
        <p:txBody>
          <a:bodyPr/>
          <a:lstStyle/>
          <a:p>
            <a:r>
              <a:rPr lang="ja-JP" altLang="en-US" dirty="0"/>
              <a:t>目次です。</a:t>
            </a:r>
            <a:br>
              <a:rPr lang="ja-JP" altLang="en-US" dirty="0"/>
            </a:br>
            <a:r>
              <a:rPr lang="ja-JP" altLang="en-US" dirty="0"/>
              <a:t>最初に、背景と研究目的について説明し、次に状態方程式と中性子星の内部構造の計算方法についてお話しします。</a:t>
            </a:r>
            <a:br>
              <a:rPr lang="ja-JP" altLang="en-US" dirty="0"/>
            </a:br>
            <a:r>
              <a:rPr lang="ja-JP" altLang="en-US" dirty="0"/>
              <a:t>そして、最後に結果とまとめの順で発表を進めていきます。</a:t>
            </a:r>
          </a:p>
          <a:p>
            <a:r>
              <a:rPr lang="en-US" altLang="ja-JP" dirty="0"/>
              <a:t>4o</a:t>
            </a:r>
          </a:p>
          <a:p>
            <a:endParaRPr lang="ko-KR" altLang="en-US" dirty="0"/>
          </a:p>
        </p:txBody>
      </p:sp>
      <p:sp>
        <p:nvSpPr>
          <p:cNvPr id="4" name="슬라이드 번호 개체 틀 3">
            <a:extLst>
              <a:ext uri="{FF2B5EF4-FFF2-40B4-BE49-F238E27FC236}">
                <a16:creationId xmlns:a16="http://schemas.microsoft.com/office/drawing/2014/main" id="{B59DF74F-3C93-BD23-0D19-E542A3DE59E4}"/>
              </a:ext>
            </a:extLst>
          </p:cNvPr>
          <p:cNvSpPr>
            <a:spLocks noGrp="1"/>
          </p:cNvSpPr>
          <p:nvPr>
            <p:ph type="sldNum" sz="quarter" idx="5"/>
          </p:nvPr>
        </p:nvSpPr>
        <p:spPr/>
        <p:txBody>
          <a:bodyPr/>
          <a:lstStyle/>
          <a:p>
            <a:fld id="{9B7B956E-AB7E-4350-A599-BD16CF6E00D3}" type="slidenum">
              <a:rPr lang="ko-KR" altLang="en-US" smtClean="0"/>
              <a:t>12</a:t>
            </a:fld>
            <a:endParaRPr lang="ko-KR" altLang="en-US"/>
          </a:p>
        </p:txBody>
      </p:sp>
    </p:spTree>
    <p:extLst>
      <p:ext uri="{BB962C8B-B14F-4D97-AF65-F5344CB8AC3E}">
        <p14:creationId xmlns:p14="http://schemas.microsoft.com/office/powerpoint/2010/main" val="3913987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82B19-D374-7D6F-07C1-D2EDD26B0525}"/>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A0C2756-54D1-0C7F-8E7E-BFC4E85A3662}"/>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EED5172A-9FE0-2F3E-9EE2-34D59CE92958}"/>
              </a:ext>
            </a:extLst>
          </p:cNvPr>
          <p:cNvSpPr>
            <a:spLocks noGrp="1"/>
          </p:cNvSpPr>
          <p:nvPr>
            <p:ph type="body" idx="1"/>
          </p:nvPr>
        </p:nvSpPr>
        <p:spPr/>
        <p:txBody>
          <a:bodyPr/>
          <a:lstStyle/>
          <a:p>
            <a:r>
              <a:rPr lang="ja-JP" altLang="en-US" dirty="0"/>
              <a:t>目次です。</a:t>
            </a:r>
            <a:br>
              <a:rPr lang="ja-JP" altLang="en-US" dirty="0"/>
            </a:br>
            <a:r>
              <a:rPr lang="ja-JP" altLang="en-US" dirty="0"/>
              <a:t>最初に、背景と研究目的について説明し、次に状態方程式と中性子星の内部構造の計算方法についてお話しします。</a:t>
            </a:r>
            <a:br>
              <a:rPr lang="ja-JP" altLang="en-US" dirty="0"/>
            </a:br>
            <a:r>
              <a:rPr lang="ja-JP" altLang="en-US" dirty="0"/>
              <a:t>そして、最後に結果とまとめの順で発表を進めていきます。</a:t>
            </a:r>
          </a:p>
          <a:p>
            <a:r>
              <a:rPr lang="en-US" altLang="ja-JP" dirty="0"/>
              <a:t>4o</a:t>
            </a:r>
          </a:p>
          <a:p>
            <a:endParaRPr lang="ko-KR" altLang="en-US" dirty="0"/>
          </a:p>
        </p:txBody>
      </p:sp>
      <p:sp>
        <p:nvSpPr>
          <p:cNvPr id="4" name="슬라이드 번호 개체 틀 3">
            <a:extLst>
              <a:ext uri="{FF2B5EF4-FFF2-40B4-BE49-F238E27FC236}">
                <a16:creationId xmlns:a16="http://schemas.microsoft.com/office/drawing/2014/main" id="{DEBC540D-51DA-F562-119C-F8BD1A4FE515}"/>
              </a:ext>
            </a:extLst>
          </p:cNvPr>
          <p:cNvSpPr>
            <a:spLocks noGrp="1"/>
          </p:cNvSpPr>
          <p:nvPr>
            <p:ph type="sldNum" sz="quarter" idx="5"/>
          </p:nvPr>
        </p:nvSpPr>
        <p:spPr/>
        <p:txBody>
          <a:bodyPr/>
          <a:lstStyle/>
          <a:p>
            <a:fld id="{9B7B956E-AB7E-4350-A599-BD16CF6E00D3}" type="slidenum">
              <a:rPr lang="ko-KR" altLang="en-US" smtClean="0"/>
              <a:t>13</a:t>
            </a:fld>
            <a:endParaRPr lang="ko-KR" altLang="en-US"/>
          </a:p>
        </p:txBody>
      </p:sp>
    </p:spTree>
    <p:extLst>
      <p:ext uri="{BB962C8B-B14F-4D97-AF65-F5344CB8AC3E}">
        <p14:creationId xmlns:p14="http://schemas.microsoft.com/office/powerpoint/2010/main" val="2356518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C2F1E-D812-84B3-FE6C-0E841D3E6592}"/>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368AC34-D50F-C581-232C-F1A124685B65}"/>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0C89AF9F-917C-875E-955D-EE6976D58BD8}"/>
              </a:ext>
            </a:extLst>
          </p:cNvPr>
          <p:cNvSpPr>
            <a:spLocks noGrp="1"/>
          </p:cNvSpPr>
          <p:nvPr>
            <p:ph type="body" idx="1"/>
          </p:nvPr>
        </p:nvSpPr>
        <p:spPr/>
        <p:txBody>
          <a:bodyPr/>
          <a:lstStyle/>
          <a:p>
            <a:r>
              <a:rPr lang="ja-JP" altLang="en-US" dirty="0"/>
              <a:t>目次です。</a:t>
            </a:r>
            <a:br>
              <a:rPr lang="ja-JP" altLang="en-US" dirty="0"/>
            </a:br>
            <a:r>
              <a:rPr lang="ja-JP" altLang="en-US" dirty="0"/>
              <a:t>最初に、背景と研究目的について説明し、次に状態方程式と中性子星の内部構造の計算方法についてお話しします。</a:t>
            </a:r>
            <a:br>
              <a:rPr lang="ja-JP" altLang="en-US" dirty="0"/>
            </a:br>
            <a:r>
              <a:rPr lang="ja-JP" altLang="en-US" dirty="0"/>
              <a:t>そして、最後に結果とまとめの順で発表を進めていきます。</a:t>
            </a:r>
          </a:p>
          <a:p>
            <a:r>
              <a:rPr lang="en-US" altLang="ja-JP" dirty="0"/>
              <a:t>4o</a:t>
            </a:r>
          </a:p>
          <a:p>
            <a:endParaRPr lang="ko-KR" altLang="en-US" dirty="0"/>
          </a:p>
        </p:txBody>
      </p:sp>
      <p:sp>
        <p:nvSpPr>
          <p:cNvPr id="4" name="슬라이드 번호 개체 틀 3">
            <a:extLst>
              <a:ext uri="{FF2B5EF4-FFF2-40B4-BE49-F238E27FC236}">
                <a16:creationId xmlns:a16="http://schemas.microsoft.com/office/drawing/2014/main" id="{2872E932-F038-1A3C-B766-2140143F35B7}"/>
              </a:ext>
            </a:extLst>
          </p:cNvPr>
          <p:cNvSpPr>
            <a:spLocks noGrp="1"/>
          </p:cNvSpPr>
          <p:nvPr>
            <p:ph type="sldNum" sz="quarter" idx="5"/>
          </p:nvPr>
        </p:nvSpPr>
        <p:spPr/>
        <p:txBody>
          <a:bodyPr/>
          <a:lstStyle/>
          <a:p>
            <a:fld id="{9B7B956E-AB7E-4350-A599-BD16CF6E00D3}" type="slidenum">
              <a:rPr lang="ko-KR" altLang="en-US" smtClean="0"/>
              <a:t>14</a:t>
            </a:fld>
            <a:endParaRPr lang="ko-KR" altLang="en-US"/>
          </a:p>
        </p:txBody>
      </p:sp>
    </p:spTree>
    <p:extLst>
      <p:ext uri="{BB962C8B-B14F-4D97-AF65-F5344CB8AC3E}">
        <p14:creationId xmlns:p14="http://schemas.microsoft.com/office/powerpoint/2010/main" val="995735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10793-F3A1-F2A2-161A-C846ACCE6BAC}"/>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AC37FDE8-5389-4A2F-E432-67E415E4D48E}"/>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8A606538-709F-2DAA-D873-D6260B06734F}"/>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55CB39F2-2223-318D-4A65-994A42EBEA05}"/>
              </a:ext>
            </a:extLst>
          </p:cNvPr>
          <p:cNvSpPr>
            <a:spLocks noGrp="1"/>
          </p:cNvSpPr>
          <p:nvPr>
            <p:ph type="sldNum" sz="quarter" idx="5"/>
          </p:nvPr>
        </p:nvSpPr>
        <p:spPr/>
        <p:txBody>
          <a:bodyPr/>
          <a:lstStyle/>
          <a:p>
            <a:fld id="{9B7B956E-AB7E-4350-A599-BD16CF6E00D3}" type="slidenum">
              <a:rPr lang="ko-KR" altLang="en-US" smtClean="0"/>
              <a:t>15</a:t>
            </a:fld>
            <a:endParaRPr lang="ko-KR" altLang="en-US"/>
          </a:p>
        </p:txBody>
      </p:sp>
    </p:spTree>
    <p:extLst>
      <p:ext uri="{BB962C8B-B14F-4D97-AF65-F5344CB8AC3E}">
        <p14:creationId xmlns:p14="http://schemas.microsoft.com/office/powerpoint/2010/main" val="1051210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814A2-5E84-DF4F-8D86-30055F676952}"/>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8BBEAA8E-E156-B1EC-B38F-4BAD48FCB1DA}"/>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FAC568E1-7073-9595-822A-275422A32C5A}"/>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C717113E-5A9B-1D74-9A0F-79645E7FB465}"/>
              </a:ext>
            </a:extLst>
          </p:cNvPr>
          <p:cNvSpPr>
            <a:spLocks noGrp="1"/>
          </p:cNvSpPr>
          <p:nvPr>
            <p:ph type="sldNum" sz="quarter" idx="5"/>
          </p:nvPr>
        </p:nvSpPr>
        <p:spPr/>
        <p:txBody>
          <a:bodyPr/>
          <a:lstStyle/>
          <a:p>
            <a:fld id="{9B7B956E-AB7E-4350-A599-BD16CF6E00D3}" type="slidenum">
              <a:rPr lang="ko-KR" altLang="en-US" smtClean="0"/>
              <a:t>16</a:t>
            </a:fld>
            <a:endParaRPr lang="ko-KR" altLang="en-US"/>
          </a:p>
        </p:txBody>
      </p:sp>
    </p:spTree>
    <p:extLst>
      <p:ext uri="{BB962C8B-B14F-4D97-AF65-F5344CB8AC3E}">
        <p14:creationId xmlns:p14="http://schemas.microsoft.com/office/powerpoint/2010/main" val="1064530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8BF89-9432-7A7C-7224-154B7ABBF4D8}"/>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68DF41B1-7B41-15CB-F41F-79D6E883A80B}"/>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84326B44-C0A0-904A-842D-E4F61E7C92A7}"/>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BBF44712-53FA-782D-5CAB-717C37182EAF}"/>
              </a:ext>
            </a:extLst>
          </p:cNvPr>
          <p:cNvSpPr>
            <a:spLocks noGrp="1"/>
          </p:cNvSpPr>
          <p:nvPr>
            <p:ph type="sldNum" sz="quarter" idx="5"/>
          </p:nvPr>
        </p:nvSpPr>
        <p:spPr/>
        <p:txBody>
          <a:bodyPr/>
          <a:lstStyle/>
          <a:p>
            <a:fld id="{9B7B956E-AB7E-4350-A599-BD16CF6E00D3}" type="slidenum">
              <a:rPr lang="ko-KR" altLang="en-US" smtClean="0"/>
              <a:t>17</a:t>
            </a:fld>
            <a:endParaRPr lang="ko-KR" altLang="en-US"/>
          </a:p>
        </p:txBody>
      </p:sp>
    </p:spTree>
    <p:extLst>
      <p:ext uri="{BB962C8B-B14F-4D97-AF65-F5344CB8AC3E}">
        <p14:creationId xmlns:p14="http://schemas.microsoft.com/office/powerpoint/2010/main" val="1164794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1A401-592E-43E9-F891-83B9DCAC3C76}"/>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82CA8B49-EB7A-598A-CE0D-DACDEA4423E5}"/>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F17488AD-1953-88B7-E4AF-1FBF008B044C}"/>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75B9B060-4F82-34A1-EF3E-795176F59082}"/>
              </a:ext>
            </a:extLst>
          </p:cNvPr>
          <p:cNvSpPr>
            <a:spLocks noGrp="1"/>
          </p:cNvSpPr>
          <p:nvPr>
            <p:ph type="sldNum" sz="quarter" idx="5"/>
          </p:nvPr>
        </p:nvSpPr>
        <p:spPr/>
        <p:txBody>
          <a:bodyPr/>
          <a:lstStyle/>
          <a:p>
            <a:fld id="{9B7B956E-AB7E-4350-A599-BD16CF6E00D3}" type="slidenum">
              <a:rPr lang="ko-KR" altLang="en-US" smtClean="0"/>
              <a:t>18</a:t>
            </a:fld>
            <a:endParaRPr lang="ko-KR" altLang="en-US"/>
          </a:p>
        </p:txBody>
      </p:sp>
    </p:spTree>
    <p:extLst>
      <p:ext uri="{BB962C8B-B14F-4D97-AF65-F5344CB8AC3E}">
        <p14:creationId xmlns:p14="http://schemas.microsoft.com/office/powerpoint/2010/main" val="3355655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46D50-D577-FB5C-A403-5EBF48FAE6F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335F0831-3D0B-907E-0D50-E38AA830313D}"/>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9561D2CF-6D9E-385A-D22E-CE7FA734CE8E}"/>
              </a:ext>
            </a:extLst>
          </p:cNvPr>
          <p:cNvSpPr>
            <a:spLocks noGrp="1"/>
          </p:cNvSpPr>
          <p:nvPr>
            <p:ph type="body" idx="1"/>
          </p:nvPr>
        </p:nvSpPr>
        <p:spPr/>
        <p:txBody>
          <a:bodyPr/>
          <a:lstStyle/>
          <a:p>
            <a:r>
              <a:rPr lang="ja-JP" altLang="en-US" dirty="0"/>
              <a:t>アインシュタイン方程式に</a:t>
            </a:r>
            <a:r>
              <a:rPr lang="ja-JP" altLang="en-US" b="1" dirty="0"/>
              <a:t>球対称と完全流体の条件を適用すると、</a:t>
            </a:r>
            <a:r>
              <a:rPr lang="en-US" altLang="ja-JP" b="1" dirty="0"/>
              <a:t>3</a:t>
            </a:r>
            <a:r>
              <a:rPr lang="ja-JP" altLang="en-US" b="1" dirty="0"/>
              <a:t>つの方程式が導（みちび）かれます。これらを組み合わせることで</a:t>
            </a:r>
            <a:r>
              <a:rPr lang="en-US" altLang="ja-JP" b="1" dirty="0"/>
              <a:t>1</a:t>
            </a:r>
            <a:r>
              <a:rPr lang="ja-JP" altLang="en-US" b="1" dirty="0"/>
              <a:t>つの方程式</a:t>
            </a:r>
            <a:r>
              <a:rPr lang="ja-JP" altLang="en-US" dirty="0"/>
              <a:t>を得ることができます。</a:t>
            </a:r>
            <a:endParaRPr lang="en-US" altLang="ja-JP" dirty="0"/>
          </a:p>
          <a:p>
            <a:r>
              <a:rPr lang="ja-JP" altLang="en-US" dirty="0"/>
              <a:t>これが</a:t>
            </a:r>
            <a:r>
              <a:rPr lang="en-US" altLang="ja-JP" dirty="0"/>
              <a:t>TOV</a:t>
            </a:r>
            <a:r>
              <a:rPr lang="ja-JP" altLang="en-US" dirty="0"/>
              <a:t>方程式です。</a:t>
            </a:r>
          </a:p>
          <a:p>
            <a:r>
              <a:rPr lang="ja-JP" altLang="en-US" dirty="0"/>
              <a:t>しかし、</a:t>
            </a:r>
            <a:r>
              <a:rPr lang="ja-JP" altLang="en-US" b="1" dirty="0"/>
              <a:t>軸対称の場合、アインシュタイン方程式には解析解が存在しない</a:t>
            </a:r>
            <a:r>
              <a:rPr lang="ja-JP" altLang="en-US" dirty="0"/>
              <a:t>ため、</a:t>
            </a:r>
            <a:r>
              <a:rPr lang="ja-JP" altLang="en-US" b="1" dirty="0"/>
              <a:t>数値的に直接計算する必要</a:t>
            </a:r>
            <a:r>
              <a:rPr lang="ja-JP" altLang="en-US" dirty="0"/>
              <a:t>があります。</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ja-JP" b="1" dirty="0"/>
              <a:t>KEH</a:t>
            </a:r>
            <a:r>
              <a:rPr lang="ja-JP" altLang="en-US" b="1" dirty="0"/>
              <a:t>法</a:t>
            </a:r>
            <a:r>
              <a:rPr lang="ja-JP" altLang="en-US" dirty="0"/>
              <a:t>によれば、</a:t>
            </a:r>
            <a:r>
              <a:rPr lang="ja-JP" altLang="en-US" b="1" dirty="0"/>
              <a:t>軸対称のアインシュタイン方程式は以下の</a:t>
            </a:r>
            <a:r>
              <a:rPr lang="en-US" altLang="ja-JP" b="1" dirty="0"/>
              <a:t>3</a:t>
            </a:r>
            <a:r>
              <a:rPr lang="ja-JP" altLang="en-US" b="1" dirty="0"/>
              <a:t>つの方程式</a:t>
            </a:r>
            <a:r>
              <a:rPr lang="ja-JP" altLang="en-US" dirty="0"/>
              <a:t>として整理（せいり）され、それぞれの</a:t>
            </a:r>
            <a:r>
              <a:rPr lang="ja-JP" altLang="en-US" b="1" dirty="0"/>
              <a:t>メトリックポテンシャルは積分形で計算</a:t>
            </a:r>
            <a:r>
              <a:rPr lang="ja-JP" altLang="en-US" dirty="0"/>
              <a:t>することが可能です。</a:t>
            </a:r>
            <a:endParaRPr lang="en-US" altLang="ja-JP" dirty="0"/>
          </a:p>
          <a:p>
            <a:pPr marL="0" marR="0" lvl="0" indent="0" algn="l" defTabSz="914400" rtl="0" eaLnBrk="1" fontAlgn="auto" latinLnBrk="1" hangingPunct="1">
              <a:lnSpc>
                <a:spcPct val="100000"/>
              </a:lnSpc>
              <a:spcBef>
                <a:spcPts val="0"/>
              </a:spcBef>
              <a:spcAft>
                <a:spcPts val="0"/>
              </a:spcAft>
              <a:buClrTx/>
              <a:buSzTx/>
              <a:buFontTx/>
              <a:buNone/>
              <a:tabLst/>
              <a:defRPr/>
            </a:pPr>
            <a:r>
              <a:rPr lang="ja-JP" altLang="en-US" b="1" dirty="0">
                <a:solidFill>
                  <a:srgbClr val="AD037C"/>
                </a:solidFill>
              </a:rPr>
              <a:t>平衡条件は</a:t>
            </a:r>
            <a:r>
              <a:rPr lang="en-US" altLang="ja-JP" b="1" dirty="0">
                <a:solidFill>
                  <a:srgbClr val="AD037C"/>
                </a:solidFill>
              </a:rPr>
              <a:t>Self-consistent Field</a:t>
            </a:r>
            <a:r>
              <a:rPr lang="ja-JP" altLang="en-US" b="1" dirty="0">
                <a:solidFill>
                  <a:srgbClr val="AD037C"/>
                </a:solidFill>
              </a:rPr>
              <a:t>方法を用いて計算することができます。</a:t>
            </a:r>
            <a:endParaRPr lang="ko-KR" altLang="en-US" b="1" dirty="0">
              <a:solidFill>
                <a:srgbClr val="AD037C"/>
              </a:solidFill>
            </a:endParaRPr>
          </a:p>
          <a:p>
            <a:endParaRPr lang="ja-JP" altLang="en-US" dirty="0"/>
          </a:p>
          <a:p>
            <a:endParaRPr lang="ko-KR" altLang="en-US" dirty="0"/>
          </a:p>
        </p:txBody>
      </p:sp>
      <p:sp>
        <p:nvSpPr>
          <p:cNvPr id="4" name="슬라이드 번호 개체 틀 3">
            <a:extLst>
              <a:ext uri="{FF2B5EF4-FFF2-40B4-BE49-F238E27FC236}">
                <a16:creationId xmlns:a16="http://schemas.microsoft.com/office/drawing/2014/main" id="{E08C3B7D-709B-4D66-21CD-EB49E19E25C8}"/>
              </a:ext>
            </a:extLst>
          </p:cNvPr>
          <p:cNvSpPr>
            <a:spLocks noGrp="1"/>
          </p:cNvSpPr>
          <p:nvPr>
            <p:ph type="sldNum" sz="quarter" idx="5"/>
          </p:nvPr>
        </p:nvSpPr>
        <p:spPr/>
        <p:txBody>
          <a:bodyPr/>
          <a:lstStyle/>
          <a:p>
            <a:fld id="{9B7B956E-AB7E-4350-A599-BD16CF6E00D3}" type="slidenum">
              <a:rPr lang="ko-KR" altLang="en-US" smtClean="0"/>
              <a:t>19</a:t>
            </a:fld>
            <a:endParaRPr lang="ko-KR" altLang="en-US"/>
          </a:p>
        </p:txBody>
      </p:sp>
    </p:spTree>
    <p:extLst>
      <p:ext uri="{BB962C8B-B14F-4D97-AF65-F5344CB8AC3E}">
        <p14:creationId xmlns:p14="http://schemas.microsoft.com/office/powerpoint/2010/main" val="2642235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54BC3-F981-DE24-396B-63432043DBAF}"/>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8D489C77-35B7-3D95-FC18-434AA1EE60CD}"/>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585AB701-E538-EFD5-E281-66144671CB21}"/>
              </a:ext>
            </a:extLst>
          </p:cNvPr>
          <p:cNvSpPr>
            <a:spLocks noGrp="1"/>
          </p:cNvSpPr>
          <p:nvPr>
            <p:ph type="body" idx="1"/>
          </p:nvPr>
        </p:nvSpPr>
        <p:spPr/>
        <p:txBody>
          <a:bodyPr/>
          <a:lstStyle/>
          <a:p>
            <a:r>
              <a:rPr lang="ja-JP" altLang="en-US" dirty="0"/>
              <a:t>こんにちは。東京科学大学のクォン・ヒョクジンです。</a:t>
            </a:r>
            <a:br>
              <a:rPr lang="ja-JP" altLang="en-US" dirty="0"/>
            </a:br>
            <a:r>
              <a:rPr lang="ja-JP" altLang="en-US" dirty="0"/>
              <a:t>本日の発表のタイトルは、「</a:t>
            </a:r>
            <a:r>
              <a:rPr lang="en-US" altLang="ja-JP" dirty="0"/>
              <a:t>Komatsu-</a:t>
            </a:r>
            <a:r>
              <a:rPr lang="en-US" altLang="ja-JP" dirty="0" err="1"/>
              <a:t>Eriguchi</a:t>
            </a:r>
            <a:r>
              <a:rPr lang="en-US" altLang="ja-JP" dirty="0"/>
              <a:t>-</a:t>
            </a:r>
            <a:r>
              <a:rPr lang="en-US" altLang="ja-JP" dirty="0" err="1"/>
              <a:t>Hachisu</a:t>
            </a:r>
            <a:r>
              <a:rPr lang="ja-JP" altLang="en-US" dirty="0"/>
              <a:t>法を用いた高速回転する中性子星の構造計算」です。</a:t>
            </a:r>
            <a:endParaRPr lang="en-US" altLang="ja-JP" dirty="0"/>
          </a:p>
          <a:p>
            <a:r>
              <a:rPr lang="ja-JP" altLang="en-US" dirty="0"/>
              <a:t>よろしくお願いします。</a:t>
            </a:r>
            <a:endParaRPr lang="ko-KR" altLang="en-US" dirty="0"/>
          </a:p>
        </p:txBody>
      </p:sp>
      <p:sp>
        <p:nvSpPr>
          <p:cNvPr id="4" name="슬라이드 번호 개체 틀 3">
            <a:extLst>
              <a:ext uri="{FF2B5EF4-FFF2-40B4-BE49-F238E27FC236}">
                <a16:creationId xmlns:a16="http://schemas.microsoft.com/office/drawing/2014/main" id="{A155B25C-5C43-81C9-16C0-B22D220A1392}"/>
              </a:ext>
            </a:extLst>
          </p:cNvPr>
          <p:cNvSpPr>
            <a:spLocks noGrp="1"/>
          </p:cNvSpPr>
          <p:nvPr>
            <p:ph type="sldNum" sz="quarter" idx="5"/>
          </p:nvPr>
        </p:nvSpPr>
        <p:spPr/>
        <p:txBody>
          <a:bodyPr/>
          <a:lstStyle/>
          <a:p>
            <a:fld id="{9B7B956E-AB7E-4350-A599-BD16CF6E00D3}" type="slidenum">
              <a:rPr lang="ko-KR" altLang="en-US" smtClean="0"/>
              <a:t>2</a:t>
            </a:fld>
            <a:endParaRPr lang="ko-KR" altLang="en-US"/>
          </a:p>
        </p:txBody>
      </p:sp>
    </p:spTree>
    <p:extLst>
      <p:ext uri="{BB962C8B-B14F-4D97-AF65-F5344CB8AC3E}">
        <p14:creationId xmlns:p14="http://schemas.microsoft.com/office/powerpoint/2010/main" val="3998962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51748-4331-EDB4-0003-068BDE250770}"/>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FEAB7A51-6EB7-2C73-5624-701F692F4B25}"/>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3658E99C-9704-6CFA-07E3-9E24A0859536}"/>
              </a:ext>
            </a:extLst>
          </p:cNvPr>
          <p:cNvSpPr>
            <a:spLocks noGrp="1"/>
          </p:cNvSpPr>
          <p:nvPr>
            <p:ph type="body" idx="1"/>
          </p:nvPr>
        </p:nvSpPr>
        <p:spPr/>
        <p:txBody>
          <a:bodyPr/>
          <a:lstStyle/>
          <a:p>
            <a:r>
              <a:rPr lang="ja-JP" altLang="en-US" dirty="0"/>
              <a:t>平衡状態を求める方法として、まず</a:t>
            </a:r>
            <a:r>
              <a:rPr lang="en-US" altLang="ja-JP" b="1" dirty="0"/>
              <a:t>TOV</a:t>
            </a:r>
            <a:r>
              <a:rPr lang="ja-JP" altLang="en-US" b="1" dirty="0"/>
              <a:t>方程式を解くことで初期条件としてのメトリックポテンシャルを決定</a:t>
            </a:r>
            <a:r>
              <a:rPr lang="ja-JP" altLang="en-US" dirty="0"/>
              <a:t>します。</a:t>
            </a:r>
            <a:endParaRPr lang="en-US" altLang="ja-JP" dirty="0"/>
          </a:p>
          <a:p>
            <a:r>
              <a:rPr lang="ja-JP" altLang="en-US" dirty="0"/>
              <a:t>その後、</a:t>
            </a:r>
            <a:r>
              <a:rPr lang="ja-JP" altLang="en-US" b="1" dirty="0"/>
              <a:t>積分形式を用いてメトリックポテンシャルを更新（こうしん）</a:t>
            </a:r>
            <a:r>
              <a:rPr lang="ja-JP" altLang="en-US" dirty="0"/>
              <a:t>していきます。</a:t>
            </a:r>
          </a:p>
          <a:p>
            <a:r>
              <a:rPr lang="ja-JP" altLang="en-US" dirty="0"/>
              <a:t>このプロセスは、</a:t>
            </a:r>
            <a:r>
              <a:rPr lang="ja-JP" altLang="en-US" b="1" dirty="0"/>
              <a:t>精度条件を満たすまで繰（く）り返（か）し</a:t>
            </a:r>
            <a:r>
              <a:rPr lang="ja-JP" altLang="en-US" dirty="0"/>
              <a:t>行われ、最終的に</a:t>
            </a:r>
            <a:r>
              <a:rPr lang="ja-JP" altLang="en-US" b="1" dirty="0"/>
              <a:t>回転する中性子星の内部構造を得ることができます。</a:t>
            </a:r>
            <a:endParaRPr lang="ja-JP" altLang="en-US" dirty="0"/>
          </a:p>
          <a:p>
            <a:endParaRPr lang="ko-KR" altLang="en-US" dirty="0"/>
          </a:p>
        </p:txBody>
      </p:sp>
      <p:sp>
        <p:nvSpPr>
          <p:cNvPr id="4" name="슬라이드 번호 개체 틀 3">
            <a:extLst>
              <a:ext uri="{FF2B5EF4-FFF2-40B4-BE49-F238E27FC236}">
                <a16:creationId xmlns:a16="http://schemas.microsoft.com/office/drawing/2014/main" id="{1AD86760-A46F-241F-328A-DA61C8AA6F5E}"/>
              </a:ext>
            </a:extLst>
          </p:cNvPr>
          <p:cNvSpPr>
            <a:spLocks noGrp="1"/>
          </p:cNvSpPr>
          <p:nvPr>
            <p:ph type="sldNum" sz="quarter" idx="5"/>
          </p:nvPr>
        </p:nvSpPr>
        <p:spPr/>
        <p:txBody>
          <a:bodyPr/>
          <a:lstStyle/>
          <a:p>
            <a:fld id="{9B7B956E-AB7E-4350-A599-BD16CF6E00D3}" type="slidenum">
              <a:rPr lang="ko-KR" altLang="en-US" smtClean="0"/>
              <a:t>20</a:t>
            </a:fld>
            <a:endParaRPr lang="ko-KR" altLang="en-US"/>
          </a:p>
        </p:txBody>
      </p:sp>
    </p:spTree>
    <p:extLst>
      <p:ext uri="{BB962C8B-B14F-4D97-AF65-F5344CB8AC3E}">
        <p14:creationId xmlns:p14="http://schemas.microsoft.com/office/powerpoint/2010/main" val="2806129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5EA97-6B24-244D-B7F8-26007C14B9E1}"/>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F3D4CF14-9988-314B-E994-3FD79D54617D}"/>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2E9F1C99-C253-7F43-C2A6-F8E6395AC5C4}"/>
              </a:ext>
            </a:extLst>
          </p:cNvPr>
          <p:cNvSpPr>
            <a:spLocks noGrp="1"/>
          </p:cNvSpPr>
          <p:nvPr>
            <p:ph type="body" idx="1"/>
          </p:nvPr>
        </p:nvSpPr>
        <p:spPr/>
        <p:txBody>
          <a:bodyPr/>
          <a:lstStyle/>
          <a:p>
            <a:r>
              <a:rPr lang="ja-JP" altLang="en-US" dirty="0"/>
              <a:t>目次です。</a:t>
            </a:r>
            <a:br>
              <a:rPr lang="ja-JP" altLang="en-US" dirty="0"/>
            </a:br>
            <a:r>
              <a:rPr lang="ja-JP" altLang="en-US" dirty="0"/>
              <a:t>最初に、背景と研究目的について説明し、次に状態方程式と中性子星の内部構造の計算方法についてお話しします。</a:t>
            </a:r>
            <a:br>
              <a:rPr lang="ja-JP" altLang="en-US" dirty="0"/>
            </a:br>
            <a:r>
              <a:rPr lang="ja-JP" altLang="en-US" dirty="0"/>
              <a:t>そして、最後に結果とまとめの順で発表を進めていきます。</a:t>
            </a:r>
          </a:p>
          <a:p>
            <a:r>
              <a:rPr lang="en-US" altLang="ja-JP" dirty="0"/>
              <a:t>4o</a:t>
            </a:r>
          </a:p>
          <a:p>
            <a:endParaRPr lang="ko-KR" altLang="en-US" dirty="0"/>
          </a:p>
        </p:txBody>
      </p:sp>
      <p:sp>
        <p:nvSpPr>
          <p:cNvPr id="4" name="슬라이드 번호 개체 틀 3">
            <a:extLst>
              <a:ext uri="{FF2B5EF4-FFF2-40B4-BE49-F238E27FC236}">
                <a16:creationId xmlns:a16="http://schemas.microsoft.com/office/drawing/2014/main" id="{D5D81BBE-F622-9D20-EE96-5EDF327F53D7}"/>
              </a:ext>
            </a:extLst>
          </p:cNvPr>
          <p:cNvSpPr>
            <a:spLocks noGrp="1"/>
          </p:cNvSpPr>
          <p:nvPr>
            <p:ph type="sldNum" sz="quarter" idx="5"/>
          </p:nvPr>
        </p:nvSpPr>
        <p:spPr/>
        <p:txBody>
          <a:bodyPr/>
          <a:lstStyle/>
          <a:p>
            <a:fld id="{9B7B956E-AB7E-4350-A599-BD16CF6E00D3}" type="slidenum">
              <a:rPr lang="ko-KR" altLang="en-US" smtClean="0"/>
              <a:t>21</a:t>
            </a:fld>
            <a:endParaRPr lang="ko-KR" altLang="en-US"/>
          </a:p>
        </p:txBody>
      </p:sp>
    </p:spTree>
    <p:extLst>
      <p:ext uri="{BB962C8B-B14F-4D97-AF65-F5344CB8AC3E}">
        <p14:creationId xmlns:p14="http://schemas.microsoft.com/office/powerpoint/2010/main" val="1019133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2EF2A-4625-68E0-DCDA-40ADC3F871FB}"/>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3A71D52-A2F0-46EA-0D19-0B3298410155}"/>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1189AEA2-CDDA-0243-208B-18306EB7ACBA}"/>
              </a:ext>
            </a:extLst>
          </p:cNvPr>
          <p:cNvSpPr>
            <a:spLocks noGrp="1"/>
          </p:cNvSpPr>
          <p:nvPr>
            <p:ph type="body" idx="1"/>
          </p:nvPr>
        </p:nvSpPr>
        <p:spPr/>
        <p:txBody>
          <a:bodyPr/>
          <a:lstStyle/>
          <a:p>
            <a:r>
              <a:rPr lang="ja-JP" altLang="en-US" dirty="0"/>
              <a:t>目次です。</a:t>
            </a:r>
            <a:br>
              <a:rPr lang="ja-JP" altLang="en-US" dirty="0"/>
            </a:br>
            <a:r>
              <a:rPr lang="ja-JP" altLang="en-US" dirty="0"/>
              <a:t>最初に、背景と研究目的について説明し、次に状態方程式と中性子星の内部構造の計算方法についてお話しします。</a:t>
            </a:r>
            <a:br>
              <a:rPr lang="ja-JP" altLang="en-US" dirty="0"/>
            </a:br>
            <a:r>
              <a:rPr lang="ja-JP" altLang="en-US" dirty="0"/>
              <a:t>そして、最後に結果とまとめの順で発表を進めていきます。</a:t>
            </a:r>
          </a:p>
          <a:p>
            <a:r>
              <a:rPr lang="en-US" altLang="ja-JP" dirty="0"/>
              <a:t>4o</a:t>
            </a:r>
          </a:p>
          <a:p>
            <a:endParaRPr lang="ko-KR" altLang="en-US" dirty="0"/>
          </a:p>
        </p:txBody>
      </p:sp>
      <p:sp>
        <p:nvSpPr>
          <p:cNvPr id="4" name="슬라이드 번호 개체 틀 3">
            <a:extLst>
              <a:ext uri="{FF2B5EF4-FFF2-40B4-BE49-F238E27FC236}">
                <a16:creationId xmlns:a16="http://schemas.microsoft.com/office/drawing/2014/main" id="{EFE334DC-4A56-3169-C233-14D79ACA604E}"/>
              </a:ext>
            </a:extLst>
          </p:cNvPr>
          <p:cNvSpPr>
            <a:spLocks noGrp="1"/>
          </p:cNvSpPr>
          <p:nvPr>
            <p:ph type="sldNum" sz="quarter" idx="5"/>
          </p:nvPr>
        </p:nvSpPr>
        <p:spPr/>
        <p:txBody>
          <a:bodyPr/>
          <a:lstStyle/>
          <a:p>
            <a:fld id="{9B7B956E-AB7E-4350-A599-BD16CF6E00D3}" type="slidenum">
              <a:rPr lang="ko-KR" altLang="en-US" smtClean="0"/>
              <a:t>22</a:t>
            </a:fld>
            <a:endParaRPr lang="ko-KR" altLang="en-US"/>
          </a:p>
        </p:txBody>
      </p:sp>
    </p:spTree>
    <p:extLst>
      <p:ext uri="{BB962C8B-B14F-4D97-AF65-F5344CB8AC3E}">
        <p14:creationId xmlns:p14="http://schemas.microsoft.com/office/powerpoint/2010/main" val="2114452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0B43B-9421-3BF7-0BF6-7F42A1063FAE}"/>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557CDBA5-DF13-9618-9E89-438E9EF3A42A}"/>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B98B6D17-4C3E-527F-90BF-5D8EAE023CDD}"/>
              </a:ext>
            </a:extLst>
          </p:cNvPr>
          <p:cNvSpPr>
            <a:spLocks noGrp="1"/>
          </p:cNvSpPr>
          <p:nvPr>
            <p:ph type="body" idx="1"/>
          </p:nvPr>
        </p:nvSpPr>
        <p:spPr/>
        <p:txBody>
          <a:bodyPr/>
          <a:lstStyle/>
          <a:p>
            <a:r>
              <a:rPr lang="en-US" altLang="ja-JP" b="1" dirty="0"/>
              <a:t>SLy230a</a:t>
            </a:r>
            <a:r>
              <a:rPr lang="ja-JP" altLang="en-US" b="1" dirty="0"/>
              <a:t>パラメータセット</a:t>
            </a:r>
            <a:r>
              <a:rPr lang="ja-JP" altLang="en-US" dirty="0"/>
              <a:t>を用いて計算した結果を示します。</a:t>
            </a:r>
          </a:p>
          <a:p>
            <a:r>
              <a:rPr lang="ja-JP" altLang="en-US" dirty="0"/>
              <a:t>カラーバーは、</a:t>
            </a:r>
            <a:r>
              <a:rPr lang="ja-JP" altLang="en-US" b="1" dirty="0"/>
              <a:t>赤色が完全な球形</a:t>
            </a:r>
            <a:r>
              <a:rPr lang="ja-JP" altLang="en-US" dirty="0"/>
              <a:t>、</a:t>
            </a:r>
            <a:r>
              <a:rPr lang="ja-JP" altLang="en-US" b="1" dirty="0"/>
              <a:t>青色が赤道半径と極半径の比が</a:t>
            </a:r>
            <a:r>
              <a:rPr lang="en-US" altLang="ja-JP" b="1" dirty="0"/>
              <a:t>2:1</a:t>
            </a:r>
            <a:r>
              <a:rPr lang="ja-JP" altLang="en-US" b="1" dirty="0"/>
              <a:t>の場合</a:t>
            </a:r>
            <a:r>
              <a:rPr lang="ja-JP" altLang="en-US" dirty="0"/>
              <a:t>を表しています。</a:t>
            </a:r>
          </a:p>
          <a:p>
            <a:r>
              <a:rPr lang="ja-JP" altLang="en-US" dirty="0"/>
              <a:t>結果として、</a:t>
            </a:r>
            <a:r>
              <a:rPr lang="ja-JP" altLang="en-US" b="1" dirty="0"/>
              <a:t>回転速度が増加するにつれて、</a:t>
            </a:r>
            <a:r>
              <a:rPr lang="en-US" altLang="ja-JP" b="1" dirty="0"/>
              <a:t>M-R</a:t>
            </a:r>
            <a:r>
              <a:rPr lang="ja-JP" altLang="en-US" b="1" dirty="0"/>
              <a:t>曲線が上方向および右方向に移動する</a:t>
            </a:r>
            <a:r>
              <a:rPr lang="ja-JP" altLang="en-US" dirty="0"/>
              <a:t>ことが分かります。</a:t>
            </a:r>
            <a:endParaRPr lang="en-US" altLang="ja-JP" dirty="0"/>
          </a:p>
          <a:p>
            <a:r>
              <a:rPr lang="ja-JP" altLang="en-US" dirty="0"/>
              <a:t>さらに、</a:t>
            </a:r>
            <a:r>
              <a:rPr lang="ja-JP" altLang="en-US" b="1" dirty="0"/>
              <a:t>回転速度が大きくなるほど、中性子星がより扁平（へんぺい）に変形する</a:t>
            </a:r>
            <a:r>
              <a:rPr lang="ja-JP" altLang="en-US" dirty="0"/>
              <a:t>ことが確認できます。</a:t>
            </a:r>
          </a:p>
          <a:p>
            <a:endParaRPr lang="ko-KR" altLang="en-US" dirty="0"/>
          </a:p>
        </p:txBody>
      </p:sp>
      <p:sp>
        <p:nvSpPr>
          <p:cNvPr id="4" name="슬라이드 번호 개체 틀 3">
            <a:extLst>
              <a:ext uri="{FF2B5EF4-FFF2-40B4-BE49-F238E27FC236}">
                <a16:creationId xmlns:a16="http://schemas.microsoft.com/office/drawing/2014/main" id="{9C805BFD-0ED3-B93D-F1DA-8EE1A0B0B37B}"/>
              </a:ext>
            </a:extLst>
          </p:cNvPr>
          <p:cNvSpPr>
            <a:spLocks noGrp="1"/>
          </p:cNvSpPr>
          <p:nvPr>
            <p:ph type="sldNum" sz="quarter" idx="5"/>
          </p:nvPr>
        </p:nvSpPr>
        <p:spPr/>
        <p:txBody>
          <a:bodyPr/>
          <a:lstStyle/>
          <a:p>
            <a:fld id="{9B7B956E-AB7E-4350-A599-BD16CF6E00D3}" type="slidenum">
              <a:rPr lang="ko-KR" altLang="en-US" smtClean="0"/>
              <a:t>23</a:t>
            </a:fld>
            <a:endParaRPr lang="ko-KR" altLang="en-US"/>
          </a:p>
        </p:txBody>
      </p:sp>
    </p:spTree>
    <p:extLst>
      <p:ext uri="{BB962C8B-B14F-4D97-AF65-F5344CB8AC3E}">
        <p14:creationId xmlns:p14="http://schemas.microsoft.com/office/powerpoint/2010/main" val="3022979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3CB1D-738D-1634-F703-06D90CA8C33C}"/>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DCF9A72B-1451-BD17-C3F7-79C1A117FFF1}"/>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8F0ED87E-6BD1-773E-8AA5-2E96A5F7A295}"/>
              </a:ext>
            </a:extLst>
          </p:cNvPr>
          <p:cNvSpPr>
            <a:spLocks noGrp="1"/>
          </p:cNvSpPr>
          <p:nvPr>
            <p:ph type="body" idx="1"/>
          </p:nvPr>
        </p:nvSpPr>
        <p:spPr/>
        <p:txBody>
          <a:bodyPr/>
          <a:lstStyle/>
          <a:p>
            <a:r>
              <a:rPr lang="ja-JP" altLang="en-US" dirty="0"/>
              <a:t>今回は、</a:t>
            </a:r>
            <a:r>
              <a:rPr lang="en-US" altLang="ja-JP" b="1" dirty="0"/>
              <a:t>PSR J0740+6620 </a:t>
            </a:r>
            <a:r>
              <a:rPr lang="ja-JP" altLang="en-US" b="1" dirty="0"/>
              <a:t>の観測結果に基づく回転速度（</a:t>
            </a:r>
            <a:r>
              <a:rPr lang="en-US" altLang="ja-JP" b="1" dirty="0"/>
              <a:t>345Hz</a:t>
            </a:r>
            <a:r>
              <a:rPr lang="ja-JP" altLang="en-US" b="1" dirty="0"/>
              <a:t>）を直接代入し、状態方程式の制約がどのように変化するかを検証（けんしょう）</a:t>
            </a:r>
            <a:r>
              <a:rPr lang="ja-JP" altLang="en-US" dirty="0"/>
              <a:t>した結果を示します。</a:t>
            </a:r>
          </a:p>
          <a:p>
            <a:r>
              <a:rPr lang="en-US" altLang="ja-JP" dirty="0"/>
              <a:t>TOV</a:t>
            </a:r>
            <a:r>
              <a:rPr lang="ja-JP" altLang="en-US" dirty="0"/>
              <a:t>方程式による計算結果では、</a:t>
            </a:r>
            <a:r>
              <a:rPr lang="en-US" altLang="ja-JP" b="1" dirty="0"/>
              <a:t>SLy4</a:t>
            </a:r>
            <a:r>
              <a:rPr lang="ja-JP" altLang="en-US" b="1" dirty="0"/>
              <a:t>パラメータセット、緑の曲線は観測の制約を満たしていません</a:t>
            </a:r>
            <a:r>
              <a:rPr lang="ja-JP" altLang="en-US" dirty="0"/>
              <a:t>。</a:t>
            </a:r>
            <a:endParaRPr lang="en-US" altLang="ja-JP" dirty="0"/>
          </a:p>
          <a:p>
            <a:r>
              <a:rPr lang="ja-JP" altLang="en-US" dirty="0"/>
              <a:t>しかし、</a:t>
            </a:r>
            <a:r>
              <a:rPr lang="en-US" altLang="ja-JP" b="1" dirty="0"/>
              <a:t>KEH</a:t>
            </a:r>
            <a:r>
              <a:rPr lang="ja-JP" altLang="en-US" b="1" dirty="0"/>
              <a:t>法を適用すると、最大質量が増加し、観測範囲内に入ることが確認できました</a:t>
            </a:r>
            <a:r>
              <a:rPr lang="ja-JP" altLang="en-US" dirty="0"/>
              <a:t>。</a:t>
            </a:r>
          </a:p>
          <a:p>
            <a:endParaRPr lang="ko-KR" altLang="en-US" dirty="0"/>
          </a:p>
        </p:txBody>
      </p:sp>
      <p:sp>
        <p:nvSpPr>
          <p:cNvPr id="4" name="슬라이드 번호 개체 틀 3">
            <a:extLst>
              <a:ext uri="{FF2B5EF4-FFF2-40B4-BE49-F238E27FC236}">
                <a16:creationId xmlns:a16="http://schemas.microsoft.com/office/drawing/2014/main" id="{EA024EA2-B538-E271-577B-7DF3F7AE93EF}"/>
              </a:ext>
            </a:extLst>
          </p:cNvPr>
          <p:cNvSpPr>
            <a:spLocks noGrp="1"/>
          </p:cNvSpPr>
          <p:nvPr>
            <p:ph type="sldNum" sz="quarter" idx="5"/>
          </p:nvPr>
        </p:nvSpPr>
        <p:spPr/>
        <p:txBody>
          <a:bodyPr/>
          <a:lstStyle/>
          <a:p>
            <a:fld id="{9B7B956E-AB7E-4350-A599-BD16CF6E00D3}" type="slidenum">
              <a:rPr lang="ko-KR" altLang="en-US" smtClean="0"/>
              <a:t>24</a:t>
            </a:fld>
            <a:endParaRPr lang="ko-KR" altLang="en-US"/>
          </a:p>
        </p:txBody>
      </p:sp>
    </p:spTree>
    <p:extLst>
      <p:ext uri="{BB962C8B-B14F-4D97-AF65-F5344CB8AC3E}">
        <p14:creationId xmlns:p14="http://schemas.microsoft.com/office/powerpoint/2010/main" val="3669332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4578B-02F6-1803-BA45-8C1578C31964}"/>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DAF99AB7-0A05-F678-5087-BC93A8ADAECE}"/>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4D386885-63AF-4677-CCE1-A334DDDBC0DA}"/>
              </a:ext>
            </a:extLst>
          </p:cNvPr>
          <p:cNvSpPr>
            <a:spLocks noGrp="1"/>
          </p:cNvSpPr>
          <p:nvPr>
            <p:ph type="body" idx="1"/>
          </p:nvPr>
        </p:nvSpPr>
        <p:spPr/>
        <p:txBody>
          <a:bodyPr/>
          <a:lstStyle/>
          <a:p>
            <a:r>
              <a:rPr lang="ja-JP" altLang="en-US" dirty="0"/>
              <a:t>目次です。</a:t>
            </a:r>
            <a:br>
              <a:rPr lang="ja-JP" altLang="en-US" dirty="0"/>
            </a:br>
            <a:r>
              <a:rPr lang="ja-JP" altLang="en-US" dirty="0"/>
              <a:t>最初に、背景と研究目的について説明し、次に状態方程式と中性子星の内部構造の計算方法についてお話しします。</a:t>
            </a:r>
            <a:br>
              <a:rPr lang="ja-JP" altLang="en-US" dirty="0"/>
            </a:br>
            <a:r>
              <a:rPr lang="ja-JP" altLang="en-US" dirty="0"/>
              <a:t>そして、最後に結果とまとめの順で発表を進めていきます。</a:t>
            </a:r>
          </a:p>
          <a:p>
            <a:r>
              <a:rPr lang="en-US" altLang="ja-JP" dirty="0"/>
              <a:t>4o</a:t>
            </a:r>
          </a:p>
          <a:p>
            <a:endParaRPr lang="ko-KR" altLang="en-US" dirty="0"/>
          </a:p>
        </p:txBody>
      </p:sp>
      <p:sp>
        <p:nvSpPr>
          <p:cNvPr id="4" name="슬라이드 번호 개체 틀 3">
            <a:extLst>
              <a:ext uri="{FF2B5EF4-FFF2-40B4-BE49-F238E27FC236}">
                <a16:creationId xmlns:a16="http://schemas.microsoft.com/office/drawing/2014/main" id="{A2F4CD06-A1E0-AA2A-62DF-29D1948D560B}"/>
              </a:ext>
            </a:extLst>
          </p:cNvPr>
          <p:cNvSpPr>
            <a:spLocks noGrp="1"/>
          </p:cNvSpPr>
          <p:nvPr>
            <p:ph type="sldNum" sz="quarter" idx="5"/>
          </p:nvPr>
        </p:nvSpPr>
        <p:spPr/>
        <p:txBody>
          <a:bodyPr/>
          <a:lstStyle/>
          <a:p>
            <a:fld id="{9B7B956E-AB7E-4350-A599-BD16CF6E00D3}" type="slidenum">
              <a:rPr lang="ko-KR" altLang="en-US" smtClean="0"/>
              <a:t>25</a:t>
            </a:fld>
            <a:endParaRPr lang="ko-KR" altLang="en-US"/>
          </a:p>
        </p:txBody>
      </p:sp>
    </p:spTree>
    <p:extLst>
      <p:ext uri="{BB962C8B-B14F-4D97-AF65-F5344CB8AC3E}">
        <p14:creationId xmlns:p14="http://schemas.microsoft.com/office/powerpoint/2010/main" val="2604468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94014-D6C6-A3E0-5844-A4D6657B3C55}"/>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3A55FB34-EB70-2420-4136-AEB081ED41D5}"/>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935F75FF-35CE-028A-811A-C0281397BE38}"/>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EFBD289E-3756-3E87-8904-72834232CD59}"/>
              </a:ext>
            </a:extLst>
          </p:cNvPr>
          <p:cNvSpPr>
            <a:spLocks noGrp="1"/>
          </p:cNvSpPr>
          <p:nvPr>
            <p:ph type="sldNum" sz="quarter" idx="5"/>
          </p:nvPr>
        </p:nvSpPr>
        <p:spPr/>
        <p:txBody>
          <a:bodyPr/>
          <a:lstStyle/>
          <a:p>
            <a:fld id="{9B7B956E-AB7E-4350-A599-BD16CF6E00D3}" type="slidenum">
              <a:rPr lang="ko-KR" altLang="en-US" smtClean="0"/>
              <a:t>26</a:t>
            </a:fld>
            <a:endParaRPr lang="ko-KR" altLang="en-US"/>
          </a:p>
        </p:txBody>
      </p:sp>
    </p:spTree>
    <p:extLst>
      <p:ext uri="{BB962C8B-B14F-4D97-AF65-F5344CB8AC3E}">
        <p14:creationId xmlns:p14="http://schemas.microsoft.com/office/powerpoint/2010/main" val="3379902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E429E-CE96-9753-0C5F-9736FFECB8C6}"/>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87C9818F-39F2-97AF-FCB9-7EF491614903}"/>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17AE7DD1-7AFF-BB47-808C-C335488BF24B}"/>
              </a:ext>
            </a:extLst>
          </p:cNvPr>
          <p:cNvSpPr>
            <a:spLocks noGrp="1"/>
          </p:cNvSpPr>
          <p:nvPr>
            <p:ph type="body" idx="1"/>
          </p:nvPr>
        </p:nvSpPr>
        <p:spPr/>
        <p:txBody>
          <a:bodyPr/>
          <a:lstStyle/>
          <a:p>
            <a:r>
              <a:rPr lang="ja-JP" altLang="en-US" dirty="0"/>
              <a:t>本研究では、</a:t>
            </a:r>
            <a:r>
              <a:rPr lang="ja-JP" altLang="en-US" b="1" dirty="0"/>
              <a:t>インナーコアを考慮せず、クラス部分には</a:t>
            </a:r>
            <a:r>
              <a:rPr lang="en-US" altLang="ja-JP" b="1" dirty="0"/>
              <a:t>BPS</a:t>
            </a:r>
            <a:r>
              <a:rPr lang="ja-JP" altLang="en-US" b="1" dirty="0"/>
              <a:t>状態方程式を使用</a:t>
            </a:r>
            <a:r>
              <a:rPr lang="ja-JP" altLang="en-US" dirty="0"/>
              <a:t>しました。しかし、今後は</a:t>
            </a:r>
            <a:r>
              <a:rPr lang="en-US" altLang="ja-JP" b="1" dirty="0"/>
              <a:t>Nuclear Pasta</a:t>
            </a:r>
            <a:r>
              <a:rPr lang="ja-JP" altLang="en-US" b="1" dirty="0"/>
              <a:t>構造</a:t>
            </a:r>
            <a:r>
              <a:rPr lang="ja-JP" altLang="en-US" dirty="0"/>
              <a:t>や</a:t>
            </a:r>
            <a:r>
              <a:rPr lang="ja-JP" altLang="en-US" b="1" dirty="0"/>
              <a:t>さまざまなインナーコアの物質</a:t>
            </a:r>
            <a:r>
              <a:rPr lang="ja-JP" altLang="en-US" dirty="0"/>
              <a:t>を含めた計算を行う予定です。</a:t>
            </a:r>
          </a:p>
          <a:p>
            <a:r>
              <a:rPr lang="ja-JP" altLang="en-US" b="1" dirty="0"/>
              <a:t>クラス構造</a:t>
            </a:r>
            <a:r>
              <a:rPr lang="ja-JP" altLang="en-US" dirty="0"/>
              <a:t>は、</a:t>
            </a:r>
            <a:r>
              <a:rPr lang="en-US" altLang="ja-JP" b="1" dirty="0"/>
              <a:t>1.4</a:t>
            </a:r>
            <a:r>
              <a:rPr lang="ja-JP" altLang="en-US" b="1" dirty="0"/>
              <a:t>太陽質量の中性子星の半径</a:t>
            </a:r>
            <a:r>
              <a:rPr lang="ja-JP" altLang="en-US" dirty="0"/>
              <a:t>に影響を与え、</a:t>
            </a:r>
            <a:r>
              <a:rPr lang="ja-JP" altLang="en-US" b="1" dirty="0"/>
              <a:t>インナーコアの物質</a:t>
            </a:r>
            <a:r>
              <a:rPr lang="ja-JP" altLang="en-US" dirty="0"/>
              <a:t>は</a:t>
            </a:r>
            <a:r>
              <a:rPr lang="ja-JP" altLang="en-US" b="1" dirty="0"/>
              <a:t>最大質量</a:t>
            </a:r>
            <a:r>
              <a:rPr lang="ja-JP" altLang="en-US" dirty="0"/>
              <a:t>に影響を与えるため、これらの要素を組み込み、</a:t>
            </a:r>
            <a:r>
              <a:rPr lang="ja-JP" altLang="en-US" b="1" dirty="0"/>
              <a:t>回転効果と組み合わせることで、より多様な研究が可能になると期待</a:t>
            </a:r>
            <a:r>
              <a:rPr lang="ja-JP" altLang="en-US" dirty="0"/>
              <a:t>しています。</a:t>
            </a:r>
          </a:p>
          <a:p>
            <a:endParaRPr lang="en-US" altLang="ko-KR" dirty="0"/>
          </a:p>
          <a:p>
            <a:r>
              <a:rPr lang="ja-JP" altLang="en-US" dirty="0"/>
              <a:t>本研究では**剛体回転（</a:t>
            </a:r>
            <a:r>
              <a:rPr lang="en-US" altLang="ja-JP" dirty="0"/>
              <a:t>Rigid Rotation</a:t>
            </a:r>
            <a:r>
              <a:rPr lang="ja-JP" altLang="en-US" dirty="0"/>
              <a:t>）</a:t>
            </a:r>
            <a:r>
              <a:rPr lang="ja-JP" altLang="en-US" b="1" dirty="0"/>
              <a:t>を仮定しましたが、今後は</a:t>
            </a:r>
            <a:r>
              <a:rPr lang="ja-JP" altLang="en-US" dirty="0"/>
              <a:t>差動回転（</a:t>
            </a:r>
            <a:r>
              <a:rPr lang="en-US" altLang="ja-JP" dirty="0"/>
              <a:t>Differential Rotation</a:t>
            </a:r>
            <a:r>
              <a:rPr lang="ja-JP" altLang="en-US" dirty="0"/>
              <a:t>）**を適用した研究を進めたいと考えています。</a:t>
            </a:r>
          </a:p>
          <a:p>
            <a:r>
              <a:rPr lang="ja-JP" altLang="en-US" dirty="0"/>
              <a:t>これにより、</a:t>
            </a:r>
            <a:r>
              <a:rPr lang="ja-JP" altLang="en-US" b="1" dirty="0"/>
              <a:t>実際の中性子星内部の物質がどのように回転しているのか</a:t>
            </a:r>
            <a:r>
              <a:rPr lang="ja-JP" altLang="en-US" dirty="0"/>
              <a:t>、また</a:t>
            </a:r>
            <a:r>
              <a:rPr lang="ja-JP" altLang="en-US" b="1" dirty="0"/>
              <a:t>その回転が物理量にどのような影響を与えるのか</a:t>
            </a:r>
            <a:r>
              <a:rPr lang="ja-JP" altLang="en-US" dirty="0"/>
              <a:t>を明らかにすることができると期待されます。</a:t>
            </a:r>
          </a:p>
          <a:p>
            <a:endParaRPr lang="en-US" altLang="ko-KR" dirty="0"/>
          </a:p>
          <a:p>
            <a:r>
              <a:rPr lang="ja-JP" altLang="en-US" dirty="0"/>
              <a:t>最後に、これらの理論を応用し、</a:t>
            </a:r>
            <a:r>
              <a:rPr lang="ja-JP" altLang="en-US" b="1" dirty="0"/>
              <a:t>原始中性子星（</a:t>
            </a:r>
            <a:r>
              <a:rPr lang="en-US" altLang="ja-JP" b="1" dirty="0"/>
              <a:t>Proto-Neutron Star, PNS</a:t>
            </a:r>
            <a:r>
              <a:rPr lang="ja-JP" altLang="en-US" b="1" dirty="0"/>
              <a:t>）の進化過程</a:t>
            </a:r>
            <a:r>
              <a:rPr lang="ja-JP" altLang="en-US" dirty="0"/>
              <a:t>を研究したいと考えています。</a:t>
            </a:r>
            <a:endParaRPr lang="ko-KR" altLang="en-US" dirty="0"/>
          </a:p>
        </p:txBody>
      </p:sp>
      <p:sp>
        <p:nvSpPr>
          <p:cNvPr id="4" name="슬라이드 번호 개체 틀 3">
            <a:extLst>
              <a:ext uri="{FF2B5EF4-FFF2-40B4-BE49-F238E27FC236}">
                <a16:creationId xmlns:a16="http://schemas.microsoft.com/office/drawing/2014/main" id="{0B23F16C-E545-45AE-9379-0F858B2EFF9A}"/>
              </a:ext>
            </a:extLst>
          </p:cNvPr>
          <p:cNvSpPr>
            <a:spLocks noGrp="1"/>
          </p:cNvSpPr>
          <p:nvPr>
            <p:ph type="sldNum" sz="quarter" idx="5"/>
          </p:nvPr>
        </p:nvSpPr>
        <p:spPr/>
        <p:txBody>
          <a:bodyPr/>
          <a:lstStyle/>
          <a:p>
            <a:fld id="{9B7B956E-AB7E-4350-A599-BD16CF6E00D3}" type="slidenum">
              <a:rPr lang="ko-KR" altLang="en-US" smtClean="0"/>
              <a:t>27</a:t>
            </a:fld>
            <a:endParaRPr lang="ko-KR" altLang="en-US"/>
          </a:p>
        </p:txBody>
      </p:sp>
    </p:spTree>
    <p:extLst>
      <p:ext uri="{BB962C8B-B14F-4D97-AF65-F5344CB8AC3E}">
        <p14:creationId xmlns:p14="http://schemas.microsoft.com/office/powerpoint/2010/main" val="840638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5E2A5-596D-6B79-4BF6-70646392A0C4}"/>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D6B0EF81-0C99-8554-674C-4BFD4CBF0AE3}"/>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FA03F96C-0EF7-320B-5BE8-A0035B733EB9}"/>
              </a:ext>
            </a:extLst>
          </p:cNvPr>
          <p:cNvSpPr>
            <a:spLocks noGrp="1"/>
          </p:cNvSpPr>
          <p:nvPr>
            <p:ph type="body" idx="1"/>
          </p:nvPr>
        </p:nvSpPr>
        <p:spPr/>
        <p:txBody>
          <a:bodyPr/>
          <a:lstStyle/>
          <a:p>
            <a:r>
              <a:rPr lang="ja-JP" altLang="en-US" dirty="0"/>
              <a:t>本研究では、</a:t>
            </a:r>
            <a:r>
              <a:rPr lang="ja-JP" altLang="en-US" b="1" dirty="0"/>
              <a:t>インナーコアを考慮せず、クラス部分には</a:t>
            </a:r>
            <a:r>
              <a:rPr lang="en-US" altLang="ja-JP" b="1" dirty="0"/>
              <a:t>BPS</a:t>
            </a:r>
            <a:r>
              <a:rPr lang="ja-JP" altLang="en-US" b="1" dirty="0"/>
              <a:t>状態方程式を使用</a:t>
            </a:r>
            <a:r>
              <a:rPr lang="ja-JP" altLang="en-US" dirty="0"/>
              <a:t>しました。しかし、今後は</a:t>
            </a:r>
            <a:r>
              <a:rPr lang="en-US" altLang="ja-JP" b="1" dirty="0"/>
              <a:t>Nuclear Pasta</a:t>
            </a:r>
            <a:r>
              <a:rPr lang="ja-JP" altLang="en-US" b="1" dirty="0"/>
              <a:t>構造</a:t>
            </a:r>
            <a:r>
              <a:rPr lang="ja-JP" altLang="en-US" dirty="0"/>
              <a:t>や</a:t>
            </a:r>
            <a:r>
              <a:rPr lang="ja-JP" altLang="en-US" b="1" dirty="0"/>
              <a:t>さまざまなインナーコアの物質</a:t>
            </a:r>
            <a:r>
              <a:rPr lang="ja-JP" altLang="en-US" dirty="0"/>
              <a:t>を含めた計算を行う予定です。</a:t>
            </a:r>
          </a:p>
          <a:p>
            <a:r>
              <a:rPr lang="ja-JP" altLang="en-US" b="1" dirty="0"/>
              <a:t>クラス構造</a:t>
            </a:r>
            <a:r>
              <a:rPr lang="ja-JP" altLang="en-US" dirty="0"/>
              <a:t>は、</a:t>
            </a:r>
            <a:r>
              <a:rPr lang="en-US" altLang="ja-JP" b="1" dirty="0"/>
              <a:t>1.4</a:t>
            </a:r>
            <a:r>
              <a:rPr lang="ja-JP" altLang="en-US" b="1" dirty="0"/>
              <a:t>太陽質量の中性子星の半径</a:t>
            </a:r>
            <a:r>
              <a:rPr lang="ja-JP" altLang="en-US" dirty="0"/>
              <a:t>に影響を与え、</a:t>
            </a:r>
            <a:r>
              <a:rPr lang="ja-JP" altLang="en-US" b="1" dirty="0"/>
              <a:t>インナーコアの物質</a:t>
            </a:r>
            <a:r>
              <a:rPr lang="ja-JP" altLang="en-US" dirty="0"/>
              <a:t>は</a:t>
            </a:r>
            <a:r>
              <a:rPr lang="ja-JP" altLang="en-US" b="1" dirty="0"/>
              <a:t>最大質量</a:t>
            </a:r>
            <a:r>
              <a:rPr lang="ja-JP" altLang="en-US" dirty="0"/>
              <a:t>に影響を与えるため、これらの要素を組み込み、</a:t>
            </a:r>
            <a:r>
              <a:rPr lang="ja-JP" altLang="en-US" b="1" dirty="0"/>
              <a:t>回転効果と組み合わせることで、より多様な研究が可能になると期待</a:t>
            </a:r>
            <a:r>
              <a:rPr lang="ja-JP" altLang="en-US" dirty="0"/>
              <a:t>しています。</a:t>
            </a:r>
          </a:p>
          <a:p>
            <a:endParaRPr lang="en-US" altLang="ko-KR" dirty="0"/>
          </a:p>
          <a:p>
            <a:r>
              <a:rPr lang="ja-JP" altLang="en-US" dirty="0"/>
              <a:t>本研究では**剛体回転（</a:t>
            </a:r>
            <a:r>
              <a:rPr lang="en-US" altLang="ja-JP" dirty="0"/>
              <a:t>Rigid Rotation</a:t>
            </a:r>
            <a:r>
              <a:rPr lang="ja-JP" altLang="en-US" dirty="0"/>
              <a:t>）</a:t>
            </a:r>
            <a:r>
              <a:rPr lang="ja-JP" altLang="en-US" b="1" dirty="0"/>
              <a:t>を仮定しましたが、今後は</a:t>
            </a:r>
            <a:r>
              <a:rPr lang="ja-JP" altLang="en-US" dirty="0"/>
              <a:t>差動回転（</a:t>
            </a:r>
            <a:r>
              <a:rPr lang="en-US" altLang="ja-JP" dirty="0"/>
              <a:t>Differential Rotation</a:t>
            </a:r>
            <a:r>
              <a:rPr lang="ja-JP" altLang="en-US" dirty="0"/>
              <a:t>）**を適用した研究を進めたいと考えています。</a:t>
            </a:r>
          </a:p>
          <a:p>
            <a:r>
              <a:rPr lang="ja-JP" altLang="en-US" dirty="0"/>
              <a:t>これにより、</a:t>
            </a:r>
            <a:r>
              <a:rPr lang="ja-JP" altLang="en-US" b="1" dirty="0"/>
              <a:t>実際の中性子星内部の物質がどのように回転しているのか</a:t>
            </a:r>
            <a:r>
              <a:rPr lang="ja-JP" altLang="en-US" dirty="0"/>
              <a:t>、また</a:t>
            </a:r>
            <a:r>
              <a:rPr lang="ja-JP" altLang="en-US" b="1" dirty="0"/>
              <a:t>その回転が物理量にどのような影響を与えるのか</a:t>
            </a:r>
            <a:r>
              <a:rPr lang="ja-JP" altLang="en-US" dirty="0"/>
              <a:t>を明らかにすることができると期待されます。</a:t>
            </a:r>
          </a:p>
          <a:p>
            <a:endParaRPr lang="en-US" altLang="ko-KR" dirty="0"/>
          </a:p>
          <a:p>
            <a:r>
              <a:rPr lang="ja-JP" altLang="en-US" dirty="0"/>
              <a:t>最後に、これらの理論を応用し、</a:t>
            </a:r>
            <a:r>
              <a:rPr lang="ja-JP" altLang="en-US" b="1" dirty="0"/>
              <a:t>原始中性子星（</a:t>
            </a:r>
            <a:r>
              <a:rPr lang="en-US" altLang="ja-JP" b="1" dirty="0"/>
              <a:t>Proto-Neutron Star, PNS</a:t>
            </a:r>
            <a:r>
              <a:rPr lang="ja-JP" altLang="en-US" b="1" dirty="0"/>
              <a:t>）の進化過程</a:t>
            </a:r>
            <a:r>
              <a:rPr lang="ja-JP" altLang="en-US" dirty="0"/>
              <a:t>を研究したいと考えています。</a:t>
            </a:r>
            <a:endParaRPr lang="ko-KR" altLang="en-US" dirty="0"/>
          </a:p>
        </p:txBody>
      </p:sp>
      <p:sp>
        <p:nvSpPr>
          <p:cNvPr id="4" name="슬라이드 번호 개체 틀 3">
            <a:extLst>
              <a:ext uri="{FF2B5EF4-FFF2-40B4-BE49-F238E27FC236}">
                <a16:creationId xmlns:a16="http://schemas.microsoft.com/office/drawing/2014/main" id="{7B23165F-2E96-1965-316B-F767BE44DCF9}"/>
              </a:ext>
            </a:extLst>
          </p:cNvPr>
          <p:cNvSpPr>
            <a:spLocks noGrp="1"/>
          </p:cNvSpPr>
          <p:nvPr>
            <p:ph type="sldNum" sz="quarter" idx="5"/>
          </p:nvPr>
        </p:nvSpPr>
        <p:spPr/>
        <p:txBody>
          <a:bodyPr/>
          <a:lstStyle/>
          <a:p>
            <a:fld id="{9B7B956E-AB7E-4350-A599-BD16CF6E00D3}" type="slidenum">
              <a:rPr lang="ko-KR" altLang="en-US" smtClean="0"/>
              <a:t>28</a:t>
            </a:fld>
            <a:endParaRPr lang="ko-KR" altLang="en-US"/>
          </a:p>
        </p:txBody>
      </p:sp>
    </p:spTree>
    <p:extLst>
      <p:ext uri="{BB962C8B-B14F-4D97-AF65-F5344CB8AC3E}">
        <p14:creationId xmlns:p14="http://schemas.microsoft.com/office/powerpoint/2010/main" val="2354717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53C4C-524D-6142-504E-0FC7271EB04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342D065E-92AF-3709-78F1-A39BD9D373CB}"/>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F5B87226-D367-2CF0-47AC-01FB60164320}"/>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E550EC26-0736-8668-FDE2-8EE788D881AC}"/>
              </a:ext>
            </a:extLst>
          </p:cNvPr>
          <p:cNvSpPr>
            <a:spLocks noGrp="1"/>
          </p:cNvSpPr>
          <p:nvPr>
            <p:ph type="sldNum" sz="quarter" idx="5"/>
          </p:nvPr>
        </p:nvSpPr>
        <p:spPr/>
        <p:txBody>
          <a:bodyPr/>
          <a:lstStyle/>
          <a:p>
            <a:fld id="{9B7B956E-AB7E-4350-A599-BD16CF6E00D3}" type="slidenum">
              <a:rPr lang="ko-KR" altLang="en-US" smtClean="0"/>
              <a:t>29</a:t>
            </a:fld>
            <a:endParaRPr lang="ko-KR" altLang="en-US"/>
          </a:p>
        </p:txBody>
      </p:sp>
    </p:spTree>
    <p:extLst>
      <p:ext uri="{BB962C8B-B14F-4D97-AF65-F5344CB8AC3E}">
        <p14:creationId xmlns:p14="http://schemas.microsoft.com/office/powerpoint/2010/main" val="683575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A1AE8-D511-DA09-953C-6C2679198055}"/>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B6B5F13-AD21-F8FD-6E09-03843FC29FD6}"/>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A2598B8D-D447-68AA-7F08-C57574469DA1}"/>
              </a:ext>
            </a:extLst>
          </p:cNvPr>
          <p:cNvSpPr>
            <a:spLocks noGrp="1"/>
          </p:cNvSpPr>
          <p:nvPr>
            <p:ph type="body" idx="1"/>
          </p:nvPr>
        </p:nvSpPr>
        <p:spPr/>
        <p:txBody>
          <a:bodyPr/>
          <a:lstStyle/>
          <a:p>
            <a:r>
              <a:rPr lang="ja-JP" altLang="en-US" dirty="0"/>
              <a:t>目次です。</a:t>
            </a:r>
            <a:br>
              <a:rPr lang="ja-JP" altLang="en-US" dirty="0"/>
            </a:br>
            <a:r>
              <a:rPr lang="ja-JP" altLang="en-US" dirty="0"/>
              <a:t>最初に、背景と研究目的について説明し、次に状態方程式と中性子星の内部構造の計算方法についてお話しします。</a:t>
            </a:r>
            <a:br>
              <a:rPr lang="ja-JP" altLang="en-US" dirty="0"/>
            </a:br>
            <a:r>
              <a:rPr lang="ja-JP" altLang="en-US" dirty="0"/>
              <a:t>そして、最後に結果とまとめの順で発表を進めていきます。</a:t>
            </a:r>
          </a:p>
          <a:p>
            <a:r>
              <a:rPr lang="en-US" altLang="ja-JP" dirty="0"/>
              <a:t>4o</a:t>
            </a:r>
          </a:p>
          <a:p>
            <a:endParaRPr lang="ko-KR" altLang="en-US" dirty="0"/>
          </a:p>
        </p:txBody>
      </p:sp>
      <p:sp>
        <p:nvSpPr>
          <p:cNvPr id="4" name="슬라이드 번호 개체 틀 3">
            <a:extLst>
              <a:ext uri="{FF2B5EF4-FFF2-40B4-BE49-F238E27FC236}">
                <a16:creationId xmlns:a16="http://schemas.microsoft.com/office/drawing/2014/main" id="{020B750B-1399-59AF-3447-5E8919C33791}"/>
              </a:ext>
            </a:extLst>
          </p:cNvPr>
          <p:cNvSpPr>
            <a:spLocks noGrp="1"/>
          </p:cNvSpPr>
          <p:nvPr>
            <p:ph type="sldNum" sz="quarter" idx="5"/>
          </p:nvPr>
        </p:nvSpPr>
        <p:spPr/>
        <p:txBody>
          <a:bodyPr/>
          <a:lstStyle/>
          <a:p>
            <a:fld id="{9B7B956E-AB7E-4350-A599-BD16CF6E00D3}" type="slidenum">
              <a:rPr lang="ko-KR" altLang="en-US" smtClean="0"/>
              <a:t>3</a:t>
            </a:fld>
            <a:endParaRPr lang="ko-KR" altLang="en-US"/>
          </a:p>
        </p:txBody>
      </p:sp>
    </p:spTree>
    <p:extLst>
      <p:ext uri="{BB962C8B-B14F-4D97-AF65-F5344CB8AC3E}">
        <p14:creationId xmlns:p14="http://schemas.microsoft.com/office/powerpoint/2010/main" val="449524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F61B3-62F3-4CCB-AABD-0E7CC4AC41DC}"/>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07898B1F-2980-C588-96AE-6432A5B78F8A}"/>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44A951F7-7314-5F87-CBCD-A1619C6CC07D}"/>
              </a:ext>
            </a:extLst>
          </p:cNvPr>
          <p:cNvSpPr>
            <a:spLocks noGrp="1"/>
          </p:cNvSpPr>
          <p:nvPr>
            <p:ph type="body" idx="1"/>
          </p:nvPr>
        </p:nvSpPr>
        <p:spPr/>
        <p:txBody>
          <a:bodyPr/>
          <a:lstStyle/>
          <a:p>
            <a:r>
              <a:rPr lang="ja-JP" altLang="en-US" dirty="0"/>
              <a:t>中性子星の研究には、大きく分けて</a:t>
            </a:r>
            <a:r>
              <a:rPr lang="en-US" altLang="ja-JP" b="1" dirty="0"/>
              <a:t>2</a:t>
            </a:r>
            <a:r>
              <a:rPr lang="ja-JP" altLang="en-US" b="1" dirty="0"/>
              <a:t>つの知識</a:t>
            </a:r>
            <a:r>
              <a:rPr lang="ja-JP" altLang="en-US" dirty="0"/>
              <a:t>が必要です。</a:t>
            </a:r>
          </a:p>
          <a:p>
            <a:r>
              <a:rPr lang="ja-JP" altLang="en-US" dirty="0"/>
              <a:t>まず、</a:t>
            </a:r>
            <a:r>
              <a:rPr lang="ja-JP" altLang="en-US" b="1" dirty="0"/>
              <a:t>原子核物理学の分野</a:t>
            </a:r>
            <a:r>
              <a:rPr lang="ja-JP" altLang="en-US" dirty="0"/>
              <a:t>で発展してきた</a:t>
            </a:r>
            <a:r>
              <a:rPr lang="ja-JP" altLang="en-US" b="1" dirty="0"/>
              <a:t>核力を記述するミクロな理論</a:t>
            </a:r>
            <a:r>
              <a:rPr lang="ja-JP" altLang="en-US" dirty="0"/>
              <a:t>が必要となります。</a:t>
            </a:r>
            <a:endParaRPr lang="en-US" altLang="ja-JP" dirty="0"/>
          </a:p>
          <a:p>
            <a:r>
              <a:rPr lang="ja-JP" altLang="en-US" dirty="0"/>
              <a:t>これにより、核物質の状態方程式を決定することができます。</a:t>
            </a:r>
          </a:p>
          <a:p>
            <a:r>
              <a:rPr lang="ja-JP" altLang="en-US" dirty="0"/>
              <a:t>さらに、</a:t>
            </a:r>
            <a:r>
              <a:rPr lang="ja-JP" altLang="en-US" b="1" dirty="0"/>
              <a:t>天体物理学の分野</a:t>
            </a:r>
            <a:r>
              <a:rPr lang="ja-JP" altLang="en-US" dirty="0"/>
              <a:t>で発展してきた</a:t>
            </a:r>
            <a:r>
              <a:rPr lang="ja-JP" altLang="en-US" b="1" dirty="0"/>
              <a:t>時空を記述する一般相対論</a:t>
            </a:r>
            <a:r>
              <a:rPr lang="ja-JP" altLang="en-US" dirty="0"/>
              <a:t>を用いる必要があります。</a:t>
            </a:r>
            <a:endParaRPr lang="en-US" altLang="ja-JP" dirty="0"/>
          </a:p>
          <a:p>
            <a:r>
              <a:rPr lang="ja-JP" altLang="en-US" dirty="0"/>
              <a:t>このように、中性子星は</a:t>
            </a:r>
            <a:r>
              <a:rPr lang="ja-JP" altLang="en-US" b="1" dirty="0"/>
              <a:t>一般相対論からミクロな理論まで扱うことができる</a:t>
            </a:r>
            <a:r>
              <a:rPr lang="ja-JP" altLang="en-US" dirty="0"/>
              <a:t>物理学者にとって、非常に魅力的な研究対象であります。</a:t>
            </a:r>
          </a:p>
          <a:p>
            <a:endParaRPr lang="ko-KR" altLang="en-US" dirty="0"/>
          </a:p>
        </p:txBody>
      </p:sp>
      <p:sp>
        <p:nvSpPr>
          <p:cNvPr id="4" name="슬라이드 번호 개체 틀 3">
            <a:extLst>
              <a:ext uri="{FF2B5EF4-FFF2-40B4-BE49-F238E27FC236}">
                <a16:creationId xmlns:a16="http://schemas.microsoft.com/office/drawing/2014/main" id="{BFF440B5-F566-0715-624E-633D39A4EB1F}"/>
              </a:ext>
            </a:extLst>
          </p:cNvPr>
          <p:cNvSpPr>
            <a:spLocks noGrp="1"/>
          </p:cNvSpPr>
          <p:nvPr>
            <p:ph type="sldNum" sz="quarter" idx="5"/>
          </p:nvPr>
        </p:nvSpPr>
        <p:spPr/>
        <p:txBody>
          <a:bodyPr/>
          <a:lstStyle/>
          <a:p>
            <a:fld id="{9B7B956E-AB7E-4350-A599-BD16CF6E00D3}" type="slidenum">
              <a:rPr lang="ko-KR" altLang="en-US" smtClean="0"/>
              <a:t>4</a:t>
            </a:fld>
            <a:endParaRPr lang="ko-KR" altLang="en-US"/>
          </a:p>
        </p:txBody>
      </p:sp>
    </p:spTree>
    <p:extLst>
      <p:ext uri="{BB962C8B-B14F-4D97-AF65-F5344CB8AC3E}">
        <p14:creationId xmlns:p14="http://schemas.microsoft.com/office/powerpoint/2010/main" val="2903856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B6A66-CD1F-A527-9D5B-BA1770236A63}"/>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ED1C4F0B-E36C-E8C0-A115-B6609B9442FC}"/>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111395AC-B8E5-D194-0250-BBFB7B85D872}"/>
              </a:ext>
            </a:extLst>
          </p:cNvPr>
          <p:cNvSpPr>
            <a:spLocks noGrp="1"/>
          </p:cNvSpPr>
          <p:nvPr>
            <p:ph type="body" idx="1"/>
          </p:nvPr>
        </p:nvSpPr>
        <p:spPr/>
        <p:txBody>
          <a:bodyPr/>
          <a:lstStyle/>
          <a:p>
            <a:r>
              <a:rPr lang="ja-JP" altLang="en-US" dirty="0"/>
              <a:t>中性子星の構造を計算する代表的な方法は、</a:t>
            </a:r>
            <a:r>
              <a:rPr lang="ja-JP" altLang="en-US" b="1" dirty="0"/>
              <a:t>球対称なアインシュタイン方程式の解析解である</a:t>
            </a:r>
            <a:r>
              <a:rPr lang="en-US" altLang="ja-JP" b="1" dirty="0"/>
              <a:t>TOV</a:t>
            </a:r>
            <a:r>
              <a:rPr lang="ja-JP" altLang="en-US" b="1" dirty="0"/>
              <a:t>方程式</a:t>
            </a:r>
            <a:r>
              <a:rPr lang="ja-JP" altLang="en-US" dirty="0"/>
              <a:t>を解くことです。</a:t>
            </a:r>
          </a:p>
          <a:p>
            <a:r>
              <a:rPr lang="en-US" altLang="ja-JP" dirty="0"/>
              <a:t>TOV</a:t>
            </a:r>
            <a:r>
              <a:rPr lang="ja-JP" altLang="en-US" dirty="0"/>
              <a:t>方程式を解くことで、</a:t>
            </a:r>
            <a:r>
              <a:rPr lang="ja-JP" altLang="en-US" b="1" dirty="0"/>
              <a:t>質量</a:t>
            </a:r>
            <a:r>
              <a:rPr lang="en-US" altLang="ja-JP" b="1" dirty="0"/>
              <a:t>-</a:t>
            </a:r>
            <a:r>
              <a:rPr lang="ja-JP" altLang="en-US" b="1" dirty="0"/>
              <a:t>半径（</a:t>
            </a:r>
            <a:r>
              <a:rPr lang="en-US" altLang="ja-JP" b="1" dirty="0"/>
              <a:t>M-R</a:t>
            </a:r>
            <a:r>
              <a:rPr lang="ja-JP" altLang="en-US" b="1" dirty="0"/>
              <a:t>）曲線</a:t>
            </a:r>
            <a:r>
              <a:rPr lang="ja-JP" altLang="en-US" dirty="0"/>
              <a:t>を得ることができます。このグラフでは、</a:t>
            </a:r>
            <a:r>
              <a:rPr lang="ja-JP" altLang="en-US" b="1" dirty="0"/>
              <a:t>横軸が半径、縦軸が質量</a:t>
            </a:r>
            <a:r>
              <a:rPr lang="ja-JP" altLang="en-US" dirty="0"/>
              <a:t>を表しています。</a:t>
            </a:r>
            <a:endParaRPr lang="en-US" altLang="ja-JP" dirty="0"/>
          </a:p>
          <a:p>
            <a:r>
              <a:rPr lang="ja-JP" altLang="en-US" dirty="0"/>
              <a:t>ここで、</a:t>
            </a:r>
            <a:r>
              <a:rPr lang="ja-JP" altLang="en-US" b="1" dirty="0"/>
              <a:t>塗りつぶされた領域は観測結果</a:t>
            </a:r>
            <a:r>
              <a:rPr lang="ja-JP" altLang="en-US" dirty="0"/>
              <a:t>を示しており、それぞれの曲線が観測結果を満たしているかどうかを確認することができます。</a:t>
            </a:r>
          </a:p>
          <a:p>
            <a:r>
              <a:rPr lang="ja-JP" altLang="en-US" dirty="0"/>
              <a:t>中性子星の最大質量は、</a:t>
            </a:r>
            <a:r>
              <a:rPr lang="ja-JP" altLang="en-US" b="1" dirty="0"/>
              <a:t>相対論的効果によって決まる特徴</a:t>
            </a:r>
            <a:r>
              <a:rPr lang="ja-JP" altLang="en-US" dirty="0"/>
              <a:t>です。</a:t>
            </a:r>
            <a:endParaRPr lang="en-US" altLang="ja-JP" dirty="0"/>
          </a:p>
          <a:p>
            <a:r>
              <a:rPr lang="ja-JP" altLang="en-US" b="1" dirty="0"/>
              <a:t>この点は太陽質量の</a:t>
            </a:r>
            <a:r>
              <a:rPr lang="en-US" altLang="ja-JP" b="1" dirty="0"/>
              <a:t>1.5</a:t>
            </a:r>
            <a:r>
              <a:rPr lang="ja-JP" altLang="en-US" b="1" dirty="0"/>
              <a:t>倍、半径</a:t>
            </a:r>
            <a:r>
              <a:rPr lang="en-US" altLang="ja-JP" b="1" dirty="0"/>
              <a:t>14km</a:t>
            </a:r>
            <a:r>
              <a:rPr lang="ja-JP" altLang="en-US" b="1" dirty="0"/>
              <a:t>の中性子星</a:t>
            </a:r>
            <a:r>
              <a:rPr lang="ja-JP" altLang="en-US" dirty="0"/>
              <a:t>を示しています。</a:t>
            </a:r>
            <a:endParaRPr lang="en-US" altLang="ja-JP" dirty="0"/>
          </a:p>
          <a:p>
            <a:r>
              <a:rPr lang="ja-JP" altLang="en-US" dirty="0"/>
              <a:t>各曲線は、それぞれ異なる</a:t>
            </a:r>
            <a:r>
              <a:rPr lang="ja-JP" altLang="en-US" b="1" dirty="0"/>
              <a:t>原子核相互作用パラメータ</a:t>
            </a:r>
            <a:r>
              <a:rPr lang="ja-JP" altLang="en-US" dirty="0"/>
              <a:t>に基づいて計算された結果です。</a:t>
            </a:r>
          </a:p>
          <a:p>
            <a:r>
              <a:rPr lang="ja-JP" altLang="en-US" dirty="0"/>
              <a:t>これまでの</a:t>
            </a:r>
            <a:r>
              <a:rPr lang="en-US" altLang="ja-JP" b="1" dirty="0"/>
              <a:t>M-R</a:t>
            </a:r>
            <a:r>
              <a:rPr lang="ja-JP" altLang="en-US" b="1" dirty="0"/>
              <a:t>曲線を用いた原子核状態方程式の制約研究</a:t>
            </a:r>
            <a:r>
              <a:rPr lang="ja-JP" altLang="en-US" dirty="0"/>
              <a:t>は、</a:t>
            </a:r>
            <a:r>
              <a:rPr lang="en-US" altLang="ja-JP" b="1" dirty="0"/>
              <a:t>TOV</a:t>
            </a:r>
            <a:r>
              <a:rPr lang="ja-JP" altLang="en-US" b="1" dirty="0"/>
              <a:t>方程式を用いて行われてきました</a:t>
            </a:r>
            <a:r>
              <a:rPr lang="ja-JP" altLang="en-US" dirty="0"/>
              <a:t>。</a:t>
            </a:r>
          </a:p>
          <a:p>
            <a:endParaRPr lang="ko-KR" altLang="en-US" dirty="0"/>
          </a:p>
        </p:txBody>
      </p:sp>
      <p:sp>
        <p:nvSpPr>
          <p:cNvPr id="4" name="슬라이드 번호 개체 틀 3">
            <a:extLst>
              <a:ext uri="{FF2B5EF4-FFF2-40B4-BE49-F238E27FC236}">
                <a16:creationId xmlns:a16="http://schemas.microsoft.com/office/drawing/2014/main" id="{2D79478A-1F81-DC6D-9B6F-5FD555F907C6}"/>
              </a:ext>
            </a:extLst>
          </p:cNvPr>
          <p:cNvSpPr>
            <a:spLocks noGrp="1"/>
          </p:cNvSpPr>
          <p:nvPr>
            <p:ph type="sldNum" sz="quarter" idx="5"/>
          </p:nvPr>
        </p:nvSpPr>
        <p:spPr/>
        <p:txBody>
          <a:bodyPr/>
          <a:lstStyle/>
          <a:p>
            <a:fld id="{9B7B956E-AB7E-4350-A599-BD16CF6E00D3}" type="slidenum">
              <a:rPr lang="ko-KR" altLang="en-US" smtClean="0"/>
              <a:t>5</a:t>
            </a:fld>
            <a:endParaRPr lang="ko-KR" altLang="en-US"/>
          </a:p>
        </p:txBody>
      </p:sp>
    </p:spTree>
    <p:extLst>
      <p:ext uri="{BB962C8B-B14F-4D97-AF65-F5344CB8AC3E}">
        <p14:creationId xmlns:p14="http://schemas.microsoft.com/office/powerpoint/2010/main" val="1906190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0FCC9-CFA3-6E34-B47F-4F6EEBD614F7}"/>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53DF9A3D-0127-077A-56F2-9971DC7E09DC}"/>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60EB0C62-DC81-898C-9C2B-5F04D149EF25}"/>
              </a:ext>
            </a:extLst>
          </p:cNvPr>
          <p:cNvSpPr>
            <a:spLocks noGrp="1"/>
          </p:cNvSpPr>
          <p:nvPr>
            <p:ph type="body" idx="1"/>
          </p:nvPr>
        </p:nvSpPr>
        <p:spPr/>
        <p:txBody>
          <a:bodyPr/>
          <a:lstStyle/>
          <a:p>
            <a:r>
              <a:rPr lang="ja-JP" altLang="en-US" dirty="0"/>
              <a:t>左のグラフは</a:t>
            </a:r>
            <a:r>
              <a:rPr lang="en-US" altLang="ja-JP" b="1" dirty="0"/>
              <a:t>P-</a:t>
            </a:r>
            <a:r>
              <a:rPr lang="en-US" altLang="ja-JP" b="1" dirty="0" err="1"/>
              <a:t>Pdot</a:t>
            </a:r>
            <a:r>
              <a:rPr lang="ja-JP" altLang="en-US" b="1" dirty="0"/>
              <a:t>（周期</a:t>
            </a:r>
            <a:r>
              <a:rPr lang="en-US" altLang="ja-JP" b="1" dirty="0"/>
              <a:t>-</a:t>
            </a:r>
            <a:r>
              <a:rPr lang="ja-JP" altLang="en-US" b="1" dirty="0"/>
              <a:t>周期変化率）グラフ</a:t>
            </a:r>
            <a:r>
              <a:rPr lang="ja-JP" altLang="en-US" dirty="0"/>
              <a:t>です。ここで、</a:t>
            </a:r>
            <a:r>
              <a:rPr lang="ja-JP" altLang="en-US" b="1" dirty="0"/>
              <a:t>横軸は回転周期</a:t>
            </a:r>
            <a:r>
              <a:rPr lang="ja-JP" altLang="en-US" dirty="0"/>
              <a:t>を表しています。</a:t>
            </a:r>
          </a:p>
          <a:p>
            <a:r>
              <a:rPr lang="ja-JP" altLang="en-US" dirty="0"/>
              <a:t>中性子星の観測データを見ると、非常に高速で回転するミリ秒パルサーと呼ばれる中性子星が存在することが分かります。</a:t>
            </a:r>
            <a:endParaRPr lang="en-US" altLang="ja-JP" dirty="0"/>
          </a:p>
          <a:p>
            <a:r>
              <a:rPr lang="ja-JP" altLang="en-US" dirty="0"/>
              <a:t>また、</a:t>
            </a:r>
            <a:r>
              <a:rPr lang="ja-JP" altLang="en-US" b="1" dirty="0"/>
              <a:t>回転速度が速くなると、中性子星は完全な球形ではなく、変形する可能性</a:t>
            </a:r>
            <a:r>
              <a:rPr lang="ja-JP" altLang="en-US" dirty="0"/>
              <a:t>があるため、</a:t>
            </a:r>
            <a:r>
              <a:rPr lang="ja-JP" altLang="en-US" b="1" dirty="0"/>
              <a:t>回転効果を考慮する必要</a:t>
            </a:r>
            <a:r>
              <a:rPr lang="ja-JP" altLang="en-US" dirty="0"/>
              <a:t>があります。</a:t>
            </a:r>
          </a:p>
          <a:p>
            <a:r>
              <a:rPr lang="ja-JP" altLang="en-US" dirty="0"/>
              <a:t>しかし、</a:t>
            </a:r>
            <a:r>
              <a:rPr lang="ja-JP" altLang="en-US" b="1" dirty="0"/>
              <a:t>回転する中性子星に対しては、アインシュタイン方程式の解析解が存在しません</a:t>
            </a:r>
            <a:r>
              <a:rPr lang="ja-JP" altLang="en-US" dirty="0"/>
              <a:t>。</a:t>
            </a:r>
            <a:endParaRPr lang="en-US" altLang="ja-JP" dirty="0"/>
          </a:p>
          <a:p>
            <a:r>
              <a:rPr lang="ja-JP" altLang="en-US" dirty="0"/>
              <a:t>そのため、</a:t>
            </a:r>
            <a:r>
              <a:rPr lang="ja-JP" altLang="en-US" b="1" dirty="0"/>
              <a:t>直接、数値的にアインシュタイン方程式を解く必要</a:t>
            </a:r>
            <a:r>
              <a:rPr lang="ja-JP" altLang="en-US" dirty="0"/>
              <a:t>があります。</a:t>
            </a:r>
          </a:p>
          <a:p>
            <a:endParaRPr lang="ko-KR" altLang="en-US" dirty="0"/>
          </a:p>
        </p:txBody>
      </p:sp>
      <p:sp>
        <p:nvSpPr>
          <p:cNvPr id="4" name="슬라이드 번호 개체 틀 3">
            <a:extLst>
              <a:ext uri="{FF2B5EF4-FFF2-40B4-BE49-F238E27FC236}">
                <a16:creationId xmlns:a16="http://schemas.microsoft.com/office/drawing/2014/main" id="{20CF5DA5-ABBC-3D26-CAF5-C405F54CCF19}"/>
              </a:ext>
            </a:extLst>
          </p:cNvPr>
          <p:cNvSpPr>
            <a:spLocks noGrp="1"/>
          </p:cNvSpPr>
          <p:nvPr>
            <p:ph type="sldNum" sz="quarter" idx="5"/>
          </p:nvPr>
        </p:nvSpPr>
        <p:spPr/>
        <p:txBody>
          <a:bodyPr/>
          <a:lstStyle/>
          <a:p>
            <a:fld id="{9B7B956E-AB7E-4350-A599-BD16CF6E00D3}" type="slidenum">
              <a:rPr lang="ko-KR" altLang="en-US" smtClean="0"/>
              <a:t>6</a:t>
            </a:fld>
            <a:endParaRPr lang="ko-KR" altLang="en-US"/>
          </a:p>
        </p:txBody>
      </p:sp>
    </p:spTree>
    <p:extLst>
      <p:ext uri="{BB962C8B-B14F-4D97-AF65-F5344CB8AC3E}">
        <p14:creationId xmlns:p14="http://schemas.microsoft.com/office/powerpoint/2010/main" val="212825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8780F-F2FC-0CA6-7772-DFCA2B178F7E}"/>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F32FE195-F671-977E-ECEE-0FD53A048195}"/>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53F5E185-346B-04A9-BB95-8E9AA99431A9}"/>
              </a:ext>
            </a:extLst>
          </p:cNvPr>
          <p:cNvSpPr>
            <a:spLocks noGrp="1"/>
          </p:cNvSpPr>
          <p:nvPr>
            <p:ph type="body" idx="1"/>
          </p:nvPr>
        </p:nvSpPr>
        <p:spPr/>
        <p:txBody>
          <a:bodyPr/>
          <a:lstStyle/>
          <a:p>
            <a:r>
              <a:rPr lang="ja-JP" altLang="en-US" dirty="0"/>
              <a:t>回転効果を考慮すると、</a:t>
            </a:r>
            <a:r>
              <a:rPr lang="en-US" altLang="ja-JP" b="1" dirty="0"/>
              <a:t>M-R</a:t>
            </a:r>
            <a:r>
              <a:rPr lang="ja-JP" altLang="en-US" b="1" dirty="0"/>
              <a:t>曲線も変化</a:t>
            </a:r>
            <a:r>
              <a:rPr lang="ja-JP" altLang="en-US" dirty="0"/>
              <a:t>することになります。本研究の目的は、</a:t>
            </a:r>
            <a:r>
              <a:rPr lang="ja-JP" altLang="en-US" b="1" dirty="0"/>
              <a:t>回転効果を取り入れることで、より精密な状態方程式の制約を提供すること</a:t>
            </a:r>
            <a:r>
              <a:rPr lang="ja-JP" altLang="en-US" dirty="0"/>
              <a:t>にあります。</a:t>
            </a:r>
            <a:endParaRPr lang="ko-KR" altLang="en-US" dirty="0"/>
          </a:p>
        </p:txBody>
      </p:sp>
      <p:sp>
        <p:nvSpPr>
          <p:cNvPr id="4" name="슬라이드 번호 개체 틀 3">
            <a:extLst>
              <a:ext uri="{FF2B5EF4-FFF2-40B4-BE49-F238E27FC236}">
                <a16:creationId xmlns:a16="http://schemas.microsoft.com/office/drawing/2014/main" id="{02A12A96-8D47-A7C6-E81C-4EE052DCAA04}"/>
              </a:ext>
            </a:extLst>
          </p:cNvPr>
          <p:cNvSpPr>
            <a:spLocks noGrp="1"/>
          </p:cNvSpPr>
          <p:nvPr>
            <p:ph type="sldNum" sz="quarter" idx="5"/>
          </p:nvPr>
        </p:nvSpPr>
        <p:spPr/>
        <p:txBody>
          <a:bodyPr/>
          <a:lstStyle/>
          <a:p>
            <a:fld id="{9B7B956E-AB7E-4350-A599-BD16CF6E00D3}" type="slidenum">
              <a:rPr lang="ko-KR" altLang="en-US" smtClean="0"/>
              <a:t>7</a:t>
            </a:fld>
            <a:endParaRPr lang="ko-KR" altLang="en-US"/>
          </a:p>
        </p:txBody>
      </p:sp>
    </p:spTree>
    <p:extLst>
      <p:ext uri="{BB962C8B-B14F-4D97-AF65-F5344CB8AC3E}">
        <p14:creationId xmlns:p14="http://schemas.microsoft.com/office/powerpoint/2010/main" val="1461490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70685-3002-2B4D-3D61-C443E0BB3433}"/>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60298485-36D3-D481-A981-B984452FCED9}"/>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283E21BA-978E-3802-C517-3297363E9D2D}"/>
              </a:ext>
            </a:extLst>
          </p:cNvPr>
          <p:cNvSpPr>
            <a:spLocks noGrp="1"/>
          </p:cNvSpPr>
          <p:nvPr>
            <p:ph type="body" idx="1"/>
          </p:nvPr>
        </p:nvSpPr>
        <p:spPr/>
        <p:txBody>
          <a:bodyPr/>
          <a:lstStyle/>
          <a:p>
            <a:r>
              <a:rPr lang="ja-JP" altLang="en-US" dirty="0"/>
              <a:t>目次です。</a:t>
            </a:r>
            <a:br>
              <a:rPr lang="ja-JP" altLang="en-US" dirty="0"/>
            </a:br>
            <a:r>
              <a:rPr lang="ja-JP" altLang="en-US" dirty="0"/>
              <a:t>最初に、背景と研究目的について説明し、次に状態方程式と中性子星の内部構造の計算方法についてお話しします。</a:t>
            </a:r>
            <a:br>
              <a:rPr lang="ja-JP" altLang="en-US" dirty="0"/>
            </a:br>
            <a:r>
              <a:rPr lang="ja-JP" altLang="en-US" dirty="0"/>
              <a:t>そして、最後に結果とまとめの順で発表を進めていきます。</a:t>
            </a:r>
          </a:p>
          <a:p>
            <a:r>
              <a:rPr lang="en-US" altLang="ja-JP" dirty="0"/>
              <a:t>4o</a:t>
            </a:r>
          </a:p>
          <a:p>
            <a:endParaRPr lang="ko-KR" altLang="en-US" dirty="0"/>
          </a:p>
        </p:txBody>
      </p:sp>
      <p:sp>
        <p:nvSpPr>
          <p:cNvPr id="4" name="슬라이드 번호 개체 틀 3">
            <a:extLst>
              <a:ext uri="{FF2B5EF4-FFF2-40B4-BE49-F238E27FC236}">
                <a16:creationId xmlns:a16="http://schemas.microsoft.com/office/drawing/2014/main" id="{B1C41420-2134-DB9F-DB53-E11910BF872F}"/>
              </a:ext>
            </a:extLst>
          </p:cNvPr>
          <p:cNvSpPr>
            <a:spLocks noGrp="1"/>
          </p:cNvSpPr>
          <p:nvPr>
            <p:ph type="sldNum" sz="quarter" idx="5"/>
          </p:nvPr>
        </p:nvSpPr>
        <p:spPr/>
        <p:txBody>
          <a:bodyPr/>
          <a:lstStyle/>
          <a:p>
            <a:fld id="{9B7B956E-AB7E-4350-A599-BD16CF6E00D3}" type="slidenum">
              <a:rPr lang="ko-KR" altLang="en-US" smtClean="0"/>
              <a:t>8</a:t>
            </a:fld>
            <a:endParaRPr lang="ko-KR" altLang="en-US"/>
          </a:p>
        </p:txBody>
      </p:sp>
    </p:spTree>
    <p:extLst>
      <p:ext uri="{BB962C8B-B14F-4D97-AF65-F5344CB8AC3E}">
        <p14:creationId xmlns:p14="http://schemas.microsoft.com/office/powerpoint/2010/main" val="4185725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F8D4B-DDD9-91F9-E062-CE75846A23D1}"/>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6803653-6F91-EDC5-1C86-758563E9F697}"/>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4895D0D2-399A-84B2-777D-CB2BDC64EAB1}"/>
              </a:ext>
            </a:extLst>
          </p:cNvPr>
          <p:cNvSpPr>
            <a:spLocks noGrp="1"/>
          </p:cNvSpPr>
          <p:nvPr>
            <p:ph type="body" idx="1"/>
          </p:nvPr>
        </p:nvSpPr>
        <p:spPr/>
        <p:txBody>
          <a:bodyPr/>
          <a:lstStyle/>
          <a:p>
            <a:r>
              <a:rPr lang="ja-JP" altLang="en-US" dirty="0"/>
              <a:t>中性子星の構造を計算するためには、</a:t>
            </a:r>
            <a:r>
              <a:rPr lang="ja-JP" altLang="en-US" b="1" dirty="0"/>
              <a:t>状態方程式（</a:t>
            </a:r>
            <a:r>
              <a:rPr lang="en-US" altLang="ja-JP" b="1" dirty="0" err="1"/>
              <a:t>EoS</a:t>
            </a:r>
            <a:r>
              <a:rPr lang="ja-JP" altLang="en-US" b="1" dirty="0"/>
              <a:t>）、すなわち圧力と密度の関係</a:t>
            </a:r>
            <a:r>
              <a:rPr lang="ja-JP" altLang="en-US" dirty="0"/>
              <a:t>が必要となります。</a:t>
            </a:r>
          </a:p>
          <a:p>
            <a:r>
              <a:rPr lang="ja-JP" altLang="en-US" dirty="0"/>
              <a:t>天体物理学者は、中性子星の内部構造を簡単に記述するために</a:t>
            </a:r>
            <a:r>
              <a:rPr lang="ja-JP" altLang="en-US" b="1" dirty="0"/>
              <a:t>ポリトロピック状態方程式</a:t>
            </a:r>
            <a:r>
              <a:rPr lang="ja-JP" altLang="en-US" dirty="0"/>
              <a:t>を用いることがあります。この方法では、</a:t>
            </a:r>
            <a:r>
              <a:rPr lang="ja-JP" altLang="en-US" b="1" dirty="0"/>
              <a:t>ポリトロピック指数を変えることで、さまざまな対象を簡単に計算</a:t>
            </a:r>
            <a:r>
              <a:rPr lang="ja-JP" altLang="en-US" dirty="0"/>
              <a:t>することができます。</a:t>
            </a:r>
          </a:p>
          <a:p>
            <a:endParaRPr lang="ko-KR" altLang="en-US" dirty="0"/>
          </a:p>
        </p:txBody>
      </p:sp>
      <p:sp>
        <p:nvSpPr>
          <p:cNvPr id="4" name="슬라이드 번호 개체 틀 3">
            <a:extLst>
              <a:ext uri="{FF2B5EF4-FFF2-40B4-BE49-F238E27FC236}">
                <a16:creationId xmlns:a16="http://schemas.microsoft.com/office/drawing/2014/main" id="{14CD7541-9DA6-F3F5-B371-5AD3781529ED}"/>
              </a:ext>
            </a:extLst>
          </p:cNvPr>
          <p:cNvSpPr>
            <a:spLocks noGrp="1"/>
          </p:cNvSpPr>
          <p:nvPr>
            <p:ph type="sldNum" sz="quarter" idx="5"/>
          </p:nvPr>
        </p:nvSpPr>
        <p:spPr/>
        <p:txBody>
          <a:bodyPr/>
          <a:lstStyle/>
          <a:p>
            <a:fld id="{9B7B956E-AB7E-4350-A599-BD16CF6E00D3}" type="slidenum">
              <a:rPr lang="ko-KR" altLang="en-US" smtClean="0"/>
              <a:t>9</a:t>
            </a:fld>
            <a:endParaRPr lang="ko-KR" altLang="en-US"/>
          </a:p>
        </p:txBody>
      </p:sp>
    </p:spTree>
    <p:extLst>
      <p:ext uri="{BB962C8B-B14F-4D97-AF65-F5344CB8AC3E}">
        <p14:creationId xmlns:p14="http://schemas.microsoft.com/office/powerpoint/2010/main" val="2916857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C129DD28-95AA-4BAC-BAB4-9183EF07A129}" type="datetimeFigureOut">
              <a:rPr lang="ko-KR" altLang="en-US" smtClean="0"/>
              <a:t>2025-04-09</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9296DC28-B1F9-405F-AFFC-1F04195B2D65}" type="slidenum">
              <a:rPr lang="ko-KR" altLang="en-US" smtClean="0"/>
              <a:t>‹#›</a:t>
            </a:fld>
            <a:endParaRPr lang="ko-KR" altLang="en-US"/>
          </a:p>
        </p:txBody>
      </p:sp>
    </p:spTree>
    <p:extLst>
      <p:ext uri="{BB962C8B-B14F-4D97-AF65-F5344CB8AC3E}">
        <p14:creationId xmlns:p14="http://schemas.microsoft.com/office/powerpoint/2010/main" val="666216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C129DD28-95AA-4BAC-BAB4-9183EF07A129}" type="datetimeFigureOut">
              <a:rPr lang="ko-KR" altLang="en-US" smtClean="0"/>
              <a:t>2025-04-09</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9296DC28-B1F9-405F-AFFC-1F04195B2D65}" type="slidenum">
              <a:rPr lang="ko-KR" altLang="en-US" smtClean="0"/>
              <a:t>‹#›</a:t>
            </a:fld>
            <a:endParaRPr lang="ko-KR" altLang="en-US"/>
          </a:p>
        </p:txBody>
      </p:sp>
    </p:spTree>
    <p:extLst>
      <p:ext uri="{BB962C8B-B14F-4D97-AF65-F5344CB8AC3E}">
        <p14:creationId xmlns:p14="http://schemas.microsoft.com/office/powerpoint/2010/main" val="1683919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C129DD28-95AA-4BAC-BAB4-9183EF07A129}" type="datetimeFigureOut">
              <a:rPr lang="ko-KR" altLang="en-US" smtClean="0"/>
              <a:t>2025-04-09</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9296DC28-B1F9-405F-AFFC-1F04195B2D65}" type="slidenum">
              <a:rPr lang="ko-KR" altLang="en-US" smtClean="0"/>
              <a:t>‹#›</a:t>
            </a:fld>
            <a:endParaRPr lang="ko-KR" altLang="en-US"/>
          </a:p>
        </p:txBody>
      </p:sp>
    </p:spTree>
    <p:extLst>
      <p:ext uri="{BB962C8B-B14F-4D97-AF65-F5344CB8AC3E}">
        <p14:creationId xmlns:p14="http://schemas.microsoft.com/office/powerpoint/2010/main" val="2914843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C129DD28-95AA-4BAC-BAB4-9183EF07A129}" type="datetimeFigureOut">
              <a:rPr lang="ko-KR" altLang="en-US" smtClean="0"/>
              <a:t>2025-04-09</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9296DC28-B1F9-405F-AFFC-1F04195B2D65}" type="slidenum">
              <a:rPr lang="ko-KR" altLang="en-US" smtClean="0"/>
              <a:t>‹#›</a:t>
            </a:fld>
            <a:endParaRPr lang="ko-KR" altLang="en-US"/>
          </a:p>
        </p:txBody>
      </p:sp>
    </p:spTree>
    <p:extLst>
      <p:ext uri="{BB962C8B-B14F-4D97-AF65-F5344CB8AC3E}">
        <p14:creationId xmlns:p14="http://schemas.microsoft.com/office/powerpoint/2010/main" val="3187109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Date Placeholder 3"/>
          <p:cNvSpPr>
            <a:spLocks noGrp="1"/>
          </p:cNvSpPr>
          <p:nvPr>
            <p:ph type="dt" sz="half" idx="10"/>
          </p:nvPr>
        </p:nvSpPr>
        <p:spPr/>
        <p:txBody>
          <a:bodyPr/>
          <a:lstStyle/>
          <a:p>
            <a:fld id="{C129DD28-95AA-4BAC-BAB4-9183EF07A129}" type="datetimeFigureOut">
              <a:rPr lang="ko-KR" altLang="en-US" smtClean="0"/>
              <a:t>2025-04-09</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9296DC28-B1F9-405F-AFFC-1F04195B2D65}" type="slidenum">
              <a:rPr lang="ko-KR" altLang="en-US" smtClean="0"/>
              <a:t>‹#›</a:t>
            </a:fld>
            <a:endParaRPr lang="ko-KR" altLang="en-US"/>
          </a:p>
        </p:txBody>
      </p:sp>
    </p:spTree>
    <p:extLst>
      <p:ext uri="{BB962C8B-B14F-4D97-AF65-F5344CB8AC3E}">
        <p14:creationId xmlns:p14="http://schemas.microsoft.com/office/powerpoint/2010/main" val="1614873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Date Placeholder 4"/>
          <p:cNvSpPr>
            <a:spLocks noGrp="1"/>
          </p:cNvSpPr>
          <p:nvPr>
            <p:ph type="dt" sz="half" idx="10"/>
          </p:nvPr>
        </p:nvSpPr>
        <p:spPr/>
        <p:txBody>
          <a:bodyPr/>
          <a:lstStyle/>
          <a:p>
            <a:fld id="{C129DD28-95AA-4BAC-BAB4-9183EF07A129}" type="datetimeFigureOut">
              <a:rPr lang="ko-KR" altLang="en-US" smtClean="0"/>
              <a:t>2025-04-09</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9296DC28-B1F9-405F-AFFC-1F04195B2D65}" type="slidenum">
              <a:rPr lang="ko-KR" altLang="en-US" smtClean="0"/>
              <a:t>‹#›</a:t>
            </a:fld>
            <a:endParaRPr lang="ko-KR" altLang="en-US"/>
          </a:p>
        </p:txBody>
      </p:sp>
    </p:spTree>
    <p:extLst>
      <p:ext uri="{BB962C8B-B14F-4D97-AF65-F5344CB8AC3E}">
        <p14:creationId xmlns:p14="http://schemas.microsoft.com/office/powerpoint/2010/main" val="116109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Content Placeholder 3"/>
          <p:cNvSpPr>
            <a:spLocks noGrp="1"/>
          </p:cNvSpPr>
          <p:nvPr>
            <p:ph sz="half" idx="2"/>
          </p:nvPr>
        </p:nvSpPr>
        <p:spPr>
          <a:xfrm>
            <a:off x="629842" y="2505075"/>
            <a:ext cx="3868340"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7" name="Date Placeholder 6"/>
          <p:cNvSpPr>
            <a:spLocks noGrp="1"/>
          </p:cNvSpPr>
          <p:nvPr>
            <p:ph type="dt" sz="half" idx="10"/>
          </p:nvPr>
        </p:nvSpPr>
        <p:spPr/>
        <p:txBody>
          <a:bodyPr/>
          <a:lstStyle/>
          <a:p>
            <a:fld id="{C129DD28-95AA-4BAC-BAB4-9183EF07A129}" type="datetimeFigureOut">
              <a:rPr lang="ko-KR" altLang="en-US" smtClean="0"/>
              <a:t>2025-04-09</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9296DC28-B1F9-405F-AFFC-1F04195B2D65}" type="slidenum">
              <a:rPr lang="ko-KR" altLang="en-US" smtClean="0"/>
              <a:t>‹#›</a:t>
            </a:fld>
            <a:endParaRPr lang="ko-KR" altLang="en-US"/>
          </a:p>
        </p:txBody>
      </p:sp>
    </p:spTree>
    <p:extLst>
      <p:ext uri="{BB962C8B-B14F-4D97-AF65-F5344CB8AC3E}">
        <p14:creationId xmlns:p14="http://schemas.microsoft.com/office/powerpoint/2010/main" val="1186801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C129DD28-95AA-4BAC-BAB4-9183EF07A129}" type="datetimeFigureOut">
              <a:rPr lang="ko-KR" altLang="en-US" smtClean="0"/>
              <a:t>2025-04-09</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9296DC28-B1F9-405F-AFFC-1F04195B2D65}" type="slidenum">
              <a:rPr lang="ko-KR" altLang="en-US" smtClean="0"/>
              <a:t>‹#›</a:t>
            </a:fld>
            <a:endParaRPr lang="ko-KR" altLang="en-US"/>
          </a:p>
        </p:txBody>
      </p:sp>
    </p:spTree>
    <p:extLst>
      <p:ext uri="{BB962C8B-B14F-4D97-AF65-F5344CB8AC3E}">
        <p14:creationId xmlns:p14="http://schemas.microsoft.com/office/powerpoint/2010/main" val="4115906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29DD28-95AA-4BAC-BAB4-9183EF07A129}" type="datetimeFigureOut">
              <a:rPr lang="ko-KR" altLang="en-US" smtClean="0"/>
              <a:t>2025-04-09</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9296DC28-B1F9-405F-AFFC-1F04195B2D65}" type="slidenum">
              <a:rPr lang="ko-KR" altLang="en-US" smtClean="0"/>
              <a:t>‹#›</a:t>
            </a:fld>
            <a:endParaRPr lang="ko-KR" altLang="en-US"/>
          </a:p>
        </p:txBody>
      </p:sp>
    </p:spTree>
    <p:extLst>
      <p:ext uri="{BB962C8B-B14F-4D97-AF65-F5344CB8AC3E}">
        <p14:creationId xmlns:p14="http://schemas.microsoft.com/office/powerpoint/2010/main" val="233339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C129DD28-95AA-4BAC-BAB4-9183EF07A129}" type="datetimeFigureOut">
              <a:rPr lang="ko-KR" altLang="en-US" smtClean="0"/>
              <a:t>2025-04-09</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9296DC28-B1F9-405F-AFFC-1F04195B2D65}" type="slidenum">
              <a:rPr lang="ko-KR" altLang="en-US" smtClean="0"/>
              <a:t>‹#›</a:t>
            </a:fld>
            <a:endParaRPr lang="ko-KR" altLang="en-US"/>
          </a:p>
        </p:txBody>
      </p:sp>
    </p:spTree>
    <p:extLst>
      <p:ext uri="{BB962C8B-B14F-4D97-AF65-F5344CB8AC3E}">
        <p14:creationId xmlns:p14="http://schemas.microsoft.com/office/powerpoint/2010/main" val="725832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C129DD28-95AA-4BAC-BAB4-9183EF07A129}" type="datetimeFigureOut">
              <a:rPr lang="ko-KR" altLang="en-US" smtClean="0"/>
              <a:t>2025-04-09</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9296DC28-B1F9-405F-AFFC-1F04195B2D65}" type="slidenum">
              <a:rPr lang="ko-KR" altLang="en-US" smtClean="0"/>
              <a:t>‹#›</a:t>
            </a:fld>
            <a:endParaRPr lang="ko-KR" altLang="en-US"/>
          </a:p>
        </p:txBody>
      </p:sp>
    </p:spTree>
    <p:extLst>
      <p:ext uri="{BB962C8B-B14F-4D97-AF65-F5344CB8AC3E}">
        <p14:creationId xmlns:p14="http://schemas.microsoft.com/office/powerpoint/2010/main" val="990255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
              <a:schemeClr val="tx1">
                <a:lumMod val="50000"/>
                <a:lumOff val="50000"/>
              </a:schemeClr>
            </a:gs>
            <a:gs pos="10000">
              <a:schemeClr val="accent1">
                <a:lumMod val="5000"/>
                <a:lumOff val="95000"/>
              </a:schemeClr>
            </a:gs>
            <a:gs pos="0">
              <a:schemeClr val="tx1">
                <a:lumMod val="50000"/>
                <a:lumOff val="5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29DD28-95AA-4BAC-BAB4-9183EF07A129}" type="datetimeFigureOut">
              <a:rPr lang="ko-KR" altLang="en-US" smtClean="0"/>
              <a:t>2025-04-09</a:t>
            </a:fld>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96DC28-B1F9-405F-AFFC-1F04195B2D65}" type="slidenum">
              <a:rPr lang="ko-KR" altLang="en-US" smtClean="0"/>
              <a:t>‹#›</a:t>
            </a:fld>
            <a:endParaRPr lang="ko-KR" altLang="en-US"/>
          </a:p>
        </p:txBody>
      </p:sp>
    </p:spTree>
    <p:extLst>
      <p:ext uri="{BB962C8B-B14F-4D97-AF65-F5344CB8AC3E}">
        <p14:creationId xmlns:p14="http://schemas.microsoft.com/office/powerpoint/2010/main" val="3301352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1.jpeg"/><Relationship Id="rId7" Type="http://schemas.openxmlformats.org/officeDocument/2006/relationships/image" Target="../media/image230.png"/><Relationship Id="rId12"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0.png"/><Relationship Id="rId11" Type="http://schemas.openxmlformats.org/officeDocument/2006/relationships/image" Target="../media/image40.png"/><Relationship Id="rId5" Type="http://schemas.openxmlformats.org/officeDocument/2006/relationships/image" Target="../media/image210.png"/><Relationship Id="rId1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19.jpeg"/><Relationship Id="rId9" Type="http://schemas.openxmlformats.org/officeDocument/2006/relationships/image" Target="../media/image38.pn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4.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170.png"/><Relationship Id="rId9" Type="http://schemas.openxmlformats.org/officeDocument/2006/relationships/image" Target="../media/image25.pn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jpe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jpeg"/><Relationship Id="rId7" Type="http://schemas.openxmlformats.org/officeDocument/2006/relationships/image" Target="NUL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1.jpeg"/><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notesSlide" Target="../notesSlides/notesSlide17.xml"/><Relationship Id="rId16" Type="http://schemas.openxmlformats.org/officeDocument/2006/relationships/image" Target="NULL"/><Relationship Id="rId1" Type="http://schemas.openxmlformats.org/officeDocument/2006/relationships/slideLayout" Target="../slideLayouts/slideLayout1.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1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jpeg"/><Relationship Id="rId7"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jpeg"/><Relationship Id="rId7" Type="http://schemas.openxmlformats.org/officeDocument/2006/relationships/image" Target="../media/image12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3.png"/><Relationship Id="rId10" Type="http://schemas.openxmlformats.org/officeDocument/2006/relationships/image" Target="../media/image34.png"/><Relationship Id="rId4" Type="http://schemas.openxmlformats.org/officeDocument/2006/relationships/image" Target="../media/image90.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850.png"/><Relationship Id="rId13" Type="http://schemas.openxmlformats.org/officeDocument/2006/relationships/image" Target="../media/image89.png"/><Relationship Id="rId3" Type="http://schemas.openxmlformats.org/officeDocument/2006/relationships/image" Target="../media/image1.jpeg"/><Relationship Id="rId12"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87.png"/><Relationship Id="rId5" Type="http://schemas.openxmlformats.org/officeDocument/2006/relationships/image" Target="../media/image84.png"/><Relationship Id="rId10" Type="http://schemas.openxmlformats.org/officeDocument/2006/relationships/image" Target="../media/image86.png"/><Relationship Id="rId4" Type="http://schemas.openxmlformats.org/officeDocument/2006/relationships/image" Target="../media/image83.png"/><Relationship Id="rId9"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jpeg"/><Relationship Id="rId7"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340.png"/><Relationship Id="rId10" Type="http://schemas.openxmlformats.org/officeDocument/2006/relationships/image" Target="../media/image102.png"/><Relationship Id="rId4" Type="http://schemas.openxmlformats.org/officeDocument/2006/relationships/image" Target="../media/image44.png"/><Relationship Id="rId9"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1.jpe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27.xml"/><Relationship Id="rId16"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7.jpe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57.png"/><Relationship Id="rId12" Type="http://schemas.openxmlformats.org/officeDocument/2006/relationships/image" Target="../media/image10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10.png"/><Relationship Id="rId11" Type="http://schemas.openxmlformats.org/officeDocument/2006/relationships/image" Target="../media/image91.png"/><Relationship Id="rId5" Type="http://schemas.openxmlformats.org/officeDocument/2006/relationships/image" Target="../media/image310.png"/><Relationship Id="rId10" Type="http://schemas.openxmlformats.org/officeDocument/2006/relationships/image" Target="../media/image80.png"/><Relationship Id="rId4" Type="http://schemas.openxmlformats.org/officeDocument/2006/relationships/image" Target="../media/image2.png"/><Relationship Id="rId9" Type="http://schemas.openxmlformats.org/officeDocument/2006/relationships/image" Target="../media/image70.png"/><Relationship Id="rId14" Type="http://schemas.openxmlformats.org/officeDocument/2006/relationships/hyperlink" Target="https://www.nishina.riken.jp/facility/RIBFfacility_e.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10.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hyperlink" Target="https://webzine.kps.or.kr/?p=5_view&amp;idx=16582" TargetMode="External"/><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jpe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773A330F-03BA-63E3-0C23-684A1D770103}"/>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DE25A197-FC30-F7F0-150A-BED1AD18311F}"/>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A2352E4A-BCD0-0251-6F02-C7C71626DD70}"/>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45" name="TextBox 44">
            <a:extLst>
              <a:ext uri="{FF2B5EF4-FFF2-40B4-BE49-F238E27FC236}">
                <a16:creationId xmlns:a16="http://schemas.microsoft.com/office/drawing/2014/main" id="{27B251F6-6D74-7E85-8EB3-F92ED60BB5A5}"/>
              </a:ext>
            </a:extLst>
          </p:cNvPr>
          <p:cNvSpPr txBox="1"/>
          <p:nvPr/>
        </p:nvSpPr>
        <p:spPr>
          <a:xfrm>
            <a:off x="537328" y="1860452"/>
            <a:ext cx="8069344" cy="1305165"/>
          </a:xfrm>
          <a:prstGeom prst="rect">
            <a:avLst/>
          </a:prstGeom>
          <a:noFill/>
        </p:spPr>
        <p:txBody>
          <a:bodyPr wrap="square" rtlCol="0">
            <a:spAutoFit/>
          </a:bodyPr>
          <a:lstStyle/>
          <a:p>
            <a:pPr algn="ctr">
              <a:lnSpc>
                <a:spcPct val="150000"/>
              </a:lnSpc>
            </a:pPr>
            <a:r>
              <a:rPr lang="en-US" altLang="ko-KR" sz="2800" b="1" dirty="0">
                <a:latin typeface="Arial" panose="020B0604020202020204" pitchFamily="34" charset="0"/>
                <a:cs typeface="Arial" panose="020B0604020202020204" pitchFamily="34" charset="0"/>
              </a:rPr>
              <a:t>Neutron Star Structure from Static and Rotating Equilibrium Configurations</a:t>
            </a:r>
            <a:endParaRPr lang="ko-KR" altLang="en-US" sz="2800" b="1"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37D8F2CC-D1A2-4B28-6FAC-1AEAAE63CD21}"/>
              </a:ext>
            </a:extLst>
          </p:cNvPr>
          <p:cNvSpPr txBox="1"/>
          <p:nvPr/>
        </p:nvSpPr>
        <p:spPr>
          <a:xfrm>
            <a:off x="2539190" y="3451331"/>
            <a:ext cx="4065619" cy="461665"/>
          </a:xfrm>
          <a:prstGeom prst="rect">
            <a:avLst/>
          </a:prstGeom>
          <a:noFill/>
        </p:spPr>
        <p:txBody>
          <a:bodyPr wrap="square" rtlCol="0">
            <a:spAutoFit/>
          </a:bodyPr>
          <a:lstStyle/>
          <a:p>
            <a:pPr algn="ctr"/>
            <a:r>
              <a:rPr lang="en-US" altLang="ja-JP" sz="2400" b="1" dirty="0">
                <a:latin typeface="Arial" panose="020B0604020202020204" pitchFamily="34" charset="0"/>
                <a:cs typeface="Arial" panose="020B0604020202020204" pitchFamily="34" charset="0"/>
              </a:rPr>
              <a:t>Institute of Science, Tokyo</a:t>
            </a:r>
            <a:endParaRPr lang="en-US" altLang="ko-KR" sz="2400" b="1" dirty="0">
              <a:latin typeface="Arial" panose="020B0604020202020204" pitchFamily="34" charset="0"/>
              <a:cs typeface="Arial" panose="020B0604020202020204" pitchFamily="34" charset="0"/>
            </a:endParaRPr>
          </a:p>
        </p:txBody>
      </p:sp>
      <p:sp>
        <p:nvSpPr>
          <p:cNvPr id="141" name="TextBox 140">
            <a:extLst>
              <a:ext uri="{FF2B5EF4-FFF2-40B4-BE49-F238E27FC236}">
                <a16:creationId xmlns:a16="http://schemas.microsoft.com/office/drawing/2014/main" id="{7CB4EBC7-9F41-5247-FE5B-7F6C40D1A341}"/>
              </a:ext>
            </a:extLst>
          </p:cNvPr>
          <p:cNvSpPr txBox="1"/>
          <p:nvPr/>
        </p:nvSpPr>
        <p:spPr>
          <a:xfrm>
            <a:off x="41916" y="79007"/>
            <a:ext cx="4392225"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OMEG Special Seminar</a:t>
            </a:r>
          </a:p>
        </p:txBody>
      </p:sp>
      <p:sp>
        <p:nvSpPr>
          <p:cNvPr id="2" name="TextBox 1">
            <a:extLst>
              <a:ext uri="{FF2B5EF4-FFF2-40B4-BE49-F238E27FC236}">
                <a16:creationId xmlns:a16="http://schemas.microsoft.com/office/drawing/2014/main" id="{DEAE20AC-D386-F49C-F6D8-5EC197C2A0C0}"/>
              </a:ext>
            </a:extLst>
          </p:cNvPr>
          <p:cNvSpPr txBox="1"/>
          <p:nvPr/>
        </p:nvSpPr>
        <p:spPr>
          <a:xfrm>
            <a:off x="8789034" y="6336269"/>
            <a:ext cx="354966"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1</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F9233037-EEE2-7030-C72C-8166AA48A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D2D030BC-0FA7-B756-A3E5-C6DB43889ABB}"/>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A0DA2607-8F87-E82F-2CAC-203EA9CEA80B}"/>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5AF2E816-29BB-8640-C3F8-58D384AEC7D8}"/>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D66F1853-6B9A-29E2-C342-00CD9E45FF73}"/>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61213C82-FB7E-7A49-E395-2644BC124478}"/>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4BF76E75-3F0B-188A-4100-8472FB23AB6C}"/>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03CB2067-AC60-1BFC-AFC4-7C015B8D93FE}"/>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734B55AD-B303-FD16-9A6F-FEEBB628D9DB}"/>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BBDA4721-9F08-4550-B948-E5B6E7886D62}"/>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FB1BEB67-90FD-5554-3A6A-166E81966318}"/>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2A06901B-D409-A29D-46D5-2D7694794DB5}"/>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4479C055-E009-3875-8179-62B4DC0EB400}"/>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2EF295F0-5574-188F-E2A1-D95E53515692}"/>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301A11AD-931E-324B-C412-7C49E876BCA4}"/>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7574628A-BDE5-D959-23CD-166B25CADC27}"/>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84168AB6-C6AE-4C96-8AFE-A7D0A564B168}"/>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9CBA4F7F-5D64-9B2A-9FFA-E6A58D513FFB}"/>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56716F0A-BC67-A0B1-34AE-3A36FC33F6B4}"/>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722EE820-0FA3-D196-5805-BD4E65555F3E}"/>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3257A286-1594-0342-882A-5DF3785E62F1}"/>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53989667-B040-3604-8DCA-727DE88097F8}"/>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4EF3D3A3-B39D-0BA3-44EE-6FE77D21CDFA}"/>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F1FC8705-CB08-55D6-E8B9-5D85374D314C}"/>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31777B2D-651E-798D-E430-36B8FA80A761}"/>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46E92118-E6B8-35C8-9010-41D45A326A80}"/>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501E9B24-B0FF-7DFF-FA27-B0A4844CC752}"/>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97C2F4A3-8907-51B0-3524-45C4DCA7809E}"/>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55C672D4-A2DB-59CA-B14B-1E32C3D4CC4D}"/>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A8A26D0E-6B1E-5CC2-F9AE-49C3B1801387}"/>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18F2443A-7E97-E9BF-0CBC-3413978784F2}"/>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E1CC2D2A-ED7D-E7D3-198D-0B494569D900}"/>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EC5ED879-D338-C827-1122-05425C5C4306}"/>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5D3943C3-74D9-7B6A-0D42-DC2F32D6C657}"/>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646D1D07-202B-47F1-D494-AB8E10F37489}"/>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C6D54D8A-8B93-E38B-6B32-3E6ABD3721AB}"/>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8C28C874-7C4A-6228-9854-9ABC028F0D2A}"/>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A6DC09F4-AFAD-D53F-8B1D-3A7BF1A9ABA8}"/>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87ED56F7-D8D1-4A0D-7D19-AFFCB5D67A8E}"/>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602A4067-7EDB-A710-E34F-00BDD575FBC9}"/>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3C43C746-1FAB-63E3-27E7-D356C0F5F7BA}"/>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6EA753C6-A7B6-4A26-4AA6-1D25FF2A4DDA}"/>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A5ED8235-68D9-1672-EE88-EBEF11EAFA09}"/>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BA390B88-744F-C169-F5A6-A37F94EC735B}"/>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FDD1E61D-036E-2C21-F417-50380C15BFC8}"/>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B541B52C-B9F1-1295-DE81-08B4226E234E}"/>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5203CEA8-F4FD-8A1E-E6F9-93DCADE202B6}"/>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2D90411A-77E2-410A-FD65-5531919F4809}"/>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6890BD94-678C-6F72-A263-14CF4B8A9B4E}"/>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DC2950C2-A092-29A6-BF0F-8C342E711E1B}"/>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2287C621-BBF7-1DB3-5069-6014AC5F9118}"/>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7B4B27B7-52C2-C7FA-7D22-A3DC4A8B9B52}"/>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B8FD2FEB-9D7A-018F-B2B0-16FFAA011BC8}"/>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E436DEBB-D36C-2366-DFEF-E281EA9F68FA}"/>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AF48733B-3C86-3278-DE26-670CA40905F2}"/>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05FB3812-BBDD-7A63-1544-181E044A0541}"/>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EF72EB8F-D039-64B2-983B-3FFFB3902E42}"/>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3C604050-853E-5A2E-CD68-E753BF2FC374}"/>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AC3E1DF5-44DE-8478-1CBE-9A13134026DA}"/>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3" name="TextBox 2">
            <a:extLst>
              <a:ext uri="{FF2B5EF4-FFF2-40B4-BE49-F238E27FC236}">
                <a16:creationId xmlns:a16="http://schemas.microsoft.com/office/drawing/2014/main" id="{8DE8DCCC-1DFA-9A17-38FE-A6FEB3E01703}"/>
              </a:ext>
            </a:extLst>
          </p:cNvPr>
          <p:cNvSpPr txBox="1"/>
          <p:nvPr/>
        </p:nvSpPr>
        <p:spPr>
          <a:xfrm>
            <a:off x="2685287" y="4060945"/>
            <a:ext cx="4015609" cy="461665"/>
          </a:xfrm>
          <a:prstGeom prst="rect">
            <a:avLst/>
          </a:prstGeom>
          <a:noFill/>
        </p:spPr>
        <p:txBody>
          <a:bodyPr wrap="square" rtlCol="0">
            <a:spAutoFit/>
          </a:bodyPr>
          <a:lstStyle/>
          <a:p>
            <a:pPr algn="ctr"/>
            <a:r>
              <a:rPr lang="en-US" altLang="ja-JP" sz="2400" b="1" dirty="0">
                <a:latin typeface="Arial" panose="020B0604020202020204" pitchFamily="34" charset="0"/>
                <a:cs typeface="Arial" panose="020B0604020202020204" pitchFamily="34" charset="0"/>
              </a:rPr>
              <a:t>KWON </a:t>
            </a:r>
            <a:r>
              <a:rPr lang="en-US" altLang="ja-JP" sz="2400" b="1" dirty="0" err="1">
                <a:latin typeface="Arial" panose="020B0604020202020204" pitchFamily="34" charset="0"/>
                <a:cs typeface="Arial" panose="020B0604020202020204" pitchFamily="34" charset="0"/>
              </a:rPr>
              <a:t>Hyukjin</a:t>
            </a:r>
            <a:endParaRPr lang="ko-KR" altLang="en-US" sz="2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3F749C5-A7ED-C921-7D30-72EB7175945E}"/>
              </a:ext>
            </a:extLst>
          </p:cNvPr>
          <p:cNvSpPr txBox="1"/>
          <p:nvPr/>
        </p:nvSpPr>
        <p:spPr>
          <a:xfrm>
            <a:off x="2790435" y="4734448"/>
            <a:ext cx="3758190" cy="400110"/>
          </a:xfrm>
          <a:prstGeom prst="rect">
            <a:avLst/>
          </a:prstGeom>
          <a:noFill/>
        </p:spPr>
        <p:txBody>
          <a:bodyPr wrap="square" rtlCol="0">
            <a:spAutoFit/>
          </a:bodyPr>
          <a:lstStyle/>
          <a:p>
            <a:pPr algn="ctr"/>
            <a:r>
              <a:rPr lang="en-US" altLang="ko-KR" sz="2000" b="1" i="0" dirty="0">
                <a:solidFill>
                  <a:srgbClr val="333333"/>
                </a:solidFill>
                <a:effectLst/>
                <a:latin typeface="ヒラギノ角ゴ Pro W3"/>
              </a:rPr>
              <a:t>Supervisor : </a:t>
            </a:r>
            <a:r>
              <a:rPr lang="en-US" altLang="ko-KR" sz="2000" b="1" i="0" dirty="0" err="1">
                <a:solidFill>
                  <a:srgbClr val="333333"/>
                </a:solidFill>
                <a:effectLst/>
                <a:latin typeface="ヒラギノ角ゴ Pro W3"/>
              </a:rPr>
              <a:t>Sekizawa</a:t>
            </a:r>
            <a:r>
              <a:rPr lang="en-US" altLang="ko-KR" sz="2000" b="1" i="0" dirty="0">
                <a:solidFill>
                  <a:srgbClr val="333333"/>
                </a:solidFill>
                <a:effectLst/>
                <a:latin typeface="ヒラギノ角ゴ Pro W3"/>
              </a:rPr>
              <a:t> Kazuyuki</a:t>
            </a:r>
            <a:endParaRPr lang="ko-KR" altLang="en-US" sz="2000" b="1" dirty="0"/>
          </a:p>
        </p:txBody>
      </p:sp>
    </p:spTree>
    <p:extLst>
      <p:ext uri="{BB962C8B-B14F-4D97-AF65-F5344CB8AC3E}">
        <p14:creationId xmlns:p14="http://schemas.microsoft.com/office/powerpoint/2010/main" val="707003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472758-5485-5B91-6375-205CC3D5FA97}"/>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3F631139-4766-8971-F535-774525BC0861}"/>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16E9D242-9CDB-ED34-430A-6ABBD250A885}"/>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CC30675F-26B5-8927-2115-0FF3C8007245}"/>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CCDB0CD0-4359-B718-CFCD-E9B02F9ADED6}"/>
              </a:ext>
            </a:extLst>
          </p:cNvPr>
          <p:cNvSpPr txBox="1"/>
          <p:nvPr/>
        </p:nvSpPr>
        <p:spPr>
          <a:xfrm>
            <a:off x="8789033" y="6336269"/>
            <a:ext cx="556123"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9</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835D6ED5-7D24-AB2C-1005-CA8056D5B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D26825CE-376C-3D8B-9AE1-0EEE2EA32E77}"/>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0CBA54D5-294A-E618-3C82-2C2197159D9C}"/>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344D66C2-D846-C070-4B09-96A521072D21}"/>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232CE9AB-3A12-F55B-3C09-E61299AAB345}"/>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A1297CF1-103C-0470-BB3C-8C5DC5C105B8}"/>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9856887B-D71E-CDAD-2D3D-2E802CF4A706}"/>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F635BC2E-F595-2E52-4FF5-5E078A102B30}"/>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CAC9D825-3567-5ED9-872D-DA8331D34458}"/>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5CC17514-1010-830D-8ADA-26682855ECBD}"/>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16149449-A0E2-546C-B9AE-1204959DC4A7}"/>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35927566-DE57-1F50-6346-B12BC19634B7}"/>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449142EA-3979-D5B6-B895-09C4AE708D09}"/>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DD409C98-827C-8F89-EBA2-BBABD0D0FDF3}"/>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F04570F7-162B-6B53-42CA-593C6D473340}"/>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EC0036BD-D439-8EAE-4156-0B1091B2717C}"/>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5B2DC3C5-5DD2-37D0-99FB-AE9C9117B0D9}"/>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FF90FF2B-8232-8D0B-9C4C-34C69E93B382}"/>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C0F5064E-C227-3A2B-89B4-B8B0D6548BB3}"/>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58B2DDFF-359E-D875-BFA0-5ED91DA0AC9E}"/>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0A097D24-23E2-24D9-0EDA-A27BCD8C3081}"/>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0F081446-7497-C878-BBC8-37EB5931F58A}"/>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AB93FEDA-AF61-C0F2-1E75-A45108776C52}"/>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B61822F3-FBDF-B255-941B-03DBE1B14609}"/>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CD8BA212-5859-27B1-CB78-8FCEDB1616D6}"/>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D3C87FB5-7CBD-32DA-588B-D681C4BCA5BB}"/>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10D232E0-D1C9-5E9D-E499-65BBD31C21F8}"/>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542131AE-89BF-3BBA-D2FE-B782263440A4}"/>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1373030C-71F7-ECE8-D5CC-2491BE77B41B}"/>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7E136D8F-7DAD-D35C-1A75-FD47CD0F3A82}"/>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2F135BD8-DC11-5963-618F-F9F99C282D59}"/>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D0470133-F9A9-E791-1991-AF9734B019E0}"/>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4D491AB8-3F6D-204D-0D21-BD928B99958C}"/>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8664C3FB-D243-BC54-AB1B-68254D85EA3A}"/>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78A13C56-EB65-871A-F7D2-F1ED2858C5DF}"/>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114CD220-C254-4DC6-83B7-C1F718A3D09E}"/>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7D628815-8182-75DD-450B-E610FEDE1516}"/>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3DF87333-CF82-8CA3-DCEC-68543964D6C8}"/>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877C2F58-4285-27F2-81F8-3A8D31C39D28}"/>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968D2C10-0C75-BE10-8CA9-18B458438263}"/>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840F0E27-DAB8-978F-D3CD-10DBAB6F86F6}"/>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E5194552-E87A-5184-32C0-3E254004F3C9}"/>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3341192F-C4CF-E99E-DB4E-B5333C66F38C}"/>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344680CF-794B-6732-7F3A-4E62A37FF339}"/>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D814FAA9-7F8B-5847-6EBB-4B0455D3AED4}"/>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D79832B5-1DEA-E18E-7A9E-9161AF3CDA4A}"/>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302AE505-9997-9904-6B6D-F30F33ED2718}"/>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C3F59B70-F9A1-1D92-D726-D761787F1F7C}"/>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7335F0CD-9EF4-4D09-1C23-506A1747BEEA}"/>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82D61EEC-73F2-A37D-9E7D-D4D8EB619E28}"/>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00C40D48-8C5C-4FB7-3E5B-F1B443314907}"/>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4EECD7FD-F357-6ADE-881C-99EC692D81E9}"/>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A0C5FAC8-C273-7D4A-7791-FED607D509AA}"/>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E32909E9-A50D-3EFB-DEC2-98C91F45C0DC}"/>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BD06400F-8621-6715-7E04-645F181E705E}"/>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21459D96-6344-54F6-06A5-643C6C6F1DA3}"/>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BB0D4690-AC77-1547-F04A-81AED5659A64}"/>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A3195B0E-BFA9-1505-99F7-88FAA0C878EB}"/>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0E2E05E4-FD56-5B1C-1AB6-6432EAE67ACB}"/>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37" name="TextBox 36">
            <a:extLst>
              <a:ext uri="{FF2B5EF4-FFF2-40B4-BE49-F238E27FC236}">
                <a16:creationId xmlns:a16="http://schemas.microsoft.com/office/drawing/2014/main" id="{4956D040-D592-CE13-D01A-395559A88A8D}"/>
              </a:ext>
            </a:extLst>
          </p:cNvPr>
          <p:cNvSpPr txBox="1"/>
          <p:nvPr/>
        </p:nvSpPr>
        <p:spPr>
          <a:xfrm>
            <a:off x="154893" y="806990"/>
            <a:ext cx="6162635"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 </a:t>
            </a:r>
            <a:r>
              <a:rPr lang="en-US" altLang="ko-KR" b="1" dirty="0">
                <a:latin typeface="맑은 고딕" panose="020B0503020000020004" pitchFamily="50" charset="-127"/>
                <a:ea typeface="맑은 고딕" panose="020B0503020000020004" pitchFamily="50" charset="-127"/>
                <a:cs typeface="Arial" panose="020B0604020202020204" pitchFamily="34" charset="0"/>
              </a:rPr>
              <a:t>◆ </a:t>
            </a:r>
            <a:r>
              <a:rPr lang="en-US" altLang="ja-JP" b="1" dirty="0">
                <a:latin typeface="맑은 고딕" panose="020B0503020000020004" pitchFamily="50" charset="-127"/>
                <a:ea typeface="맑은 고딕" panose="020B0503020000020004" pitchFamily="50" charset="-127"/>
                <a:cs typeface="Arial" panose="020B0604020202020204" pitchFamily="34" charset="0"/>
              </a:rPr>
              <a:t>Nuclear Matter </a:t>
            </a:r>
            <a:r>
              <a:rPr lang="en-US" altLang="ja-JP" b="1" dirty="0" err="1">
                <a:latin typeface="맑은 고딕" panose="020B0503020000020004" pitchFamily="50" charset="-127"/>
                <a:ea typeface="맑은 고딕" panose="020B0503020000020004" pitchFamily="50" charset="-127"/>
                <a:cs typeface="Arial" panose="020B0604020202020204" pitchFamily="34" charset="0"/>
              </a:rPr>
              <a:t>EoS</a:t>
            </a:r>
            <a:endParaRPr lang="en-US" altLang="ko-KR" b="1" dirty="0">
              <a:latin typeface="Arial" panose="020B0604020202020204" pitchFamily="34" charset="0"/>
              <a:cs typeface="Arial" panose="020B0604020202020204" pitchFamily="34" charset="0"/>
            </a:endParaRPr>
          </a:p>
        </p:txBody>
      </p:sp>
      <p:sp>
        <p:nvSpPr>
          <p:cNvPr id="3" name="별: 꼭짓점 5개 2">
            <a:extLst>
              <a:ext uri="{FF2B5EF4-FFF2-40B4-BE49-F238E27FC236}">
                <a16:creationId xmlns:a16="http://schemas.microsoft.com/office/drawing/2014/main" id="{ACE266B3-19D1-82EC-7E7F-F4CAEAC32DC2}"/>
              </a:ext>
            </a:extLst>
          </p:cNvPr>
          <p:cNvSpPr/>
          <p:nvPr/>
        </p:nvSpPr>
        <p:spPr>
          <a:xfrm>
            <a:off x="4386848" y="1915427"/>
            <a:ext cx="294754" cy="294754"/>
          </a:xfrm>
          <a:prstGeom prst="star5">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FFF00"/>
              </a:solidFill>
            </a:endParaRPr>
          </a:p>
        </p:txBody>
      </p:sp>
      <p:sp>
        <p:nvSpPr>
          <p:cNvPr id="6" name="TextBox 5">
            <a:extLst>
              <a:ext uri="{FF2B5EF4-FFF2-40B4-BE49-F238E27FC236}">
                <a16:creationId xmlns:a16="http://schemas.microsoft.com/office/drawing/2014/main" id="{9933FF16-9508-3808-A851-7CF157859ABC}"/>
              </a:ext>
            </a:extLst>
          </p:cNvPr>
          <p:cNvSpPr txBox="1"/>
          <p:nvPr/>
        </p:nvSpPr>
        <p:spPr>
          <a:xfrm>
            <a:off x="594282" y="1279428"/>
            <a:ext cx="7050968" cy="369332"/>
          </a:xfrm>
          <a:prstGeom prst="rect">
            <a:avLst/>
          </a:prstGeom>
          <a:noFill/>
        </p:spPr>
        <p:txBody>
          <a:bodyPr wrap="square" rtlCol="0">
            <a:spAutoFit/>
          </a:bodyPr>
          <a:lstStyle/>
          <a:p>
            <a:r>
              <a:rPr lang="en-US" altLang="ko-KR" u="sng" dirty="0">
                <a:solidFill>
                  <a:srgbClr val="FF0000"/>
                </a:solidFill>
                <a:latin typeface="Arial" panose="020B0604020202020204" pitchFamily="34" charset="0"/>
                <a:cs typeface="Arial" panose="020B0604020202020204" pitchFamily="34" charset="0"/>
              </a:rPr>
              <a:t>Equation of States (</a:t>
            </a:r>
            <a:r>
              <a:rPr lang="en-US" altLang="ko-KR" u="sng" dirty="0" err="1">
                <a:solidFill>
                  <a:srgbClr val="FF0000"/>
                </a:solidFill>
                <a:latin typeface="Arial" panose="020B0604020202020204" pitchFamily="34" charset="0"/>
                <a:cs typeface="Arial" panose="020B0604020202020204" pitchFamily="34" charset="0"/>
              </a:rPr>
              <a:t>EoS</a:t>
            </a:r>
            <a:r>
              <a:rPr lang="en-US" altLang="ko-KR" u="sng" dirty="0">
                <a:solidFill>
                  <a:srgbClr val="FF0000"/>
                </a:solidFill>
                <a:latin typeface="Arial" panose="020B0604020202020204" pitchFamily="34" charset="0"/>
                <a:cs typeface="Arial" panose="020B0604020202020204" pitchFamily="34" charset="0"/>
              </a:rPr>
              <a:t>) : Relation between pressure and density</a:t>
            </a:r>
            <a:endParaRPr lang="ko-KR" altLang="en-US" u="sng"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513028D-79A2-17BA-972D-418836996E68}"/>
              </a:ext>
            </a:extLst>
          </p:cNvPr>
          <p:cNvSpPr txBox="1"/>
          <p:nvPr/>
        </p:nvSpPr>
        <p:spPr>
          <a:xfrm>
            <a:off x="4686118" y="1964483"/>
            <a:ext cx="3405076" cy="369332"/>
          </a:xfrm>
          <a:prstGeom prst="rect">
            <a:avLst/>
          </a:prstGeom>
          <a:noFill/>
        </p:spPr>
        <p:txBody>
          <a:bodyPr wrap="square" rtlCol="0">
            <a:spAutoFit/>
          </a:bodyPr>
          <a:lstStyle/>
          <a:p>
            <a:r>
              <a:rPr lang="en-US" altLang="ja-JP" b="1" dirty="0" err="1">
                <a:latin typeface="Arial" panose="020B0604020202020204" pitchFamily="34" charset="0"/>
                <a:cs typeface="Arial" panose="020B0604020202020204" pitchFamily="34" charset="0"/>
              </a:rPr>
              <a:t>EoS</a:t>
            </a:r>
            <a:r>
              <a:rPr lang="en-US" altLang="ja-JP" b="1" dirty="0">
                <a:latin typeface="Arial" panose="020B0604020202020204" pitchFamily="34" charset="0"/>
                <a:cs typeface="Arial" panose="020B0604020202020204" pitchFamily="34" charset="0"/>
              </a:rPr>
              <a:t> from Nuclear Theory</a:t>
            </a:r>
            <a:endParaRPr lang="en-US" altLang="ko-KR"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1974843-4C5F-EE0B-FAE2-0FAAA8B749A2}"/>
              </a:ext>
            </a:extLst>
          </p:cNvPr>
          <p:cNvSpPr txBox="1"/>
          <p:nvPr/>
        </p:nvSpPr>
        <p:spPr>
          <a:xfrm>
            <a:off x="4776840" y="2501195"/>
            <a:ext cx="2500842" cy="369332"/>
          </a:xfrm>
          <a:prstGeom prst="rect">
            <a:avLst/>
          </a:prstGeom>
          <a:noFill/>
        </p:spPr>
        <p:txBody>
          <a:bodyPr wrap="square" rtlCol="0">
            <a:spAutoFit/>
          </a:bodyPr>
          <a:lstStyle/>
          <a:p>
            <a:r>
              <a:rPr lang="en-US" altLang="ja-JP" b="1" dirty="0"/>
              <a:t>Mean Field Approaches</a:t>
            </a:r>
            <a:endParaRPr lang="ko-KR" altLang="en-US" b="1" dirty="0"/>
          </a:p>
        </p:txBody>
      </p:sp>
      <p:sp>
        <p:nvSpPr>
          <p:cNvPr id="8" name="TextBox 7">
            <a:extLst>
              <a:ext uri="{FF2B5EF4-FFF2-40B4-BE49-F238E27FC236}">
                <a16:creationId xmlns:a16="http://schemas.microsoft.com/office/drawing/2014/main" id="{A6942112-46F9-DA79-6A1F-A16672DE0AEC}"/>
              </a:ext>
            </a:extLst>
          </p:cNvPr>
          <p:cNvSpPr txBox="1"/>
          <p:nvPr/>
        </p:nvSpPr>
        <p:spPr>
          <a:xfrm>
            <a:off x="4793425" y="2897867"/>
            <a:ext cx="4350575" cy="646331"/>
          </a:xfrm>
          <a:prstGeom prst="rect">
            <a:avLst/>
          </a:prstGeom>
          <a:noFill/>
        </p:spPr>
        <p:txBody>
          <a:bodyPr wrap="square" rtlCol="0">
            <a:spAutoFit/>
          </a:bodyPr>
          <a:lstStyle/>
          <a:p>
            <a:r>
              <a:rPr lang="en-US" altLang="ja-JP" dirty="0" err="1"/>
              <a:t>Skyrme</a:t>
            </a:r>
            <a:r>
              <a:rPr lang="ja-JP" altLang="en-US" dirty="0"/>
              <a:t>、</a:t>
            </a:r>
            <a:r>
              <a:rPr lang="en-US" altLang="ja-JP" dirty="0" err="1"/>
              <a:t>Gogny</a:t>
            </a:r>
            <a:r>
              <a:rPr lang="ja-JP" altLang="en-US" dirty="0"/>
              <a:t>、</a:t>
            </a:r>
            <a:r>
              <a:rPr lang="en-US" altLang="ja-JP" dirty="0"/>
              <a:t>M3Y…  </a:t>
            </a:r>
            <a:r>
              <a:rPr lang="en-US" altLang="ja-JP" dirty="0">
                <a:solidFill>
                  <a:srgbClr val="00B050"/>
                </a:solidFill>
              </a:rPr>
              <a:t>with Hartree </a:t>
            </a:r>
            <a:r>
              <a:rPr lang="en-US" altLang="ja-JP" dirty="0" err="1">
                <a:solidFill>
                  <a:srgbClr val="00B050"/>
                </a:solidFill>
              </a:rPr>
              <a:t>Fock</a:t>
            </a:r>
            <a:endParaRPr lang="en-US" altLang="ja-JP" dirty="0">
              <a:solidFill>
                <a:srgbClr val="00B050"/>
              </a:solidFill>
            </a:endParaRPr>
          </a:p>
          <a:p>
            <a:r>
              <a:rPr lang="en-US" altLang="ja-JP" dirty="0"/>
              <a:t>Relativistic Mean Field Theory…</a:t>
            </a:r>
            <a:endParaRPr lang="ko-KR" altLang="en-US" dirty="0"/>
          </a:p>
        </p:txBody>
      </p:sp>
      <p:sp>
        <p:nvSpPr>
          <p:cNvPr id="9" name="TextBox 8">
            <a:extLst>
              <a:ext uri="{FF2B5EF4-FFF2-40B4-BE49-F238E27FC236}">
                <a16:creationId xmlns:a16="http://schemas.microsoft.com/office/drawing/2014/main" id="{659559D1-4BA5-556F-8BDC-1BBF688EAA41}"/>
              </a:ext>
            </a:extLst>
          </p:cNvPr>
          <p:cNvSpPr txBox="1"/>
          <p:nvPr/>
        </p:nvSpPr>
        <p:spPr>
          <a:xfrm>
            <a:off x="5191202" y="3878799"/>
            <a:ext cx="2196256" cy="369332"/>
          </a:xfrm>
          <a:prstGeom prst="rect">
            <a:avLst/>
          </a:prstGeom>
          <a:noFill/>
        </p:spPr>
        <p:txBody>
          <a:bodyPr wrap="square" rtlCol="0">
            <a:spAutoFit/>
          </a:bodyPr>
          <a:lstStyle/>
          <a:p>
            <a:r>
              <a:rPr lang="en-US" altLang="ko-KR" b="1" dirty="0"/>
              <a:t>Ab Initio</a:t>
            </a:r>
            <a:endParaRPr lang="ko-KR" altLang="en-US" b="1" dirty="0"/>
          </a:p>
        </p:txBody>
      </p:sp>
      <p:sp>
        <p:nvSpPr>
          <p:cNvPr id="10" name="TextBox 9">
            <a:extLst>
              <a:ext uri="{FF2B5EF4-FFF2-40B4-BE49-F238E27FC236}">
                <a16:creationId xmlns:a16="http://schemas.microsoft.com/office/drawing/2014/main" id="{80EAAE21-D489-1C09-7CE6-67A85DCDF49C}"/>
              </a:ext>
            </a:extLst>
          </p:cNvPr>
          <p:cNvSpPr txBox="1"/>
          <p:nvPr/>
        </p:nvSpPr>
        <p:spPr>
          <a:xfrm>
            <a:off x="5187452" y="4210744"/>
            <a:ext cx="3878815" cy="369332"/>
          </a:xfrm>
          <a:prstGeom prst="rect">
            <a:avLst/>
          </a:prstGeom>
          <a:noFill/>
        </p:spPr>
        <p:txBody>
          <a:bodyPr wrap="square" rtlCol="0">
            <a:spAutoFit/>
          </a:bodyPr>
          <a:lstStyle/>
          <a:p>
            <a:r>
              <a:rPr lang="en-US" altLang="ko-KR" dirty="0"/>
              <a:t>Argonne V18</a:t>
            </a:r>
            <a:r>
              <a:rPr lang="ja-JP" altLang="en-US" dirty="0"/>
              <a:t>、</a:t>
            </a:r>
            <a:r>
              <a:rPr lang="en-US" altLang="ja-JP" dirty="0"/>
              <a:t>Bonn B</a:t>
            </a:r>
            <a:r>
              <a:rPr lang="ja-JP" altLang="en-US" dirty="0"/>
              <a:t>、</a:t>
            </a:r>
            <a:r>
              <a:rPr lang="en-US" altLang="ja-JP" dirty="0"/>
              <a:t>Nijmegen</a:t>
            </a:r>
            <a:r>
              <a:rPr lang="ko-KR" altLang="en-US" dirty="0"/>
              <a:t> </a:t>
            </a:r>
            <a:r>
              <a:rPr lang="en-US" altLang="ja-JP" dirty="0"/>
              <a:t>93…</a:t>
            </a:r>
            <a:endParaRPr lang="ko-KR" altLang="en-US" dirty="0"/>
          </a:p>
        </p:txBody>
      </p:sp>
      <p:grpSp>
        <p:nvGrpSpPr>
          <p:cNvPr id="35" name="그룹 34">
            <a:extLst>
              <a:ext uri="{FF2B5EF4-FFF2-40B4-BE49-F238E27FC236}">
                <a16:creationId xmlns:a16="http://schemas.microsoft.com/office/drawing/2014/main" id="{2C39C551-F51C-E4CD-F256-E594BC54239B}"/>
              </a:ext>
            </a:extLst>
          </p:cNvPr>
          <p:cNvGrpSpPr/>
          <p:nvPr/>
        </p:nvGrpSpPr>
        <p:grpSpPr>
          <a:xfrm>
            <a:off x="-3941406" y="1828867"/>
            <a:ext cx="9143999" cy="8995954"/>
            <a:chOff x="-3869099" y="1838292"/>
            <a:chExt cx="9143999" cy="8995954"/>
          </a:xfrm>
        </p:grpSpPr>
        <p:sp>
          <p:nvSpPr>
            <p:cNvPr id="36" name="부분 원형 35">
              <a:extLst>
                <a:ext uri="{FF2B5EF4-FFF2-40B4-BE49-F238E27FC236}">
                  <a16:creationId xmlns:a16="http://schemas.microsoft.com/office/drawing/2014/main" id="{2F49D3CA-2088-D8FD-93CE-4FB94C953E88}"/>
                </a:ext>
              </a:extLst>
            </p:cNvPr>
            <p:cNvSpPr/>
            <p:nvPr/>
          </p:nvSpPr>
          <p:spPr>
            <a:xfrm rot="10800000">
              <a:off x="-3869099" y="1838292"/>
              <a:ext cx="9143999" cy="8995954"/>
            </a:xfrm>
            <a:prstGeom prst="pie">
              <a:avLst>
                <a:gd name="adj1" fmla="val 5397390"/>
                <a:gd name="adj2" fmla="val 10796257"/>
              </a:avLst>
            </a:prstGeom>
            <a:solidFill>
              <a:schemeClr val="accent5">
                <a:lumMod val="20000"/>
                <a:lumOff val="8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blipFill>
                  <a:blip r:embed="rId4"/>
                  <a:tile tx="0" ty="0" sx="100000" sy="100000" flip="none" algn="tl"/>
                </a:blipFill>
              </a:endParaRPr>
            </a:p>
          </p:txBody>
        </p:sp>
        <p:sp>
          <p:nvSpPr>
            <p:cNvPr id="38" name="부분 원형 37">
              <a:extLst>
                <a:ext uri="{FF2B5EF4-FFF2-40B4-BE49-F238E27FC236}">
                  <a16:creationId xmlns:a16="http://schemas.microsoft.com/office/drawing/2014/main" id="{7E804CF3-E5FD-6C67-A987-57B07B119903}"/>
                </a:ext>
              </a:extLst>
            </p:cNvPr>
            <p:cNvSpPr/>
            <p:nvPr/>
          </p:nvSpPr>
          <p:spPr>
            <a:xfrm rot="10800000">
              <a:off x="-3482361" y="2232224"/>
              <a:ext cx="8366403" cy="8230948"/>
            </a:xfrm>
            <a:prstGeom prst="pie">
              <a:avLst>
                <a:gd name="adj1" fmla="val 5397390"/>
                <a:gd name="adj2" fmla="val 10796257"/>
              </a:avLst>
            </a:prstGeom>
            <a:solidFill>
              <a:schemeClr val="accent5">
                <a:lumMod val="40000"/>
                <a:lumOff val="6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blipFill>
                  <a:blip r:embed="rId4"/>
                  <a:tile tx="0" ty="0" sx="100000" sy="100000" flip="none" algn="tl"/>
                </a:blipFill>
              </a:endParaRPr>
            </a:p>
          </p:txBody>
        </p:sp>
        <p:sp>
          <p:nvSpPr>
            <p:cNvPr id="39" name="부분 원형 38">
              <a:extLst>
                <a:ext uri="{FF2B5EF4-FFF2-40B4-BE49-F238E27FC236}">
                  <a16:creationId xmlns:a16="http://schemas.microsoft.com/office/drawing/2014/main" id="{0B2ACA7C-CDC2-9BF3-A7CE-BEF749930D75}"/>
                </a:ext>
              </a:extLst>
            </p:cNvPr>
            <p:cNvSpPr/>
            <p:nvPr/>
          </p:nvSpPr>
          <p:spPr>
            <a:xfrm rot="10800000">
              <a:off x="-2994980" y="2707431"/>
              <a:ext cx="7377113" cy="7257675"/>
            </a:xfrm>
            <a:prstGeom prst="pie">
              <a:avLst>
                <a:gd name="adj1" fmla="val 5397390"/>
                <a:gd name="adj2" fmla="val 10796257"/>
              </a:avLst>
            </a:prstGeom>
            <a:solidFill>
              <a:schemeClr val="accent5">
                <a:lumMod val="75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blipFill>
                  <a:blip r:embed="rId4"/>
                  <a:tile tx="0" ty="0" sx="100000" sy="100000" flip="none" algn="tl"/>
                </a:blipFill>
              </a:endParaRPr>
            </a:p>
          </p:txBody>
        </p:sp>
        <p:sp>
          <p:nvSpPr>
            <p:cNvPr id="40" name="부분 원형 39">
              <a:extLst>
                <a:ext uri="{FF2B5EF4-FFF2-40B4-BE49-F238E27FC236}">
                  <a16:creationId xmlns:a16="http://schemas.microsoft.com/office/drawing/2014/main" id="{872D6C12-1485-EAEF-25C4-DE9DC909B4EE}"/>
                </a:ext>
              </a:extLst>
            </p:cNvPr>
            <p:cNvSpPr/>
            <p:nvPr/>
          </p:nvSpPr>
          <p:spPr>
            <a:xfrm rot="10800000">
              <a:off x="-788725" y="4877965"/>
              <a:ext cx="2964604" cy="2916606"/>
            </a:xfrm>
            <a:prstGeom prst="pie">
              <a:avLst>
                <a:gd name="adj1" fmla="val 5397390"/>
                <a:gd name="adj2" fmla="val 10796257"/>
              </a:avLst>
            </a:prstGeom>
            <a:solidFill>
              <a:schemeClr val="accent5">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blipFill>
                  <a:blip r:embed="rId4"/>
                  <a:tile tx="0" ty="0" sx="100000" sy="100000" flip="none" algn="tl"/>
                </a:blipFill>
              </a:endParaRPr>
            </a:p>
          </p:txBody>
        </p:sp>
        <p:sp>
          <p:nvSpPr>
            <p:cNvPr id="42" name="TextBox 41">
              <a:extLst>
                <a:ext uri="{FF2B5EF4-FFF2-40B4-BE49-F238E27FC236}">
                  <a16:creationId xmlns:a16="http://schemas.microsoft.com/office/drawing/2014/main" id="{9CCC057C-2876-EA8D-1B3F-E88D33F6467E}"/>
                </a:ext>
              </a:extLst>
            </p:cNvPr>
            <p:cNvSpPr txBox="1"/>
            <p:nvPr/>
          </p:nvSpPr>
          <p:spPr>
            <a:xfrm rot="2625235">
              <a:off x="1524207" y="4495632"/>
              <a:ext cx="2201980" cy="523220"/>
            </a:xfrm>
            <a:prstGeom prst="rect">
              <a:avLst/>
            </a:prstGeom>
            <a:noFill/>
          </p:spPr>
          <p:txBody>
            <a:bodyPr wrap="square" rtlCol="0">
              <a:spAutoFit/>
            </a:bodyPr>
            <a:lstStyle/>
            <a:p>
              <a:r>
                <a:rPr lang="en-US" altLang="ko-KR" sz="2800" dirty="0">
                  <a:solidFill>
                    <a:schemeClr val="bg1"/>
                  </a:solidFill>
                  <a:latin typeface="Arial" panose="020B0604020202020204" pitchFamily="34" charset="0"/>
                  <a:cs typeface="Arial" panose="020B0604020202020204" pitchFamily="34" charset="0"/>
                </a:rPr>
                <a:t>Outer Core</a:t>
              </a:r>
            </a:p>
          </p:txBody>
        </p:sp>
        <p:sp>
          <p:nvSpPr>
            <p:cNvPr id="44" name="TextBox 43">
              <a:extLst>
                <a:ext uri="{FF2B5EF4-FFF2-40B4-BE49-F238E27FC236}">
                  <a16:creationId xmlns:a16="http://schemas.microsoft.com/office/drawing/2014/main" id="{F2E1AE83-9E34-3801-65B1-AA24E3179B15}"/>
                </a:ext>
              </a:extLst>
            </p:cNvPr>
            <p:cNvSpPr txBox="1"/>
            <p:nvPr/>
          </p:nvSpPr>
          <p:spPr>
            <a:xfrm rot="2810462">
              <a:off x="620904" y="5554469"/>
              <a:ext cx="1312621" cy="369332"/>
            </a:xfrm>
            <a:prstGeom prst="rect">
              <a:avLst/>
            </a:prstGeom>
            <a:noFill/>
          </p:spPr>
          <p:txBody>
            <a:bodyPr wrap="square" rtlCol="0">
              <a:spAutoFit/>
            </a:bodyPr>
            <a:lstStyle/>
            <a:p>
              <a:r>
                <a:rPr lang="en-US" altLang="ko-KR" dirty="0">
                  <a:solidFill>
                    <a:schemeClr val="bg1"/>
                  </a:solidFill>
                  <a:latin typeface="Arial" panose="020B0604020202020204" pitchFamily="34" charset="0"/>
                  <a:cs typeface="Arial" panose="020B0604020202020204" pitchFamily="34" charset="0"/>
                </a:rPr>
                <a:t>Inner Core</a:t>
              </a:r>
            </a:p>
          </p:txBody>
        </p:sp>
        <p:sp>
          <p:nvSpPr>
            <p:cNvPr id="45" name="TextBox 44">
              <a:extLst>
                <a:ext uri="{FF2B5EF4-FFF2-40B4-BE49-F238E27FC236}">
                  <a16:creationId xmlns:a16="http://schemas.microsoft.com/office/drawing/2014/main" id="{C74BCC17-8B35-6B8F-AB4D-B73968B094CC}"/>
                </a:ext>
              </a:extLst>
            </p:cNvPr>
            <p:cNvSpPr txBox="1"/>
            <p:nvPr/>
          </p:nvSpPr>
          <p:spPr>
            <a:xfrm rot="2749741">
              <a:off x="2851045" y="3542191"/>
              <a:ext cx="1476899" cy="369332"/>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Inner Crust</a:t>
              </a:r>
            </a:p>
          </p:txBody>
        </p:sp>
        <p:sp>
          <p:nvSpPr>
            <p:cNvPr id="46" name="TextBox 45">
              <a:extLst>
                <a:ext uri="{FF2B5EF4-FFF2-40B4-BE49-F238E27FC236}">
                  <a16:creationId xmlns:a16="http://schemas.microsoft.com/office/drawing/2014/main" id="{9F8FB0C1-03D2-B83C-DE3E-53049A243E67}"/>
                </a:ext>
              </a:extLst>
            </p:cNvPr>
            <p:cNvSpPr txBox="1"/>
            <p:nvPr/>
          </p:nvSpPr>
          <p:spPr>
            <a:xfrm rot="2749741">
              <a:off x="3192107" y="3244333"/>
              <a:ext cx="1476899" cy="369332"/>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Outer Crust</a:t>
              </a:r>
            </a:p>
          </p:txBody>
        </p:sp>
      </p:grpSp>
      <p:sp>
        <p:nvSpPr>
          <p:cNvPr id="48" name="TextBox 47">
            <a:extLst>
              <a:ext uri="{FF2B5EF4-FFF2-40B4-BE49-F238E27FC236}">
                <a16:creationId xmlns:a16="http://schemas.microsoft.com/office/drawing/2014/main" id="{E4FD36B9-9542-9B3D-4529-E8C1DF1394F7}"/>
              </a:ext>
            </a:extLst>
          </p:cNvPr>
          <p:cNvSpPr txBox="1"/>
          <p:nvPr/>
        </p:nvSpPr>
        <p:spPr>
          <a:xfrm>
            <a:off x="5220286" y="4519851"/>
            <a:ext cx="3412391" cy="923330"/>
          </a:xfrm>
          <a:prstGeom prst="rect">
            <a:avLst/>
          </a:prstGeom>
          <a:noFill/>
        </p:spPr>
        <p:txBody>
          <a:bodyPr wrap="square" rtlCol="0">
            <a:spAutoFit/>
          </a:bodyPr>
          <a:lstStyle/>
          <a:p>
            <a:r>
              <a:rPr lang="en-US" altLang="ko-KR" dirty="0">
                <a:solidFill>
                  <a:srgbClr val="00B050"/>
                </a:solidFill>
              </a:rPr>
              <a:t>with</a:t>
            </a:r>
          </a:p>
          <a:p>
            <a:r>
              <a:rPr lang="en-US" altLang="ko-KR" dirty="0">
                <a:solidFill>
                  <a:srgbClr val="00B050"/>
                </a:solidFill>
              </a:rPr>
              <a:t>Brueckner-Hartree-</a:t>
            </a:r>
            <a:r>
              <a:rPr lang="en-US" altLang="ko-KR" dirty="0" err="1">
                <a:solidFill>
                  <a:srgbClr val="00B050"/>
                </a:solidFill>
              </a:rPr>
              <a:t>Fock</a:t>
            </a:r>
            <a:r>
              <a:rPr lang="ja-JP" altLang="en-US" dirty="0">
                <a:solidFill>
                  <a:srgbClr val="00B050"/>
                </a:solidFill>
              </a:rPr>
              <a:t>、</a:t>
            </a:r>
            <a:endParaRPr lang="en-US" altLang="ja-JP" dirty="0">
              <a:solidFill>
                <a:srgbClr val="00B050"/>
              </a:solidFill>
            </a:endParaRPr>
          </a:p>
          <a:p>
            <a:r>
              <a:rPr lang="en-US" altLang="ja-JP" dirty="0">
                <a:solidFill>
                  <a:srgbClr val="00B050"/>
                </a:solidFill>
              </a:rPr>
              <a:t>Green’s Function Monte Carlo…</a:t>
            </a:r>
            <a:endParaRPr lang="en-US" altLang="ko-KR" dirty="0">
              <a:solidFill>
                <a:srgbClr val="00B050"/>
              </a:solidFill>
            </a:endParaRPr>
          </a:p>
        </p:txBody>
      </p:sp>
      <p:sp>
        <p:nvSpPr>
          <p:cNvPr id="50" name="타원 49">
            <a:extLst>
              <a:ext uri="{FF2B5EF4-FFF2-40B4-BE49-F238E27FC236}">
                <a16:creationId xmlns:a16="http://schemas.microsoft.com/office/drawing/2014/main" id="{EF65E02D-F776-7248-32C9-6EF8F6FD0A5A}"/>
              </a:ext>
            </a:extLst>
          </p:cNvPr>
          <p:cNvSpPr/>
          <p:nvPr/>
        </p:nvSpPr>
        <p:spPr>
          <a:xfrm>
            <a:off x="4765689" y="2920169"/>
            <a:ext cx="958662" cy="32703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TextBox 50">
            <a:extLst>
              <a:ext uri="{FF2B5EF4-FFF2-40B4-BE49-F238E27FC236}">
                <a16:creationId xmlns:a16="http://schemas.microsoft.com/office/drawing/2014/main" id="{046463EF-D4D4-7D49-605A-08A21829BF4A}"/>
              </a:ext>
            </a:extLst>
          </p:cNvPr>
          <p:cNvSpPr txBox="1"/>
          <p:nvPr/>
        </p:nvSpPr>
        <p:spPr>
          <a:xfrm>
            <a:off x="41917" y="79007"/>
            <a:ext cx="4899275"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Equation of States</a:t>
            </a:r>
            <a:endParaRPr lang="ko-KR" alt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253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0DE294-C325-B733-84CE-A729BC76EC4E}"/>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E0AB3DFA-3C29-1CD5-6B50-BDB15169FFF2}"/>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EF62FBA0-9FF4-1DC2-E363-FF0E7A5B1C51}"/>
              </a:ext>
            </a:extLst>
          </p:cNvPr>
          <p:cNvCxnSpPr>
            <a:cxnSpLocks/>
          </p:cNvCxnSpPr>
          <p:nvPr/>
        </p:nvCxnSpPr>
        <p:spPr>
          <a:xfrm>
            <a:off x="757688" y="6634016"/>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332A912C-3169-59EF-CDD7-21D8C803BDF8}"/>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006E6D5B-3EF8-26A2-7C5D-77DE0283ABBE}"/>
              </a:ext>
            </a:extLst>
          </p:cNvPr>
          <p:cNvSpPr txBox="1"/>
          <p:nvPr/>
        </p:nvSpPr>
        <p:spPr>
          <a:xfrm>
            <a:off x="8789034" y="6336269"/>
            <a:ext cx="497290"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10</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0EC6F510-56BC-9DBD-8DA9-7F7E85177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1FABBA17-30C7-C85B-DA82-1EE72B2486F1}"/>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8769CEAF-256C-AD9B-93C0-E9774B5C0AA4}"/>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A5A74EBB-116D-C41A-6871-2329557E61F2}"/>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2CE89235-1B94-D9D6-72DA-4506B735DC2B}"/>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207E209F-E8BB-11DC-EDE7-72F218F56D12}"/>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40ED5CBF-9E94-564B-E46C-9ACC2DEF058D}"/>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45788D5D-1D62-6AF2-B3E6-DFDFB286DDD0}"/>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283E81D5-D9FF-0A2B-B339-C24F45917486}"/>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F1B3AF5A-026A-000C-5374-871C91702E66}"/>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AE558DBB-7774-C325-B490-6F66A3E584A8}"/>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24A1489F-F417-8E46-B2FD-FEECD75DC763}"/>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3E5882BE-669F-1D95-68EF-EF838FA208DC}"/>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777BCF71-69BE-2DE1-F93D-DFC76C238739}"/>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DD1C603A-5C1A-DBC0-6B2A-0DB2FA47D654}"/>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E95B02F6-0B9D-D41E-8FDE-C0D3A951DBD5}"/>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FC61E7C7-7A3D-0039-34FB-18F8CF1B65FA}"/>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89CCD855-24A1-F152-B665-D16A1994F080}"/>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9A736F61-DEB4-01B8-85E0-FE3E60A7CA75}"/>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F3D2F9EA-B02B-B1A1-87DC-C5E1C8E2A787}"/>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0990A6B9-3F5D-1329-BED5-CC7EAC1A1385}"/>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A3F854CA-84D2-5BF2-DE9A-D745B27142A5}"/>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53C2B15C-5F25-B793-6FD3-E7B58588C513}"/>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FA0B4445-338E-897F-A1F3-0E0EBEA201B8}"/>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EAFF565A-4864-8F35-B45A-12B8F10297BD}"/>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0F350F46-BE51-064F-C6BF-EF03E9F1DEED}"/>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38423A9A-7D67-3E9C-A969-9DA86F574675}"/>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FAED43D9-A22F-019D-79B2-53E86DBA0A01}"/>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F2916760-88B6-D847-D80F-EC85404B9A2D}"/>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01B31641-C224-1461-27DC-A3FBD55BEDFB}"/>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2E779B9F-AA29-E616-7638-BBDEB4663F77}"/>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141D2ADC-3503-D475-9151-3625C403A050}"/>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5A2EC591-D92D-5B7D-9A43-A678E769618D}"/>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12CCA918-23F0-D291-5B21-D565C21BA172}"/>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0EF60DD2-9CCD-8D15-554D-497BE32458A6}"/>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C45ED091-BE5E-C148-F8B7-35D3B210A26E}"/>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A00B4595-68E3-107C-A893-DF6A6D53D666}"/>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EDB724F0-5978-908B-B1AB-5F62E6856DC8}"/>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50DAB220-8664-9BC4-7D23-6D7708015E2F}"/>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0894D5CC-78E6-622C-027D-EDC04186B842}"/>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0EF6DEA6-C95F-4674-9669-2FA0AE42C817}"/>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5012E175-1152-7C8E-1DF4-1FD4112D9F93}"/>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621A98D1-91F9-79FE-8C7C-F443FBD42CED}"/>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BD103B5E-F1BE-3737-927D-1C06D0028F27}"/>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06A4209F-594B-1C91-65E7-C0B406E3C694}"/>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A328A8EF-CDA2-25AA-BE80-34841D949B45}"/>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66954F09-69E8-4A69-4917-283B813D4DA4}"/>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751E44AD-68C1-FE69-79D2-13BAFC43209A}"/>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ED79C92E-F221-A7CC-1B71-C1823DB9D380}"/>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9246DB48-30B1-0CB8-E63E-3D7245FE2653}"/>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4BD20FE2-10CB-FA7E-6876-34ABCC679D1F}"/>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967A912C-CE4C-5019-D777-70426C273DDA}"/>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B5A8AA02-CE0F-AA50-7FB4-8FB85F3233AF}"/>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B3A5429D-EB21-FD6E-044A-DDC9502170C1}"/>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B11AB134-81C9-4EDB-9C16-9DDD6C7C1DAE}"/>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43C63B4A-7257-9021-0C66-DB50FD2BF08E}"/>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C44E4050-DBFB-4F97-6AC7-83EF3E6C0A1E}"/>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6D24DB62-D197-8888-0A76-1DBC59371AE1}"/>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0AB3FEEE-E86D-63C1-483A-EBC39A15DD2E}"/>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3" name="TextBox 2">
            <a:extLst>
              <a:ext uri="{FF2B5EF4-FFF2-40B4-BE49-F238E27FC236}">
                <a16:creationId xmlns:a16="http://schemas.microsoft.com/office/drawing/2014/main" id="{40F9F9EB-8425-9D74-3DDB-8FE4864E55BF}"/>
              </a:ext>
            </a:extLst>
          </p:cNvPr>
          <p:cNvSpPr txBox="1"/>
          <p:nvPr/>
        </p:nvSpPr>
        <p:spPr>
          <a:xfrm>
            <a:off x="154894" y="806990"/>
            <a:ext cx="2855936"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 </a:t>
            </a:r>
            <a:r>
              <a:rPr lang="en-US" altLang="ko-KR" b="1" dirty="0">
                <a:latin typeface="맑은 고딕" panose="020B0503020000020004" pitchFamily="50" charset="-127"/>
                <a:ea typeface="맑은 고딕" panose="020B0503020000020004" pitchFamily="50" charset="-127"/>
                <a:cs typeface="Arial" panose="020B0604020202020204" pitchFamily="34" charset="0"/>
              </a:rPr>
              <a:t>◆ </a:t>
            </a:r>
            <a:r>
              <a:rPr lang="en-US" altLang="ja-JP" b="1" dirty="0">
                <a:latin typeface="맑은 고딕" panose="020B0503020000020004" pitchFamily="50" charset="-127"/>
                <a:ea typeface="맑은 고딕" panose="020B0503020000020004" pitchFamily="50" charset="-127"/>
                <a:cs typeface="Arial" panose="020B0604020202020204" pitchFamily="34" charset="0"/>
              </a:rPr>
              <a:t>Neutron Star </a:t>
            </a:r>
            <a:r>
              <a:rPr lang="en-US" altLang="ja-JP" b="1" dirty="0" err="1">
                <a:latin typeface="맑은 고딕" panose="020B0503020000020004" pitchFamily="50" charset="-127"/>
                <a:ea typeface="맑은 고딕" panose="020B0503020000020004" pitchFamily="50" charset="-127"/>
                <a:cs typeface="Arial" panose="020B0604020202020204" pitchFamily="34" charset="0"/>
              </a:rPr>
              <a:t>EoS</a:t>
            </a:r>
            <a:endParaRPr lang="en-US" altLang="ko-KR" b="1" dirty="0">
              <a:latin typeface="Arial" panose="020B0604020202020204" pitchFamily="34" charset="0"/>
              <a:cs typeface="Arial" panose="020B0604020202020204" pitchFamily="34" charset="0"/>
            </a:endParaRPr>
          </a:p>
        </p:txBody>
      </p:sp>
      <p:grpSp>
        <p:nvGrpSpPr>
          <p:cNvPr id="13" name="그룹 12">
            <a:extLst>
              <a:ext uri="{FF2B5EF4-FFF2-40B4-BE49-F238E27FC236}">
                <a16:creationId xmlns:a16="http://schemas.microsoft.com/office/drawing/2014/main" id="{D6E153F2-DD44-1373-EF7C-62BA199F64E0}"/>
              </a:ext>
            </a:extLst>
          </p:cNvPr>
          <p:cNvGrpSpPr/>
          <p:nvPr/>
        </p:nvGrpSpPr>
        <p:grpSpPr>
          <a:xfrm>
            <a:off x="-3897560" y="1351895"/>
            <a:ext cx="9143999" cy="8995954"/>
            <a:chOff x="-3869099" y="1838292"/>
            <a:chExt cx="9143999" cy="8995954"/>
          </a:xfrm>
        </p:grpSpPr>
        <p:sp>
          <p:nvSpPr>
            <p:cNvPr id="5" name="부분 원형 4">
              <a:extLst>
                <a:ext uri="{FF2B5EF4-FFF2-40B4-BE49-F238E27FC236}">
                  <a16:creationId xmlns:a16="http://schemas.microsoft.com/office/drawing/2014/main" id="{49934B7E-F5AF-7AAC-463E-EBB40D2EDCE6}"/>
                </a:ext>
              </a:extLst>
            </p:cNvPr>
            <p:cNvSpPr/>
            <p:nvPr/>
          </p:nvSpPr>
          <p:spPr>
            <a:xfrm rot="10800000">
              <a:off x="-3869099" y="1838292"/>
              <a:ext cx="9143999" cy="8995954"/>
            </a:xfrm>
            <a:prstGeom prst="pie">
              <a:avLst>
                <a:gd name="adj1" fmla="val 5397390"/>
                <a:gd name="adj2" fmla="val 10796257"/>
              </a:avLst>
            </a:prstGeom>
            <a:solidFill>
              <a:schemeClr val="accent5">
                <a:lumMod val="20000"/>
                <a:lumOff val="8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blipFill>
                  <a:blip r:embed="rId4"/>
                  <a:tile tx="0" ty="0" sx="100000" sy="100000" flip="none" algn="tl"/>
                </a:blipFill>
              </a:endParaRPr>
            </a:p>
          </p:txBody>
        </p:sp>
        <p:sp>
          <p:nvSpPr>
            <p:cNvPr id="8" name="부분 원형 7">
              <a:extLst>
                <a:ext uri="{FF2B5EF4-FFF2-40B4-BE49-F238E27FC236}">
                  <a16:creationId xmlns:a16="http://schemas.microsoft.com/office/drawing/2014/main" id="{9934F45D-E01C-E7E6-CD67-C4E28EEC675B}"/>
                </a:ext>
              </a:extLst>
            </p:cNvPr>
            <p:cNvSpPr/>
            <p:nvPr/>
          </p:nvSpPr>
          <p:spPr>
            <a:xfrm rot="10800000">
              <a:off x="-3482361" y="2232224"/>
              <a:ext cx="8366403" cy="8230948"/>
            </a:xfrm>
            <a:prstGeom prst="pie">
              <a:avLst>
                <a:gd name="adj1" fmla="val 5397390"/>
                <a:gd name="adj2" fmla="val 10796257"/>
              </a:avLst>
            </a:prstGeom>
            <a:solidFill>
              <a:schemeClr val="accent5">
                <a:lumMod val="40000"/>
                <a:lumOff val="6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blipFill>
                  <a:blip r:embed="rId4"/>
                  <a:tile tx="0" ty="0" sx="100000" sy="100000" flip="none" algn="tl"/>
                </a:blipFill>
              </a:endParaRPr>
            </a:p>
          </p:txBody>
        </p:sp>
        <p:sp>
          <p:nvSpPr>
            <p:cNvPr id="6" name="부분 원형 5">
              <a:extLst>
                <a:ext uri="{FF2B5EF4-FFF2-40B4-BE49-F238E27FC236}">
                  <a16:creationId xmlns:a16="http://schemas.microsoft.com/office/drawing/2014/main" id="{E6258C4B-0129-FCE4-5E70-63CE23A1078B}"/>
                </a:ext>
              </a:extLst>
            </p:cNvPr>
            <p:cNvSpPr/>
            <p:nvPr/>
          </p:nvSpPr>
          <p:spPr>
            <a:xfrm rot="10800000">
              <a:off x="-2994980" y="2707431"/>
              <a:ext cx="7377113" cy="7257675"/>
            </a:xfrm>
            <a:prstGeom prst="pie">
              <a:avLst>
                <a:gd name="adj1" fmla="val 5397390"/>
                <a:gd name="adj2" fmla="val 10796257"/>
              </a:avLst>
            </a:prstGeom>
            <a:solidFill>
              <a:schemeClr val="accent5">
                <a:lumMod val="75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blipFill>
                  <a:blip r:embed="rId4"/>
                  <a:tile tx="0" ty="0" sx="100000" sy="100000" flip="none" algn="tl"/>
                </a:blipFill>
              </a:endParaRPr>
            </a:p>
          </p:txBody>
        </p:sp>
        <p:sp>
          <p:nvSpPr>
            <p:cNvPr id="7" name="부분 원형 6">
              <a:extLst>
                <a:ext uri="{FF2B5EF4-FFF2-40B4-BE49-F238E27FC236}">
                  <a16:creationId xmlns:a16="http://schemas.microsoft.com/office/drawing/2014/main" id="{6D0B8E1A-03B8-5B3E-1636-1D3E693B1AFF}"/>
                </a:ext>
              </a:extLst>
            </p:cNvPr>
            <p:cNvSpPr/>
            <p:nvPr/>
          </p:nvSpPr>
          <p:spPr>
            <a:xfrm rot="10800000">
              <a:off x="-788725" y="4877965"/>
              <a:ext cx="2964604" cy="2916606"/>
            </a:xfrm>
            <a:prstGeom prst="pie">
              <a:avLst>
                <a:gd name="adj1" fmla="val 5397390"/>
                <a:gd name="adj2" fmla="val 10796257"/>
              </a:avLst>
            </a:prstGeom>
            <a:solidFill>
              <a:schemeClr val="accent5">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blipFill>
                  <a:blip r:embed="rId4"/>
                  <a:tile tx="0" ty="0" sx="100000" sy="100000" flip="none" algn="tl"/>
                </a:blipFill>
              </a:endParaRPr>
            </a:p>
          </p:txBody>
        </p:sp>
        <p:sp>
          <p:nvSpPr>
            <p:cNvPr id="9" name="TextBox 8">
              <a:extLst>
                <a:ext uri="{FF2B5EF4-FFF2-40B4-BE49-F238E27FC236}">
                  <a16:creationId xmlns:a16="http://schemas.microsoft.com/office/drawing/2014/main" id="{5BAFB18C-0713-FD06-0719-A21F847112B0}"/>
                </a:ext>
              </a:extLst>
            </p:cNvPr>
            <p:cNvSpPr txBox="1"/>
            <p:nvPr/>
          </p:nvSpPr>
          <p:spPr>
            <a:xfrm rot="2625235">
              <a:off x="1524207" y="4495632"/>
              <a:ext cx="2201980" cy="523220"/>
            </a:xfrm>
            <a:prstGeom prst="rect">
              <a:avLst/>
            </a:prstGeom>
            <a:noFill/>
          </p:spPr>
          <p:txBody>
            <a:bodyPr wrap="square" rtlCol="0">
              <a:spAutoFit/>
            </a:bodyPr>
            <a:lstStyle/>
            <a:p>
              <a:r>
                <a:rPr lang="en-US" altLang="ko-KR" sz="2800" dirty="0">
                  <a:solidFill>
                    <a:schemeClr val="bg1"/>
                  </a:solidFill>
                  <a:latin typeface="Arial" panose="020B0604020202020204" pitchFamily="34" charset="0"/>
                  <a:cs typeface="Arial" panose="020B0604020202020204" pitchFamily="34" charset="0"/>
                </a:rPr>
                <a:t>Outer Core</a:t>
              </a:r>
            </a:p>
          </p:txBody>
        </p:sp>
        <p:sp>
          <p:nvSpPr>
            <p:cNvPr id="10" name="TextBox 9">
              <a:extLst>
                <a:ext uri="{FF2B5EF4-FFF2-40B4-BE49-F238E27FC236}">
                  <a16:creationId xmlns:a16="http://schemas.microsoft.com/office/drawing/2014/main" id="{BA190754-5DE0-43E5-2D76-8A42C2638FFC}"/>
                </a:ext>
              </a:extLst>
            </p:cNvPr>
            <p:cNvSpPr txBox="1"/>
            <p:nvPr/>
          </p:nvSpPr>
          <p:spPr>
            <a:xfrm rot="2810462">
              <a:off x="620904" y="5554469"/>
              <a:ext cx="1312621" cy="369332"/>
            </a:xfrm>
            <a:prstGeom prst="rect">
              <a:avLst/>
            </a:prstGeom>
            <a:noFill/>
          </p:spPr>
          <p:txBody>
            <a:bodyPr wrap="square" rtlCol="0">
              <a:spAutoFit/>
            </a:bodyPr>
            <a:lstStyle/>
            <a:p>
              <a:r>
                <a:rPr lang="en-US" altLang="ko-KR" dirty="0">
                  <a:solidFill>
                    <a:schemeClr val="bg1"/>
                  </a:solidFill>
                  <a:latin typeface="Arial" panose="020B0604020202020204" pitchFamily="34" charset="0"/>
                  <a:cs typeface="Arial" panose="020B0604020202020204" pitchFamily="34" charset="0"/>
                </a:rPr>
                <a:t>Inner Core</a:t>
              </a:r>
            </a:p>
          </p:txBody>
        </p:sp>
        <p:sp>
          <p:nvSpPr>
            <p:cNvPr id="11" name="TextBox 10">
              <a:extLst>
                <a:ext uri="{FF2B5EF4-FFF2-40B4-BE49-F238E27FC236}">
                  <a16:creationId xmlns:a16="http://schemas.microsoft.com/office/drawing/2014/main" id="{E4601844-50A4-5F93-153B-2F9A6228F539}"/>
                </a:ext>
              </a:extLst>
            </p:cNvPr>
            <p:cNvSpPr txBox="1"/>
            <p:nvPr/>
          </p:nvSpPr>
          <p:spPr>
            <a:xfrm rot="2749741">
              <a:off x="2851045" y="3542191"/>
              <a:ext cx="1476899" cy="369332"/>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Inner Crust</a:t>
              </a:r>
            </a:p>
          </p:txBody>
        </p:sp>
        <p:sp>
          <p:nvSpPr>
            <p:cNvPr id="12" name="TextBox 11">
              <a:extLst>
                <a:ext uri="{FF2B5EF4-FFF2-40B4-BE49-F238E27FC236}">
                  <a16:creationId xmlns:a16="http://schemas.microsoft.com/office/drawing/2014/main" id="{6606ABCD-BA08-B8EA-1239-77527484FBF4}"/>
                </a:ext>
              </a:extLst>
            </p:cNvPr>
            <p:cNvSpPr txBox="1"/>
            <p:nvPr/>
          </p:nvSpPr>
          <p:spPr>
            <a:xfrm rot="2749741">
              <a:off x="3192107" y="3244333"/>
              <a:ext cx="1476899" cy="369332"/>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Outer Crust</a:t>
              </a:r>
            </a:p>
          </p:txBody>
        </p:sp>
      </p:grpSp>
      <p:cxnSp>
        <p:nvCxnSpPr>
          <p:cNvPr id="15" name="직선 화살표 연결선 14">
            <a:extLst>
              <a:ext uri="{FF2B5EF4-FFF2-40B4-BE49-F238E27FC236}">
                <a16:creationId xmlns:a16="http://schemas.microsoft.com/office/drawing/2014/main" id="{B756051C-F5DB-7A5A-5B7D-0E388D1B371B}"/>
              </a:ext>
            </a:extLst>
          </p:cNvPr>
          <p:cNvCxnSpPr/>
          <p:nvPr/>
        </p:nvCxnSpPr>
        <p:spPr>
          <a:xfrm>
            <a:off x="4855582" y="5988206"/>
            <a:ext cx="43525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직선 화살표 연결선 15">
            <a:extLst>
              <a:ext uri="{FF2B5EF4-FFF2-40B4-BE49-F238E27FC236}">
                <a16:creationId xmlns:a16="http://schemas.microsoft.com/office/drawing/2014/main" id="{0977AECD-3372-E371-F35E-C3BB7B6A1357}"/>
              </a:ext>
            </a:extLst>
          </p:cNvPr>
          <p:cNvCxnSpPr/>
          <p:nvPr/>
        </p:nvCxnSpPr>
        <p:spPr>
          <a:xfrm>
            <a:off x="4395987" y="5988206"/>
            <a:ext cx="43525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직선 화살표 연결선 16">
            <a:extLst>
              <a:ext uri="{FF2B5EF4-FFF2-40B4-BE49-F238E27FC236}">
                <a16:creationId xmlns:a16="http://schemas.microsoft.com/office/drawing/2014/main" id="{7EB554FB-DC96-34A3-C52C-E5C40002B1E7}"/>
              </a:ext>
            </a:extLst>
          </p:cNvPr>
          <p:cNvCxnSpPr>
            <a:cxnSpLocks/>
          </p:cNvCxnSpPr>
          <p:nvPr/>
        </p:nvCxnSpPr>
        <p:spPr>
          <a:xfrm>
            <a:off x="665114" y="6336269"/>
            <a:ext cx="457439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FB5FAB3-54B0-9CB6-646D-6044621DEC47}"/>
                  </a:ext>
                </a:extLst>
              </p:cNvPr>
              <p:cNvSpPr txBox="1"/>
              <p:nvPr/>
            </p:nvSpPr>
            <p:spPr>
              <a:xfrm>
                <a:off x="4153977" y="6009065"/>
                <a:ext cx="78036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1200" b="0" i="1" smtClean="0">
                          <a:latin typeface="Cambria Math" panose="02040503050406030204" pitchFamily="18" charset="0"/>
                        </a:rPr>
                        <m:t>~0.5 </m:t>
                      </m:r>
                      <m:r>
                        <m:rPr>
                          <m:sty m:val="p"/>
                        </m:rPr>
                        <a:rPr lang="en-US" altLang="ko-KR" sz="1200" b="0" i="0" smtClean="0">
                          <a:latin typeface="Cambria Math" panose="02040503050406030204" pitchFamily="18" charset="0"/>
                        </a:rPr>
                        <m:t>km</m:t>
                      </m:r>
                    </m:oMath>
                  </m:oMathPara>
                </a14:m>
                <a:endParaRPr lang="ko-KR" altLang="en-US" sz="1200" dirty="0"/>
              </a:p>
            </p:txBody>
          </p:sp>
        </mc:Choice>
        <mc:Fallback xmlns="">
          <p:sp>
            <p:nvSpPr>
              <p:cNvPr id="19" name="TextBox 18">
                <a:extLst>
                  <a:ext uri="{FF2B5EF4-FFF2-40B4-BE49-F238E27FC236}">
                    <a16:creationId xmlns:a16="http://schemas.microsoft.com/office/drawing/2014/main" id="{1FB5FAB3-54B0-9CB6-646D-6044621DEC47}"/>
                  </a:ext>
                </a:extLst>
              </p:cNvPr>
              <p:cNvSpPr txBox="1">
                <a:spLocks noRot="1" noChangeAspect="1" noMove="1" noResize="1" noEditPoints="1" noAdjustHandles="1" noChangeArrowheads="1" noChangeShapeType="1" noTextEdit="1"/>
              </p:cNvSpPr>
              <p:nvPr/>
            </p:nvSpPr>
            <p:spPr>
              <a:xfrm>
                <a:off x="4153977" y="6009065"/>
                <a:ext cx="780360" cy="276999"/>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DE2DBFE-A4BD-4005-C2FA-BC9D305C30F3}"/>
                  </a:ext>
                </a:extLst>
              </p:cNvPr>
              <p:cNvSpPr txBox="1"/>
              <p:nvPr/>
            </p:nvSpPr>
            <p:spPr>
              <a:xfrm>
                <a:off x="4733947" y="6006214"/>
                <a:ext cx="78036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1200" b="0" i="1" smtClean="0">
                          <a:latin typeface="Cambria Math" panose="02040503050406030204" pitchFamily="18" charset="0"/>
                        </a:rPr>
                        <m:t>~0.3 </m:t>
                      </m:r>
                      <m:r>
                        <m:rPr>
                          <m:sty m:val="p"/>
                        </m:rPr>
                        <a:rPr lang="en-US" altLang="ko-KR" sz="1200" b="0" i="0" smtClean="0">
                          <a:latin typeface="Cambria Math" panose="02040503050406030204" pitchFamily="18" charset="0"/>
                        </a:rPr>
                        <m:t>km</m:t>
                      </m:r>
                    </m:oMath>
                  </m:oMathPara>
                </a14:m>
                <a:endParaRPr lang="ko-KR" altLang="en-US" sz="1200" dirty="0"/>
              </a:p>
            </p:txBody>
          </p:sp>
        </mc:Choice>
        <mc:Fallback xmlns="">
          <p:sp>
            <p:nvSpPr>
              <p:cNvPr id="20" name="TextBox 19">
                <a:extLst>
                  <a:ext uri="{FF2B5EF4-FFF2-40B4-BE49-F238E27FC236}">
                    <a16:creationId xmlns:a16="http://schemas.microsoft.com/office/drawing/2014/main" id="{FDE2DBFE-A4BD-4005-C2FA-BC9D305C30F3}"/>
                  </a:ext>
                </a:extLst>
              </p:cNvPr>
              <p:cNvSpPr txBox="1">
                <a:spLocks noRot="1" noChangeAspect="1" noMove="1" noResize="1" noEditPoints="1" noAdjustHandles="1" noChangeArrowheads="1" noChangeShapeType="1" noTextEdit="1"/>
              </p:cNvSpPr>
              <p:nvPr/>
            </p:nvSpPr>
            <p:spPr>
              <a:xfrm>
                <a:off x="4733947" y="6006214"/>
                <a:ext cx="780360" cy="276999"/>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7DE28B9-73C9-463D-3930-55E5BF088606}"/>
                  </a:ext>
                </a:extLst>
              </p:cNvPr>
              <p:cNvSpPr txBox="1"/>
              <p:nvPr/>
            </p:nvSpPr>
            <p:spPr>
              <a:xfrm>
                <a:off x="2634799" y="6336719"/>
                <a:ext cx="78036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1200" b="0" i="1" smtClean="0">
                          <a:latin typeface="Cambria Math" panose="02040503050406030204" pitchFamily="18" charset="0"/>
                        </a:rPr>
                        <m:t>~10 </m:t>
                      </m:r>
                      <m:r>
                        <m:rPr>
                          <m:sty m:val="p"/>
                        </m:rPr>
                        <a:rPr lang="en-US" altLang="ko-KR" sz="1200" b="0" i="0" smtClean="0">
                          <a:latin typeface="Cambria Math" panose="02040503050406030204" pitchFamily="18" charset="0"/>
                        </a:rPr>
                        <m:t>km</m:t>
                      </m:r>
                    </m:oMath>
                  </m:oMathPara>
                </a14:m>
                <a:endParaRPr lang="ko-KR" altLang="en-US" sz="1200" dirty="0"/>
              </a:p>
            </p:txBody>
          </p:sp>
        </mc:Choice>
        <mc:Fallback xmlns="">
          <p:sp>
            <p:nvSpPr>
              <p:cNvPr id="21" name="TextBox 20">
                <a:extLst>
                  <a:ext uri="{FF2B5EF4-FFF2-40B4-BE49-F238E27FC236}">
                    <a16:creationId xmlns:a16="http://schemas.microsoft.com/office/drawing/2014/main" id="{B7DE28B9-73C9-463D-3930-55E5BF088606}"/>
                  </a:ext>
                </a:extLst>
              </p:cNvPr>
              <p:cNvSpPr txBox="1">
                <a:spLocks noRot="1" noChangeAspect="1" noMove="1" noResize="1" noEditPoints="1" noAdjustHandles="1" noChangeArrowheads="1" noChangeShapeType="1" noTextEdit="1"/>
              </p:cNvSpPr>
              <p:nvPr/>
            </p:nvSpPr>
            <p:spPr>
              <a:xfrm>
                <a:off x="2634799" y="6336719"/>
                <a:ext cx="780360" cy="276999"/>
              </a:xfrm>
              <a:prstGeom prst="rect">
                <a:avLst/>
              </a:prstGeom>
              <a:blipFill>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D810EC7-3199-F5C3-080E-206BDACBD425}"/>
                  </a:ext>
                </a:extLst>
              </p:cNvPr>
              <p:cNvSpPr txBox="1"/>
              <p:nvPr/>
            </p:nvSpPr>
            <p:spPr>
              <a:xfrm>
                <a:off x="4655492" y="1189989"/>
                <a:ext cx="1576258" cy="584775"/>
              </a:xfrm>
              <a:prstGeom prst="rect">
                <a:avLst/>
              </a:prstGeom>
              <a:noFill/>
            </p:spPr>
            <p:txBody>
              <a:bodyPr wrap="square" rtlCol="0">
                <a:spAutoFit/>
              </a:bodyPr>
              <a:lstStyle/>
              <a:p>
                <a:pPr algn="ctr"/>
                <a:r>
                  <a:rPr lang="en-US" altLang="ko-KR" sz="1600" b="1" dirty="0">
                    <a:latin typeface="Arial" panose="020B0604020202020204" pitchFamily="34" charset="0"/>
                    <a:cs typeface="Arial" panose="020B0604020202020204" pitchFamily="34" charset="0"/>
                  </a:rPr>
                  <a:t>Outer crust </a:t>
                </a:r>
              </a:p>
              <a:p>
                <a:pPr algn="ctr"/>
                <a:r>
                  <a:rPr lang="en-US" altLang="ko-KR" sz="1600" dirty="0">
                    <a:latin typeface="Arial" panose="020B0604020202020204" pitchFamily="34" charset="0"/>
                    <a:cs typeface="Arial" panose="020B0604020202020204" pitchFamily="34" charset="0"/>
                  </a:rPr>
                  <a:t>Nuclei +  </a:t>
                </a:r>
                <a14:m>
                  <m:oMath xmlns:m="http://schemas.openxmlformats.org/officeDocument/2006/math">
                    <m:sSup>
                      <m:sSupPr>
                        <m:ctrlPr>
                          <a:rPr lang="en-US" altLang="ko-KR" sz="1600" i="1" smtClean="0">
                            <a:latin typeface="Cambria Math" panose="02040503050406030204" pitchFamily="18" charset="0"/>
                          </a:rPr>
                        </m:ctrlPr>
                      </m:sSupPr>
                      <m:e>
                        <m:r>
                          <a:rPr lang="en-US" altLang="ko-KR" sz="1600" b="0" i="1" smtClean="0">
                            <a:latin typeface="Cambria Math" panose="02040503050406030204" pitchFamily="18" charset="0"/>
                          </a:rPr>
                          <m:t>𝑒</m:t>
                        </m:r>
                      </m:e>
                      <m:sup>
                        <m:r>
                          <a:rPr lang="en-US" altLang="ko-KR" sz="1600" b="0" i="1" smtClean="0">
                            <a:latin typeface="Cambria Math" panose="02040503050406030204" pitchFamily="18" charset="0"/>
                          </a:rPr>
                          <m:t>−</m:t>
                        </m:r>
                      </m:sup>
                    </m:sSup>
                  </m:oMath>
                </a14:m>
                <a:endParaRPr lang="ko-KR" altLang="en-US" sz="1600" dirty="0">
                  <a:latin typeface="Arial" panose="020B06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ED810EC7-3199-F5C3-080E-206BDACBD425}"/>
                  </a:ext>
                </a:extLst>
              </p:cNvPr>
              <p:cNvSpPr txBox="1">
                <a:spLocks noRot="1" noChangeAspect="1" noMove="1" noResize="1" noEditPoints="1" noAdjustHandles="1" noChangeArrowheads="1" noChangeShapeType="1" noTextEdit="1"/>
              </p:cNvSpPr>
              <p:nvPr/>
            </p:nvSpPr>
            <p:spPr>
              <a:xfrm>
                <a:off x="4655492" y="1189989"/>
                <a:ext cx="1576258" cy="584775"/>
              </a:xfrm>
              <a:prstGeom prst="rect">
                <a:avLst/>
              </a:prstGeom>
              <a:blipFill>
                <a:blip r:embed="rId8"/>
                <a:stretch>
                  <a:fillRect t="-3125" b="-125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9C4DC4A-3C2C-E1A8-9F03-92D5521B3A36}"/>
                  </a:ext>
                </a:extLst>
              </p:cNvPr>
              <p:cNvSpPr txBox="1"/>
              <p:nvPr/>
            </p:nvSpPr>
            <p:spPr>
              <a:xfrm>
                <a:off x="6543846" y="1186218"/>
                <a:ext cx="1800887" cy="584775"/>
              </a:xfrm>
              <a:prstGeom prst="rect">
                <a:avLst/>
              </a:prstGeom>
              <a:noFill/>
            </p:spPr>
            <p:txBody>
              <a:bodyPr wrap="square" rtlCol="0">
                <a:spAutoFit/>
              </a:bodyPr>
              <a:lstStyle/>
              <a:p>
                <a:pPr algn="ctr"/>
                <a:r>
                  <a:rPr lang="en-US" altLang="ko-KR" sz="1600" b="1" dirty="0">
                    <a:latin typeface="Arial" panose="020B0604020202020204" pitchFamily="34" charset="0"/>
                    <a:cs typeface="Arial" panose="020B0604020202020204" pitchFamily="34" charset="0"/>
                  </a:rPr>
                  <a:t>Inner crust </a:t>
                </a:r>
              </a:p>
              <a:p>
                <a:pPr algn="ctr"/>
                <a:r>
                  <a:rPr lang="en-US" altLang="ko-KR" sz="1600" dirty="0">
                    <a:latin typeface="Arial" panose="020B0604020202020204" pitchFamily="34" charset="0"/>
                    <a:cs typeface="Arial" panose="020B0604020202020204" pitchFamily="34" charset="0"/>
                  </a:rPr>
                  <a:t>Nuclei + n + </a:t>
                </a:r>
                <a14:m>
                  <m:oMath xmlns:m="http://schemas.openxmlformats.org/officeDocument/2006/math">
                    <m:sSup>
                      <m:sSupPr>
                        <m:ctrlPr>
                          <a:rPr lang="en-US" altLang="ko-KR" sz="1600" i="1" smtClean="0">
                            <a:latin typeface="Cambria Math" panose="02040503050406030204" pitchFamily="18" charset="0"/>
                          </a:rPr>
                        </m:ctrlPr>
                      </m:sSupPr>
                      <m:e>
                        <m:r>
                          <a:rPr lang="en-US" altLang="ko-KR" sz="1600" b="0" i="1" smtClean="0">
                            <a:latin typeface="Cambria Math" panose="02040503050406030204" pitchFamily="18" charset="0"/>
                          </a:rPr>
                          <m:t>𝑒</m:t>
                        </m:r>
                      </m:e>
                      <m:sup>
                        <m:r>
                          <a:rPr lang="en-US" altLang="ko-KR" sz="1600" b="0" i="1" smtClean="0">
                            <a:latin typeface="Cambria Math" panose="02040503050406030204" pitchFamily="18" charset="0"/>
                          </a:rPr>
                          <m:t>−</m:t>
                        </m:r>
                      </m:sup>
                    </m:sSup>
                  </m:oMath>
                </a14:m>
                <a:endParaRPr lang="ko-KR" altLang="en-US" sz="1600" dirty="0">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C9C4DC4A-3C2C-E1A8-9F03-92D5521B3A36}"/>
                  </a:ext>
                </a:extLst>
              </p:cNvPr>
              <p:cNvSpPr txBox="1">
                <a:spLocks noRot="1" noChangeAspect="1" noMove="1" noResize="1" noEditPoints="1" noAdjustHandles="1" noChangeArrowheads="1" noChangeShapeType="1" noTextEdit="1"/>
              </p:cNvSpPr>
              <p:nvPr/>
            </p:nvSpPr>
            <p:spPr>
              <a:xfrm>
                <a:off x="6543846" y="1186218"/>
                <a:ext cx="1800887" cy="584775"/>
              </a:xfrm>
              <a:prstGeom prst="rect">
                <a:avLst/>
              </a:prstGeom>
              <a:blipFill>
                <a:blip r:embed="rId9"/>
                <a:stretch>
                  <a:fillRect t="-3125" b="-125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B8FABED-BE60-B4ED-88E7-6513E63059CC}"/>
                  </a:ext>
                </a:extLst>
              </p:cNvPr>
              <p:cNvSpPr txBox="1"/>
              <p:nvPr/>
            </p:nvSpPr>
            <p:spPr>
              <a:xfrm>
                <a:off x="4945841" y="3592851"/>
                <a:ext cx="1732961" cy="584775"/>
              </a:xfrm>
              <a:prstGeom prst="rect">
                <a:avLst/>
              </a:prstGeom>
              <a:noFill/>
            </p:spPr>
            <p:txBody>
              <a:bodyPr wrap="square" rtlCol="0">
                <a:spAutoFit/>
              </a:bodyPr>
              <a:lstStyle/>
              <a:p>
                <a:pPr algn="ctr"/>
                <a:r>
                  <a:rPr lang="en-US" altLang="ko-KR" sz="1600" b="1" dirty="0">
                    <a:latin typeface="Arial" panose="020B0604020202020204" pitchFamily="34" charset="0"/>
                    <a:cs typeface="Arial" panose="020B0604020202020204" pitchFamily="34" charset="0"/>
                  </a:rPr>
                  <a:t>Outer core</a:t>
                </a:r>
              </a:p>
              <a:p>
                <a:pPr algn="ctr"/>
                <a:r>
                  <a:rPr lang="en-US" altLang="ko-KR" sz="1600" dirty="0">
                    <a:latin typeface="Arial" panose="020B0604020202020204" pitchFamily="34" charset="0"/>
                    <a:cs typeface="Arial" panose="020B0604020202020204" pitchFamily="34" charset="0"/>
                  </a:rPr>
                  <a:t>n + p + </a:t>
                </a:r>
                <a14:m>
                  <m:oMath xmlns:m="http://schemas.openxmlformats.org/officeDocument/2006/math">
                    <m:sSup>
                      <m:sSupPr>
                        <m:ctrlPr>
                          <a:rPr lang="en-US" altLang="ko-KR" sz="1600" i="1" smtClean="0">
                            <a:latin typeface="Cambria Math" panose="02040503050406030204" pitchFamily="18" charset="0"/>
                          </a:rPr>
                        </m:ctrlPr>
                      </m:sSupPr>
                      <m:e>
                        <m:r>
                          <a:rPr lang="en-US" altLang="ko-KR" sz="1600" b="0" i="1" smtClean="0">
                            <a:latin typeface="Cambria Math" panose="02040503050406030204" pitchFamily="18" charset="0"/>
                          </a:rPr>
                          <m:t>𝑒</m:t>
                        </m:r>
                      </m:e>
                      <m:sup>
                        <m:r>
                          <a:rPr lang="en-US" altLang="ko-KR" sz="1600" b="0" i="1" smtClean="0">
                            <a:latin typeface="Cambria Math" panose="02040503050406030204" pitchFamily="18" charset="0"/>
                          </a:rPr>
                          <m:t>−</m:t>
                        </m:r>
                      </m:sup>
                    </m:sSup>
                  </m:oMath>
                </a14:m>
                <a:r>
                  <a:rPr lang="ko-KR" altLang="en-US" sz="1600" dirty="0">
                    <a:latin typeface="Arial" panose="020B0604020202020204" pitchFamily="34" charset="0"/>
                    <a:cs typeface="Arial" panose="020B0604020202020204" pitchFamily="34" charset="0"/>
                  </a:rPr>
                  <a:t> </a:t>
                </a:r>
                <a:r>
                  <a:rPr lang="en-US" altLang="ko-KR" sz="1600" dirty="0">
                    <a:latin typeface="Arial" panose="020B0604020202020204" pitchFamily="34" charset="0"/>
                    <a:cs typeface="Arial" panose="020B0604020202020204" pitchFamily="34" charset="0"/>
                  </a:rPr>
                  <a:t>+ </a:t>
                </a:r>
                <a14:m>
                  <m:oMath xmlns:m="http://schemas.openxmlformats.org/officeDocument/2006/math">
                    <m:sSup>
                      <m:sSupPr>
                        <m:ctrlPr>
                          <a:rPr lang="en-US" altLang="ko-KR" sz="1600" i="1" smtClean="0">
                            <a:latin typeface="Cambria Math" panose="02040503050406030204" pitchFamily="18" charset="0"/>
                            <a:cs typeface="Arial" panose="020B0604020202020204" pitchFamily="34" charset="0"/>
                          </a:rPr>
                        </m:ctrlPr>
                      </m:sSupPr>
                      <m:e>
                        <m:r>
                          <a:rPr lang="ko-KR" altLang="en-US" sz="1600" i="1" smtClean="0">
                            <a:latin typeface="Cambria Math" panose="02040503050406030204" pitchFamily="18" charset="0"/>
                            <a:cs typeface="Arial" panose="020B0604020202020204" pitchFamily="34" charset="0"/>
                          </a:rPr>
                          <m:t>𝜇</m:t>
                        </m:r>
                      </m:e>
                      <m:sup>
                        <m:r>
                          <a:rPr lang="en-US" altLang="ko-KR" sz="1600" b="0" i="1" smtClean="0">
                            <a:latin typeface="Cambria Math" panose="02040503050406030204" pitchFamily="18" charset="0"/>
                            <a:cs typeface="Arial" panose="020B0604020202020204" pitchFamily="34" charset="0"/>
                          </a:rPr>
                          <m:t>−</m:t>
                        </m:r>
                      </m:sup>
                    </m:sSup>
                  </m:oMath>
                </a14:m>
                <a:endParaRPr lang="ko-KR" altLang="en-US" sz="1600" dirty="0">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FB8FABED-BE60-B4ED-88E7-6513E63059CC}"/>
                  </a:ext>
                </a:extLst>
              </p:cNvPr>
              <p:cNvSpPr txBox="1">
                <a:spLocks noRot="1" noChangeAspect="1" noMove="1" noResize="1" noEditPoints="1" noAdjustHandles="1" noChangeArrowheads="1" noChangeShapeType="1" noTextEdit="1"/>
              </p:cNvSpPr>
              <p:nvPr/>
            </p:nvSpPr>
            <p:spPr>
              <a:xfrm>
                <a:off x="4945841" y="3592851"/>
                <a:ext cx="1732961" cy="584775"/>
              </a:xfrm>
              <a:prstGeom prst="rect">
                <a:avLst/>
              </a:prstGeom>
              <a:blipFill>
                <a:blip r:embed="rId10"/>
                <a:stretch>
                  <a:fillRect t="-3125" b="-125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08CEB7A-3373-D93A-26C9-0E785D6B4AB6}"/>
                  </a:ext>
                </a:extLst>
              </p:cNvPr>
              <p:cNvSpPr txBox="1"/>
              <p:nvPr/>
            </p:nvSpPr>
            <p:spPr>
              <a:xfrm>
                <a:off x="6807130" y="3588239"/>
                <a:ext cx="1479252" cy="763799"/>
              </a:xfrm>
              <a:prstGeom prst="rect">
                <a:avLst/>
              </a:prstGeom>
              <a:noFill/>
            </p:spPr>
            <p:txBody>
              <a:bodyPr wrap="square" rtlCol="0">
                <a:spAutoFit/>
              </a:bodyPr>
              <a:lstStyle/>
              <a:p>
                <a:pPr algn="ctr"/>
                <a:r>
                  <a:rPr lang="en-US" altLang="ko-KR" sz="1600" b="1" dirty="0">
                    <a:solidFill>
                      <a:schemeClr val="tx1"/>
                    </a:solidFill>
                    <a:latin typeface="Arial" panose="020B0604020202020204" pitchFamily="34" charset="0"/>
                    <a:cs typeface="Arial" panose="020B0604020202020204" pitchFamily="34" charset="0"/>
                  </a:rPr>
                  <a:t>Inner core</a:t>
                </a:r>
              </a:p>
              <a:p>
                <a:pPr algn="ctr"/>
                <a14:m>
                  <m:oMath xmlns:m="http://schemas.openxmlformats.org/officeDocument/2006/math">
                    <m:r>
                      <m:rPr>
                        <m:sty m:val="p"/>
                      </m:rPr>
                      <a:rPr lang="el-GR" altLang="ko-KR" sz="16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Λ</m:t>
                    </m:r>
                    <m:r>
                      <a:rPr lang="en-US" altLang="ko-KR"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l-GR" altLang="ko-KR" sz="16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Σ</m:t>
                    </m:r>
                    <m:r>
                      <a:rPr lang="en-US" altLang="ko-KR"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l-GR" altLang="ko-KR"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Ξ</m:t>
                    </m:r>
                    <m:r>
                      <a:rPr lang="en-US" altLang="ko-KR"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 </m:t>
                    </m:r>
                  </m:oMath>
                </a14:m>
                <a:r>
                  <a:rPr lang="en-US" altLang="ko-KR" sz="1200" dirty="0">
                    <a:solidFill>
                      <a:schemeClr val="tx1"/>
                    </a:solidFill>
                    <a:latin typeface="Arial" panose="020B0604020202020204" pitchFamily="34" charset="0"/>
                    <a:cs typeface="Arial" panose="020B0604020202020204" pitchFamily="34" charset="0"/>
                  </a:rPr>
                  <a:t>(?)</a:t>
                </a:r>
              </a:p>
              <a:p>
                <a:pPr algn="ctr"/>
                <a:r>
                  <a:rPr lang="en-US" altLang="ko-KR" sz="1200" dirty="0">
                    <a:solidFill>
                      <a:schemeClr val="tx1"/>
                    </a:solidFill>
                    <a:latin typeface="Arial" panose="020B0604020202020204" pitchFamily="34" charset="0"/>
                    <a:cs typeface="Arial" panose="020B0604020202020204" pitchFamily="34" charset="0"/>
                  </a:rPr>
                  <a:t>Quark Matter (?)</a:t>
                </a:r>
                <a:endParaRPr lang="ko-KR" altLang="en-US" sz="1600" dirty="0">
                  <a:solidFill>
                    <a:schemeClr val="tx1"/>
                  </a:solidFill>
                  <a:latin typeface="Arial" panose="020B0604020202020204" pitchFamily="34" charset="0"/>
                  <a:cs typeface="Arial" panose="020B0604020202020204" pitchFamily="34" charset="0"/>
                </a:endParaRPr>
              </a:p>
            </p:txBody>
          </p:sp>
        </mc:Choice>
        <mc:Fallback xmlns="">
          <p:sp>
            <p:nvSpPr>
              <p:cNvPr id="25" name="TextBox 24">
                <a:extLst>
                  <a:ext uri="{FF2B5EF4-FFF2-40B4-BE49-F238E27FC236}">
                    <a16:creationId xmlns:a16="http://schemas.microsoft.com/office/drawing/2014/main" id="{708CEB7A-3373-D93A-26C9-0E785D6B4AB6}"/>
                  </a:ext>
                </a:extLst>
              </p:cNvPr>
              <p:cNvSpPr txBox="1">
                <a:spLocks noRot="1" noChangeAspect="1" noMove="1" noResize="1" noEditPoints="1" noAdjustHandles="1" noChangeArrowheads="1" noChangeShapeType="1" noTextEdit="1"/>
              </p:cNvSpPr>
              <p:nvPr/>
            </p:nvSpPr>
            <p:spPr>
              <a:xfrm>
                <a:off x="6807130" y="3588239"/>
                <a:ext cx="1479252" cy="763799"/>
              </a:xfrm>
              <a:prstGeom prst="rect">
                <a:avLst/>
              </a:prstGeom>
              <a:blipFill>
                <a:blip r:embed="rId11"/>
                <a:stretch>
                  <a:fillRect t="-2400" b="-48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6E4E13F-1C50-7BE4-65D3-2F0848275C62}"/>
                  </a:ext>
                </a:extLst>
              </p:cNvPr>
              <p:cNvSpPr txBox="1"/>
              <p:nvPr/>
            </p:nvSpPr>
            <p:spPr>
              <a:xfrm>
                <a:off x="4618311" y="1708867"/>
                <a:ext cx="2071656" cy="2616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altLang="ko-KR" sz="1100" b="0" i="1" smtClean="0">
                              <a:solidFill>
                                <a:srgbClr val="0000FF"/>
                              </a:solidFill>
                              <a:latin typeface="Cambria Math" panose="02040503050406030204" pitchFamily="18" charset="0"/>
                              <a:cs typeface="Arial" panose="020B0604020202020204" pitchFamily="34" charset="0"/>
                            </a:rPr>
                          </m:ctrlPr>
                        </m:sSupPr>
                        <m:e>
                          <m:r>
                            <a:rPr lang="en-US" altLang="ko-KR" sz="1100" b="0" i="1" smtClean="0">
                              <a:solidFill>
                                <a:srgbClr val="0000FF"/>
                              </a:solidFill>
                              <a:latin typeface="Cambria Math" panose="02040503050406030204" pitchFamily="18" charset="0"/>
                              <a:cs typeface="Arial" panose="020B0604020202020204" pitchFamily="34" charset="0"/>
                            </a:rPr>
                            <m:t>10</m:t>
                          </m:r>
                        </m:e>
                        <m:sup>
                          <m:r>
                            <a:rPr lang="en-US" altLang="ko-KR" sz="1100" b="0" i="1" smtClean="0">
                              <a:solidFill>
                                <a:srgbClr val="0000FF"/>
                              </a:solidFill>
                              <a:latin typeface="Cambria Math" panose="02040503050406030204" pitchFamily="18" charset="0"/>
                              <a:cs typeface="Arial" panose="020B0604020202020204" pitchFamily="34" charset="0"/>
                            </a:rPr>
                            <m:t>6</m:t>
                          </m:r>
                        </m:sup>
                      </m:sSup>
                      <m:r>
                        <a:rPr lang="en-US" altLang="ko-KR" sz="1100" b="0" i="1" smtClean="0">
                          <a:solidFill>
                            <a:srgbClr val="0000FF"/>
                          </a:solidFill>
                          <a:latin typeface="Cambria Math" panose="02040503050406030204" pitchFamily="18" charset="0"/>
                          <a:cs typeface="Arial" panose="020B0604020202020204" pitchFamily="34" charset="0"/>
                        </a:rPr>
                        <m:t>𝑔</m:t>
                      </m:r>
                      <m:r>
                        <a:rPr lang="en-US" altLang="ko-KR" sz="1100" b="0" i="1" smtClean="0">
                          <a:solidFill>
                            <a:srgbClr val="0000FF"/>
                          </a:solidFill>
                          <a:latin typeface="Cambria Math" panose="02040503050406030204" pitchFamily="18" charset="0"/>
                          <a:cs typeface="Arial" panose="020B0604020202020204" pitchFamily="34" charset="0"/>
                        </a:rPr>
                        <m:t>/</m:t>
                      </m:r>
                      <m:sSup>
                        <m:sSupPr>
                          <m:ctrlPr>
                            <a:rPr lang="en-US" altLang="ko-KR" sz="1100" b="0" i="1" smtClean="0">
                              <a:solidFill>
                                <a:srgbClr val="0000FF"/>
                              </a:solidFill>
                              <a:latin typeface="Cambria Math" panose="02040503050406030204" pitchFamily="18" charset="0"/>
                              <a:cs typeface="Arial" panose="020B0604020202020204" pitchFamily="34" charset="0"/>
                            </a:rPr>
                          </m:ctrlPr>
                        </m:sSupPr>
                        <m:e>
                          <m:r>
                            <a:rPr lang="en-US" altLang="ko-KR" sz="1100" b="0" i="1" smtClean="0">
                              <a:solidFill>
                                <a:srgbClr val="0000FF"/>
                              </a:solidFill>
                              <a:latin typeface="Cambria Math" panose="02040503050406030204" pitchFamily="18" charset="0"/>
                              <a:cs typeface="Arial" panose="020B0604020202020204" pitchFamily="34" charset="0"/>
                            </a:rPr>
                            <m:t>𝑐𝑚</m:t>
                          </m:r>
                        </m:e>
                        <m:sup>
                          <m:r>
                            <a:rPr lang="en-US" altLang="ko-KR" sz="1100" b="0" i="1" smtClean="0">
                              <a:solidFill>
                                <a:srgbClr val="0000FF"/>
                              </a:solidFill>
                              <a:latin typeface="Cambria Math" panose="02040503050406030204" pitchFamily="18" charset="0"/>
                              <a:cs typeface="Arial" panose="020B0604020202020204" pitchFamily="34" charset="0"/>
                            </a:rPr>
                            <m:t>3</m:t>
                          </m:r>
                        </m:sup>
                      </m:sSup>
                      <m:r>
                        <a:rPr lang="en-US" altLang="ko-KR" sz="1100" b="0" i="1" smtClean="0">
                          <a:solidFill>
                            <a:srgbClr val="0000FF"/>
                          </a:solidFill>
                          <a:latin typeface="Cambria Math" panose="02040503050406030204" pitchFamily="18" charset="0"/>
                          <a:cs typeface="Arial" panose="020B0604020202020204" pitchFamily="34" charset="0"/>
                        </a:rPr>
                        <m:t>&lt;</m:t>
                      </m:r>
                      <m:r>
                        <a:rPr lang="ko-KR" altLang="en-US" sz="1100" i="1" smtClean="0">
                          <a:solidFill>
                            <a:srgbClr val="0000FF"/>
                          </a:solidFill>
                          <a:latin typeface="Cambria Math" panose="02040503050406030204" pitchFamily="18" charset="0"/>
                          <a:cs typeface="Arial" panose="020B0604020202020204" pitchFamily="34" charset="0"/>
                        </a:rPr>
                        <m:t>𝜌</m:t>
                      </m:r>
                      <m:r>
                        <a:rPr lang="en-US" altLang="ko-KR" sz="1100" b="0" i="1" smtClean="0">
                          <a:solidFill>
                            <a:srgbClr val="0000FF"/>
                          </a:solidFill>
                          <a:latin typeface="Cambria Math" panose="02040503050406030204" pitchFamily="18" charset="0"/>
                          <a:cs typeface="Arial" panose="020B0604020202020204" pitchFamily="34" charset="0"/>
                        </a:rPr>
                        <m:t>&lt;</m:t>
                      </m:r>
                      <m:sSup>
                        <m:sSupPr>
                          <m:ctrlPr>
                            <a:rPr lang="en-US" altLang="ko-KR" sz="1100" b="0" i="1" smtClean="0">
                              <a:solidFill>
                                <a:srgbClr val="0000FF"/>
                              </a:solidFill>
                              <a:latin typeface="Cambria Math" panose="02040503050406030204" pitchFamily="18" charset="0"/>
                              <a:cs typeface="Arial" panose="020B0604020202020204" pitchFamily="34" charset="0"/>
                            </a:rPr>
                          </m:ctrlPr>
                        </m:sSupPr>
                        <m:e>
                          <m:r>
                            <a:rPr lang="en-US" altLang="ko-KR" sz="1100" b="0" i="1" smtClean="0">
                              <a:solidFill>
                                <a:srgbClr val="0000FF"/>
                              </a:solidFill>
                              <a:latin typeface="Cambria Math" panose="02040503050406030204" pitchFamily="18" charset="0"/>
                              <a:cs typeface="Arial" panose="020B0604020202020204" pitchFamily="34" charset="0"/>
                            </a:rPr>
                            <m:t>10</m:t>
                          </m:r>
                        </m:e>
                        <m:sup>
                          <m:r>
                            <a:rPr lang="en-US" altLang="ko-KR" sz="1100" b="0" i="1" smtClean="0">
                              <a:solidFill>
                                <a:srgbClr val="0000FF"/>
                              </a:solidFill>
                              <a:latin typeface="Cambria Math" panose="02040503050406030204" pitchFamily="18" charset="0"/>
                              <a:cs typeface="Arial" panose="020B0604020202020204" pitchFamily="34" charset="0"/>
                            </a:rPr>
                            <m:t>11</m:t>
                          </m:r>
                        </m:sup>
                      </m:sSup>
                      <m:r>
                        <a:rPr lang="en-US" altLang="ko-KR" sz="1100" i="1">
                          <a:solidFill>
                            <a:srgbClr val="0000FF"/>
                          </a:solidFill>
                          <a:latin typeface="Cambria Math" panose="02040503050406030204" pitchFamily="18" charset="0"/>
                          <a:cs typeface="Arial" panose="020B0604020202020204" pitchFamily="34" charset="0"/>
                        </a:rPr>
                        <m:t>𝑔</m:t>
                      </m:r>
                      <m:r>
                        <a:rPr lang="en-US" altLang="ko-KR" sz="1100" i="1">
                          <a:solidFill>
                            <a:srgbClr val="0000FF"/>
                          </a:solidFill>
                          <a:latin typeface="Cambria Math" panose="02040503050406030204" pitchFamily="18" charset="0"/>
                          <a:cs typeface="Arial" panose="020B0604020202020204" pitchFamily="34" charset="0"/>
                        </a:rPr>
                        <m:t>/</m:t>
                      </m:r>
                      <m:sSup>
                        <m:sSupPr>
                          <m:ctrlPr>
                            <a:rPr lang="en-US" altLang="ko-KR" sz="1100" i="1">
                              <a:solidFill>
                                <a:srgbClr val="0000FF"/>
                              </a:solidFill>
                              <a:latin typeface="Cambria Math" panose="02040503050406030204" pitchFamily="18" charset="0"/>
                              <a:cs typeface="Arial" panose="020B0604020202020204" pitchFamily="34" charset="0"/>
                            </a:rPr>
                          </m:ctrlPr>
                        </m:sSupPr>
                        <m:e>
                          <m:r>
                            <a:rPr lang="en-US" altLang="ko-KR" sz="1100" i="1">
                              <a:solidFill>
                                <a:srgbClr val="0000FF"/>
                              </a:solidFill>
                              <a:latin typeface="Cambria Math" panose="02040503050406030204" pitchFamily="18" charset="0"/>
                              <a:cs typeface="Arial" panose="020B0604020202020204" pitchFamily="34" charset="0"/>
                            </a:rPr>
                            <m:t>𝑐𝑚</m:t>
                          </m:r>
                        </m:e>
                        <m:sup>
                          <m:r>
                            <a:rPr lang="en-US" altLang="ko-KR" sz="1100" i="1">
                              <a:solidFill>
                                <a:srgbClr val="0000FF"/>
                              </a:solidFill>
                              <a:latin typeface="Cambria Math" panose="02040503050406030204" pitchFamily="18" charset="0"/>
                              <a:cs typeface="Arial" panose="020B0604020202020204" pitchFamily="34" charset="0"/>
                            </a:rPr>
                            <m:t>3</m:t>
                          </m:r>
                        </m:sup>
                      </m:sSup>
                    </m:oMath>
                  </m:oMathPara>
                </a14:m>
                <a:endParaRPr lang="ko-KR" altLang="en-US" sz="1100" dirty="0">
                  <a:solidFill>
                    <a:srgbClr val="0000FF"/>
                  </a:solidFill>
                  <a:latin typeface="Arial" panose="020B0604020202020204" pitchFamily="34" charset="0"/>
                  <a:cs typeface="Arial" panose="020B0604020202020204" pitchFamily="34" charset="0"/>
                </a:endParaRPr>
              </a:p>
            </p:txBody>
          </p:sp>
        </mc:Choice>
        <mc:Fallback xmlns="">
          <p:sp>
            <p:nvSpPr>
              <p:cNvPr id="26" name="TextBox 25">
                <a:extLst>
                  <a:ext uri="{FF2B5EF4-FFF2-40B4-BE49-F238E27FC236}">
                    <a16:creationId xmlns:a16="http://schemas.microsoft.com/office/drawing/2014/main" id="{46E4E13F-1C50-7BE4-65D3-2F0848275C62}"/>
                  </a:ext>
                </a:extLst>
              </p:cNvPr>
              <p:cNvSpPr txBox="1">
                <a:spLocks noRot="1" noChangeAspect="1" noMove="1" noResize="1" noEditPoints="1" noAdjustHandles="1" noChangeArrowheads="1" noChangeShapeType="1" noTextEdit="1"/>
              </p:cNvSpPr>
              <p:nvPr/>
            </p:nvSpPr>
            <p:spPr>
              <a:xfrm>
                <a:off x="4618311" y="1708867"/>
                <a:ext cx="2071656" cy="261610"/>
              </a:xfrm>
              <a:prstGeom prst="rect">
                <a:avLst/>
              </a:prstGeom>
              <a:blipFill>
                <a:blip r:embed="rId12"/>
                <a:stretch>
                  <a:fillRect b="-697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F8F5A56-4DCB-2523-9A63-D6A2D1492C50}"/>
                  </a:ext>
                </a:extLst>
              </p:cNvPr>
              <p:cNvSpPr txBox="1"/>
              <p:nvPr/>
            </p:nvSpPr>
            <p:spPr>
              <a:xfrm>
                <a:off x="6745069" y="1713242"/>
                <a:ext cx="1364860" cy="2616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ko-KR" altLang="en-US" sz="1100" i="1" smtClean="0">
                          <a:solidFill>
                            <a:srgbClr val="0000FF"/>
                          </a:solidFill>
                          <a:latin typeface="Cambria Math" panose="02040503050406030204" pitchFamily="18" charset="0"/>
                          <a:cs typeface="Arial" panose="020B0604020202020204" pitchFamily="34" charset="0"/>
                        </a:rPr>
                        <m:t>𝜌</m:t>
                      </m:r>
                      <m:r>
                        <a:rPr lang="en-US" altLang="ko-KR" sz="1100" b="0" i="1" smtClean="0">
                          <a:solidFill>
                            <a:srgbClr val="0000FF"/>
                          </a:solidFill>
                          <a:latin typeface="Cambria Math" panose="02040503050406030204" pitchFamily="18" charset="0"/>
                          <a:cs typeface="Arial" panose="020B0604020202020204" pitchFamily="34" charset="0"/>
                        </a:rPr>
                        <m:t>&lt;</m:t>
                      </m:r>
                      <m:sSup>
                        <m:sSupPr>
                          <m:ctrlPr>
                            <a:rPr lang="en-US" altLang="ko-KR" sz="1100" b="0" i="1" smtClean="0">
                              <a:solidFill>
                                <a:srgbClr val="0000FF"/>
                              </a:solidFill>
                              <a:latin typeface="Cambria Math" panose="02040503050406030204" pitchFamily="18" charset="0"/>
                              <a:cs typeface="Arial" panose="020B0604020202020204" pitchFamily="34" charset="0"/>
                            </a:rPr>
                          </m:ctrlPr>
                        </m:sSupPr>
                        <m:e>
                          <m:r>
                            <a:rPr lang="en-US" altLang="ko-KR" sz="1100" b="0" i="1" smtClean="0">
                              <a:solidFill>
                                <a:srgbClr val="0000FF"/>
                              </a:solidFill>
                              <a:latin typeface="Cambria Math" panose="02040503050406030204" pitchFamily="18" charset="0"/>
                              <a:cs typeface="Arial" panose="020B0604020202020204" pitchFamily="34" charset="0"/>
                            </a:rPr>
                            <m:t>10</m:t>
                          </m:r>
                        </m:e>
                        <m:sup>
                          <m:r>
                            <a:rPr lang="en-US" altLang="ko-KR" sz="1100" b="0" i="1" smtClean="0">
                              <a:solidFill>
                                <a:srgbClr val="0000FF"/>
                              </a:solidFill>
                              <a:latin typeface="Cambria Math" panose="02040503050406030204" pitchFamily="18" charset="0"/>
                              <a:cs typeface="Arial" panose="020B0604020202020204" pitchFamily="34" charset="0"/>
                            </a:rPr>
                            <m:t>14</m:t>
                          </m:r>
                        </m:sup>
                      </m:sSup>
                      <m:r>
                        <a:rPr lang="en-US" altLang="ko-KR" sz="1100" i="1">
                          <a:solidFill>
                            <a:srgbClr val="0000FF"/>
                          </a:solidFill>
                          <a:latin typeface="Cambria Math" panose="02040503050406030204" pitchFamily="18" charset="0"/>
                          <a:cs typeface="Arial" panose="020B0604020202020204" pitchFamily="34" charset="0"/>
                        </a:rPr>
                        <m:t>𝑔</m:t>
                      </m:r>
                      <m:r>
                        <a:rPr lang="en-US" altLang="ko-KR" sz="1100" i="1">
                          <a:solidFill>
                            <a:srgbClr val="0000FF"/>
                          </a:solidFill>
                          <a:latin typeface="Cambria Math" panose="02040503050406030204" pitchFamily="18" charset="0"/>
                          <a:cs typeface="Arial" panose="020B0604020202020204" pitchFamily="34" charset="0"/>
                        </a:rPr>
                        <m:t>/</m:t>
                      </m:r>
                      <m:sSup>
                        <m:sSupPr>
                          <m:ctrlPr>
                            <a:rPr lang="en-US" altLang="ko-KR" sz="1100" i="1">
                              <a:solidFill>
                                <a:srgbClr val="0000FF"/>
                              </a:solidFill>
                              <a:latin typeface="Cambria Math" panose="02040503050406030204" pitchFamily="18" charset="0"/>
                              <a:cs typeface="Arial" panose="020B0604020202020204" pitchFamily="34" charset="0"/>
                            </a:rPr>
                          </m:ctrlPr>
                        </m:sSupPr>
                        <m:e>
                          <m:r>
                            <a:rPr lang="en-US" altLang="ko-KR" sz="1100" i="1">
                              <a:solidFill>
                                <a:srgbClr val="0000FF"/>
                              </a:solidFill>
                              <a:latin typeface="Cambria Math" panose="02040503050406030204" pitchFamily="18" charset="0"/>
                              <a:cs typeface="Arial" panose="020B0604020202020204" pitchFamily="34" charset="0"/>
                            </a:rPr>
                            <m:t>𝑐𝑚</m:t>
                          </m:r>
                        </m:e>
                        <m:sup>
                          <m:r>
                            <a:rPr lang="en-US" altLang="ko-KR" sz="1100" i="1">
                              <a:solidFill>
                                <a:srgbClr val="0000FF"/>
                              </a:solidFill>
                              <a:latin typeface="Cambria Math" panose="02040503050406030204" pitchFamily="18" charset="0"/>
                              <a:cs typeface="Arial" panose="020B0604020202020204" pitchFamily="34" charset="0"/>
                            </a:rPr>
                            <m:t>3</m:t>
                          </m:r>
                        </m:sup>
                      </m:sSup>
                    </m:oMath>
                  </m:oMathPara>
                </a14:m>
                <a:endParaRPr lang="ko-KR" altLang="en-US" sz="1100" dirty="0">
                  <a:solidFill>
                    <a:srgbClr val="0000FF"/>
                  </a:solidFill>
                  <a:latin typeface="Arial" panose="020B0604020202020204" pitchFamily="34" charset="0"/>
                  <a:cs typeface="Arial" panose="020B0604020202020204" pitchFamily="34" charset="0"/>
                </a:endParaRPr>
              </a:p>
            </p:txBody>
          </p:sp>
        </mc:Choice>
        <mc:Fallback xmlns="">
          <p:sp>
            <p:nvSpPr>
              <p:cNvPr id="27" name="TextBox 26">
                <a:extLst>
                  <a:ext uri="{FF2B5EF4-FFF2-40B4-BE49-F238E27FC236}">
                    <a16:creationId xmlns:a16="http://schemas.microsoft.com/office/drawing/2014/main" id="{CF8F5A56-4DCB-2523-9A63-D6A2D1492C50}"/>
                  </a:ext>
                </a:extLst>
              </p:cNvPr>
              <p:cNvSpPr txBox="1">
                <a:spLocks noRot="1" noChangeAspect="1" noMove="1" noResize="1" noEditPoints="1" noAdjustHandles="1" noChangeArrowheads="1" noChangeShapeType="1" noTextEdit="1"/>
              </p:cNvSpPr>
              <p:nvPr/>
            </p:nvSpPr>
            <p:spPr>
              <a:xfrm>
                <a:off x="6745069" y="1713242"/>
                <a:ext cx="1364860" cy="261610"/>
              </a:xfrm>
              <a:prstGeom prst="rect">
                <a:avLst/>
              </a:prstGeom>
              <a:blipFill>
                <a:blip r:embed="rId13"/>
                <a:stretch>
                  <a:fillRect b="-697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E070268-4971-0087-F71F-6DD0E373875B}"/>
                  </a:ext>
                </a:extLst>
              </p:cNvPr>
              <p:cNvSpPr txBox="1"/>
              <p:nvPr/>
            </p:nvSpPr>
            <p:spPr>
              <a:xfrm>
                <a:off x="5133610" y="4184247"/>
                <a:ext cx="1364860" cy="26353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ko-KR" altLang="en-US" sz="1100" i="1" smtClean="0">
                          <a:solidFill>
                            <a:srgbClr val="0000FF"/>
                          </a:solidFill>
                          <a:latin typeface="Cambria Math" panose="02040503050406030204" pitchFamily="18" charset="0"/>
                          <a:cs typeface="Arial" panose="020B0604020202020204" pitchFamily="34" charset="0"/>
                        </a:rPr>
                        <m:t>𝜌</m:t>
                      </m:r>
                      <m:r>
                        <a:rPr lang="en-US" altLang="ko-KR" sz="1100" b="0" i="1" smtClean="0">
                          <a:solidFill>
                            <a:srgbClr val="0000FF"/>
                          </a:solidFill>
                          <a:latin typeface="Cambria Math" panose="02040503050406030204" pitchFamily="18" charset="0"/>
                          <a:cs typeface="Arial" panose="020B0604020202020204" pitchFamily="34" charset="0"/>
                        </a:rPr>
                        <m:t>&lt;</m:t>
                      </m:r>
                      <m:sSup>
                        <m:sSupPr>
                          <m:ctrlPr>
                            <a:rPr lang="en-US" altLang="ko-KR" sz="1100" b="0" i="1" smtClean="0">
                              <a:solidFill>
                                <a:srgbClr val="0000FF"/>
                              </a:solidFill>
                              <a:latin typeface="Cambria Math" panose="02040503050406030204" pitchFamily="18" charset="0"/>
                              <a:cs typeface="Arial" panose="020B0604020202020204" pitchFamily="34" charset="0"/>
                            </a:rPr>
                          </m:ctrlPr>
                        </m:sSupPr>
                        <m:e>
                          <m:r>
                            <a:rPr lang="en-US" altLang="ko-KR" sz="1100" b="0" i="1" smtClean="0">
                              <a:solidFill>
                                <a:srgbClr val="0000FF"/>
                              </a:solidFill>
                              <a:latin typeface="Cambria Math" panose="02040503050406030204" pitchFamily="18" charset="0"/>
                              <a:cs typeface="Arial" panose="020B0604020202020204" pitchFamily="34" charset="0"/>
                            </a:rPr>
                            <m:t>10</m:t>
                          </m:r>
                        </m:e>
                        <m:sup>
                          <m:r>
                            <a:rPr lang="en-US" altLang="ko-KR" sz="1100" b="0" i="1" smtClean="0">
                              <a:solidFill>
                                <a:srgbClr val="0000FF"/>
                              </a:solidFill>
                              <a:latin typeface="Cambria Math" panose="02040503050406030204" pitchFamily="18" charset="0"/>
                              <a:cs typeface="Arial" panose="020B0604020202020204" pitchFamily="34" charset="0"/>
                            </a:rPr>
                            <m:t>15</m:t>
                          </m:r>
                        </m:sup>
                      </m:sSup>
                      <m:r>
                        <a:rPr lang="en-US" altLang="ko-KR" sz="1100" i="1">
                          <a:solidFill>
                            <a:srgbClr val="0000FF"/>
                          </a:solidFill>
                          <a:latin typeface="Cambria Math" panose="02040503050406030204" pitchFamily="18" charset="0"/>
                          <a:cs typeface="Arial" panose="020B0604020202020204" pitchFamily="34" charset="0"/>
                        </a:rPr>
                        <m:t>𝑔</m:t>
                      </m:r>
                      <m:r>
                        <a:rPr lang="en-US" altLang="ko-KR" sz="1100" i="1">
                          <a:solidFill>
                            <a:srgbClr val="0000FF"/>
                          </a:solidFill>
                          <a:latin typeface="Cambria Math" panose="02040503050406030204" pitchFamily="18" charset="0"/>
                          <a:cs typeface="Arial" panose="020B0604020202020204" pitchFamily="34" charset="0"/>
                        </a:rPr>
                        <m:t>/</m:t>
                      </m:r>
                      <m:sSup>
                        <m:sSupPr>
                          <m:ctrlPr>
                            <a:rPr lang="en-US" altLang="ko-KR" sz="1100" i="1">
                              <a:solidFill>
                                <a:srgbClr val="0000FF"/>
                              </a:solidFill>
                              <a:latin typeface="Cambria Math" panose="02040503050406030204" pitchFamily="18" charset="0"/>
                              <a:cs typeface="Arial" panose="020B0604020202020204" pitchFamily="34" charset="0"/>
                            </a:rPr>
                          </m:ctrlPr>
                        </m:sSupPr>
                        <m:e>
                          <m:r>
                            <a:rPr lang="en-US" altLang="ko-KR" sz="1100" i="1">
                              <a:solidFill>
                                <a:srgbClr val="0000FF"/>
                              </a:solidFill>
                              <a:latin typeface="Cambria Math" panose="02040503050406030204" pitchFamily="18" charset="0"/>
                              <a:cs typeface="Arial" panose="020B0604020202020204" pitchFamily="34" charset="0"/>
                            </a:rPr>
                            <m:t>𝑐𝑚</m:t>
                          </m:r>
                        </m:e>
                        <m:sup>
                          <m:r>
                            <a:rPr lang="en-US" altLang="ko-KR" sz="1100" i="1">
                              <a:solidFill>
                                <a:srgbClr val="0000FF"/>
                              </a:solidFill>
                              <a:latin typeface="Cambria Math" panose="02040503050406030204" pitchFamily="18" charset="0"/>
                              <a:cs typeface="Arial" panose="020B0604020202020204" pitchFamily="34" charset="0"/>
                            </a:rPr>
                            <m:t>3</m:t>
                          </m:r>
                        </m:sup>
                      </m:sSup>
                    </m:oMath>
                  </m:oMathPara>
                </a14:m>
                <a:endParaRPr lang="ko-KR" altLang="en-US" sz="1100" dirty="0">
                  <a:solidFill>
                    <a:srgbClr val="0000FF"/>
                  </a:solidFill>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9E070268-4971-0087-F71F-6DD0E373875B}"/>
                  </a:ext>
                </a:extLst>
              </p:cNvPr>
              <p:cNvSpPr txBox="1">
                <a:spLocks noRot="1" noChangeAspect="1" noMove="1" noResize="1" noEditPoints="1" noAdjustHandles="1" noChangeArrowheads="1" noChangeShapeType="1" noTextEdit="1"/>
              </p:cNvSpPr>
              <p:nvPr/>
            </p:nvSpPr>
            <p:spPr>
              <a:xfrm>
                <a:off x="5133610" y="4184247"/>
                <a:ext cx="1364860" cy="263534"/>
              </a:xfrm>
              <a:prstGeom prst="rect">
                <a:avLst/>
              </a:prstGeom>
              <a:blipFill>
                <a:blip r:embed="rId14"/>
                <a:stretch>
                  <a:fillRect b="-6818"/>
                </a:stretch>
              </a:blipFill>
            </p:spPr>
            <p:txBody>
              <a:bodyPr/>
              <a:lstStyle/>
              <a:p>
                <a:r>
                  <a:rPr lang="ko-KR" altLang="en-US">
                    <a:noFill/>
                  </a:rPr>
                  <a:t> </a:t>
                </a:r>
              </a:p>
            </p:txBody>
          </p:sp>
        </mc:Fallback>
      </mc:AlternateContent>
      <p:grpSp>
        <p:nvGrpSpPr>
          <p:cNvPr id="32" name="그룹 31">
            <a:extLst>
              <a:ext uri="{FF2B5EF4-FFF2-40B4-BE49-F238E27FC236}">
                <a16:creationId xmlns:a16="http://schemas.microsoft.com/office/drawing/2014/main" id="{39E78F3E-3F82-713C-E64C-EB23D9BDD1AB}"/>
              </a:ext>
            </a:extLst>
          </p:cNvPr>
          <p:cNvGrpSpPr/>
          <p:nvPr/>
        </p:nvGrpSpPr>
        <p:grpSpPr>
          <a:xfrm>
            <a:off x="4386756" y="2046651"/>
            <a:ext cx="4025262" cy="855123"/>
            <a:chOff x="4386756" y="1690327"/>
            <a:chExt cx="4025262" cy="855123"/>
          </a:xfrm>
        </p:grpSpPr>
        <p:sp>
          <p:nvSpPr>
            <p:cNvPr id="29" name="직사각형 28">
              <a:extLst>
                <a:ext uri="{FF2B5EF4-FFF2-40B4-BE49-F238E27FC236}">
                  <a16:creationId xmlns:a16="http://schemas.microsoft.com/office/drawing/2014/main" id="{ACC076FA-D34A-5019-AEB8-D49F7F634347}"/>
                </a:ext>
              </a:extLst>
            </p:cNvPr>
            <p:cNvSpPr/>
            <p:nvPr/>
          </p:nvSpPr>
          <p:spPr>
            <a:xfrm>
              <a:off x="4395987" y="1697742"/>
              <a:ext cx="4016031" cy="841719"/>
            </a:xfrm>
            <a:prstGeom prst="rect">
              <a:avLst/>
            </a:prstGeom>
            <a:solidFill>
              <a:schemeClr val="accent6">
                <a:lumMod val="75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직사각형 29">
              <a:extLst>
                <a:ext uri="{FF2B5EF4-FFF2-40B4-BE49-F238E27FC236}">
                  <a16:creationId xmlns:a16="http://schemas.microsoft.com/office/drawing/2014/main" id="{30FA74CD-BA3D-7FA7-7EE5-4AF04DC6FDDC}"/>
                </a:ext>
              </a:extLst>
            </p:cNvPr>
            <p:cNvSpPr/>
            <p:nvPr/>
          </p:nvSpPr>
          <p:spPr>
            <a:xfrm>
              <a:off x="4395986" y="1694891"/>
              <a:ext cx="3251875" cy="850559"/>
            </a:xfrm>
            <a:prstGeom prst="rect">
              <a:avLst/>
            </a:prstGeom>
            <a:solidFill>
              <a:schemeClr val="accent6">
                <a:lumMod val="60000"/>
                <a:lumOff val="4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직사각형 30">
              <a:extLst>
                <a:ext uri="{FF2B5EF4-FFF2-40B4-BE49-F238E27FC236}">
                  <a16:creationId xmlns:a16="http://schemas.microsoft.com/office/drawing/2014/main" id="{27AC6FE1-E106-C04B-04B6-3FCE2EE5D1C4}"/>
                </a:ext>
              </a:extLst>
            </p:cNvPr>
            <p:cNvSpPr/>
            <p:nvPr/>
          </p:nvSpPr>
          <p:spPr>
            <a:xfrm>
              <a:off x="4386756" y="1690327"/>
              <a:ext cx="2161869" cy="850559"/>
            </a:xfrm>
            <a:prstGeom prst="rect">
              <a:avLst/>
            </a:prstGeom>
            <a:solidFill>
              <a:schemeClr val="accent6">
                <a:lumMod val="20000"/>
                <a:lumOff val="8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6" name="그룹 35">
            <a:extLst>
              <a:ext uri="{FF2B5EF4-FFF2-40B4-BE49-F238E27FC236}">
                <a16:creationId xmlns:a16="http://schemas.microsoft.com/office/drawing/2014/main" id="{3B6D6F99-2B90-AA42-661A-DAB1FF8824BF}"/>
              </a:ext>
            </a:extLst>
          </p:cNvPr>
          <p:cNvGrpSpPr/>
          <p:nvPr/>
        </p:nvGrpSpPr>
        <p:grpSpPr>
          <a:xfrm>
            <a:off x="4557305" y="2135404"/>
            <a:ext cx="155150" cy="657771"/>
            <a:chOff x="4524905" y="1779080"/>
            <a:chExt cx="155150" cy="657771"/>
          </a:xfrm>
        </p:grpSpPr>
        <p:sp>
          <p:nvSpPr>
            <p:cNvPr id="33" name="타원 32">
              <a:extLst>
                <a:ext uri="{FF2B5EF4-FFF2-40B4-BE49-F238E27FC236}">
                  <a16:creationId xmlns:a16="http://schemas.microsoft.com/office/drawing/2014/main" id="{413DEBFC-A564-40A1-84BC-EE62B8F94C16}"/>
                </a:ext>
              </a:extLst>
            </p:cNvPr>
            <p:cNvSpPr/>
            <p:nvPr/>
          </p:nvSpPr>
          <p:spPr>
            <a:xfrm>
              <a:off x="4524905" y="1779080"/>
              <a:ext cx="151488" cy="151488"/>
            </a:xfrm>
            <a:prstGeom prst="ellipse">
              <a:avLst/>
            </a:prstGeom>
            <a:solidFill>
              <a:schemeClr val="accent2">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타원 33">
              <a:extLst>
                <a:ext uri="{FF2B5EF4-FFF2-40B4-BE49-F238E27FC236}">
                  <a16:creationId xmlns:a16="http://schemas.microsoft.com/office/drawing/2014/main" id="{1E616097-D690-2F28-A06B-700F130C735A}"/>
                </a:ext>
              </a:extLst>
            </p:cNvPr>
            <p:cNvSpPr/>
            <p:nvPr/>
          </p:nvSpPr>
          <p:spPr>
            <a:xfrm>
              <a:off x="4528567" y="2031266"/>
              <a:ext cx="151488" cy="151488"/>
            </a:xfrm>
            <a:prstGeom prst="ellipse">
              <a:avLst/>
            </a:prstGeom>
            <a:solidFill>
              <a:schemeClr val="accent2">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타원 34">
              <a:extLst>
                <a:ext uri="{FF2B5EF4-FFF2-40B4-BE49-F238E27FC236}">
                  <a16:creationId xmlns:a16="http://schemas.microsoft.com/office/drawing/2014/main" id="{13E289C6-DCC2-6BA1-4017-FC8F7B5AFD9C}"/>
                </a:ext>
              </a:extLst>
            </p:cNvPr>
            <p:cNvSpPr/>
            <p:nvPr/>
          </p:nvSpPr>
          <p:spPr>
            <a:xfrm>
              <a:off x="4524905" y="2285363"/>
              <a:ext cx="151488" cy="151488"/>
            </a:xfrm>
            <a:prstGeom prst="ellipse">
              <a:avLst/>
            </a:prstGeom>
            <a:solidFill>
              <a:schemeClr val="accent2">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7" name="그룹 36">
            <a:extLst>
              <a:ext uri="{FF2B5EF4-FFF2-40B4-BE49-F238E27FC236}">
                <a16:creationId xmlns:a16="http://schemas.microsoft.com/office/drawing/2014/main" id="{F20F7D83-02BB-7A2C-22D0-59947C3E784B}"/>
              </a:ext>
            </a:extLst>
          </p:cNvPr>
          <p:cNvGrpSpPr/>
          <p:nvPr/>
        </p:nvGrpSpPr>
        <p:grpSpPr>
          <a:xfrm>
            <a:off x="4890569" y="2143544"/>
            <a:ext cx="155150" cy="657771"/>
            <a:chOff x="4524905" y="1779080"/>
            <a:chExt cx="155150" cy="657771"/>
          </a:xfrm>
        </p:grpSpPr>
        <p:sp>
          <p:nvSpPr>
            <p:cNvPr id="38" name="타원 37">
              <a:extLst>
                <a:ext uri="{FF2B5EF4-FFF2-40B4-BE49-F238E27FC236}">
                  <a16:creationId xmlns:a16="http://schemas.microsoft.com/office/drawing/2014/main" id="{06F35173-CB07-01C5-EEC1-66D81EACE9B6}"/>
                </a:ext>
              </a:extLst>
            </p:cNvPr>
            <p:cNvSpPr/>
            <p:nvPr/>
          </p:nvSpPr>
          <p:spPr>
            <a:xfrm>
              <a:off x="4524905" y="1779080"/>
              <a:ext cx="151488" cy="151488"/>
            </a:xfrm>
            <a:prstGeom prst="ellipse">
              <a:avLst/>
            </a:prstGeom>
            <a:solidFill>
              <a:schemeClr val="accent2">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타원 38">
              <a:extLst>
                <a:ext uri="{FF2B5EF4-FFF2-40B4-BE49-F238E27FC236}">
                  <a16:creationId xmlns:a16="http://schemas.microsoft.com/office/drawing/2014/main" id="{5E67EE92-1A4F-697E-1FBB-89946C8263E4}"/>
                </a:ext>
              </a:extLst>
            </p:cNvPr>
            <p:cNvSpPr/>
            <p:nvPr/>
          </p:nvSpPr>
          <p:spPr>
            <a:xfrm>
              <a:off x="4528567" y="2031266"/>
              <a:ext cx="151488" cy="151488"/>
            </a:xfrm>
            <a:prstGeom prst="ellipse">
              <a:avLst/>
            </a:prstGeom>
            <a:solidFill>
              <a:schemeClr val="accent2">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타원 39">
              <a:extLst>
                <a:ext uri="{FF2B5EF4-FFF2-40B4-BE49-F238E27FC236}">
                  <a16:creationId xmlns:a16="http://schemas.microsoft.com/office/drawing/2014/main" id="{1384D48C-E36E-7D97-6643-C6FF03903820}"/>
                </a:ext>
              </a:extLst>
            </p:cNvPr>
            <p:cNvSpPr/>
            <p:nvPr/>
          </p:nvSpPr>
          <p:spPr>
            <a:xfrm>
              <a:off x="4524905" y="2285363"/>
              <a:ext cx="151488" cy="151488"/>
            </a:xfrm>
            <a:prstGeom prst="ellipse">
              <a:avLst/>
            </a:prstGeom>
            <a:solidFill>
              <a:schemeClr val="accent2">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42" name="그룹 41">
            <a:extLst>
              <a:ext uri="{FF2B5EF4-FFF2-40B4-BE49-F238E27FC236}">
                <a16:creationId xmlns:a16="http://schemas.microsoft.com/office/drawing/2014/main" id="{DAF3C94A-23F6-CB7F-3004-572D8C47DDF4}"/>
              </a:ext>
            </a:extLst>
          </p:cNvPr>
          <p:cNvGrpSpPr/>
          <p:nvPr/>
        </p:nvGrpSpPr>
        <p:grpSpPr>
          <a:xfrm>
            <a:off x="5365326" y="2217279"/>
            <a:ext cx="131613" cy="557985"/>
            <a:chOff x="4524905" y="1779080"/>
            <a:chExt cx="155150" cy="657771"/>
          </a:xfrm>
        </p:grpSpPr>
        <p:sp>
          <p:nvSpPr>
            <p:cNvPr id="44" name="타원 43">
              <a:extLst>
                <a:ext uri="{FF2B5EF4-FFF2-40B4-BE49-F238E27FC236}">
                  <a16:creationId xmlns:a16="http://schemas.microsoft.com/office/drawing/2014/main" id="{812AF67B-2237-372B-04D7-70BFCA9343D7}"/>
                </a:ext>
              </a:extLst>
            </p:cNvPr>
            <p:cNvSpPr/>
            <p:nvPr/>
          </p:nvSpPr>
          <p:spPr>
            <a:xfrm>
              <a:off x="4524905" y="1779080"/>
              <a:ext cx="151488" cy="151488"/>
            </a:xfrm>
            <a:prstGeom prst="ellipse">
              <a:avLst/>
            </a:prstGeom>
            <a:solidFill>
              <a:schemeClr val="accent2">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타원 44">
              <a:extLst>
                <a:ext uri="{FF2B5EF4-FFF2-40B4-BE49-F238E27FC236}">
                  <a16:creationId xmlns:a16="http://schemas.microsoft.com/office/drawing/2014/main" id="{842CE4C1-83BA-A70D-5C0A-A2C39F7A8246}"/>
                </a:ext>
              </a:extLst>
            </p:cNvPr>
            <p:cNvSpPr/>
            <p:nvPr/>
          </p:nvSpPr>
          <p:spPr>
            <a:xfrm>
              <a:off x="4528567" y="2031266"/>
              <a:ext cx="151488" cy="151488"/>
            </a:xfrm>
            <a:prstGeom prst="ellipse">
              <a:avLst/>
            </a:prstGeom>
            <a:solidFill>
              <a:schemeClr val="accent2">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타원 45">
              <a:extLst>
                <a:ext uri="{FF2B5EF4-FFF2-40B4-BE49-F238E27FC236}">
                  <a16:creationId xmlns:a16="http://schemas.microsoft.com/office/drawing/2014/main" id="{7AE32143-F369-F3D4-341A-BD66E0D80253}"/>
                </a:ext>
              </a:extLst>
            </p:cNvPr>
            <p:cNvSpPr/>
            <p:nvPr/>
          </p:nvSpPr>
          <p:spPr>
            <a:xfrm>
              <a:off x="4524905" y="2285363"/>
              <a:ext cx="151488" cy="151488"/>
            </a:xfrm>
            <a:prstGeom prst="ellipse">
              <a:avLst/>
            </a:prstGeom>
            <a:solidFill>
              <a:schemeClr val="accent2">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47" name="그룹 46">
            <a:extLst>
              <a:ext uri="{FF2B5EF4-FFF2-40B4-BE49-F238E27FC236}">
                <a16:creationId xmlns:a16="http://schemas.microsoft.com/office/drawing/2014/main" id="{240C12B4-677A-6DD5-3457-14EF3E7B3F46}"/>
              </a:ext>
            </a:extLst>
          </p:cNvPr>
          <p:cNvGrpSpPr/>
          <p:nvPr/>
        </p:nvGrpSpPr>
        <p:grpSpPr>
          <a:xfrm>
            <a:off x="5652827" y="2219288"/>
            <a:ext cx="131613" cy="557985"/>
            <a:chOff x="4524905" y="1779080"/>
            <a:chExt cx="155150" cy="657771"/>
          </a:xfrm>
        </p:grpSpPr>
        <p:sp>
          <p:nvSpPr>
            <p:cNvPr id="48" name="타원 47">
              <a:extLst>
                <a:ext uri="{FF2B5EF4-FFF2-40B4-BE49-F238E27FC236}">
                  <a16:creationId xmlns:a16="http://schemas.microsoft.com/office/drawing/2014/main" id="{F34DA30B-2C43-01A9-F43E-E880D265224F}"/>
                </a:ext>
              </a:extLst>
            </p:cNvPr>
            <p:cNvSpPr/>
            <p:nvPr/>
          </p:nvSpPr>
          <p:spPr>
            <a:xfrm>
              <a:off x="4524905" y="1779080"/>
              <a:ext cx="151488" cy="151488"/>
            </a:xfrm>
            <a:prstGeom prst="ellipse">
              <a:avLst/>
            </a:prstGeom>
            <a:solidFill>
              <a:schemeClr val="accent2">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타원 48">
              <a:extLst>
                <a:ext uri="{FF2B5EF4-FFF2-40B4-BE49-F238E27FC236}">
                  <a16:creationId xmlns:a16="http://schemas.microsoft.com/office/drawing/2014/main" id="{39F30914-1679-AE7F-9012-97DF6F47ABE4}"/>
                </a:ext>
              </a:extLst>
            </p:cNvPr>
            <p:cNvSpPr/>
            <p:nvPr/>
          </p:nvSpPr>
          <p:spPr>
            <a:xfrm>
              <a:off x="4528567" y="2031266"/>
              <a:ext cx="151488" cy="151488"/>
            </a:xfrm>
            <a:prstGeom prst="ellipse">
              <a:avLst/>
            </a:prstGeom>
            <a:solidFill>
              <a:schemeClr val="accent2">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0" name="타원 49">
              <a:extLst>
                <a:ext uri="{FF2B5EF4-FFF2-40B4-BE49-F238E27FC236}">
                  <a16:creationId xmlns:a16="http://schemas.microsoft.com/office/drawing/2014/main" id="{4CA1211F-C984-2586-6A14-359EE1B96951}"/>
                </a:ext>
              </a:extLst>
            </p:cNvPr>
            <p:cNvSpPr/>
            <p:nvPr/>
          </p:nvSpPr>
          <p:spPr>
            <a:xfrm>
              <a:off x="4524905" y="2285363"/>
              <a:ext cx="151488" cy="151488"/>
            </a:xfrm>
            <a:prstGeom prst="ellipse">
              <a:avLst/>
            </a:prstGeom>
            <a:solidFill>
              <a:schemeClr val="accent2">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51" name="그룹 50">
            <a:extLst>
              <a:ext uri="{FF2B5EF4-FFF2-40B4-BE49-F238E27FC236}">
                <a16:creationId xmlns:a16="http://schemas.microsoft.com/office/drawing/2014/main" id="{156D0A40-50ED-0B7E-DB01-FD17BCCDBAAE}"/>
              </a:ext>
            </a:extLst>
          </p:cNvPr>
          <p:cNvGrpSpPr/>
          <p:nvPr/>
        </p:nvGrpSpPr>
        <p:grpSpPr>
          <a:xfrm>
            <a:off x="6037094" y="2300975"/>
            <a:ext cx="91307" cy="387104"/>
            <a:chOff x="4524905" y="1779080"/>
            <a:chExt cx="155150" cy="657771"/>
          </a:xfrm>
        </p:grpSpPr>
        <p:sp>
          <p:nvSpPr>
            <p:cNvPr id="52" name="타원 51">
              <a:extLst>
                <a:ext uri="{FF2B5EF4-FFF2-40B4-BE49-F238E27FC236}">
                  <a16:creationId xmlns:a16="http://schemas.microsoft.com/office/drawing/2014/main" id="{2DD20775-5E12-BD6C-F442-3927F7F28E16}"/>
                </a:ext>
              </a:extLst>
            </p:cNvPr>
            <p:cNvSpPr/>
            <p:nvPr/>
          </p:nvSpPr>
          <p:spPr>
            <a:xfrm>
              <a:off x="4524905" y="1779080"/>
              <a:ext cx="151488" cy="151488"/>
            </a:xfrm>
            <a:prstGeom prst="ellipse">
              <a:avLst/>
            </a:prstGeom>
            <a:solidFill>
              <a:schemeClr val="accent2">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타원 52">
              <a:extLst>
                <a:ext uri="{FF2B5EF4-FFF2-40B4-BE49-F238E27FC236}">
                  <a16:creationId xmlns:a16="http://schemas.microsoft.com/office/drawing/2014/main" id="{2B7E2B14-7415-6823-ECBB-54385BCE8419}"/>
                </a:ext>
              </a:extLst>
            </p:cNvPr>
            <p:cNvSpPr/>
            <p:nvPr/>
          </p:nvSpPr>
          <p:spPr>
            <a:xfrm>
              <a:off x="4528567" y="2031266"/>
              <a:ext cx="151488" cy="151488"/>
            </a:xfrm>
            <a:prstGeom prst="ellipse">
              <a:avLst/>
            </a:prstGeom>
            <a:solidFill>
              <a:schemeClr val="accent2">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4" name="타원 53">
              <a:extLst>
                <a:ext uri="{FF2B5EF4-FFF2-40B4-BE49-F238E27FC236}">
                  <a16:creationId xmlns:a16="http://schemas.microsoft.com/office/drawing/2014/main" id="{F1F6D3D8-572A-211C-C4AE-642FAC94754E}"/>
                </a:ext>
              </a:extLst>
            </p:cNvPr>
            <p:cNvSpPr/>
            <p:nvPr/>
          </p:nvSpPr>
          <p:spPr>
            <a:xfrm>
              <a:off x="4524905" y="2285363"/>
              <a:ext cx="151488" cy="151488"/>
            </a:xfrm>
            <a:prstGeom prst="ellipse">
              <a:avLst/>
            </a:prstGeom>
            <a:solidFill>
              <a:schemeClr val="accent2">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55" name="그룹 54">
            <a:extLst>
              <a:ext uri="{FF2B5EF4-FFF2-40B4-BE49-F238E27FC236}">
                <a16:creationId xmlns:a16="http://schemas.microsoft.com/office/drawing/2014/main" id="{C85CFABA-D803-931F-9314-2DDA6ADAEE25}"/>
              </a:ext>
            </a:extLst>
          </p:cNvPr>
          <p:cNvGrpSpPr/>
          <p:nvPr/>
        </p:nvGrpSpPr>
        <p:grpSpPr>
          <a:xfrm>
            <a:off x="6293937" y="2299257"/>
            <a:ext cx="91307" cy="387104"/>
            <a:chOff x="4524905" y="1779080"/>
            <a:chExt cx="155150" cy="657771"/>
          </a:xfrm>
        </p:grpSpPr>
        <p:sp>
          <p:nvSpPr>
            <p:cNvPr id="56" name="타원 55">
              <a:extLst>
                <a:ext uri="{FF2B5EF4-FFF2-40B4-BE49-F238E27FC236}">
                  <a16:creationId xmlns:a16="http://schemas.microsoft.com/office/drawing/2014/main" id="{84746B65-F209-2971-F2B0-FF11AD959951}"/>
                </a:ext>
              </a:extLst>
            </p:cNvPr>
            <p:cNvSpPr/>
            <p:nvPr/>
          </p:nvSpPr>
          <p:spPr>
            <a:xfrm>
              <a:off x="4524905" y="1779080"/>
              <a:ext cx="151488" cy="151488"/>
            </a:xfrm>
            <a:prstGeom prst="ellipse">
              <a:avLst/>
            </a:prstGeom>
            <a:solidFill>
              <a:schemeClr val="accent2">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 name="타원 56">
              <a:extLst>
                <a:ext uri="{FF2B5EF4-FFF2-40B4-BE49-F238E27FC236}">
                  <a16:creationId xmlns:a16="http://schemas.microsoft.com/office/drawing/2014/main" id="{50125657-CAB5-48EF-1F3E-7A9C75555D03}"/>
                </a:ext>
              </a:extLst>
            </p:cNvPr>
            <p:cNvSpPr/>
            <p:nvPr/>
          </p:nvSpPr>
          <p:spPr>
            <a:xfrm>
              <a:off x="4528567" y="2031266"/>
              <a:ext cx="151488" cy="151488"/>
            </a:xfrm>
            <a:prstGeom prst="ellipse">
              <a:avLst/>
            </a:prstGeom>
            <a:solidFill>
              <a:schemeClr val="accent2">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타원 57">
              <a:extLst>
                <a:ext uri="{FF2B5EF4-FFF2-40B4-BE49-F238E27FC236}">
                  <a16:creationId xmlns:a16="http://schemas.microsoft.com/office/drawing/2014/main" id="{79575DEB-575D-63EF-3017-5780DB29E6EB}"/>
                </a:ext>
              </a:extLst>
            </p:cNvPr>
            <p:cNvSpPr/>
            <p:nvPr/>
          </p:nvSpPr>
          <p:spPr>
            <a:xfrm>
              <a:off x="4524905" y="2285363"/>
              <a:ext cx="151488" cy="151488"/>
            </a:xfrm>
            <a:prstGeom prst="ellipse">
              <a:avLst/>
            </a:prstGeom>
            <a:solidFill>
              <a:schemeClr val="accent2">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691" name="그룹 2690">
            <a:extLst>
              <a:ext uri="{FF2B5EF4-FFF2-40B4-BE49-F238E27FC236}">
                <a16:creationId xmlns:a16="http://schemas.microsoft.com/office/drawing/2014/main" id="{F3D7AC30-535F-D551-4A71-25256D277D2C}"/>
              </a:ext>
            </a:extLst>
          </p:cNvPr>
          <p:cNvGrpSpPr/>
          <p:nvPr/>
        </p:nvGrpSpPr>
        <p:grpSpPr>
          <a:xfrm>
            <a:off x="6616718" y="2294560"/>
            <a:ext cx="100556" cy="426316"/>
            <a:chOff x="4524905" y="1779080"/>
            <a:chExt cx="155150" cy="657771"/>
          </a:xfrm>
          <a:solidFill>
            <a:schemeClr val="accent2">
              <a:lumMod val="75000"/>
            </a:schemeClr>
          </a:solidFill>
        </p:grpSpPr>
        <p:sp>
          <p:nvSpPr>
            <p:cNvPr id="2692" name="타원 2691">
              <a:extLst>
                <a:ext uri="{FF2B5EF4-FFF2-40B4-BE49-F238E27FC236}">
                  <a16:creationId xmlns:a16="http://schemas.microsoft.com/office/drawing/2014/main" id="{3C1CB99D-949F-AA58-3459-7B403ED7719C}"/>
                </a:ext>
              </a:extLst>
            </p:cNvPr>
            <p:cNvSpPr/>
            <p:nvPr/>
          </p:nvSpPr>
          <p:spPr>
            <a:xfrm>
              <a:off x="4524905" y="1779080"/>
              <a:ext cx="151488" cy="151488"/>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93" name="타원 2692">
              <a:extLst>
                <a:ext uri="{FF2B5EF4-FFF2-40B4-BE49-F238E27FC236}">
                  <a16:creationId xmlns:a16="http://schemas.microsoft.com/office/drawing/2014/main" id="{3E8F6441-76ED-9FBA-D747-0EED4FE3DB54}"/>
                </a:ext>
              </a:extLst>
            </p:cNvPr>
            <p:cNvSpPr/>
            <p:nvPr/>
          </p:nvSpPr>
          <p:spPr>
            <a:xfrm>
              <a:off x="4528567" y="2031266"/>
              <a:ext cx="151488" cy="151488"/>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94" name="타원 2693">
              <a:extLst>
                <a:ext uri="{FF2B5EF4-FFF2-40B4-BE49-F238E27FC236}">
                  <a16:creationId xmlns:a16="http://schemas.microsoft.com/office/drawing/2014/main" id="{D968A145-2DD8-1B85-8CF4-178ACF42B193}"/>
                </a:ext>
              </a:extLst>
            </p:cNvPr>
            <p:cNvSpPr/>
            <p:nvPr/>
          </p:nvSpPr>
          <p:spPr>
            <a:xfrm>
              <a:off x="4524905" y="2285363"/>
              <a:ext cx="151488" cy="151488"/>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695" name="그룹 2694">
            <a:extLst>
              <a:ext uri="{FF2B5EF4-FFF2-40B4-BE49-F238E27FC236}">
                <a16:creationId xmlns:a16="http://schemas.microsoft.com/office/drawing/2014/main" id="{D3036275-5837-B3EB-7FAD-60A5935589C5}"/>
              </a:ext>
            </a:extLst>
          </p:cNvPr>
          <p:cNvGrpSpPr/>
          <p:nvPr/>
        </p:nvGrpSpPr>
        <p:grpSpPr>
          <a:xfrm>
            <a:off x="6949982" y="2302700"/>
            <a:ext cx="100556" cy="426316"/>
            <a:chOff x="4524905" y="1779080"/>
            <a:chExt cx="155150" cy="657771"/>
          </a:xfrm>
          <a:solidFill>
            <a:schemeClr val="accent2">
              <a:lumMod val="75000"/>
            </a:schemeClr>
          </a:solidFill>
        </p:grpSpPr>
        <p:sp>
          <p:nvSpPr>
            <p:cNvPr id="2696" name="타원 2695">
              <a:extLst>
                <a:ext uri="{FF2B5EF4-FFF2-40B4-BE49-F238E27FC236}">
                  <a16:creationId xmlns:a16="http://schemas.microsoft.com/office/drawing/2014/main" id="{5E85E6D0-D2E3-B843-3A60-011CE4242AAE}"/>
                </a:ext>
              </a:extLst>
            </p:cNvPr>
            <p:cNvSpPr/>
            <p:nvPr/>
          </p:nvSpPr>
          <p:spPr>
            <a:xfrm>
              <a:off x="4524905" y="1779080"/>
              <a:ext cx="151488" cy="151488"/>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97" name="타원 2696">
              <a:extLst>
                <a:ext uri="{FF2B5EF4-FFF2-40B4-BE49-F238E27FC236}">
                  <a16:creationId xmlns:a16="http://schemas.microsoft.com/office/drawing/2014/main" id="{26DF1C05-28BC-5B52-15BD-A52593BD5E4E}"/>
                </a:ext>
              </a:extLst>
            </p:cNvPr>
            <p:cNvSpPr/>
            <p:nvPr/>
          </p:nvSpPr>
          <p:spPr>
            <a:xfrm>
              <a:off x="4528567" y="2031266"/>
              <a:ext cx="151488" cy="151488"/>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98" name="타원 2697">
              <a:extLst>
                <a:ext uri="{FF2B5EF4-FFF2-40B4-BE49-F238E27FC236}">
                  <a16:creationId xmlns:a16="http://schemas.microsoft.com/office/drawing/2014/main" id="{C59E7F83-30AB-8EB4-41BA-C024F964EA7A}"/>
                </a:ext>
              </a:extLst>
            </p:cNvPr>
            <p:cNvSpPr/>
            <p:nvPr/>
          </p:nvSpPr>
          <p:spPr>
            <a:xfrm>
              <a:off x="4524905" y="2285363"/>
              <a:ext cx="151488" cy="151488"/>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699" name="그룹 2698">
            <a:extLst>
              <a:ext uri="{FF2B5EF4-FFF2-40B4-BE49-F238E27FC236}">
                <a16:creationId xmlns:a16="http://schemas.microsoft.com/office/drawing/2014/main" id="{38439FA2-6A9D-799A-D439-F67FA3FD924F}"/>
              </a:ext>
            </a:extLst>
          </p:cNvPr>
          <p:cNvGrpSpPr/>
          <p:nvPr/>
        </p:nvGrpSpPr>
        <p:grpSpPr>
          <a:xfrm>
            <a:off x="7276170" y="2154091"/>
            <a:ext cx="68611" cy="671843"/>
            <a:chOff x="4524905" y="1779080"/>
            <a:chExt cx="155150" cy="657771"/>
          </a:xfrm>
          <a:solidFill>
            <a:schemeClr val="accent2">
              <a:lumMod val="75000"/>
            </a:schemeClr>
          </a:solidFill>
        </p:grpSpPr>
        <p:sp>
          <p:nvSpPr>
            <p:cNvPr id="2700" name="타원 2699">
              <a:extLst>
                <a:ext uri="{FF2B5EF4-FFF2-40B4-BE49-F238E27FC236}">
                  <a16:creationId xmlns:a16="http://schemas.microsoft.com/office/drawing/2014/main" id="{34691786-7E01-CB68-B2C2-AA519C14F15F}"/>
                </a:ext>
              </a:extLst>
            </p:cNvPr>
            <p:cNvSpPr/>
            <p:nvPr/>
          </p:nvSpPr>
          <p:spPr>
            <a:xfrm>
              <a:off x="4524905" y="1779080"/>
              <a:ext cx="151488" cy="151488"/>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01" name="타원 2700">
              <a:extLst>
                <a:ext uri="{FF2B5EF4-FFF2-40B4-BE49-F238E27FC236}">
                  <a16:creationId xmlns:a16="http://schemas.microsoft.com/office/drawing/2014/main" id="{619C44A3-C2D6-5781-3243-EE950CCBF194}"/>
                </a:ext>
              </a:extLst>
            </p:cNvPr>
            <p:cNvSpPr/>
            <p:nvPr/>
          </p:nvSpPr>
          <p:spPr>
            <a:xfrm>
              <a:off x="4528567" y="2031266"/>
              <a:ext cx="151488" cy="151488"/>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02" name="타원 2701">
              <a:extLst>
                <a:ext uri="{FF2B5EF4-FFF2-40B4-BE49-F238E27FC236}">
                  <a16:creationId xmlns:a16="http://schemas.microsoft.com/office/drawing/2014/main" id="{466E8A00-BD21-F95F-A1EA-FB3DFF297152}"/>
                </a:ext>
              </a:extLst>
            </p:cNvPr>
            <p:cNvSpPr/>
            <p:nvPr/>
          </p:nvSpPr>
          <p:spPr>
            <a:xfrm>
              <a:off x="4524905" y="2285363"/>
              <a:ext cx="151488" cy="151488"/>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703" name="그룹 2702">
            <a:extLst>
              <a:ext uri="{FF2B5EF4-FFF2-40B4-BE49-F238E27FC236}">
                <a16:creationId xmlns:a16="http://schemas.microsoft.com/office/drawing/2014/main" id="{4AA12E8A-F6C1-0FC1-7A9F-9704A0800950}"/>
              </a:ext>
            </a:extLst>
          </p:cNvPr>
          <p:cNvGrpSpPr/>
          <p:nvPr/>
        </p:nvGrpSpPr>
        <p:grpSpPr>
          <a:xfrm>
            <a:off x="7497997" y="2162231"/>
            <a:ext cx="68611" cy="671843"/>
            <a:chOff x="4524905" y="1779080"/>
            <a:chExt cx="155150" cy="657771"/>
          </a:xfrm>
          <a:solidFill>
            <a:schemeClr val="accent2">
              <a:lumMod val="75000"/>
            </a:schemeClr>
          </a:solidFill>
        </p:grpSpPr>
        <p:sp>
          <p:nvSpPr>
            <p:cNvPr id="2704" name="타원 2703">
              <a:extLst>
                <a:ext uri="{FF2B5EF4-FFF2-40B4-BE49-F238E27FC236}">
                  <a16:creationId xmlns:a16="http://schemas.microsoft.com/office/drawing/2014/main" id="{39F0C935-05E7-F28A-4A48-78A1969B57A2}"/>
                </a:ext>
              </a:extLst>
            </p:cNvPr>
            <p:cNvSpPr/>
            <p:nvPr/>
          </p:nvSpPr>
          <p:spPr>
            <a:xfrm>
              <a:off x="4524905" y="1779080"/>
              <a:ext cx="151488" cy="151488"/>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05" name="타원 2704">
              <a:extLst>
                <a:ext uri="{FF2B5EF4-FFF2-40B4-BE49-F238E27FC236}">
                  <a16:creationId xmlns:a16="http://schemas.microsoft.com/office/drawing/2014/main" id="{A18B65D7-3218-78A1-6D3E-D371F80CA358}"/>
                </a:ext>
              </a:extLst>
            </p:cNvPr>
            <p:cNvSpPr/>
            <p:nvPr/>
          </p:nvSpPr>
          <p:spPr>
            <a:xfrm>
              <a:off x="4528567" y="2031266"/>
              <a:ext cx="151488" cy="151488"/>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06" name="타원 2705">
              <a:extLst>
                <a:ext uri="{FF2B5EF4-FFF2-40B4-BE49-F238E27FC236}">
                  <a16:creationId xmlns:a16="http://schemas.microsoft.com/office/drawing/2014/main" id="{1E4F456B-3BA3-CA38-DCB1-BAB509B0E2A1}"/>
                </a:ext>
              </a:extLst>
            </p:cNvPr>
            <p:cNvSpPr/>
            <p:nvPr/>
          </p:nvSpPr>
          <p:spPr>
            <a:xfrm>
              <a:off x="4524905" y="2285363"/>
              <a:ext cx="151488" cy="151488"/>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716" name="타원 2715">
            <a:extLst>
              <a:ext uri="{FF2B5EF4-FFF2-40B4-BE49-F238E27FC236}">
                <a16:creationId xmlns:a16="http://schemas.microsoft.com/office/drawing/2014/main" id="{C7CA7C86-2ED4-4145-ADBF-81D08C29AF55}"/>
              </a:ext>
            </a:extLst>
          </p:cNvPr>
          <p:cNvSpPr/>
          <p:nvPr/>
        </p:nvSpPr>
        <p:spPr>
          <a:xfrm>
            <a:off x="7729606" y="2078154"/>
            <a:ext cx="76801" cy="795345"/>
          </a:xfrm>
          <a:prstGeom prst="ellipse">
            <a:avLst/>
          </a:prstGeom>
          <a:solidFill>
            <a:schemeClr val="accent2">
              <a:lumMod val="60000"/>
              <a:lumOff val="4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17" name="타원 2716">
            <a:extLst>
              <a:ext uri="{FF2B5EF4-FFF2-40B4-BE49-F238E27FC236}">
                <a16:creationId xmlns:a16="http://schemas.microsoft.com/office/drawing/2014/main" id="{98D380F5-F272-7CA3-BC8A-DB814B2CDE86}"/>
              </a:ext>
            </a:extLst>
          </p:cNvPr>
          <p:cNvSpPr/>
          <p:nvPr/>
        </p:nvSpPr>
        <p:spPr>
          <a:xfrm>
            <a:off x="7857228" y="2084380"/>
            <a:ext cx="76801" cy="795345"/>
          </a:xfrm>
          <a:prstGeom prst="ellipse">
            <a:avLst/>
          </a:prstGeom>
          <a:solidFill>
            <a:schemeClr val="accent2">
              <a:lumMod val="60000"/>
              <a:lumOff val="4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2719" name="직선 화살표 연결선 2718">
            <a:extLst>
              <a:ext uri="{FF2B5EF4-FFF2-40B4-BE49-F238E27FC236}">
                <a16:creationId xmlns:a16="http://schemas.microsoft.com/office/drawing/2014/main" id="{B1C5AEEB-7F7C-7802-0A72-D7E2B30ECE5B}"/>
              </a:ext>
            </a:extLst>
          </p:cNvPr>
          <p:cNvCxnSpPr/>
          <p:nvPr/>
        </p:nvCxnSpPr>
        <p:spPr>
          <a:xfrm>
            <a:off x="4395986" y="3043768"/>
            <a:ext cx="4101243" cy="0"/>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720" name="TextBox 2719">
            <a:extLst>
              <a:ext uri="{FF2B5EF4-FFF2-40B4-BE49-F238E27FC236}">
                <a16:creationId xmlns:a16="http://schemas.microsoft.com/office/drawing/2014/main" id="{C1514375-6826-45B1-9BB8-B31576FA19B4}"/>
              </a:ext>
            </a:extLst>
          </p:cNvPr>
          <p:cNvSpPr txBox="1"/>
          <p:nvPr/>
        </p:nvSpPr>
        <p:spPr>
          <a:xfrm>
            <a:off x="7982583" y="3074855"/>
            <a:ext cx="983934" cy="338554"/>
          </a:xfrm>
          <a:prstGeom prst="rect">
            <a:avLst/>
          </a:prstGeom>
          <a:noFill/>
        </p:spPr>
        <p:txBody>
          <a:bodyPr wrap="square" rtlCol="0">
            <a:spAutoFit/>
          </a:bodyPr>
          <a:lstStyle/>
          <a:p>
            <a:r>
              <a:rPr lang="en-US" altLang="ko-KR" sz="1600" dirty="0">
                <a:latin typeface="Arial" panose="020B0604020202020204" pitchFamily="34" charset="0"/>
                <a:cs typeface="Arial" panose="020B0604020202020204" pitchFamily="34" charset="0"/>
              </a:rPr>
              <a:t>Density</a:t>
            </a:r>
            <a:endParaRPr lang="ko-KR" altLang="en-US" sz="1600" dirty="0">
              <a:latin typeface="Arial" panose="020B0604020202020204" pitchFamily="34" charset="0"/>
              <a:cs typeface="Arial" panose="020B0604020202020204" pitchFamily="34" charset="0"/>
            </a:endParaRPr>
          </a:p>
        </p:txBody>
      </p:sp>
      <p:sp>
        <p:nvSpPr>
          <p:cNvPr id="2729" name="TextBox 2728">
            <a:extLst>
              <a:ext uri="{FF2B5EF4-FFF2-40B4-BE49-F238E27FC236}">
                <a16:creationId xmlns:a16="http://schemas.microsoft.com/office/drawing/2014/main" id="{84F03056-63A3-C832-C378-159BC74793E4}"/>
              </a:ext>
            </a:extLst>
          </p:cNvPr>
          <p:cNvSpPr txBox="1"/>
          <p:nvPr/>
        </p:nvSpPr>
        <p:spPr>
          <a:xfrm>
            <a:off x="5437515" y="3289835"/>
            <a:ext cx="2595622" cy="338554"/>
          </a:xfrm>
          <a:prstGeom prst="rect">
            <a:avLst/>
          </a:prstGeom>
          <a:noFill/>
        </p:spPr>
        <p:txBody>
          <a:bodyPr wrap="square" rtlCol="0">
            <a:spAutoFit/>
          </a:bodyPr>
          <a:lstStyle/>
          <a:p>
            <a:r>
              <a:rPr lang="en-US" altLang="ko-KR" sz="1600" b="1" dirty="0">
                <a:solidFill>
                  <a:srgbClr val="1A2F78"/>
                </a:solidFill>
                <a:latin typeface="Arial" panose="020B0604020202020204" pitchFamily="34" charset="0"/>
                <a:cs typeface="Arial" panose="020B0604020202020204" pitchFamily="34" charset="0"/>
              </a:rPr>
              <a:t>Uniform nuclear matter</a:t>
            </a:r>
            <a:endParaRPr lang="ko-KR" altLang="en-US" sz="1600" b="1" dirty="0">
              <a:solidFill>
                <a:srgbClr val="1A2F78"/>
              </a:solidFill>
              <a:latin typeface="Arial" panose="020B0604020202020204" pitchFamily="34" charset="0"/>
              <a:cs typeface="Arial" panose="020B0604020202020204" pitchFamily="34" charset="0"/>
            </a:endParaRPr>
          </a:p>
        </p:txBody>
      </p:sp>
      <p:sp>
        <p:nvSpPr>
          <p:cNvPr id="2730" name="곱하기 기호 2729">
            <a:extLst>
              <a:ext uri="{FF2B5EF4-FFF2-40B4-BE49-F238E27FC236}">
                <a16:creationId xmlns:a16="http://schemas.microsoft.com/office/drawing/2014/main" id="{16B22572-5409-0B85-D31D-B7A650593602}"/>
              </a:ext>
            </a:extLst>
          </p:cNvPr>
          <p:cNvSpPr/>
          <p:nvPr/>
        </p:nvSpPr>
        <p:spPr>
          <a:xfrm>
            <a:off x="6598918" y="3170379"/>
            <a:ext cx="1875632" cy="1712277"/>
          </a:xfrm>
          <a:prstGeom prst="mathMultiply">
            <a:avLst>
              <a:gd name="adj1" fmla="val 4241"/>
            </a:avLst>
          </a:prstGeom>
          <a:solidFill>
            <a:srgbClr val="FF0000">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32" name="타원 2731">
            <a:extLst>
              <a:ext uri="{FF2B5EF4-FFF2-40B4-BE49-F238E27FC236}">
                <a16:creationId xmlns:a16="http://schemas.microsoft.com/office/drawing/2014/main" id="{7B0FF6CE-59B1-9B20-7186-22BA609599F7}"/>
              </a:ext>
            </a:extLst>
          </p:cNvPr>
          <p:cNvSpPr/>
          <p:nvPr/>
        </p:nvSpPr>
        <p:spPr>
          <a:xfrm>
            <a:off x="3991396" y="992320"/>
            <a:ext cx="4975317" cy="220106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33" name="TextBox 2732">
            <a:extLst>
              <a:ext uri="{FF2B5EF4-FFF2-40B4-BE49-F238E27FC236}">
                <a16:creationId xmlns:a16="http://schemas.microsoft.com/office/drawing/2014/main" id="{54465F4D-84D0-DD02-EF4A-0FBD46836CE1}"/>
              </a:ext>
            </a:extLst>
          </p:cNvPr>
          <p:cNvSpPr txBox="1"/>
          <p:nvPr/>
        </p:nvSpPr>
        <p:spPr>
          <a:xfrm>
            <a:off x="2864563" y="972022"/>
            <a:ext cx="1340934" cy="923330"/>
          </a:xfrm>
          <a:prstGeom prst="rect">
            <a:avLst/>
          </a:prstGeom>
          <a:noFill/>
        </p:spPr>
        <p:txBody>
          <a:bodyPr wrap="square" rtlCol="0">
            <a:spAutoFit/>
          </a:bodyPr>
          <a:lstStyle/>
          <a:p>
            <a:r>
              <a:rPr lang="en-US" altLang="ja-JP" dirty="0">
                <a:solidFill>
                  <a:srgbClr val="FF0000"/>
                </a:solidFill>
                <a:latin typeface="Arial" panose="020B0604020202020204" pitchFamily="34" charset="0"/>
                <a:cs typeface="Arial" panose="020B0604020202020204" pitchFamily="34" charset="0"/>
              </a:rPr>
              <a:t>BPS </a:t>
            </a:r>
            <a:r>
              <a:rPr lang="en-US" altLang="ja-JP" dirty="0" err="1">
                <a:solidFill>
                  <a:srgbClr val="FF0000"/>
                </a:solidFill>
                <a:latin typeface="Arial" panose="020B0604020202020204" pitchFamily="34" charset="0"/>
                <a:cs typeface="Arial" panose="020B0604020202020204" pitchFamily="34" charset="0"/>
              </a:rPr>
              <a:t>EoS</a:t>
            </a:r>
            <a:r>
              <a:rPr lang="en-US" altLang="ja-JP" dirty="0">
                <a:solidFill>
                  <a:srgbClr val="FF0000"/>
                </a:solidFill>
                <a:latin typeface="Arial" panose="020B0604020202020204" pitchFamily="34" charset="0"/>
                <a:cs typeface="Arial" panose="020B0604020202020204" pitchFamily="34" charset="0"/>
              </a:rPr>
              <a:t> used in crust area</a:t>
            </a:r>
            <a:endParaRPr lang="ko-KR" altLang="en-US" dirty="0">
              <a:solidFill>
                <a:srgbClr val="FF0000"/>
              </a:solidFill>
              <a:latin typeface="Arial" panose="020B0604020202020204" pitchFamily="34" charset="0"/>
              <a:cs typeface="Arial" panose="020B0604020202020204" pitchFamily="34" charset="0"/>
            </a:endParaRPr>
          </a:p>
        </p:txBody>
      </p:sp>
      <p:grpSp>
        <p:nvGrpSpPr>
          <p:cNvPr id="14" name="그룹 13">
            <a:extLst>
              <a:ext uri="{FF2B5EF4-FFF2-40B4-BE49-F238E27FC236}">
                <a16:creationId xmlns:a16="http://schemas.microsoft.com/office/drawing/2014/main" id="{07553B60-7083-09B5-5B56-806EBEC9DD98}"/>
              </a:ext>
            </a:extLst>
          </p:cNvPr>
          <p:cNvGrpSpPr/>
          <p:nvPr/>
        </p:nvGrpSpPr>
        <p:grpSpPr>
          <a:xfrm>
            <a:off x="-3904392" y="1358805"/>
            <a:ext cx="9143999" cy="8995954"/>
            <a:chOff x="-3869099" y="1838292"/>
            <a:chExt cx="9143999" cy="8995954"/>
          </a:xfrm>
        </p:grpSpPr>
        <p:sp>
          <p:nvSpPr>
            <p:cNvPr id="18" name="부분 원형 17">
              <a:extLst>
                <a:ext uri="{FF2B5EF4-FFF2-40B4-BE49-F238E27FC236}">
                  <a16:creationId xmlns:a16="http://schemas.microsoft.com/office/drawing/2014/main" id="{09C1E387-6FCF-734E-2DFB-B7F9BFDD27F0}"/>
                </a:ext>
              </a:extLst>
            </p:cNvPr>
            <p:cNvSpPr/>
            <p:nvPr/>
          </p:nvSpPr>
          <p:spPr>
            <a:xfrm rot="10800000">
              <a:off x="-3869099" y="1838292"/>
              <a:ext cx="9143999" cy="8995954"/>
            </a:xfrm>
            <a:prstGeom prst="pie">
              <a:avLst>
                <a:gd name="adj1" fmla="val 5397390"/>
                <a:gd name="adj2" fmla="val 10796257"/>
              </a:avLst>
            </a:prstGeom>
            <a:solidFill>
              <a:schemeClr val="accent5">
                <a:lumMod val="20000"/>
                <a:lumOff val="8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blipFill>
                  <a:blip r:embed="rId4"/>
                  <a:tile tx="0" ty="0" sx="100000" sy="100000" flip="none" algn="tl"/>
                </a:blipFill>
              </a:endParaRPr>
            </a:p>
          </p:txBody>
        </p:sp>
        <p:sp>
          <p:nvSpPr>
            <p:cNvPr id="59" name="부분 원형 58">
              <a:extLst>
                <a:ext uri="{FF2B5EF4-FFF2-40B4-BE49-F238E27FC236}">
                  <a16:creationId xmlns:a16="http://schemas.microsoft.com/office/drawing/2014/main" id="{D5E48362-A836-0F47-E713-B456BA16E5FA}"/>
                </a:ext>
              </a:extLst>
            </p:cNvPr>
            <p:cNvSpPr/>
            <p:nvPr/>
          </p:nvSpPr>
          <p:spPr>
            <a:xfrm rot="10800000">
              <a:off x="-3482361" y="2232224"/>
              <a:ext cx="8366403" cy="8230948"/>
            </a:xfrm>
            <a:prstGeom prst="pie">
              <a:avLst>
                <a:gd name="adj1" fmla="val 5397390"/>
                <a:gd name="adj2" fmla="val 10796257"/>
              </a:avLst>
            </a:prstGeom>
            <a:solidFill>
              <a:schemeClr val="accent5">
                <a:lumMod val="40000"/>
                <a:lumOff val="6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blipFill>
                  <a:blip r:embed="rId4"/>
                  <a:tile tx="0" ty="0" sx="100000" sy="100000" flip="none" algn="tl"/>
                </a:blipFill>
              </a:endParaRPr>
            </a:p>
          </p:txBody>
        </p:sp>
        <p:sp>
          <p:nvSpPr>
            <p:cNvPr id="60" name="부분 원형 59">
              <a:extLst>
                <a:ext uri="{FF2B5EF4-FFF2-40B4-BE49-F238E27FC236}">
                  <a16:creationId xmlns:a16="http://schemas.microsoft.com/office/drawing/2014/main" id="{4DF8DB0E-3054-98CF-888C-5CA83DBAB95F}"/>
                </a:ext>
              </a:extLst>
            </p:cNvPr>
            <p:cNvSpPr/>
            <p:nvPr/>
          </p:nvSpPr>
          <p:spPr>
            <a:xfrm rot="10800000">
              <a:off x="-2994980" y="2707431"/>
              <a:ext cx="7377113" cy="7257675"/>
            </a:xfrm>
            <a:prstGeom prst="pie">
              <a:avLst>
                <a:gd name="adj1" fmla="val 5397390"/>
                <a:gd name="adj2" fmla="val 10796257"/>
              </a:avLst>
            </a:prstGeom>
            <a:solidFill>
              <a:schemeClr val="accent5">
                <a:lumMod val="75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blipFill>
                  <a:blip r:embed="rId4"/>
                  <a:tile tx="0" ty="0" sx="100000" sy="100000" flip="none" algn="tl"/>
                </a:blipFill>
              </a:endParaRP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150E1A8F-7C9E-3B80-01CF-3E3697A0720B}"/>
                    </a:ext>
                  </a:extLst>
                </p:cNvPr>
                <p:cNvSpPr txBox="1"/>
                <p:nvPr/>
              </p:nvSpPr>
              <p:spPr>
                <a:xfrm rot="2625235">
                  <a:off x="1757380" y="4463597"/>
                  <a:ext cx="120711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2800" b="0" i="1" smtClean="0">
                            <a:solidFill>
                              <a:schemeClr val="bg1"/>
                            </a:solidFill>
                            <a:latin typeface="Cambria Math" panose="02040503050406030204" pitchFamily="18" charset="0"/>
                            <a:cs typeface="Arial" panose="020B0604020202020204" pitchFamily="34" charset="0"/>
                          </a:rPr>
                          <m:t>𝑛𝑝𝑒</m:t>
                        </m:r>
                        <m:r>
                          <a:rPr lang="en-US" altLang="ko-KR" sz="2800" b="0" i="1" smtClean="0">
                            <a:solidFill>
                              <a:schemeClr val="bg1"/>
                            </a:solidFill>
                            <a:latin typeface="Cambria Math" panose="02040503050406030204" pitchFamily="18" charset="0"/>
                            <a:cs typeface="Arial" panose="020B0604020202020204" pitchFamily="34" charset="0"/>
                          </a:rPr>
                          <m:t>𝜇</m:t>
                        </m:r>
                      </m:oMath>
                    </m:oMathPara>
                  </a14:m>
                  <a:endParaRPr lang="en-US" altLang="ko-KR" sz="2800" dirty="0">
                    <a:solidFill>
                      <a:schemeClr val="bg1"/>
                    </a:solidFill>
                    <a:latin typeface="Arial" panose="020B0604020202020204" pitchFamily="34" charset="0"/>
                    <a:cs typeface="Arial" panose="020B0604020202020204" pitchFamily="34" charset="0"/>
                  </a:endParaRPr>
                </a:p>
                <a:p>
                  <a:r>
                    <a:rPr lang="en-US" altLang="ko-KR" sz="2800" dirty="0">
                      <a:solidFill>
                        <a:schemeClr val="bg1"/>
                      </a:solidFill>
                      <a:latin typeface="Arial" panose="020B0604020202020204" pitchFamily="34" charset="0"/>
                      <a:cs typeface="Arial" panose="020B0604020202020204" pitchFamily="34" charset="0"/>
                    </a:rPr>
                    <a:t>Core</a:t>
                  </a:r>
                </a:p>
              </p:txBody>
            </p:sp>
          </mc:Choice>
          <mc:Fallback xmlns="">
            <p:sp>
              <p:nvSpPr>
                <p:cNvPr id="62" name="TextBox 61">
                  <a:extLst>
                    <a:ext uri="{FF2B5EF4-FFF2-40B4-BE49-F238E27FC236}">
                      <a16:creationId xmlns:a16="http://schemas.microsoft.com/office/drawing/2014/main" id="{150E1A8F-7C9E-3B80-01CF-3E3697A0720B}"/>
                    </a:ext>
                  </a:extLst>
                </p:cNvPr>
                <p:cNvSpPr txBox="1">
                  <a:spLocks noRot="1" noChangeAspect="1" noMove="1" noResize="1" noEditPoints="1" noAdjustHandles="1" noChangeArrowheads="1" noChangeShapeType="1" noTextEdit="1"/>
                </p:cNvSpPr>
                <p:nvPr/>
              </p:nvSpPr>
              <p:spPr>
                <a:xfrm rot="2625235">
                  <a:off x="1757380" y="4463597"/>
                  <a:ext cx="1207116" cy="954107"/>
                </a:xfrm>
                <a:prstGeom prst="rect">
                  <a:avLst/>
                </a:prstGeom>
                <a:blipFill>
                  <a:blip r:embed="rId15"/>
                  <a:stretch>
                    <a:fillRect l="-12648" b="-1195"/>
                  </a:stretch>
                </a:blipFill>
              </p:spPr>
              <p:txBody>
                <a:bodyPr/>
                <a:lstStyle/>
                <a:p>
                  <a:r>
                    <a:rPr lang="ko-KR" altLang="en-US">
                      <a:noFill/>
                    </a:rPr>
                    <a:t> </a:t>
                  </a:r>
                </a:p>
              </p:txBody>
            </p:sp>
          </mc:Fallback>
        </mc:AlternateContent>
        <p:sp>
          <p:nvSpPr>
            <p:cNvPr id="2688" name="TextBox 2687">
              <a:extLst>
                <a:ext uri="{FF2B5EF4-FFF2-40B4-BE49-F238E27FC236}">
                  <a16:creationId xmlns:a16="http://schemas.microsoft.com/office/drawing/2014/main" id="{A09613F4-5E65-36C5-AFA5-B428F92B84A3}"/>
                </a:ext>
              </a:extLst>
            </p:cNvPr>
            <p:cNvSpPr txBox="1"/>
            <p:nvPr/>
          </p:nvSpPr>
          <p:spPr>
            <a:xfrm rot="2749741">
              <a:off x="2851045" y="3542191"/>
              <a:ext cx="1476899" cy="369332"/>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Inner Crust</a:t>
              </a:r>
            </a:p>
          </p:txBody>
        </p:sp>
        <p:sp>
          <p:nvSpPr>
            <p:cNvPr id="2689" name="TextBox 2688">
              <a:extLst>
                <a:ext uri="{FF2B5EF4-FFF2-40B4-BE49-F238E27FC236}">
                  <a16:creationId xmlns:a16="http://schemas.microsoft.com/office/drawing/2014/main" id="{CBFE845E-8006-A6FF-C9EC-92A6F6D8D2FB}"/>
                </a:ext>
              </a:extLst>
            </p:cNvPr>
            <p:cNvSpPr txBox="1"/>
            <p:nvPr/>
          </p:nvSpPr>
          <p:spPr>
            <a:xfrm rot="2749741">
              <a:off x="3192107" y="3244333"/>
              <a:ext cx="1476899" cy="369332"/>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Outer Crust</a:t>
              </a:r>
            </a:p>
          </p:txBody>
        </p:sp>
      </p:grpSp>
      <p:sp>
        <p:nvSpPr>
          <p:cNvPr id="63" name="TextBox 62">
            <a:extLst>
              <a:ext uri="{FF2B5EF4-FFF2-40B4-BE49-F238E27FC236}">
                <a16:creationId xmlns:a16="http://schemas.microsoft.com/office/drawing/2014/main" id="{35FCDB1F-2D83-B9EF-C5CD-ECA82751BFA3}"/>
              </a:ext>
            </a:extLst>
          </p:cNvPr>
          <p:cNvSpPr txBox="1"/>
          <p:nvPr/>
        </p:nvSpPr>
        <p:spPr>
          <a:xfrm>
            <a:off x="5795742" y="4854523"/>
            <a:ext cx="2993292" cy="1477328"/>
          </a:xfrm>
          <a:prstGeom prst="rect">
            <a:avLst/>
          </a:prstGeom>
          <a:noFill/>
        </p:spPr>
        <p:txBody>
          <a:bodyPr wrap="square">
            <a:spAutoFit/>
          </a:bodyPr>
          <a:lstStyle/>
          <a:p>
            <a:r>
              <a:rPr lang="en-US" altLang="ja-JP" b="1" dirty="0">
                <a:solidFill>
                  <a:srgbClr val="AD037C"/>
                </a:solidFill>
                <a:latin typeface="Arial" panose="020B0604020202020204" pitchFamily="34" charset="0"/>
                <a:cs typeface="Arial" panose="020B0604020202020204" pitchFamily="34" charset="0"/>
              </a:rPr>
              <a:t>We should make </a:t>
            </a:r>
            <a:r>
              <a:rPr lang="en-US" altLang="ja-JP" b="1" dirty="0" err="1">
                <a:solidFill>
                  <a:srgbClr val="AD037C"/>
                </a:solidFill>
                <a:latin typeface="Arial" panose="020B0604020202020204" pitchFamily="34" charset="0"/>
                <a:cs typeface="Arial" panose="020B0604020202020204" pitchFamily="34" charset="0"/>
              </a:rPr>
              <a:t>EoS</a:t>
            </a:r>
            <a:r>
              <a:rPr lang="en-US" altLang="ja-JP" b="1" dirty="0">
                <a:solidFill>
                  <a:srgbClr val="AD037C"/>
                </a:solidFill>
                <a:latin typeface="Arial" panose="020B0604020202020204" pitchFamily="34" charset="0"/>
                <a:cs typeface="Arial" panose="020B0604020202020204" pitchFamily="34" charset="0"/>
              </a:rPr>
              <a:t> for each areas from outer crust to inner core. Finally, we can derive neutron star </a:t>
            </a:r>
            <a:r>
              <a:rPr lang="en-US" altLang="ja-JP" b="1" dirty="0" err="1">
                <a:solidFill>
                  <a:srgbClr val="AD037C"/>
                </a:solidFill>
                <a:latin typeface="Arial" panose="020B0604020202020204" pitchFamily="34" charset="0"/>
                <a:cs typeface="Arial" panose="020B0604020202020204" pitchFamily="34" charset="0"/>
              </a:rPr>
              <a:t>EoS</a:t>
            </a:r>
            <a:endParaRPr lang="ko-KR" altLang="en-US" b="1" dirty="0">
              <a:solidFill>
                <a:srgbClr val="AD037C"/>
              </a:solidFill>
              <a:latin typeface="Arial" panose="020B0604020202020204" pitchFamily="34" charset="0"/>
              <a:cs typeface="Arial" panose="020B0604020202020204" pitchFamily="34" charset="0"/>
            </a:endParaRPr>
          </a:p>
        </p:txBody>
      </p:sp>
      <p:sp>
        <p:nvSpPr>
          <p:cNvPr id="2690" name="TextBox 2689">
            <a:extLst>
              <a:ext uri="{FF2B5EF4-FFF2-40B4-BE49-F238E27FC236}">
                <a16:creationId xmlns:a16="http://schemas.microsoft.com/office/drawing/2014/main" id="{4B3FA428-767E-7AA7-77E6-6EDA060C839C}"/>
              </a:ext>
            </a:extLst>
          </p:cNvPr>
          <p:cNvSpPr txBox="1"/>
          <p:nvPr/>
        </p:nvSpPr>
        <p:spPr>
          <a:xfrm>
            <a:off x="41917" y="79007"/>
            <a:ext cx="4899275"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Equation of States</a:t>
            </a:r>
            <a:endParaRPr lang="ko-KR" alt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8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30"/>
                                        </p:tgtEl>
                                        <p:attrNameLst>
                                          <p:attrName>style.visibility</p:attrName>
                                        </p:attrNameLst>
                                      </p:cBhvr>
                                      <p:to>
                                        <p:strVal val="visible"/>
                                      </p:to>
                                    </p:set>
                                    <p:animEffect transition="in" filter="fade">
                                      <p:cBhvr>
                                        <p:cTn id="7" dur="1000"/>
                                        <p:tgtEl>
                                          <p:spTgt spid="2730"/>
                                        </p:tgtEl>
                                      </p:cBhvr>
                                    </p:animEffect>
                                    <p:anim calcmode="lin" valueType="num">
                                      <p:cBhvr>
                                        <p:cTn id="8" dur="1000" fill="hold"/>
                                        <p:tgtEl>
                                          <p:spTgt spid="2730"/>
                                        </p:tgtEl>
                                        <p:attrNameLst>
                                          <p:attrName>ppt_x</p:attrName>
                                        </p:attrNameLst>
                                      </p:cBhvr>
                                      <p:tavLst>
                                        <p:tav tm="0">
                                          <p:val>
                                            <p:strVal val="#ppt_x"/>
                                          </p:val>
                                        </p:tav>
                                        <p:tav tm="100000">
                                          <p:val>
                                            <p:strVal val="#ppt_x"/>
                                          </p:val>
                                        </p:tav>
                                      </p:tavLst>
                                    </p:anim>
                                    <p:anim calcmode="lin" valueType="num">
                                      <p:cBhvr>
                                        <p:cTn id="9" dur="1000" fill="hold"/>
                                        <p:tgtEl>
                                          <p:spTgt spid="27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33"/>
                                        </p:tgtEl>
                                        <p:attrNameLst>
                                          <p:attrName>style.visibility</p:attrName>
                                        </p:attrNameLst>
                                      </p:cBhvr>
                                      <p:to>
                                        <p:strVal val="visible"/>
                                      </p:to>
                                    </p:set>
                                    <p:animEffect transition="in" filter="fade">
                                      <p:cBhvr>
                                        <p:cTn id="14" dur="1000"/>
                                        <p:tgtEl>
                                          <p:spTgt spid="2733"/>
                                        </p:tgtEl>
                                      </p:cBhvr>
                                    </p:animEffect>
                                    <p:anim calcmode="lin" valueType="num">
                                      <p:cBhvr>
                                        <p:cTn id="15" dur="1000" fill="hold"/>
                                        <p:tgtEl>
                                          <p:spTgt spid="2733"/>
                                        </p:tgtEl>
                                        <p:attrNameLst>
                                          <p:attrName>ppt_x</p:attrName>
                                        </p:attrNameLst>
                                      </p:cBhvr>
                                      <p:tavLst>
                                        <p:tav tm="0">
                                          <p:val>
                                            <p:strVal val="#ppt_x"/>
                                          </p:val>
                                        </p:tav>
                                        <p:tav tm="100000">
                                          <p:val>
                                            <p:strVal val="#ppt_x"/>
                                          </p:val>
                                        </p:tav>
                                      </p:tavLst>
                                    </p:anim>
                                    <p:anim calcmode="lin" valueType="num">
                                      <p:cBhvr>
                                        <p:cTn id="16" dur="1000" fill="hold"/>
                                        <p:tgtEl>
                                          <p:spTgt spid="273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32"/>
                                        </p:tgtEl>
                                        <p:attrNameLst>
                                          <p:attrName>style.visibility</p:attrName>
                                        </p:attrNameLst>
                                      </p:cBhvr>
                                      <p:to>
                                        <p:strVal val="visible"/>
                                      </p:to>
                                    </p:set>
                                    <p:animEffect transition="in" filter="fade">
                                      <p:cBhvr>
                                        <p:cTn id="19" dur="1000"/>
                                        <p:tgtEl>
                                          <p:spTgt spid="2732"/>
                                        </p:tgtEl>
                                      </p:cBhvr>
                                    </p:animEffect>
                                    <p:anim calcmode="lin" valueType="num">
                                      <p:cBhvr>
                                        <p:cTn id="20" dur="1000" fill="hold"/>
                                        <p:tgtEl>
                                          <p:spTgt spid="2732"/>
                                        </p:tgtEl>
                                        <p:attrNameLst>
                                          <p:attrName>ppt_x</p:attrName>
                                        </p:attrNameLst>
                                      </p:cBhvr>
                                      <p:tavLst>
                                        <p:tav tm="0">
                                          <p:val>
                                            <p:strVal val="#ppt_x"/>
                                          </p:val>
                                        </p:tav>
                                        <p:tav tm="100000">
                                          <p:val>
                                            <p:strVal val="#ppt_x"/>
                                          </p:val>
                                        </p:tav>
                                      </p:tavLst>
                                    </p:anim>
                                    <p:anim calcmode="lin" valueType="num">
                                      <p:cBhvr>
                                        <p:cTn id="21" dur="1000" fill="hold"/>
                                        <p:tgtEl>
                                          <p:spTgt spid="27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0" grpId="0" animBg="1"/>
      <p:bldP spid="2732" grpId="0" animBg="1"/>
      <p:bldP spid="273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5A0626-91A6-CE14-9FBD-119FAE599BA4}"/>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10CF7DA8-7447-00F5-D271-F3A53C52F008}"/>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DEB82ABA-F0B9-FA9A-76A4-3C7B4199EE7F}"/>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8CDCED43-050A-6906-C20A-5530C0B7A995}"/>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9E5EDAE2-E948-24FB-7049-2CB641C5B4C9}"/>
              </a:ext>
            </a:extLst>
          </p:cNvPr>
          <p:cNvSpPr txBox="1"/>
          <p:nvPr/>
        </p:nvSpPr>
        <p:spPr>
          <a:xfrm>
            <a:off x="8789033" y="6336269"/>
            <a:ext cx="478791"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11</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7CD1B541-9E25-C92C-F207-BB6B36CF8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E2E12E20-1300-5B2B-0575-8C38D474078D}"/>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70F2B80F-D571-2423-40DA-3279B325DE9B}"/>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36C280A7-A504-6414-7A95-44A2C3CFF426}"/>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DEF553BF-D83C-681C-2061-D0607F1BF2CB}"/>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907137A7-2E3E-CFD5-E648-68592AA5F042}"/>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68F4650A-52FC-5E25-A9E2-24D7F91D02CE}"/>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EA8E8987-76A1-93F4-CA81-7E064954103D}"/>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F430B5C3-11D3-0FF4-C5C3-7C79E8D4C1D9}"/>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4A365D53-A01B-DD34-A1C5-E2D1F03E1B60}"/>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A5CF5BB7-5E17-0A2C-821D-87B196D1482B}"/>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5EB76698-2CB6-4316-0A1B-E91E15CCC3B2}"/>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A2937ADE-035C-8CCA-AC1B-FF697E49BD3C}"/>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6986D3DE-0AEC-4C2F-093B-F360257E7351}"/>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FB1962D1-8C05-19B6-7A4A-44D8ADAE220D}"/>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93CC2955-74CF-6F6E-CC93-8FEA39661964}"/>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AF4DADCA-616B-E5BF-CFC4-41729D07CA0E}"/>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8152AB18-CA61-C67B-ADCA-0B11BD10BD66}"/>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5EBFDD52-0E92-EC39-9851-85AFFAF7277A}"/>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DCEDA453-3C1E-83E2-074E-E45117D2E602}"/>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03E073CF-196C-5FF5-42CB-089D8ABA45BB}"/>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BB85A572-A837-5C36-58FB-1B3434D63FEB}"/>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98E0C661-960F-5121-4EF7-8ED57FF36493}"/>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2489ECEA-5D8F-FA23-8ED0-0446006A5CDC}"/>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04B4611D-38C1-6935-B1A7-B7EE79972A7E}"/>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A5E8C1E7-A2E5-C3E4-814D-DAED78D41D4E}"/>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546286D0-34A6-33F3-AAA9-9022EF03796C}"/>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5C64E586-C5E6-5297-82AB-D8AD17A971EC}"/>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7354A181-B1D1-F218-F74C-3AC43D3FF97D}"/>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FA8F77DC-A0CD-396F-B8FB-EEE1FDFA3E0B}"/>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C9D88053-684F-047D-7914-10CC77F80828}"/>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75598298-EE18-2F2C-43D0-7FBC23537027}"/>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AAD9CEAE-94A7-0D67-2217-6FCC32232B73}"/>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AB7F49A2-4B1E-42C0-2A1A-5AF8F3801946}"/>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562B0C9A-E5DB-AFD3-FB45-EAFE9A8B8CC7}"/>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2F91731D-EB24-5751-4223-9198F49732BA}"/>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56C0E960-173E-E579-6283-5857F2BB4865}"/>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33FFED05-549D-A00E-FFAB-0341D5BDC83D}"/>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2A6DCABC-9959-612D-C51F-F23B1E8B973B}"/>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85EB4ADA-EC63-643C-7872-1EBEC40AEA07}"/>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A900E6D8-21C1-F8F4-E261-B14479CDCDE8}"/>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4BFC478C-5375-F28C-DEA8-4664DC2EDA23}"/>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DA53F275-6D52-35D5-B895-37B622D87CB0}"/>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90B44168-B4C7-555E-2AC2-732448ADA905}"/>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85D1DB2C-5F82-9F6B-6658-6140E39E755D}"/>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00B0E564-67C1-B6D5-EE64-42F73EA3BCBD}"/>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4CD89255-34D9-0673-0D73-84BBB69349D6}"/>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662BB253-6ED7-2C35-8BED-07E8D170324A}"/>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C4F85E6E-783F-8C73-8A48-4BA3225861BD}"/>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779FB996-E49C-661B-324A-64C88E5ADDFA}"/>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0DF0E2C8-7EB6-22A1-2F33-C01679588200}"/>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BC6804D5-9F2A-55CF-560A-9A26D801ABF5}"/>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C35D1DD2-D498-7620-C244-7D50161D29D2}"/>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EECC1E8B-337A-D2F2-7FBA-848D585C004B}"/>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066519C0-8FDF-F407-F102-AC42DA846D51}"/>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F387DEA5-0CE0-AFB5-95B1-038815AD5D2F}"/>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4DDA0897-8125-E471-E206-CA78885C7890}"/>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50275437-E32D-73FC-CA62-BF9D7C5E7083}"/>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ECA00F49-E530-0F6D-DA0F-FDED3B082612}"/>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5" name="TextBox 4">
            <a:extLst>
              <a:ext uri="{FF2B5EF4-FFF2-40B4-BE49-F238E27FC236}">
                <a16:creationId xmlns:a16="http://schemas.microsoft.com/office/drawing/2014/main" id="{0F2F0C82-D4D2-9DA6-F9A9-126ED8D653FA}"/>
              </a:ext>
            </a:extLst>
          </p:cNvPr>
          <p:cNvSpPr txBox="1"/>
          <p:nvPr/>
        </p:nvSpPr>
        <p:spPr>
          <a:xfrm>
            <a:off x="41918" y="79007"/>
            <a:ext cx="2361022" cy="461665"/>
          </a:xfrm>
          <a:prstGeom prst="rect">
            <a:avLst/>
          </a:prstGeom>
          <a:noFill/>
        </p:spPr>
        <p:txBody>
          <a:bodyPr wrap="square" rtlCol="0">
            <a:spAutoFit/>
          </a:bodyPr>
          <a:lstStyle/>
          <a:p>
            <a:r>
              <a:rPr lang="en-US" altLang="ko-KR" sz="2400" b="1" dirty="0">
                <a:solidFill>
                  <a:schemeClr val="bg1"/>
                </a:solidFill>
                <a:latin typeface="Arial" panose="020B0604020202020204" pitchFamily="34" charset="0"/>
                <a:cs typeface="Arial" panose="020B0604020202020204" pitchFamily="34" charset="0"/>
              </a:rPr>
              <a:t>Contents</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3DEE12C-78DF-6DBC-A642-29D1C5DBD10E}"/>
              </a:ext>
            </a:extLst>
          </p:cNvPr>
          <p:cNvSpPr txBox="1"/>
          <p:nvPr/>
        </p:nvSpPr>
        <p:spPr>
          <a:xfrm>
            <a:off x="1295574" y="1505762"/>
            <a:ext cx="7054342" cy="4247317"/>
          </a:xfrm>
          <a:prstGeom prst="rect">
            <a:avLst/>
          </a:prstGeom>
          <a:noFill/>
        </p:spPr>
        <p:txBody>
          <a:bodyPr wrap="square" rtlCol="0">
            <a:spAutoFit/>
          </a:bodyPr>
          <a:lstStyle/>
          <a:p>
            <a:r>
              <a:rPr lang="en-US" altLang="ko-KR" b="1" dirty="0">
                <a:solidFill>
                  <a:schemeClr val="bg2">
                    <a:lumMod val="90000"/>
                  </a:schemeClr>
                </a:solidFill>
                <a:latin typeface="Arial" panose="020B0604020202020204" pitchFamily="34" charset="0"/>
                <a:cs typeface="Arial" panose="020B0604020202020204" pitchFamily="34" charset="0"/>
              </a:rPr>
              <a:t>Ⅰ. </a:t>
            </a:r>
            <a:r>
              <a:rPr lang="en-US" altLang="ja-JP" b="1" dirty="0">
                <a:solidFill>
                  <a:schemeClr val="bg2">
                    <a:lumMod val="90000"/>
                  </a:schemeClr>
                </a:solidFill>
                <a:latin typeface="Arial" panose="020B0604020202020204" pitchFamily="34" charset="0"/>
                <a:cs typeface="Arial" panose="020B0604020202020204" pitchFamily="34" charset="0"/>
              </a:rPr>
              <a:t>Introduction</a:t>
            </a:r>
            <a:endParaRPr lang="en-US" altLang="ko-KR" b="1" dirty="0">
              <a:solidFill>
                <a:schemeClr val="bg2">
                  <a:lumMod val="90000"/>
                </a:schemeClr>
              </a:solidFill>
              <a:latin typeface="Arial" panose="020B0604020202020204" pitchFamily="34" charset="0"/>
              <a:cs typeface="Arial" panose="020B0604020202020204" pitchFamily="34" charset="0"/>
            </a:endParaRPr>
          </a:p>
          <a:p>
            <a:endParaRPr lang="en-US" altLang="ko-KR" dirty="0">
              <a:latin typeface="Arial" panose="020B0604020202020204" pitchFamily="34" charset="0"/>
              <a:cs typeface="Arial" panose="020B0604020202020204" pitchFamily="34" charset="0"/>
            </a:endParaRPr>
          </a:p>
          <a:p>
            <a:r>
              <a:rPr lang="en-US" altLang="ko-KR" b="1" dirty="0">
                <a:solidFill>
                  <a:schemeClr val="bg2">
                    <a:lumMod val="90000"/>
                  </a:schemeClr>
                </a:solidFill>
                <a:latin typeface="Arial" panose="020B0604020202020204" pitchFamily="34" charset="0"/>
                <a:cs typeface="Arial" panose="020B0604020202020204" pitchFamily="34" charset="0"/>
              </a:rPr>
              <a:t>Ⅱ. Equation</a:t>
            </a:r>
            <a:r>
              <a:rPr lang="ja-JP" altLang="en-US" b="1" dirty="0">
                <a:solidFill>
                  <a:schemeClr val="bg2">
                    <a:lumMod val="90000"/>
                  </a:schemeClr>
                </a:solidFill>
                <a:latin typeface="Arial" panose="020B0604020202020204" pitchFamily="34" charset="0"/>
                <a:cs typeface="Arial" panose="020B0604020202020204" pitchFamily="34" charset="0"/>
              </a:rPr>
              <a:t> </a:t>
            </a:r>
            <a:r>
              <a:rPr lang="en-US" altLang="ja-JP" b="1" dirty="0">
                <a:solidFill>
                  <a:schemeClr val="bg2">
                    <a:lumMod val="90000"/>
                  </a:schemeClr>
                </a:solidFill>
                <a:latin typeface="Arial" panose="020B0604020202020204" pitchFamily="34" charset="0"/>
                <a:cs typeface="Arial" panose="020B0604020202020204" pitchFamily="34" charset="0"/>
              </a:rPr>
              <a:t>of States</a:t>
            </a:r>
          </a:p>
          <a:p>
            <a:endParaRPr lang="en-US" altLang="ko-KR" dirty="0">
              <a:latin typeface="Arial" panose="020B0604020202020204" pitchFamily="34" charset="0"/>
              <a:cs typeface="Arial" panose="020B0604020202020204" pitchFamily="34" charset="0"/>
            </a:endParaRPr>
          </a:p>
          <a:p>
            <a:r>
              <a:rPr lang="en-US" altLang="ko-KR" b="1" dirty="0">
                <a:latin typeface="Arial" panose="020B0604020202020204" pitchFamily="34" charset="0"/>
                <a:cs typeface="Arial" panose="020B0604020202020204" pitchFamily="34" charset="0"/>
              </a:rPr>
              <a:t>Ⅲ. Models of Neutron Stars</a:t>
            </a:r>
          </a:p>
          <a:p>
            <a:r>
              <a:rPr lang="en-US" altLang="ko-KR" dirty="0">
                <a:latin typeface="Arial" panose="020B0604020202020204" pitchFamily="34" charset="0"/>
                <a:cs typeface="Arial" panose="020B0604020202020204" pitchFamily="34" charset="0"/>
              </a:rPr>
              <a:t>	- Lane-Emden Equation</a:t>
            </a:r>
          </a:p>
          <a:p>
            <a:r>
              <a:rPr lang="en-US" altLang="ko-KR" dirty="0">
                <a:latin typeface="Arial" panose="020B0604020202020204" pitchFamily="34" charset="0"/>
                <a:cs typeface="Arial" panose="020B0604020202020204" pitchFamily="34" charset="0"/>
              </a:rPr>
              <a:t>	- Tolman-Oppenheimer-Volkoff (TOV) Equation</a:t>
            </a:r>
          </a:p>
          <a:p>
            <a:r>
              <a:rPr lang="en-US" altLang="ko-KR" dirty="0">
                <a:latin typeface="Arial" panose="020B0604020202020204" pitchFamily="34" charset="0"/>
                <a:cs typeface="Arial" panose="020B0604020202020204" pitchFamily="34" charset="0"/>
              </a:rPr>
              <a:t>	- Hachisu Self Consistent Field (HSCF) Method</a:t>
            </a:r>
          </a:p>
          <a:p>
            <a:r>
              <a:rPr lang="en-US" altLang="ko-KR" dirty="0">
                <a:latin typeface="Arial" panose="020B0604020202020204" pitchFamily="34" charset="0"/>
                <a:cs typeface="Arial" panose="020B0604020202020204" pitchFamily="34" charset="0"/>
              </a:rPr>
              <a:t>	- Komatsu-</a:t>
            </a:r>
            <a:r>
              <a:rPr lang="en-US" altLang="ko-KR" dirty="0" err="1">
                <a:latin typeface="Arial" panose="020B0604020202020204" pitchFamily="34" charset="0"/>
                <a:cs typeface="Arial" panose="020B0604020202020204" pitchFamily="34" charset="0"/>
              </a:rPr>
              <a:t>Eriguchi</a:t>
            </a:r>
            <a:r>
              <a:rPr lang="en-US" altLang="ko-KR" dirty="0">
                <a:latin typeface="Arial" panose="020B0604020202020204" pitchFamily="34" charset="0"/>
                <a:cs typeface="Arial" panose="020B0604020202020204" pitchFamily="34" charset="0"/>
              </a:rPr>
              <a:t>-Hachisu (KEH) Method</a:t>
            </a:r>
            <a:endParaRPr lang="en-US" altLang="ko-KR" sz="1400" dirty="0">
              <a:latin typeface="Arial" panose="020B0604020202020204" pitchFamily="34" charset="0"/>
              <a:cs typeface="Arial" panose="020B0604020202020204" pitchFamily="34" charset="0"/>
            </a:endParaRPr>
          </a:p>
          <a:p>
            <a:endParaRPr lang="en-US" altLang="ko-KR" dirty="0">
              <a:solidFill>
                <a:schemeClr val="bg2">
                  <a:lumMod val="90000"/>
                </a:schemeClr>
              </a:solidFill>
              <a:latin typeface="Arial" panose="020B0604020202020204" pitchFamily="34" charset="0"/>
              <a:cs typeface="Arial" panose="020B0604020202020204" pitchFamily="34" charset="0"/>
            </a:endParaRPr>
          </a:p>
          <a:p>
            <a:r>
              <a:rPr lang="en-US" altLang="ko-KR" b="1" dirty="0">
                <a:solidFill>
                  <a:schemeClr val="bg2">
                    <a:lumMod val="90000"/>
                  </a:schemeClr>
                </a:solidFill>
                <a:latin typeface="Arial" panose="020B0604020202020204" pitchFamily="34" charset="0"/>
                <a:cs typeface="Arial" panose="020B0604020202020204" pitchFamily="34" charset="0"/>
              </a:rPr>
              <a:t>Ⅳ. Results</a:t>
            </a:r>
          </a:p>
          <a:p>
            <a:r>
              <a:rPr lang="en-US" altLang="ko-KR" dirty="0">
                <a:solidFill>
                  <a:schemeClr val="bg2">
                    <a:lumMod val="90000"/>
                  </a:schemeClr>
                </a:solidFill>
                <a:latin typeface="Arial" panose="020B0604020202020204" pitchFamily="34" charset="0"/>
                <a:cs typeface="Arial" panose="020B0604020202020204" pitchFamily="34" charset="0"/>
              </a:rPr>
              <a:t>	- </a:t>
            </a:r>
            <a:r>
              <a:rPr lang="en-US" altLang="ja-JP" dirty="0">
                <a:solidFill>
                  <a:schemeClr val="bg2">
                    <a:lumMod val="90000"/>
                  </a:schemeClr>
                </a:solidFill>
                <a:latin typeface="Arial" panose="020B0604020202020204" pitchFamily="34" charset="0"/>
                <a:cs typeface="Arial" panose="020B0604020202020204" pitchFamily="34" charset="0"/>
              </a:rPr>
              <a:t>Rotation Effects of Neutron Stars</a:t>
            </a:r>
            <a:endParaRPr lang="en-US" altLang="ko-KR" sz="1400" dirty="0">
              <a:solidFill>
                <a:schemeClr val="bg2">
                  <a:lumMod val="90000"/>
                </a:schemeClr>
              </a:solidFill>
              <a:latin typeface="Arial" panose="020B0604020202020204" pitchFamily="34" charset="0"/>
              <a:cs typeface="Arial" panose="020B0604020202020204" pitchFamily="34" charset="0"/>
            </a:endParaRPr>
          </a:p>
          <a:p>
            <a:r>
              <a:rPr lang="en-US" altLang="ko-KR" b="1" dirty="0">
                <a:solidFill>
                  <a:schemeClr val="bg2">
                    <a:lumMod val="90000"/>
                  </a:schemeClr>
                </a:solidFill>
                <a:latin typeface="Arial" panose="020B0604020202020204" pitchFamily="34" charset="0"/>
                <a:cs typeface="Arial" panose="020B0604020202020204" pitchFamily="34" charset="0"/>
              </a:rPr>
              <a:t>	</a:t>
            </a:r>
            <a:r>
              <a:rPr lang="en-US" altLang="ko-KR" dirty="0">
                <a:solidFill>
                  <a:schemeClr val="bg2">
                    <a:lumMod val="90000"/>
                  </a:schemeClr>
                </a:solidFill>
                <a:latin typeface="Arial" panose="020B0604020202020204" pitchFamily="34" charset="0"/>
                <a:cs typeface="Arial" panose="020B0604020202020204" pitchFamily="34" charset="0"/>
              </a:rPr>
              <a:t>- Astronomical Constraints</a:t>
            </a:r>
            <a:endParaRPr lang="en-US" altLang="ja-JP" dirty="0">
              <a:solidFill>
                <a:schemeClr val="bg2">
                  <a:lumMod val="90000"/>
                </a:schemeClr>
              </a:solidFill>
              <a:latin typeface="Arial" panose="020B0604020202020204" pitchFamily="34" charset="0"/>
              <a:cs typeface="Arial" panose="020B0604020202020204" pitchFamily="34" charset="0"/>
            </a:endParaRPr>
          </a:p>
          <a:p>
            <a:endParaRPr lang="en-US" altLang="ko-KR" b="1" dirty="0">
              <a:solidFill>
                <a:schemeClr val="bg2">
                  <a:lumMod val="90000"/>
                </a:schemeClr>
              </a:solidFill>
              <a:latin typeface="Arial" panose="020B0604020202020204" pitchFamily="34" charset="0"/>
              <a:cs typeface="Arial" panose="020B0604020202020204" pitchFamily="34" charset="0"/>
            </a:endParaRPr>
          </a:p>
          <a:p>
            <a:r>
              <a:rPr lang="en-US" altLang="ko-KR" b="1" dirty="0">
                <a:solidFill>
                  <a:schemeClr val="bg2">
                    <a:lumMod val="90000"/>
                  </a:schemeClr>
                </a:solidFill>
                <a:latin typeface="Arial" panose="020B0604020202020204" pitchFamily="34" charset="0"/>
                <a:cs typeface="Arial" panose="020B0604020202020204" pitchFamily="34" charset="0"/>
              </a:rPr>
              <a:t>Ⅴ. Summary</a:t>
            </a:r>
          </a:p>
        </p:txBody>
      </p:sp>
    </p:spTree>
    <p:extLst>
      <p:ext uri="{BB962C8B-B14F-4D97-AF65-F5344CB8AC3E}">
        <p14:creationId xmlns:p14="http://schemas.microsoft.com/office/powerpoint/2010/main" val="4168312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8BDBBB-7918-EEB0-9FFE-55F777DA7613}"/>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749EB238-E6C1-067F-079E-48185C70F450}"/>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D728BBF5-1A9E-710D-8CE7-0C3AAB122B16}"/>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CF052F85-6D7E-CEC0-F4DB-0EB59754E800}"/>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D64022A5-E9FA-1BDE-7F44-5BE16120EA58}"/>
              </a:ext>
            </a:extLst>
          </p:cNvPr>
          <p:cNvSpPr txBox="1"/>
          <p:nvPr/>
        </p:nvSpPr>
        <p:spPr>
          <a:xfrm>
            <a:off x="8789033" y="6336269"/>
            <a:ext cx="478791"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12</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60401035-DF25-CCC7-3BB3-477EB5500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E1291C78-DDCA-97A3-4781-AA425642765D}"/>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C3902AD0-BB7E-E1A6-64E5-6FB277017C3C}"/>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AAD9A6D9-8AFE-9EDA-1EEC-D8BC9F04C198}"/>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3B6BED21-02F4-3459-FEB0-61B2ACD9632C}"/>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B9C32E13-E171-28B7-D8E4-F4AAB7E56803}"/>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67ECE880-2872-AAD9-6E1D-A869B3091C86}"/>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4BE237D8-71CC-7A8E-02E1-B7057B89E077}"/>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6EDAFF25-0E20-DB3B-B099-5B82AFB61C36}"/>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5B46A892-346A-D324-FF78-A3C44358277A}"/>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ADA06EC3-4F5F-D0A6-2D15-711148782EB0}"/>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2DE88E16-C836-4522-EEAC-F2522D552033}"/>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6E3FC34C-3ECB-2544-1419-1B01346013E9}"/>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CD39921F-8291-BAA5-95B8-C793C72AD643}"/>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A7BC51C8-2357-9B13-63A9-7B48E2E49757}"/>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48B9B952-D48D-F724-F2A1-DEC2A59ED445}"/>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7B227B01-C272-00FB-8CFC-8C376AFE26AA}"/>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9E00635B-DEC6-4C70-5A05-356D6E9BF2B4}"/>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F8406D7D-A792-5F7D-3CC4-FD8871B15F5F}"/>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95559A3F-7041-51D4-40E8-0B05BE952480}"/>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A7F0E3B5-BE7C-2720-1522-0A501A63C8A6}"/>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E805DCB6-5D54-8D3A-9E96-815FD4C148BD}"/>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632867E4-D5D6-E93E-4592-F76EC0495EDA}"/>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B9AC2FBA-CF0C-26D9-8846-8E3EEC62AEDB}"/>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20C8FB6C-9ED4-9B34-1DDC-7D6A03653DB7}"/>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AB0CC580-B498-05AC-C8A9-2D518F25C8B0}"/>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A94C2E0D-64CE-FB44-6C67-5C16A9D82A59}"/>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2CE25F29-38CD-1357-9070-1ED2D1BB2BD5}"/>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44701C4E-73AD-E756-0CCC-E3BDC5DC69A2}"/>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1F0CBA18-3DB3-039A-00AC-160D8AD8E4AD}"/>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E90D87E1-5BF7-1802-BED0-7348DAA9A85F}"/>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4C425E33-7CD1-33EC-5EB6-F0E63630C9E3}"/>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E87A263B-BE1A-0553-46B8-98935965823A}"/>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1F966C53-67B4-DDAB-0F25-88B098384491}"/>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AF1D281F-9540-F482-4231-77EE0550CFE5}"/>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7CF31EB8-C5F3-619C-1774-93263CE402E6}"/>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2D837C50-12E1-DC8D-45AB-EC490879CE3F}"/>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92D03D11-CE84-0B5A-1E94-C762D57DA544}"/>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E1FC7EF5-1A14-D132-A2E2-99704458CAF7}"/>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3EAB5CB2-581C-CF52-4324-7690F4728857}"/>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973A0828-C09E-4D50-59A6-F09985D76CC3}"/>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D65CA78F-097D-0626-3217-6B392EFF7287}"/>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9C4631DF-9A30-9148-A888-DAEC4660D528}"/>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7D693021-854F-306E-1AC8-2D3FC57A27C1}"/>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BA79545B-D352-4304-7611-8076A1200C4D}"/>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EDF5CA79-57FF-2EA3-D93C-5A578FA4791C}"/>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6FD36130-FDF2-125C-D943-5A539C075646}"/>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5FB6F715-B505-7595-553B-C7064A022262}"/>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C8C16B40-2C74-2150-7B4F-BCCF1287CE63}"/>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FD29B588-2FB2-B39B-4ECE-A9D86078D220}"/>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04C4FF00-9389-F13A-BFB1-7CF2C4F7F4A6}"/>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CE327628-BB27-5B0C-A2B4-27EF6C620906}"/>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161878A5-C966-741F-B145-01D68511AB6F}"/>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FE75FDD8-8F13-E88A-809A-44EE16E289AC}"/>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E2D70250-442F-D1E2-96AB-94D99EFD9DF8}"/>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060B3AB0-7867-AED6-CEE3-20E2F9EB3D0F}"/>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21D0AF86-D6F8-BD28-760A-6FD4A8443771}"/>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983356FB-45DC-59B6-599D-25E069757415}"/>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DDA2CDB4-6161-D13D-BCBC-ABF127B57B61}"/>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5" name="TextBox 4">
            <a:extLst>
              <a:ext uri="{FF2B5EF4-FFF2-40B4-BE49-F238E27FC236}">
                <a16:creationId xmlns:a16="http://schemas.microsoft.com/office/drawing/2014/main" id="{0FC804FC-6921-7D43-4DA7-82B09AD6431E}"/>
              </a:ext>
            </a:extLst>
          </p:cNvPr>
          <p:cNvSpPr txBox="1"/>
          <p:nvPr/>
        </p:nvSpPr>
        <p:spPr>
          <a:xfrm>
            <a:off x="41917" y="79007"/>
            <a:ext cx="4321239"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Models of Neutron Stars</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E1A2B5A-182E-AA07-495A-44811E079B28}"/>
              </a:ext>
            </a:extLst>
          </p:cNvPr>
          <p:cNvSpPr txBox="1"/>
          <p:nvPr/>
        </p:nvSpPr>
        <p:spPr>
          <a:xfrm>
            <a:off x="220587" y="799837"/>
            <a:ext cx="5308998" cy="369332"/>
          </a:xfrm>
          <a:prstGeom prst="rect">
            <a:avLst/>
          </a:prstGeom>
          <a:noFill/>
        </p:spPr>
        <p:txBody>
          <a:bodyPr wrap="square" rtlCol="0">
            <a:spAutoFit/>
          </a:bodyPr>
          <a:lstStyle/>
          <a:p>
            <a:r>
              <a:rPr lang="en-US" altLang="ko-KR" b="1" dirty="0">
                <a:latin typeface="맑은 고딕" panose="020B0503020000020004" pitchFamily="50" charset="-127"/>
                <a:ea typeface="맑은 고딕" panose="020B0503020000020004" pitchFamily="50" charset="-127"/>
                <a:cs typeface="Arial" panose="020B0604020202020204" pitchFamily="34" charset="0"/>
              </a:rPr>
              <a:t>◆ </a:t>
            </a:r>
            <a:r>
              <a:rPr lang="en-US" altLang="ko-KR" b="1" dirty="0">
                <a:latin typeface="Arial" panose="020B0604020202020204" pitchFamily="34" charset="0"/>
                <a:ea typeface="맑은 고딕" panose="020B0503020000020004" pitchFamily="50" charset="-127"/>
                <a:cs typeface="Arial" panose="020B0604020202020204" pitchFamily="34" charset="0"/>
              </a:rPr>
              <a:t>Neutron Star Models</a:t>
            </a:r>
            <a:endParaRPr lang="ko-KR" altLang="en-US" b="1" dirty="0">
              <a:latin typeface="Arial" panose="020B0604020202020204" pitchFamily="34" charset="0"/>
              <a:cs typeface="Arial" panose="020B0604020202020204" pitchFamily="34" charset="0"/>
            </a:endParaRPr>
          </a:p>
        </p:txBody>
      </p:sp>
      <p:graphicFrame>
        <p:nvGraphicFramePr>
          <p:cNvPr id="6" name="표 5">
            <a:extLst>
              <a:ext uri="{FF2B5EF4-FFF2-40B4-BE49-F238E27FC236}">
                <a16:creationId xmlns:a16="http://schemas.microsoft.com/office/drawing/2014/main" id="{19396CCD-B05A-423E-91E1-A909390F9924}"/>
              </a:ext>
            </a:extLst>
          </p:cNvPr>
          <p:cNvGraphicFramePr>
            <a:graphicFrameLocks noGrp="1"/>
          </p:cNvGraphicFramePr>
          <p:nvPr>
            <p:extLst>
              <p:ext uri="{D42A27DB-BD31-4B8C-83A1-F6EECF244321}">
                <p14:modId xmlns:p14="http://schemas.microsoft.com/office/powerpoint/2010/main" val="2862650927"/>
              </p:ext>
            </p:extLst>
          </p:nvPr>
        </p:nvGraphicFramePr>
        <p:xfrm>
          <a:off x="590739" y="1387533"/>
          <a:ext cx="8119240" cy="3939152"/>
        </p:xfrm>
        <a:graphic>
          <a:graphicData uri="http://schemas.openxmlformats.org/drawingml/2006/table">
            <a:tbl>
              <a:tblPr firstRow="1" bandRow="1">
                <a:tableStyleId>{5C22544A-7EE6-4342-B048-85BDC9FD1C3A}</a:tableStyleId>
              </a:tblPr>
              <a:tblGrid>
                <a:gridCol w="1623848">
                  <a:extLst>
                    <a:ext uri="{9D8B030D-6E8A-4147-A177-3AD203B41FA5}">
                      <a16:colId xmlns:a16="http://schemas.microsoft.com/office/drawing/2014/main" val="2209915933"/>
                    </a:ext>
                  </a:extLst>
                </a:gridCol>
                <a:gridCol w="1623848">
                  <a:extLst>
                    <a:ext uri="{9D8B030D-6E8A-4147-A177-3AD203B41FA5}">
                      <a16:colId xmlns:a16="http://schemas.microsoft.com/office/drawing/2014/main" val="227884335"/>
                    </a:ext>
                  </a:extLst>
                </a:gridCol>
                <a:gridCol w="1623848">
                  <a:extLst>
                    <a:ext uri="{9D8B030D-6E8A-4147-A177-3AD203B41FA5}">
                      <a16:colId xmlns:a16="http://schemas.microsoft.com/office/drawing/2014/main" val="4198219447"/>
                    </a:ext>
                  </a:extLst>
                </a:gridCol>
                <a:gridCol w="1623848">
                  <a:extLst>
                    <a:ext uri="{9D8B030D-6E8A-4147-A177-3AD203B41FA5}">
                      <a16:colId xmlns:a16="http://schemas.microsoft.com/office/drawing/2014/main" val="955163874"/>
                    </a:ext>
                  </a:extLst>
                </a:gridCol>
                <a:gridCol w="1623848">
                  <a:extLst>
                    <a:ext uri="{9D8B030D-6E8A-4147-A177-3AD203B41FA5}">
                      <a16:colId xmlns:a16="http://schemas.microsoft.com/office/drawing/2014/main" val="2716421227"/>
                    </a:ext>
                  </a:extLst>
                </a:gridCol>
              </a:tblGrid>
              <a:tr h="366564">
                <a:tc rowSpan="2">
                  <a:txBody>
                    <a:bodyPr/>
                    <a:lstStyle/>
                    <a:p>
                      <a:pPr algn="ctr" latinLnBrk="1"/>
                      <a:endParaRPr lang="ko-KR"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accent5">
                        <a:lumMod val="20000"/>
                        <a:lumOff val="80000"/>
                      </a:schemeClr>
                    </a:solidFill>
                  </a:tcPr>
                </a:tc>
                <a:tc gridSpan="2">
                  <a:txBody>
                    <a:bodyPr/>
                    <a:lstStyle/>
                    <a:p>
                      <a:pPr algn="ctr" latinLnBrk="1"/>
                      <a:r>
                        <a:rPr lang="en-US" altLang="ko-KR" b="1" dirty="0">
                          <a:solidFill>
                            <a:schemeClr val="tx1"/>
                          </a:solidFill>
                        </a:rPr>
                        <a:t>Equilibrium States</a:t>
                      </a:r>
                      <a:endParaRPr lang="ko-KR"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latinLnBrk="1"/>
                      <a:endParaRPr lang="ko-KR" altLang="en-US" dirty="0"/>
                    </a:p>
                  </a:txBody>
                  <a:tcPr/>
                </a:tc>
                <a:tc gridSpan="2">
                  <a:txBody>
                    <a:bodyPr/>
                    <a:lstStyle/>
                    <a:p>
                      <a:pPr algn="ctr" latinLnBrk="1"/>
                      <a:r>
                        <a:rPr lang="en-US" altLang="ko-KR" b="1" dirty="0">
                          <a:solidFill>
                            <a:schemeClr val="tx1"/>
                          </a:solidFill>
                        </a:rPr>
                        <a:t>Theoretical Background</a:t>
                      </a:r>
                      <a:endParaRPr lang="ko-KR"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latinLnBrk="1"/>
                      <a:endParaRPr lang="ko-KR" altLang="en-US" dirty="0"/>
                    </a:p>
                  </a:txBody>
                  <a:tcPr/>
                </a:tc>
                <a:extLst>
                  <a:ext uri="{0D108BD9-81ED-4DB2-BD59-A6C34878D82A}">
                    <a16:rowId xmlns:a16="http://schemas.microsoft.com/office/drawing/2014/main" val="474273554"/>
                  </a:ext>
                </a:extLst>
              </a:tr>
              <a:tr h="366564">
                <a:tc vMerge="1">
                  <a:txBody>
                    <a:bodyPr/>
                    <a:lstStyle/>
                    <a:p>
                      <a:pPr latinLnBrk="1"/>
                      <a:endParaRPr lang="ko-KR" altLang="en-US"/>
                    </a:p>
                  </a:txBody>
                  <a:tcPr/>
                </a:tc>
                <a:tc>
                  <a:txBody>
                    <a:bodyPr/>
                    <a:lstStyle/>
                    <a:p>
                      <a:pPr algn="ctr" latinLnBrk="1"/>
                      <a:r>
                        <a:rPr lang="en-US" altLang="ko-KR" b="1" dirty="0">
                          <a:solidFill>
                            <a:schemeClr val="tx1"/>
                          </a:solidFill>
                        </a:rPr>
                        <a:t>Static</a:t>
                      </a:r>
                      <a:endParaRPr lang="ko-KR"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latinLnBrk="1"/>
                      <a:r>
                        <a:rPr lang="en-US" altLang="ko-KR" b="1" dirty="0">
                          <a:solidFill>
                            <a:schemeClr val="tx1"/>
                          </a:solidFill>
                        </a:rPr>
                        <a:t>Rotating</a:t>
                      </a:r>
                      <a:endParaRPr lang="ko-KR"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latinLnBrk="1"/>
                      <a:r>
                        <a:rPr lang="en-US" altLang="ko-KR" b="1" dirty="0">
                          <a:solidFill>
                            <a:schemeClr val="tx1"/>
                          </a:solidFill>
                        </a:rPr>
                        <a:t>Classical Mechanics</a:t>
                      </a:r>
                      <a:endParaRPr lang="ko-KR"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latinLnBrk="1"/>
                      <a:r>
                        <a:rPr lang="en-US" altLang="ko-KR" b="1" dirty="0">
                          <a:solidFill>
                            <a:schemeClr val="tx1"/>
                          </a:solidFill>
                        </a:rPr>
                        <a:t>General Relativity</a:t>
                      </a:r>
                      <a:endParaRPr lang="ko-KR"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198662958"/>
                  </a:ext>
                </a:extLst>
              </a:tr>
              <a:tr h="733127">
                <a:tc>
                  <a:txBody>
                    <a:bodyPr/>
                    <a:lstStyle/>
                    <a:p>
                      <a:pPr algn="ctr" latinLnBrk="1"/>
                      <a:r>
                        <a:rPr lang="en-US" altLang="ko-KR" b="1" dirty="0">
                          <a:solidFill>
                            <a:schemeClr val="tx1"/>
                          </a:solidFill>
                        </a:rPr>
                        <a:t>Lane-Emden</a:t>
                      </a:r>
                      <a:endParaRPr lang="ko-KR"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latinLnBrk="1"/>
                      <a:r>
                        <a:rPr lang="ko-KR" altLang="en-US"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endParaRPr lang="ko-KR"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ko-KR" altLang="en-US"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endParaRPr lang="ko-KR"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5280405"/>
                  </a:ext>
                </a:extLst>
              </a:tr>
              <a:tr h="733127">
                <a:tc>
                  <a:txBody>
                    <a:bodyPr/>
                    <a:lstStyle/>
                    <a:p>
                      <a:pPr algn="ctr" latinLnBrk="1"/>
                      <a:r>
                        <a:rPr lang="en-US" altLang="ko-KR" b="1" dirty="0">
                          <a:solidFill>
                            <a:schemeClr val="tx1"/>
                          </a:solidFill>
                        </a:rPr>
                        <a:t>TOV</a:t>
                      </a:r>
                      <a:endParaRPr lang="ko-KR"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ko-KR" altLang="en-US"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endParaRPr lang="ko-KR"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endParaRPr lang="ko-KR"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ko-KR" altLang="en-US"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4957335"/>
                  </a:ext>
                </a:extLst>
              </a:tr>
              <a:tr h="733127">
                <a:tc>
                  <a:txBody>
                    <a:bodyPr/>
                    <a:lstStyle/>
                    <a:p>
                      <a:pPr algn="ctr" latinLnBrk="1"/>
                      <a:r>
                        <a:rPr lang="en-US" altLang="ko-KR" b="1" dirty="0">
                          <a:solidFill>
                            <a:schemeClr val="tx1"/>
                          </a:solidFill>
                        </a:rPr>
                        <a:t>HSCF</a:t>
                      </a:r>
                      <a:endParaRPr lang="ko-KR"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latinLnBrk="1"/>
                      <a:endParaRPr lang="ko-KR"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ko-KR" altLang="en-US"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ko-KR" altLang="en-US"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endParaRPr lang="ko-KR"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3280598"/>
                  </a:ext>
                </a:extLst>
              </a:tr>
              <a:tr h="733127">
                <a:tc>
                  <a:txBody>
                    <a:bodyPr/>
                    <a:lstStyle/>
                    <a:p>
                      <a:pPr algn="ctr" latinLnBrk="1"/>
                      <a:r>
                        <a:rPr lang="en-US" altLang="ko-KR" b="1" dirty="0">
                          <a:solidFill>
                            <a:schemeClr val="tx1"/>
                          </a:solidFill>
                        </a:rPr>
                        <a:t>KEH</a:t>
                      </a:r>
                      <a:endParaRPr lang="ko-KR"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latinLnBrk="1"/>
                      <a:endParaRPr lang="ko-KR"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ko-KR" altLang="en-US"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endParaRPr lang="ko-KR"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ko-KR" altLang="en-US"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503165"/>
                  </a:ext>
                </a:extLst>
              </a:tr>
            </a:tbl>
          </a:graphicData>
        </a:graphic>
      </p:graphicFrame>
      <p:sp>
        <p:nvSpPr>
          <p:cNvPr id="8" name="TextBox 7">
            <a:extLst>
              <a:ext uri="{FF2B5EF4-FFF2-40B4-BE49-F238E27FC236}">
                <a16:creationId xmlns:a16="http://schemas.microsoft.com/office/drawing/2014/main" id="{660E1A7E-9F91-6E0D-93AA-0EBA8DE04ED0}"/>
              </a:ext>
            </a:extLst>
          </p:cNvPr>
          <p:cNvSpPr txBox="1"/>
          <p:nvPr/>
        </p:nvSpPr>
        <p:spPr>
          <a:xfrm>
            <a:off x="683980" y="5537463"/>
            <a:ext cx="8011633" cy="646331"/>
          </a:xfrm>
          <a:prstGeom prst="rect">
            <a:avLst/>
          </a:prstGeom>
          <a:noFill/>
        </p:spPr>
        <p:txBody>
          <a:bodyPr wrap="square" rtlCol="0">
            <a:spAutoFit/>
          </a:bodyPr>
          <a:lstStyle/>
          <a:p>
            <a:r>
              <a:rPr lang="en-US" altLang="ko-KR" dirty="0">
                <a:solidFill>
                  <a:srgbClr val="0000FF"/>
                </a:solidFill>
                <a:latin typeface="Arial" panose="020B0604020202020204" pitchFamily="34" charset="0"/>
                <a:cs typeface="Arial" panose="020B0604020202020204" pitchFamily="34" charset="0"/>
              </a:rPr>
              <a:t>If we use KEH method, we can consider both rotating and general relativistic effects for neutron stars.</a:t>
            </a:r>
            <a:endParaRPr lang="ko-KR" altLang="en-US"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4171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46CC2D-FA87-8C6D-0703-C43DE1B4EEB1}"/>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DC9F14EB-962D-C24A-7F8C-C2D823F0D137}"/>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A443D2B3-6FA5-84FE-940C-5497423932F0}"/>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46DF6A73-AF7F-FC93-382A-AF6165CA04A1}"/>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C6EB248B-F82B-111A-6191-4D23C0197285}"/>
              </a:ext>
            </a:extLst>
          </p:cNvPr>
          <p:cNvSpPr txBox="1"/>
          <p:nvPr/>
        </p:nvSpPr>
        <p:spPr>
          <a:xfrm>
            <a:off x="8789033" y="6336269"/>
            <a:ext cx="466177"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13</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144E5DA6-3003-2D21-A559-0464EEAC0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0582632A-E9D0-5959-1F16-6DE825EA969A}"/>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A9CA794F-42E0-A702-29AE-6A924023D75E}"/>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CF210169-7A09-ACCF-77D6-5374E00E0A8E}"/>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5F16E4B9-3D1F-F4AF-5AA2-ADD8127D0B2C}"/>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8DFA96DC-010D-E085-7CE6-804CBF55E126}"/>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2125AE51-FE5F-32FD-36F8-AC2BD438C550}"/>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D25279C7-65AB-877F-4DEC-72E106AEF35B}"/>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58DD0D4B-4A32-8ABD-4384-6FFBB3E0EC3B}"/>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AEC6C97E-9097-3C0D-9680-18E4532AFB6C}"/>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D96FF8F1-3E57-E370-E303-F45C25FE8D6E}"/>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DCAD0820-9846-66CE-CEDA-47E5ADE51A4E}"/>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BA241C73-A140-8C28-EA15-13CDC026F166}"/>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26129A9E-49CC-7BDB-1D24-41BF767C92C1}"/>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56CA104F-E81D-C3A0-8A92-C46820872E6B}"/>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5404E9BF-355B-46B7-E950-118BA0BB217F}"/>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B41AE76E-3E51-49F7-0BE0-CA6497BAF9A2}"/>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1069DD8B-4703-33A8-290C-C6A8E88D46A7}"/>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329AAE4A-AE19-3445-1DA8-2C91F87CE686}"/>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F1FD9890-0644-392B-E9C4-23D6D2AC66C0}"/>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7E442AEB-C657-82B9-F1F5-55F818AA1755}"/>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2FADE946-2CAB-E062-609C-C570F7DBC1E8}"/>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2BED2C24-4D10-95B2-E47E-B43ED726D26B}"/>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EB3452B1-06D5-11D0-9134-66A17B6DA8BE}"/>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9155B75E-A71A-0FFC-C738-9F6C48D2EBD2}"/>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190FD25D-9D00-D5E2-66FA-EBDA549822AB}"/>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6935964E-0202-023E-AC51-10BFBDD5CA8C}"/>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8E2F1D41-E2B1-3480-B243-F36605B605D7}"/>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8CC95DA7-4AE7-B379-A7B4-9319053E7814}"/>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DB4BBC89-22D6-5EDC-824C-39314B8D24DB}"/>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577C9FE0-1F7C-7EB6-9D3C-C04EA1A71427}"/>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0387C8AB-B4BA-A52C-C9F8-5DB0504B63EE}"/>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9D5A352D-267D-7383-93CF-CF8DAD9E5926}"/>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51AFC72C-5F79-4374-44B8-8F3B9CAB9270}"/>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BEF1DA8A-79E1-36CD-9B5D-2CC3113EBF75}"/>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1C5E5E2E-FC4E-CE45-9809-55D310375FF0}"/>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ADF96C04-CBBD-83FC-1E8E-78585DE66ABD}"/>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58B85589-8A22-AE15-CDCF-4A2482BDDBF8}"/>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3AB55E9A-1A43-BA42-27BE-21EF83B9E889}"/>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9C779D28-4281-1E1C-8197-A3DE93C6546E}"/>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7CF28FF6-0FFE-67F1-375C-5DADEF341817}"/>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D9ED2A47-391F-9551-0D85-6123FFAF469D}"/>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CFFB4B6B-FE54-F5DA-47FC-D245D43F31EC}"/>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90F8D537-3AA0-0DEC-9F69-5641271E606E}"/>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4EAED705-6DB6-66D3-3B38-F7B3FBD92C0F}"/>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D73015BB-C825-E1FA-8385-88FE15BC1A7D}"/>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9BFCAD71-7A08-6F9B-AFEC-79E466E1D9DD}"/>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EF47E498-AAFE-1148-4BD3-14950623998D}"/>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F9E05041-C874-FA2D-6631-F0A540D6A72D}"/>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9D9068B6-77B0-60C9-916E-AEC0C548F1B5}"/>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2EE350B5-1C98-59AA-2AB9-3E5359E37EF7}"/>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0AEE2270-672F-35E7-6B0E-559B7AC3576B}"/>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16F3D05A-BC3B-23B2-298D-EE1DA945A049}"/>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99746E2A-46E6-C0D0-AB35-83F1ED7CCEED}"/>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ADB28489-121E-63E2-8742-429C161099A9}"/>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849C866A-81B2-6BF5-0D9E-D58C6A081DC0}"/>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82660598-6862-0CEA-0B50-BFEA0C632BB5}"/>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C663ED7A-5671-753A-EC7A-38D054A506ED}"/>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0347CFB9-8C3D-8F3C-7700-685FF6C50976}"/>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5" name="TextBox 4">
            <a:extLst>
              <a:ext uri="{FF2B5EF4-FFF2-40B4-BE49-F238E27FC236}">
                <a16:creationId xmlns:a16="http://schemas.microsoft.com/office/drawing/2014/main" id="{88FAE987-5C29-E5BA-5881-BD1B8190EF22}"/>
              </a:ext>
            </a:extLst>
          </p:cNvPr>
          <p:cNvSpPr txBox="1"/>
          <p:nvPr/>
        </p:nvSpPr>
        <p:spPr>
          <a:xfrm>
            <a:off x="41918" y="79007"/>
            <a:ext cx="4241602"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Models of Neutron Stars</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F3470D8-4881-2DB5-6A6B-5BB8EF4080E3}"/>
              </a:ext>
            </a:extLst>
          </p:cNvPr>
          <p:cNvSpPr txBox="1"/>
          <p:nvPr/>
        </p:nvSpPr>
        <p:spPr>
          <a:xfrm>
            <a:off x="517375" y="1233916"/>
            <a:ext cx="3262888" cy="338554"/>
          </a:xfrm>
          <a:prstGeom prst="rect">
            <a:avLst/>
          </a:prstGeom>
          <a:noFill/>
        </p:spPr>
        <p:txBody>
          <a:bodyPr wrap="square" rtlCol="0">
            <a:spAutoFit/>
          </a:bodyPr>
          <a:lstStyle/>
          <a:p>
            <a:r>
              <a:rPr lang="en-US" altLang="ko-KR" sz="1600" b="1" dirty="0">
                <a:latin typeface="Cambria Math" panose="02040503050406030204" pitchFamily="18" charset="0"/>
                <a:ea typeface="Cambria Math" panose="02040503050406030204" pitchFamily="18" charset="0"/>
                <a:cs typeface="Arial" panose="020B0604020202020204" pitchFamily="34" charset="0"/>
              </a:rPr>
              <a:t>◇</a:t>
            </a:r>
            <a:r>
              <a:rPr lang="en-US" altLang="ko-KR" sz="1600" b="1" dirty="0">
                <a:latin typeface="맑은 고딕" panose="020B0503020000020004" pitchFamily="50" charset="-127"/>
                <a:ea typeface="맑은 고딕" panose="020B0503020000020004" pitchFamily="50" charset="-127"/>
                <a:cs typeface="Arial" panose="020B0604020202020204" pitchFamily="34" charset="0"/>
              </a:rPr>
              <a:t> </a:t>
            </a:r>
            <a:r>
              <a:rPr lang="en-US" altLang="ko-KR" sz="1600" b="1" dirty="0">
                <a:latin typeface="Arial" panose="020B0604020202020204" pitchFamily="34" charset="0"/>
                <a:ea typeface="맑은 고딕" panose="020B0503020000020004" pitchFamily="50" charset="-127"/>
                <a:cs typeface="Arial" panose="020B0604020202020204" pitchFamily="34" charset="0"/>
              </a:rPr>
              <a:t>Equilibrium Structure of Star</a:t>
            </a:r>
            <a:endParaRPr lang="en-US" altLang="ko-KR" sz="1600" b="1" dirty="0">
              <a:latin typeface="Arial" panose="020B0604020202020204" pitchFamily="34" charset="0"/>
              <a:cs typeface="Arial" panose="020B0604020202020204" pitchFamily="34" charset="0"/>
            </a:endParaRPr>
          </a:p>
        </p:txBody>
      </p:sp>
      <p:sp>
        <p:nvSpPr>
          <p:cNvPr id="6" name="타원 5">
            <a:extLst>
              <a:ext uri="{FF2B5EF4-FFF2-40B4-BE49-F238E27FC236}">
                <a16:creationId xmlns:a16="http://schemas.microsoft.com/office/drawing/2014/main" id="{066F06B9-4FB4-846D-0AD4-88B83441C2EE}"/>
              </a:ext>
            </a:extLst>
          </p:cNvPr>
          <p:cNvSpPr/>
          <p:nvPr/>
        </p:nvSpPr>
        <p:spPr>
          <a:xfrm>
            <a:off x="6704075" y="1630572"/>
            <a:ext cx="1646186" cy="1646186"/>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타원 7">
            <a:extLst>
              <a:ext uri="{FF2B5EF4-FFF2-40B4-BE49-F238E27FC236}">
                <a16:creationId xmlns:a16="http://schemas.microsoft.com/office/drawing/2014/main" id="{B2B2E55A-A4B2-F749-9991-AF6A4C3D710E}"/>
              </a:ext>
            </a:extLst>
          </p:cNvPr>
          <p:cNvSpPr/>
          <p:nvPr/>
        </p:nvSpPr>
        <p:spPr>
          <a:xfrm>
            <a:off x="7001441" y="1939088"/>
            <a:ext cx="1053313" cy="1053313"/>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a:extLst>
              <a:ext uri="{FF2B5EF4-FFF2-40B4-BE49-F238E27FC236}">
                <a16:creationId xmlns:a16="http://schemas.microsoft.com/office/drawing/2014/main" id="{58DBF641-457C-DF5D-0782-D06EAAA63EF4}"/>
              </a:ext>
            </a:extLst>
          </p:cNvPr>
          <p:cNvSpPr txBox="1"/>
          <p:nvPr/>
        </p:nvSpPr>
        <p:spPr>
          <a:xfrm>
            <a:off x="541671" y="1664342"/>
            <a:ext cx="3238591" cy="338554"/>
          </a:xfrm>
          <a:prstGeom prst="rect">
            <a:avLst/>
          </a:prstGeom>
          <a:noFill/>
        </p:spPr>
        <p:txBody>
          <a:bodyPr wrap="square" rtlCol="0">
            <a:spAutoFit/>
          </a:bodyPr>
          <a:lstStyle/>
          <a:p>
            <a:pPr algn="ctr"/>
            <a:r>
              <a:rPr lang="en-US" altLang="ko-KR" sz="1600" dirty="0">
                <a:latin typeface="Arial" panose="020B0604020202020204" pitchFamily="34" charset="0"/>
                <a:cs typeface="Arial" panose="020B0604020202020204" pitchFamily="34" charset="0"/>
              </a:rPr>
              <a:t>Euler equation (Fluid equation)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B838FB0-091E-263D-CACB-7DB5E73CE310}"/>
                  </a:ext>
                </a:extLst>
              </p:cNvPr>
              <p:cNvSpPr txBox="1"/>
              <p:nvPr/>
            </p:nvSpPr>
            <p:spPr>
              <a:xfrm>
                <a:off x="517375" y="2048005"/>
                <a:ext cx="3527572" cy="6387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𝜌</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m:t>
                          </m:r>
                          <m:acc>
                            <m:accPr>
                              <m:chr m:val="⃗"/>
                              <m:ctrlPr>
                                <a:rPr lang="en-US" altLang="ko-KR" b="0" i="1" smtClean="0">
                                  <a:latin typeface="Cambria Math" panose="02040503050406030204" pitchFamily="18" charset="0"/>
                                </a:rPr>
                              </m:ctrlPr>
                            </m:accPr>
                            <m:e>
                              <m:r>
                                <a:rPr lang="en-US" altLang="ko-KR" b="0" i="1" smtClean="0">
                                  <a:latin typeface="Cambria Math" panose="02040503050406030204" pitchFamily="18" charset="0"/>
                                </a:rPr>
                                <m:t>𝑢</m:t>
                              </m:r>
                            </m:e>
                          </m:acc>
                        </m:num>
                        <m:den>
                          <m:r>
                            <a:rPr lang="en-US" altLang="ko-KR" b="0" i="1" smtClean="0">
                              <a:latin typeface="Cambria Math" panose="02040503050406030204" pitchFamily="18" charset="0"/>
                            </a:rPr>
                            <m:t>𝜕</m:t>
                          </m:r>
                          <m:r>
                            <a:rPr lang="en-US" altLang="ko-KR" b="0" i="1" smtClean="0">
                              <a:latin typeface="Cambria Math" panose="02040503050406030204" pitchFamily="18" charset="0"/>
                            </a:rPr>
                            <m:t>𝑡</m:t>
                          </m:r>
                        </m:den>
                      </m:f>
                      <m:r>
                        <a:rPr lang="en-US" altLang="ko-KR" b="0" i="1" smtClean="0">
                          <a:latin typeface="Cambria Math" panose="02040503050406030204" pitchFamily="18" charset="0"/>
                        </a:rPr>
                        <m:t>+</m:t>
                      </m:r>
                      <m:r>
                        <a:rPr lang="en-US" altLang="ko-KR" b="0" i="1" smtClean="0">
                          <a:latin typeface="Cambria Math" panose="02040503050406030204" pitchFamily="18" charset="0"/>
                        </a:rPr>
                        <m:t>𝜌</m:t>
                      </m:r>
                      <m:acc>
                        <m:accPr>
                          <m:chr m:val="⃗"/>
                          <m:ctrlPr>
                            <a:rPr lang="en-US" altLang="ko-KR" b="0" i="1" smtClean="0">
                              <a:latin typeface="Cambria Math" panose="02040503050406030204" pitchFamily="18" charset="0"/>
                            </a:rPr>
                          </m:ctrlPr>
                        </m:accPr>
                        <m:e>
                          <m:r>
                            <a:rPr lang="en-US" altLang="ko-KR" b="0" i="1" smtClean="0">
                              <a:latin typeface="Cambria Math" panose="02040503050406030204" pitchFamily="18" charset="0"/>
                            </a:rPr>
                            <m:t>𝑢</m:t>
                          </m:r>
                        </m:e>
                      </m:acc>
                      <m:r>
                        <a:rPr lang="en-US" altLang="ko-KR" b="0" i="1" smtClean="0">
                          <a:latin typeface="Cambria Math" panose="02040503050406030204" pitchFamily="18" charset="0"/>
                          <a:ea typeface="Cambria Math" panose="02040503050406030204" pitchFamily="18" charset="0"/>
                        </a:rPr>
                        <m:t>∙</m:t>
                      </m:r>
                      <m:r>
                        <m:rPr>
                          <m:sty m:val="p"/>
                        </m:rPr>
                        <a:rPr lang="en-US" altLang="ko-KR" b="0" i="1" smtClean="0">
                          <a:latin typeface="Cambria Math" panose="02040503050406030204" pitchFamily="18" charset="0"/>
                          <a:ea typeface="Cambria Math" panose="02040503050406030204" pitchFamily="18" charset="0"/>
                        </a:rPr>
                        <m:t>∇</m:t>
                      </m:r>
                      <m:acc>
                        <m:accPr>
                          <m:chr m:val="⃗"/>
                          <m:ctrlPr>
                            <a:rPr lang="en-US" altLang="ko-KR" b="0" i="1" smtClean="0">
                              <a:latin typeface="Cambria Math" panose="02040503050406030204" pitchFamily="18" charset="0"/>
                              <a:ea typeface="Cambria Math" panose="02040503050406030204" pitchFamily="18" charset="0"/>
                            </a:rPr>
                          </m:ctrlPr>
                        </m:accPr>
                        <m:e>
                          <m:r>
                            <a:rPr lang="en-US" altLang="ko-KR" b="0" i="1" smtClean="0">
                              <a:latin typeface="Cambria Math" panose="02040503050406030204" pitchFamily="18" charset="0"/>
                              <a:ea typeface="Cambria Math" panose="02040503050406030204" pitchFamily="18" charset="0"/>
                            </a:rPr>
                            <m:t>𝑢</m:t>
                          </m:r>
                        </m:e>
                      </m:acc>
                      <m:r>
                        <a:rPr lang="en-US" altLang="ko-KR" b="0" i="1" smtClean="0">
                          <a:latin typeface="Cambria Math" panose="02040503050406030204" pitchFamily="18" charset="0"/>
                        </a:rPr>
                        <m:t>+</m:t>
                      </m:r>
                      <m:r>
                        <m:rPr>
                          <m:sty m:val="p"/>
                        </m:rP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𝑃</m:t>
                      </m:r>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𝜌</m:t>
                      </m:r>
                      <m:r>
                        <m:rPr>
                          <m:sty m:val="p"/>
                        </m:rPr>
                        <a:rPr lang="en-US" altLang="ko-KR" b="0" i="1" smtClean="0">
                          <a:latin typeface="Cambria Math" panose="02040503050406030204" pitchFamily="18" charset="0"/>
                          <a:ea typeface="Cambria Math" panose="02040503050406030204" pitchFamily="18" charset="0"/>
                        </a:rPr>
                        <m:t>∇</m:t>
                      </m:r>
                      <m:r>
                        <m:rPr>
                          <m:sty m:val="p"/>
                        </m:rPr>
                        <a:rPr lang="en-US" altLang="ko-KR" b="0" i="0" smtClean="0">
                          <a:latin typeface="Cambria Math" panose="02040503050406030204" pitchFamily="18" charset="0"/>
                          <a:ea typeface="Cambria Math" panose="02040503050406030204" pitchFamily="18" charset="0"/>
                        </a:rPr>
                        <m:t>Φ</m:t>
                      </m:r>
                    </m:oMath>
                  </m:oMathPara>
                </a14:m>
                <a:endParaRPr lang="ko-KR" altLang="en-US" dirty="0"/>
              </a:p>
            </p:txBody>
          </p:sp>
        </mc:Choice>
        <mc:Fallback xmlns="">
          <p:sp>
            <p:nvSpPr>
              <p:cNvPr id="10" name="TextBox 9">
                <a:extLst>
                  <a:ext uri="{FF2B5EF4-FFF2-40B4-BE49-F238E27FC236}">
                    <a16:creationId xmlns:a16="http://schemas.microsoft.com/office/drawing/2014/main" id="{9B838FB0-091E-263D-CACB-7DB5E73CE310}"/>
                  </a:ext>
                </a:extLst>
              </p:cNvPr>
              <p:cNvSpPr txBox="1">
                <a:spLocks noRot="1" noChangeAspect="1" noMove="1" noResize="1" noEditPoints="1" noAdjustHandles="1" noChangeArrowheads="1" noChangeShapeType="1" noTextEdit="1"/>
              </p:cNvSpPr>
              <p:nvPr/>
            </p:nvSpPr>
            <p:spPr>
              <a:xfrm>
                <a:off x="517375" y="2048005"/>
                <a:ext cx="3527572" cy="638765"/>
              </a:xfrm>
              <a:prstGeom prst="rect">
                <a:avLst/>
              </a:prstGeom>
              <a:blipFill>
                <a:blip r:embed="rId4"/>
                <a:stretch>
                  <a:fillRect/>
                </a:stretch>
              </a:blipFill>
            </p:spPr>
            <p:txBody>
              <a:bodyPr/>
              <a:lstStyle/>
              <a:p>
                <a:r>
                  <a:rPr lang="ko-KR" altLang="en-US">
                    <a:noFill/>
                  </a:rPr>
                  <a:t> </a:t>
                </a:r>
              </a:p>
            </p:txBody>
          </p:sp>
        </mc:Fallback>
      </mc:AlternateContent>
      <p:sp>
        <p:nvSpPr>
          <p:cNvPr id="11" name="화살표: 오른쪽 10">
            <a:extLst>
              <a:ext uri="{FF2B5EF4-FFF2-40B4-BE49-F238E27FC236}">
                <a16:creationId xmlns:a16="http://schemas.microsoft.com/office/drawing/2014/main" id="{FB7D9AE9-C643-DB47-5DC0-4983BB617F55}"/>
              </a:ext>
            </a:extLst>
          </p:cNvPr>
          <p:cNvSpPr/>
          <p:nvPr/>
        </p:nvSpPr>
        <p:spPr>
          <a:xfrm rot="19625989">
            <a:off x="7998998" y="1992994"/>
            <a:ext cx="250177" cy="18412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화살표: 오른쪽 11">
            <a:extLst>
              <a:ext uri="{FF2B5EF4-FFF2-40B4-BE49-F238E27FC236}">
                <a16:creationId xmlns:a16="http://schemas.microsoft.com/office/drawing/2014/main" id="{89DE4AE0-4A82-FB07-D8EB-A8DFD157F7DA}"/>
              </a:ext>
            </a:extLst>
          </p:cNvPr>
          <p:cNvSpPr/>
          <p:nvPr/>
        </p:nvSpPr>
        <p:spPr>
          <a:xfrm rot="8907547">
            <a:off x="7683681" y="2183346"/>
            <a:ext cx="250177" cy="184126"/>
          </a:xfrm>
          <a:prstGeom prst="rightArrow">
            <a:avLst/>
          </a:prstGeom>
          <a:solidFill>
            <a:srgbClr val="00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2F0A120-3EA9-1DA9-B527-5DFF4030EAC0}"/>
                  </a:ext>
                </a:extLst>
              </p:cNvPr>
              <p:cNvSpPr txBox="1"/>
              <p:nvPr/>
            </p:nvSpPr>
            <p:spPr>
              <a:xfrm>
                <a:off x="6926801" y="1486760"/>
                <a:ext cx="2404427" cy="338554"/>
              </a:xfrm>
              <a:prstGeom prst="rect">
                <a:avLst/>
              </a:prstGeom>
              <a:noFill/>
            </p:spPr>
            <p:txBody>
              <a:bodyPr wrap="square" rtlCol="0">
                <a:spAutoFit/>
              </a:bodyPr>
              <a:lstStyle/>
              <a:p>
                <a:r>
                  <a:rPr lang="en-US" altLang="ko-KR" sz="1600" dirty="0">
                    <a:solidFill>
                      <a:srgbClr val="FF0000"/>
                    </a:solidFill>
                    <a:latin typeface="Arial" panose="020B0604020202020204" pitchFamily="34" charset="0"/>
                    <a:cs typeface="Arial" panose="020B0604020202020204" pitchFamily="34" charset="0"/>
                  </a:rPr>
                  <a:t>Pressure Gradient </a:t>
                </a:r>
                <a14:m>
                  <m:oMath xmlns:m="http://schemas.openxmlformats.org/officeDocument/2006/math">
                    <m:r>
                      <m:rPr>
                        <m:sty m:val="p"/>
                      </m:rPr>
                      <a:rPr lang="en-US" altLang="ko-KR" sz="1600" i="1" smtClean="0">
                        <a:solidFill>
                          <a:srgbClr val="FF0000"/>
                        </a:solidFill>
                        <a:latin typeface="Cambria Math" panose="02040503050406030204" pitchFamily="18" charset="0"/>
                        <a:ea typeface="Cambria Math" panose="02040503050406030204" pitchFamily="18" charset="0"/>
                      </a:rPr>
                      <m:t>∇</m:t>
                    </m:r>
                    <m:r>
                      <a:rPr lang="en-US" altLang="ko-KR" sz="1600" b="0" i="1" smtClean="0">
                        <a:solidFill>
                          <a:srgbClr val="FF0000"/>
                        </a:solidFill>
                        <a:latin typeface="Cambria Math" panose="02040503050406030204" pitchFamily="18" charset="0"/>
                        <a:ea typeface="Cambria Math" panose="02040503050406030204" pitchFamily="18" charset="0"/>
                      </a:rPr>
                      <m:t>𝑃</m:t>
                    </m:r>
                  </m:oMath>
                </a14:m>
                <a:endParaRPr lang="ko-KR" altLang="en-US" sz="1600" dirty="0">
                  <a:solidFill>
                    <a:srgbClr val="FF0000"/>
                  </a:solidFill>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D2F0A120-3EA9-1DA9-B527-5DFF4030EAC0}"/>
                  </a:ext>
                </a:extLst>
              </p:cNvPr>
              <p:cNvSpPr txBox="1">
                <a:spLocks noRot="1" noChangeAspect="1" noMove="1" noResize="1" noEditPoints="1" noAdjustHandles="1" noChangeArrowheads="1" noChangeShapeType="1" noTextEdit="1"/>
              </p:cNvSpPr>
              <p:nvPr/>
            </p:nvSpPr>
            <p:spPr>
              <a:xfrm>
                <a:off x="6926801" y="1486760"/>
                <a:ext cx="2404427" cy="338554"/>
              </a:xfrm>
              <a:prstGeom prst="rect">
                <a:avLst/>
              </a:prstGeom>
              <a:blipFill>
                <a:blip r:embed="rId5"/>
                <a:stretch>
                  <a:fillRect l="-1266" t="-5455" b="-2363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C13079F-E2F1-25A4-9D4A-857466C448FC}"/>
                  </a:ext>
                </a:extLst>
              </p:cNvPr>
              <p:cNvSpPr txBox="1"/>
              <p:nvPr/>
            </p:nvSpPr>
            <p:spPr>
              <a:xfrm>
                <a:off x="6372825" y="2462954"/>
                <a:ext cx="1424446" cy="338554"/>
              </a:xfrm>
              <a:prstGeom prst="rect">
                <a:avLst/>
              </a:prstGeom>
              <a:noFill/>
            </p:spPr>
            <p:txBody>
              <a:bodyPr wrap="square" rtlCol="0">
                <a:spAutoFit/>
              </a:bodyPr>
              <a:lstStyle/>
              <a:p>
                <a:r>
                  <a:rPr lang="en-US" altLang="ko-KR" sz="1600" dirty="0">
                    <a:solidFill>
                      <a:srgbClr val="0000FF"/>
                    </a:solidFill>
                    <a:latin typeface="Arial" panose="020B0604020202020204" pitchFamily="34" charset="0"/>
                    <a:cs typeface="Arial" panose="020B0604020202020204" pitchFamily="34" charset="0"/>
                  </a:rPr>
                  <a:t>Gravity </a:t>
                </a:r>
                <a14:m>
                  <m:oMath xmlns:m="http://schemas.openxmlformats.org/officeDocument/2006/math">
                    <m:r>
                      <a:rPr lang="en-US" altLang="ko-KR" sz="1600">
                        <a:solidFill>
                          <a:srgbClr val="0000FF"/>
                        </a:solidFill>
                        <a:latin typeface="Cambria Math" panose="02040503050406030204" pitchFamily="18" charset="0"/>
                        <a:ea typeface="Cambria Math" panose="02040503050406030204" pitchFamily="18" charset="0"/>
                      </a:rPr>
                      <m:t>−</m:t>
                    </m:r>
                    <m:r>
                      <a:rPr lang="en-US" altLang="ko-KR" sz="1600" b="0" i="1" smtClean="0">
                        <a:solidFill>
                          <a:srgbClr val="0000FF"/>
                        </a:solidFill>
                        <a:latin typeface="Cambria Math" panose="02040503050406030204" pitchFamily="18" charset="0"/>
                        <a:ea typeface="Cambria Math" panose="02040503050406030204" pitchFamily="18" charset="0"/>
                      </a:rPr>
                      <m:t>𝜌</m:t>
                    </m:r>
                    <m:r>
                      <m:rPr>
                        <m:sty m:val="p"/>
                      </m:rPr>
                      <a:rPr lang="en-US" altLang="ko-KR" sz="1600" i="1" smtClean="0">
                        <a:solidFill>
                          <a:srgbClr val="0000FF"/>
                        </a:solidFill>
                        <a:latin typeface="Cambria Math" panose="02040503050406030204" pitchFamily="18" charset="0"/>
                        <a:ea typeface="Cambria Math" panose="02040503050406030204" pitchFamily="18" charset="0"/>
                      </a:rPr>
                      <m:t>∇</m:t>
                    </m:r>
                    <m:r>
                      <m:rPr>
                        <m:sty m:val="p"/>
                      </m:rPr>
                      <a:rPr lang="en-US" altLang="ko-KR" sz="1600" b="0" i="0" smtClean="0">
                        <a:solidFill>
                          <a:srgbClr val="0000FF"/>
                        </a:solidFill>
                        <a:latin typeface="Cambria Math" panose="02040503050406030204" pitchFamily="18" charset="0"/>
                        <a:ea typeface="Cambria Math" panose="02040503050406030204" pitchFamily="18" charset="0"/>
                      </a:rPr>
                      <m:t>Φ</m:t>
                    </m:r>
                  </m:oMath>
                </a14:m>
                <a:endParaRPr lang="ko-KR" altLang="en-US" sz="1600" dirty="0">
                  <a:solidFill>
                    <a:srgbClr val="0000FF"/>
                  </a:solidFill>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3C13079F-E2F1-25A4-9D4A-857466C448FC}"/>
                  </a:ext>
                </a:extLst>
              </p:cNvPr>
              <p:cNvSpPr txBox="1">
                <a:spLocks noRot="1" noChangeAspect="1" noMove="1" noResize="1" noEditPoints="1" noAdjustHandles="1" noChangeArrowheads="1" noChangeShapeType="1" noTextEdit="1"/>
              </p:cNvSpPr>
              <p:nvPr/>
            </p:nvSpPr>
            <p:spPr>
              <a:xfrm>
                <a:off x="6372825" y="2462954"/>
                <a:ext cx="1424446" cy="338554"/>
              </a:xfrm>
              <a:prstGeom prst="rect">
                <a:avLst/>
              </a:prstGeom>
              <a:blipFill>
                <a:blip r:embed="rId6"/>
                <a:stretch>
                  <a:fillRect l="-2137" t="-5357" b="-76786"/>
                </a:stretch>
              </a:blipFill>
            </p:spPr>
            <p:txBody>
              <a:bodyPr/>
              <a:lstStyle/>
              <a:p>
                <a:r>
                  <a:rPr lang="ko-KR" altLang="en-US">
                    <a:noFill/>
                  </a:rPr>
                  <a:t> </a:t>
                </a:r>
              </a:p>
            </p:txBody>
          </p:sp>
        </mc:Fallback>
      </mc:AlternateContent>
      <p:sp>
        <p:nvSpPr>
          <p:cNvPr id="15" name="TextBox 14">
            <a:extLst>
              <a:ext uri="{FF2B5EF4-FFF2-40B4-BE49-F238E27FC236}">
                <a16:creationId xmlns:a16="http://schemas.microsoft.com/office/drawing/2014/main" id="{223FDBAC-7EC7-8F52-4C7B-8CD7C2345BAC}"/>
              </a:ext>
            </a:extLst>
          </p:cNvPr>
          <p:cNvSpPr txBox="1"/>
          <p:nvPr/>
        </p:nvSpPr>
        <p:spPr>
          <a:xfrm>
            <a:off x="4031159" y="1665304"/>
            <a:ext cx="1738619" cy="348876"/>
          </a:xfrm>
          <a:prstGeom prst="rect">
            <a:avLst/>
          </a:prstGeom>
          <a:noFill/>
        </p:spPr>
        <p:txBody>
          <a:bodyPr wrap="square" rtlCol="0">
            <a:spAutoFit/>
          </a:bodyPr>
          <a:lstStyle/>
          <a:p>
            <a:pPr algn="ctr"/>
            <a:r>
              <a:rPr lang="en-US" altLang="ko-KR" sz="1600" dirty="0">
                <a:latin typeface="Arial" panose="020B0604020202020204" pitchFamily="34" charset="0"/>
                <a:cs typeface="Arial" panose="020B0604020202020204" pitchFamily="34" charset="0"/>
              </a:rPr>
              <a:t>Structure of Star</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3CA2889-E1FD-5788-19FA-DB1A31660DEA}"/>
                  </a:ext>
                </a:extLst>
              </p:cNvPr>
              <p:cNvSpPr txBox="1"/>
              <p:nvPr/>
            </p:nvSpPr>
            <p:spPr>
              <a:xfrm>
                <a:off x="2343005" y="2792640"/>
                <a:ext cx="1646187" cy="5073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ko-KR" sz="1200" b="0" i="1" smtClean="0">
                              <a:solidFill>
                                <a:srgbClr val="00B050"/>
                              </a:solidFill>
                              <a:latin typeface="Cambria Math" panose="02040503050406030204" pitchFamily="18" charset="0"/>
                            </a:rPr>
                          </m:ctrlPr>
                        </m:dPr>
                        <m:e>
                          <m:r>
                            <a:rPr lang="en-US" altLang="ko-KR" sz="1200" i="1">
                              <a:solidFill>
                                <a:srgbClr val="00B050"/>
                              </a:solidFill>
                              <a:latin typeface="Cambria Math" panose="02040503050406030204" pitchFamily="18" charset="0"/>
                            </a:rPr>
                            <m:t>𝑢</m:t>
                          </m:r>
                          <m:r>
                            <a:rPr lang="en-US" altLang="ko-KR" sz="1200" i="1">
                              <a:solidFill>
                                <a:srgbClr val="00B050"/>
                              </a:solidFill>
                              <a:latin typeface="Cambria Math" panose="02040503050406030204" pitchFamily="18" charset="0"/>
                            </a:rPr>
                            <m:t>=0, </m:t>
                          </m:r>
                          <m:f>
                            <m:fPr>
                              <m:ctrlPr>
                                <a:rPr lang="en-US" altLang="ko-KR" sz="1200" i="1">
                                  <a:solidFill>
                                    <a:srgbClr val="00B050"/>
                                  </a:solidFill>
                                  <a:latin typeface="Cambria Math" panose="02040503050406030204" pitchFamily="18" charset="0"/>
                                </a:rPr>
                              </m:ctrlPr>
                            </m:fPr>
                            <m:num>
                              <m:r>
                                <a:rPr lang="en-US" altLang="ko-KR" sz="1200" i="1">
                                  <a:solidFill>
                                    <a:srgbClr val="00B050"/>
                                  </a:solidFill>
                                  <a:latin typeface="Cambria Math" panose="02040503050406030204" pitchFamily="18" charset="0"/>
                                </a:rPr>
                                <m:t>𝜕</m:t>
                              </m:r>
                            </m:num>
                            <m:den>
                              <m:r>
                                <a:rPr lang="en-US" altLang="ko-KR" sz="1200" i="1">
                                  <a:solidFill>
                                    <a:srgbClr val="00B050"/>
                                  </a:solidFill>
                                  <a:latin typeface="Cambria Math" panose="02040503050406030204" pitchFamily="18" charset="0"/>
                                </a:rPr>
                                <m:t>𝜕</m:t>
                              </m:r>
                              <m:r>
                                <a:rPr lang="en-US" altLang="ko-KR" sz="1200" i="1">
                                  <a:solidFill>
                                    <a:srgbClr val="00B050"/>
                                  </a:solidFill>
                                  <a:latin typeface="Cambria Math" panose="02040503050406030204" pitchFamily="18" charset="0"/>
                                </a:rPr>
                                <m:t>𝑡</m:t>
                              </m:r>
                            </m:den>
                          </m:f>
                          <m:r>
                            <a:rPr lang="en-US" altLang="ko-KR" sz="1200" i="1">
                              <a:solidFill>
                                <a:srgbClr val="00B050"/>
                              </a:solidFill>
                              <a:latin typeface="Cambria Math" panose="02040503050406030204" pitchFamily="18" charset="0"/>
                            </a:rPr>
                            <m:t>=0</m:t>
                          </m:r>
                        </m:e>
                      </m:d>
                    </m:oMath>
                  </m:oMathPara>
                </a14:m>
                <a:endParaRPr lang="ko-KR" altLang="en-US" sz="1200" dirty="0">
                  <a:solidFill>
                    <a:srgbClr val="00B050"/>
                  </a:solidFill>
                </a:endParaRPr>
              </a:p>
            </p:txBody>
          </p:sp>
        </mc:Choice>
        <mc:Fallback xmlns="">
          <p:sp>
            <p:nvSpPr>
              <p:cNvPr id="16" name="TextBox 15">
                <a:extLst>
                  <a:ext uri="{FF2B5EF4-FFF2-40B4-BE49-F238E27FC236}">
                    <a16:creationId xmlns:a16="http://schemas.microsoft.com/office/drawing/2014/main" id="{03CA2889-E1FD-5788-19FA-DB1A31660DEA}"/>
                  </a:ext>
                </a:extLst>
              </p:cNvPr>
              <p:cNvSpPr txBox="1">
                <a:spLocks noRot="1" noChangeAspect="1" noMove="1" noResize="1" noEditPoints="1" noAdjustHandles="1" noChangeArrowheads="1" noChangeShapeType="1" noTextEdit="1"/>
              </p:cNvSpPr>
              <p:nvPr/>
            </p:nvSpPr>
            <p:spPr>
              <a:xfrm>
                <a:off x="2343005" y="2792640"/>
                <a:ext cx="1646187" cy="507318"/>
              </a:xfrm>
              <a:prstGeom prst="rect">
                <a:avLst/>
              </a:prstGeom>
              <a:blipFill>
                <a:blip r:embed="rId7"/>
                <a:stretch>
                  <a:fillRect/>
                </a:stretch>
              </a:blipFill>
            </p:spPr>
            <p:txBody>
              <a:bodyPr/>
              <a:lstStyle/>
              <a:p>
                <a:r>
                  <a:rPr lang="ko-KR" altLang="en-US">
                    <a:noFill/>
                  </a:rPr>
                  <a:t> </a:t>
                </a:r>
              </a:p>
            </p:txBody>
          </p:sp>
        </mc:Fallback>
      </mc:AlternateContent>
      <p:sp>
        <p:nvSpPr>
          <p:cNvPr id="17" name="TextBox 16">
            <a:extLst>
              <a:ext uri="{FF2B5EF4-FFF2-40B4-BE49-F238E27FC236}">
                <a16:creationId xmlns:a16="http://schemas.microsoft.com/office/drawing/2014/main" id="{DF98A956-9494-810F-B6C1-35E962842308}"/>
              </a:ext>
            </a:extLst>
          </p:cNvPr>
          <p:cNvSpPr txBox="1"/>
          <p:nvPr/>
        </p:nvSpPr>
        <p:spPr>
          <a:xfrm>
            <a:off x="462012" y="2896182"/>
            <a:ext cx="2311260" cy="307777"/>
          </a:xfrm>
          <a:prstGeom prst="rect">
            <a:avLst/>
          </a:prstGeom>
          <a:noFill/>
        </p:spPr>
        <p:txBody>
          <a:bodyPr wrap="square" rtlCol="0">
            <a:spAutoFit/>
          </a:bodyPr>
          <a:lstStyle/>
          <a:p>
            <a:pPr algn="ctr"/>
            <a:r>
              <a:rPr lang="en-US" altLang="ko-KR" sz="1400" dirty="0">
                <a:solidFill>
                  <a:srgbClr val="00B050"/>
                </a:solidFill>
                <a:latin typeface="Arial" panose="020B0604020202020204" pitchFamily="34" charset="0"/>
                <a:cs typeface="Arial" panose="020B0604020202020204" pitchFamily="34" charset="0"/>
              </a:rPr>
              <a:t>Hydrostatic equilibrium</a:t>
            </a:r>
          </a:p>
        </p:txBody>
      </p:sp>
      <p:sp>
        <p:nvSpPr>
          <p:cNvPr id="18" name="TextBox 17">
            <a:extLst>
              <a:ext uri="{FF2B5EF4-FFF2-40B4-BE49-F238E27FC236}">
                <a16:creationId xmlns:a16="http://schemas.microsoft.com/office/drawing/2014/main" id="{4A2A7B7E-69C2-9FA3-A82F-5EEB319F4EE0}"/>
              </a:ext>
            </a:extLst>
          </p:cNvPr>
          <p:cNvSpPr txBox="1"/>
          <p:nvPr/>
        </p:nvSpPr>
        <p:spPr>
          <a:xfrm>
            <a:off x="510065" y="3153379"/>
            <a:ext cx="2154258" cy="307777"/>
          </a:xfrm>
          <a:prstGeom prst="rect">
            <a:avLst/>
          </a:prstGeom>
          <a:noFill/>
        </p:spPr>
        <p:txBody>
          <a:bodyPr wrap="square" rtlCol="0">
            <a:spAutoFit/>
          </a:bodyPr>
          <a:lstStyle/>
          <a:p>
            <a:pPr algn="ctr"/>
            <a:r>
              <a:rPr lang="en-US" altLang="ko-KR" sz="1400" dirty="0">
                <a:solidFill>
                  <a:srgbClr val="00B050"/>
                </a:solidFill>
                <a:latin typeface="Arial" panose="020B0604020202020204" pitchFamily="34" charset="0"/>
                <a:cs typeface="Arial" panose="020B0604020202020204" pitchFamily="34" charset="0"/>
              </a:rPr>
              <a:t>Spherical coordinates</a:t>
            </a:r>
          </a:p>
        </p:txBody>
      </p:sp>
      <p:sp>
        <p:nvSpPr>
          <p:cNvPr id="19" name="화살표: 왼쪽으로 구부러짐 18">
            <a:extLst>
              <a:ext uri="{FF2B5EF4-FFF2-40B4-BE49-F238E27FC236}">
                <a16:creationId xmlns:a16="http://schemas.microsoft.com/office/drawing/2014/main" id="{0DB3C52A-5F8F-4BE3-D9B4-0996FE95E7D2}"/>
              </a:ext>
            </a:extLst>
          </p:cNvPr>
          <p:cNvSpPr/>
          <p:nvPr/>
        </p:nvSpPr>
        <p:spPr>
          <a:xfrm rot="10800000">
            <a:off x="368984" y="2527389"/>
            <a:ext cx="237557" cy="520145"/>
          </a:xfrm>
          <a:prstGeom prst="curvedLef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388ED54-10BF-F255-78CB-4763624BDB39}"/>
                  </a:ext>
                </a:extLst>
              </p:cNvPr>
              <p:cNvSpPr txBox="1"/>
              <p:nvPr/>
            </p:nvSpPr>
            <p:spPr>
              <a:xfrm>
                <a:off x="4120150" y="2135293"/>
                <a:ext cx="1701982" cy="6182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𝑑𝑃</m:t>
                          </m:r>
                        </m:num>
                        <m:den>
                          <m:r>
                            <a:rPr lang="en-US" altLang="ko-KR" b="0" i="1" smtClean="0">
                              <a:latin typeface="Cambria Math" panose="02040503050406030204" pitchFamily="18" charset="0"/>
                            </a:rPr>
                            <m:t>𝑑𝑟</m:t>
                          </m:r>
                        </m:den>
                      </m:f>
                      <m:r>
                        <a:rPr lang="en-US" altLang="ko-KR" b="0" i="1" smtClean="0">
                          <a:latin typeface="Cambria Math" panose="02040503050406030204" pitchFamily="18" charset="0"/>
                        </a:rPr>
                        <m:t>=−</m:t>
                      </m:r>
                      <m:r>
                        <a:rPr lang="en-US" altLang="ko-KR" b="0" i="1" smtClean="0">
                          <a:latin typeface="Cambria Math" panose="02040503050406030204" pitchFamily="18" charset="0"/>
                        </a:rPr>
                        <m:t>𝜌</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𝐺</m:t>
                          </m:r>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𝑀</m:t>
                              </m:r>
                            </m:e>
                            <m:sub>
                              <m:r>
                                <a:rPr lang="en-US" altLang="ko-KR" b="0" i="1" smtClean="0">
                                  <a:latin typeface="Cambria Math" panose="02040503050406030204" pitchFamily="18" charset="0"/>
                                </a:rPr>
                                <m:t>𝑟</m:t>
                              </m:r>
                            </m:sub>
                          </m:sSub>
                        </m:num>
                        <m:den>
                          <m:sSup>
                            <m:sSupPr>
                              <m:ctrlPr>
                                <a:rPr lang="en-US" altLang="ko-KR" b="0" i="1" smtClean="0">
                                  <a:latin typeface="Cambria Math" panose="02040503050406030204" pitchFamily="18" charset="0"/>
                                </a:rPr>
                              </m:ctrlPr>
                            </m:sSupPr>
                            <m:e>
                              <m:r>
                                <a:rPr lang="en-US" altLang="ko-KR" b="0" i="1" smtClean="0">
                                  <a:latin typeface="Cambria Math" panose="02040503050406030204" pitchFamily="18" charset="0"/>
                                </a:rPr>
                                <m:t>𝑟</m:t>
                              </m:r>
                            </m:e>
                            <m:sup>
                              <m:r>
                                <a:rPr lang="en-US" altLang="ko-KR" b="0" i="1" smtClean="0">
                                  <a:latin typeface="Cambria Math" panose="02040503050406030204" pitchFamily="18" charset="0"/>
                                </a:rPr>
                                <m:t>2</m:t>
                              </m:r>
                            </m:sup>
                          </m:sSup>
                        </m:den>
                      </m:f>
                    </m:oMath>
                  </m:oMathPara>
                </a14:m>
                <a:endParaRPr lang="en-US" altLang="ko-KR" b="0" dirty="0"/>
              </a:p>
            </p:txBody>
          </p:sp>
        </mc:Choice>
        <mc:Fallback xmlns="">
          <p:sp>
            <p:nvSpPr>
              <p:cNvPr id="20" name="TextBox 19">
                <a:extLst>
                  <a:ext uri="{FF2B5EF4-FFF2-40B4-BE49-F238E27FC236}">
                    <a16:creationId xmlns:a16="http://schemas.microsoft.com/office/drawing/2014/main" id="{0388ED54-10BF-F255-78CB-4763624BDB39}"/>
                  </a:ext>
                </a:extLst>
              </p:cNvPr>
              <p:cNvSpPr txBox="1">
                <a:spLocks noRot="1" noChangeAspect="1" noMove="1" noResize="1" noEditPoints="1" noAdjustHandles="1" noChangeArrowheads="1" noChangeShapeType="1" noTextEdit="1"/>
              </p:cNvSpPr>
              <p:nvPr/>
            </p:nvSpPr>
            <p:spPr>
              <a:xfrm>
                <a:off x="4120150" y="2135293"/>
                <a:ext cx="1701982" cy="618246"/>
              </a:xfrm>
              <a:prstGeom prst="rect">
                <a:avLst/>
              </a:prstGeom>
              <a:blipFill>
                <a:blip r:embed="rId8"/>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C58EBFC-90B1-79FF-289E-4E60D3D0D1D6}"/>
                  </a:ext>
                </a:extLst>
              </p:cNvPr>
              <p:cNvSpPr txBox="1"/>
              <p:nvPr/>
            </p:nvSpPr>
            <p:spPr>
              <a:xfrm>
                <a:off x="4044947" y="2787108"/>
                <a:ext cx="2256893" cy="6925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𝑀</m:t>
                          </m:r>
                        </m:e>
                        <m:sub>
                          <m:r>
                            <a:rPr lang="en-US" altLang="ko-KR" b="0" i="1" smtClean="0">
                              <a:latin typeface="Cambria Math" panose="02040503050406030204" pitchFamily="18" charset="0"/>
                            </a:rPr>
                            <m:t>𝑟</m:t>
                          </m:r>
                        </m:sub>
                      </m:sSub>
                      <m:r>
                        <a:rPr lang="en-US" altLang="ko-KR" b="0" i="1" smtClean="0">
                          <a:latin typeface="Cambria Math" panose="02040503050406030204" pitchFamily="18" charset="0"/>
                        </a:rPr>
                        <m:t>=4</m:t>
                      </m:r>
                      <m:r>
                        <a:rPr lang="en-US" altLang="ko-KR" b="0" i="1" smtClean="0">
                          <a:latin typeface="Cambria Math" panose="02040503050406030204" pitchFamily="18" charset="0"/>
                        </a:rPr>
                        <m:t>𝜋</m:t>
                      </m:r>
                      <m:nary>
                        <m:naryPr>
                          <m:ctrlPr>
                            <a:rPr lang="en-US" altLang="ko-KR" b="0" i="1" smtClean="0">
                              <a:latin typeface="Cambria Math" panose="02040503050406030204" pitchFamily="18" charset="0"/>
                            </a:rPr>
                          </m:ctrlPr>
                        </m:naryPr>
                        <m:sub>
                          <m:r>
                            <m:rPr>
                              <m:brk m:alnAt="23"/>
                            </m:rPr>
                            <a:rPr lang="en-US" altLang="ko-KR" b="0" i="1" smtClean="0">
                              <a:latin typeface="Cambria Math" panose="02040503050406030204" pitchFamily="18" charset="0"/>
                            </a:rPr>
                            <m:t>0</m:t>
                          </m:r>
                        </m:sub>
                        <m:sup>
                          <m:r>
                            <a:rPr lang="en-US" altLang="ko-KR" b="0" i="1" smtClean="0">
                              <a:latin typeface="Cambria Math" panose="02040503050406030204" pitchFamily="18" charset="0"/>
                            </a:rPr>
                            <m:t>𝑟</m:t>
                          </m:r>
                        </m:sup>
                        <m:e>
                          <m:r>
                            <a:rPr lang="en-US" altLang="ko-KR" b="0" i="1" smtClean="0">
                              <a:latin typeface="Cambria Math" panose="02040503050406030204" pitchFamily="18" charset="0"/>
                            </a:rPr>
                            <m:t>𝜌</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𝑟</m:t>
                              </m:r>
                            </m:e>
                          </m:d>
                          <m:sSup>
                            <m:sSupPr>
                              <m:ctrlPr>
                                <a:rPr lang="en-US" altLang="ko-KR" b="0" i="1" smtClean="0">
                                  <a:latin typeface="Cambria Math" panose="02040503050406030204" pitchFamily="18" charset="0"/>
                                </a:rPr>
                              </m:ctrlPr>
                            </m:sSupPr>
                            <m:e>
                              <m:r>
                                <a:rPr lang="en-US" altLang="ko-KR" b="0" i="1" smtClean="0">
                                  <a:latin typeface="Cambria Math" panose="02040503050406030204" pitchFamily="18" charset="0"/>
                                </a:rPr>
                                <m:t>𝑟</m:t>
                              </m:r>
                            </m:e>
                            <m:sup>
                              <m:r>
                                <a:rPr lang="en-US" altLang="ko-KR" b="0" i="1" smtClean="0">
                                  <a:latin typeface="Cambria Math" panose="02040503050406030204" pitchFamily="18" charset="0"/>
                                </a:rPr>
                                <m:t>2</m:t>
                              </m:r>
                            </m:sup>
                          </m:sSup>
                          <m:r>
                            <a:rPr lang="en-US" altLang="ko-KR" b="0" i="1" smtClean="0">
                              <a:latin typeface="Cambria Math" panose="02040503050406030204" pitchFamily="18" charset="0"/>
                            </a:rPr>
                            <m:t>𝑑𝑟</m:t>
                          </m:r>
                        </m:e>
                      </m:nary>
                    </m:oMath>
                  </m:oMathPara>
                </a14:m>
                <a:endParaRPr lang="en-US" altLang="ko-KR" b="0" dirty="0"/>
              </a:p>
            </p:txBody>
          </p:sp>
        </mc:Choice>
        <mc:Fallback xmlns="">
          <p:sp>
            <p:nvSpPr>
              <p:cNvPr id="21" name="TextBox 20">
                <a:extLst>
                  <a:ext uri="{FF2B5EF4-FFF2-40B4-BE49-F238E27FC236}">
                    <a16:creationId xmlns:a16="http://schemas.microsoft.com/office/drawing/2014/main" id="{CC58EBFC-90B1-79FF-289E-4E60D3D0D1D6}"/>
                  </a:ext>
                </a:extLst>
              </p:cNvPr>
              <p:cNvSpPr txBox="1">
                <a:spLocks noRot="1" noChangeAspect="1" noMove="1" noResize="1" noEditPoints="1" noAdjustHandles="1" noChangeArrowheads="1" noChangeShapeType="1" noTextEdit="1"/>
              </p:cNvSpPr>
              <p:nvPr/>
            </p:nvSpPr>
            <p:spPr>
              <a:xfrm>
                <a:off x="4044947" y="2787108"/>
                <a:ext cx="2256893" cy="692562"/>
              </a:xfrm>
              <a:prstGeom prst="rect">
                <a:avLst/>
              </a:prstGeom>
              <a:blipFill>
                <a:blip r:embed="rId9"/>
                <a:stretch>
                  <a:fillRect/>
                </a:stretch>
              </a:blipFill>
            </p:spPr>
            <p:txBody>
              <a:bodyPr/>
              <a:lstStyle/>
              <a:p>
                <a:r>
                  <a:rPr lang="ko-KR" altLang="en-US">
                    <a:noFill/>
                  </a:rPr>
                  <a:t> </a:t>
                </a:r>
              </a:p>
            </p:txBody>
          </p:sp>
        </mc:Fallback>
      </mc:AlternateContent>
      <p:sp>
        <p:nvSpPr>
          <p:cNvPr id="22" name="화살표: 오른쪽 21">
            <a:extLst>
              <a:ext uri="{FF2B5EF4-FFF2-40B4-BE49-F238E27FC236}">
                <a16:creationId xmlns:a16="http://schemas.microsoft.com/office/drawing/2014/main" id="{5BB26404-584C-EB2D-6F09-EBBDA76766CE}"/>
              </a:ext>
            </a:extLst>
          </p:cNvPr>
          <p:cNvSpPr/>
          <p:nvPr/>
        </p:nvSpPr>
        <p:spPr>
          <a:xfrm rot="9051448">
            <a:off x="3376340" y="3889948"/>
            <a:ext cx="1422026" cy="99587"/>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EF4AA5D-B84B-3187-AC94-B8AC48578FFC}"/>
                  </a:ext>
                </a:extLst>
              </p:cNvPr>
              <p:cNvSpPr txBox="1"/>
              <p:nvPr/>
            </p:nvSpPr>
            <p:spPr>
              <a:xfrm rot="19861621">
                <a:off x="3116507" y="3892607"/>
                <a:ext cx="2256893"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1200" b="0" i="1" smtClean="0">
                          <a:solidFill>
                            <a:srgbClr val="0000FF"/>
                          </a:solidFill>
                          <a:latin typeface="Cambria Math" panose="02040503050406030204" pitchFamily="18" charset="0"/>
                        </a:rPr>
                        <m:t>𝑑</m:t>
                      </m:r>
                      <m:sSub>
                        <m:sSubPr>
                          <m:ctrlPr>
                            <a:rPr lang="en-US" altLang="ko-KR" sz="1200" b="0" i="1" smtClean="0">
                              <a:solidFill>
                                <a:srgbClr val="0000FF"/>
                              </a:solidFill>
                              <a:latin typeface="Cambria Math" panose="02040503050406030204" pitchFamily="18" charset="0"/>
                            </a:rPr>
                          </m:ctrlPr>
                        </m:sSubPr>
                        <m:e>
                          <m:r>
                            <a:rPr lang="en-US" altLang="ko-KR" sz="1200" b="0" i="1" smtClean="0">
                              <a:solidFill>
                                <a:srgbClr val="0000FF"/>
                              </a:solidFill>
                              <a:latin typeface="Cambria Math" panose="02040503050406030204" pitchFamily="18" charset="0"/>
                            </a:rPr>
                            <m:t>𝑀</m:t>
                          </m:r>
                        </m:e>
                        <m:sub>
                          <m:r>
                            <a:rPr lang="en-US" altLang="ko-KR" sz="1200" b="0" i="1" smtClean="0">
                              <a:solidFill>
                                <a:srgbClr val="0000FF"/>
                              </a:solidFill>
                              <a:latin typeface="Cambria Math" panose="02040503050406030204" pitchFamily="18" charset="0"/>
                            </a:rPr>
                            <m:t>𝑟</m:t>
                          </m:r>
                        </m:sub>
                      </m:sSub>
                      <m:r>
                        <a:rPr lang="en-US" altLang="ko-KR" sz="1200" b="0" i="1" smtClean="0">
                          <a:solidFill>
                            <a:srgbClr val="0000FF"/>
                          </a:solidFill>
                          <a:latin typeface="Cambria Math" panose="02040503050406030204" pitchFamily="18" charset="0"/>
                        </a:rPr>
                        <m:t>=4</m:t>
                      </m:r>
                      <m:r>
                        <a:rPr lang="en-US" altLang="ko-KR" sz="1200" b="0" i="1" smtClean="0">
                          <a:solidFill>
                            <a:srgbClr val="0000FF"/>
                          </a:solidFill>
                          <a:latin typeface="Cambria Math" panose="02040503050406030204" pitchFamily="18" charset="0"/>
                        </a:rPr>
                        <m:t>𝜋𝜌</m:t>
                      </m:r>
                      <m:d>
                        <m:dPr>
                          <m:ctrlPr>
                            <a:rPr lang="en-US" altLang="ko-KR" sz="1200" i="1">
                              <a:solidFill>
                                <a:srgbClr val="0000FF"/>
                              </a:solidFill>
                              <a:latin typeface="Cambria Math" panose="02040503050406030204" pitchFamily="18" charset="0"/>
                            </a:rPr>
                          </m:ctrlPr>
                        </m:dPr>
                        <m:e>
                          <m:r>
                            <a:rPr lang="en-US" altLang="ko-KR" sz="1200" i="1">
                              <a:solidFill>
                                <a:srgbClr val="0000FF"/>
                              </a:solidFill>
                              <a:latin typeface="Cambria Math" panose="02040503050406030204" pitchFamily="18" charset="0"/>
                            </a:rPr>
                            <m:t>𝑟</m:t>
                          </m:r>
                        </m:e>
                      </m:d>
                      <m:sSup>
                        <m:sSupPr>
                          <m:ctrlPr>
                            <a:rPr lang="en-US" altLang="ko-KR" sz="1200" i="1">
                              <a:solidFill>
                                <a:srgbClr val="0000FF"/>
                              </a:solidFill>
                              <a:latin typeface="Cambria Math" panose="02040503050406030204" pitchFamily="18" charset="0"/>
                            </a:rPr>
                          </m:ctrlPr>
                        </m:sSupPr>
                        <m:e>
                          <m:r>
                            <a:rPr lang="en-US" altLang="ko-KR" sz="1200" i="1">
                              <a:solidFill>
                                <a:srgbClr val="0000FF"/>
                              </a:solidFill>
                              <a:latin typeface="Cambria Math" panose="02040503050406030204" pitchFamily="18" charset="0"/>
                            </a:rPr>
                            <m:t>𝑟</m:t>
                          </m:r>
                        </m:e>
                        <m:sup>
                          <m:r>
                            <a:rPr lang="en-US" altLang="ko-KR" sz="1200" i="1">
                              <a:solidFill>
                                <a:srgbClr val="0000FF"/>
                              </a:solidFill>
                              <a:latin typeface="Cambria Math" panose="02040503050406030204" pitchFamily="18" charset="0"/>
                            </a:rPr>
                            <m:t>2</m:t>
                          </m:r>
                        </m:sup>
                      </m:sSup>
                      <m:r>
                        <a:rPr lang="en-US" altLang="ko-KR" sz="1200" i="1">
                          <a:solidFill>
                            <a:srgbClr val="0000FF"/>
                          </a:solidFill>
                          <a:latin typeface="Cambria Math" panose="02040503050406030204" pitchFamily="18" charset="0"/>
                        </a:rPr>
                        <m:t>𝑑𝑟</m:t>
                      </m:r>
                    </m:oMath>
                  </m:oMathPara>
                </a14:m>
                <a:endParaRPr lang="en-US" altLang="ko-KR" sz="1200" b="0" dirty="0">
                  <a:solidFill>
                    <a:srgbClr val="0000FF"/>
                  </a:solidFill>
                </a:endParaRPr>
              </a:p>
            </p:txBody>
          </p:sp>
        </mc:Choice>
        <mc:Fallback xmlns="">
          <p:sp>
            <p:nvSpPr>
              <p:cNvPr id="23" name="TextBox 22">
                <a:extLst>
                  <a:ext uri="{FF2B5EF4-FFF2-40B4-BE49-F238E27FC236}">
                    <a16:creationId xmlns:a16="http://schemas.microsoft.com/office/drawing/2014/main" id="{0EF4AA5D-B84B-3187-AC94-B8AC48578FFC}"/>
                  </a:ext>
                </a:extLst>
              </p:cNvPr>
              <p:cNvSpPr txBox="1">
                <a:spLocks noRot="1" noChangeAspect="1" noMove="1" noResize="1" noEditPoints="1" noAdjustHandles="1" noChangeArrowheads="1" noChangeShapeType="1" noTextEdit="1"/>
              </p:cNvSpPr>
              <p:nvPr/>
            </p:nvSpPr>
            <p:spPr>
              <a:xfrm rot="19861621">
                <a:off x="3116507" y="3892607"/>
                <a:ext cx="2256893" cy="276999"/>
              </a:xfrm>
              <a:prstGeom prst="rect">
                <a:avLst/>
              </a:prstGeom>
              <a:blipFill>
                <a:blip r:embed="rId10"/>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C34CC2A-1E59-F652-59D2-A6DAACE45EC1}"/>
                  </a:ext>
                </a:extLst>
              </p:cNvPr>
              <p:cNvSpPr txBox="1"/>
              <p:nvPr/>
            </p:nvSpPr>
            <p:spPr>
              <a:xfrm rot="19808851">
                <a:off x="3324553" y="3445506"/>
                <a:ext cx="1204375" cy="494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ko-KR" sz="1200" b="0" i="1" smtClean="0">
                              <a:solidFill>
                                <a:srgbClr val="0000FF"/>
                              </a:solidFill>
                              <a:latin typeface="Cambria Math" panose="02040503050406030204" pitchFamily="18" charset="0"/>
                            </a:rPr>
                          </m:ctrlPr>
                        </m:fPr>
                        <m:num>
                          <m:sSup>
                            <m:sSupPr>
                              <m:ctrlPr>
                                <a:rPr lang="en-US" altLang="ko-KR" sz="1200" b="0" i="1" smtClean="0">
                                  <a:solidFill>
                                    <a:srgbClr val="0000FF"/>
                                  </a:solidFill>
                                  <a:latin typeface="Cambria Math" panose="02040503050406030204" pitchFamily="18" charset="0"/>
                                </a:rPr>
                              </m:ctrlPr>
                            </m:sSupPr>
                            <m:e>
                              <m:r>
                                <a:rPr lang="en-US" altLang="ko-KR" sz="1200" b="0" i="1" smtClean="0">
                                  <a:solidFill>
                                    <a:srgbClr val="0000FF"/>
                                  </a:solidFill>
                                  <a:latin typeface="Cambria Math" panose="02040503050406030204" pitchFamily="18" charset="0"/>
                                </a:rPr>
                                <m:t>𝑟</m:t>
                              </m:r>
                            </m:e>
                            <m:sup>
                              <m:r>
                                <a:rPr lang="en-US" altLang="ko-KR" sz="1200" b="0" i="1" smtClean="0">
                                  <a:solidFill>
                                    <a:srgbClr val="0000FF"/>
                                  </a:solidFill>
                                  <a:latin typeface="Cambria Math" panose="02040503050406030204" pitchFamily="18" charset="0"/>
                                </a:rPr>
                                <m:t>2</m:t>
                              </m:r>
                            </m:sup>
                          </m:sSup>
                        </m:num>
                        <m:den>
                          <m:r>
                            <a:rPr lang="en-US" altLang="ko-KR" sz="1200" b="0" i="1" smtClean="0">
                              <a:solidFill>
                                <a:srgbClr val="0000FF"/>
                              </a:solidFill>
                              <a:latin typeface="Cambria Math" panose="02040503050406030204" pitchFamily="18" charset="0"/>
                            </a:rPr>
                            <m:t>𝜌</m:t>
                          </m:r>
                        </m:den>
                      </m:f>
                      <m:f>
                        <m:fPr>
                          <m:ctrlPr>
                            <a:rPr lang="en-US" altLang="ko-KR" sz="1200" b="0" i="1" smtClean="0">
                              <a:solidFill>
                                <a:srgbClr val="0000FF"/>
                              </a:solidFill>
                              <a:latin typeface="Cambria Math" panose="02040503050406030204" pitchFamily="18" charset="0"/>
                            </a:rPr>
                          </m:ctrlPr>
                        </m:fPr>
                        <m:num>
                          <m:r>
                            <a:rPr lang="en-US" altLang="ko-KR" sz="1200" b="0" i="1" smtClean="0">
                              <a:solidFill>
                                <a:srgbClr val="0000FF"/>
                              </a:solidFill>
                              <a:latin typeface="Cambria Math" panose="02040503050406030204" pitchFamily="18" charset="0"/>
                            </a:rPr>
                            <m:t>𝑑𝑃</m:t>
                          </m:r>
                        </m:num>
                        <m:den>
                          <m:r>
                            <a:rPr lang="en-US" altLang="ko-KR" sz="1200" b="0" i="1" smtClean="0">
                              <a:solidFill>
                                <a:srgbClr val="0000FF"/>
                              </a:solidFill>
                              <a:latin typeface="Cambria Math" panose="02040503050406030204" pitchFamily="18" charset="0"/>
                            </a:rPr>
                            <m:t>𝑑𝑟</m:t>
                          </m:r>
                        </m:den>
                      </m:f>
                      <m:r>
                        <a:rPr lang="en-US" altLang="ko-KR" sz="1200" b="0" i="1" smtClean="0">
                          <a:solidFill>
                            <a:srgbClr val="0000FF"/>
                          </a:solidFill>
                          <a:latin typeface="Cambria Math" panose="02040503050406030204" pitchFamily="18" charset="0"/>
                        </a:rPr>
                        <m:t>=−</m:t>
                      </m:r>
                      <m:r>
                        <a:rPr lang="en-US" altLang="ko-KR" sz="1200" b="0" i="1" smtClean="0">
                          <a:solidFill>
                            <a:srgbClr val="0000FF"/>
                          </a:solidFill>
                          <a:latin typeface="Cambria Math" panose="02040503050406030204" pitchFamily="18" charset="0"/>
                        </a:rPr>
                        <m:t>𝐺</m:t>
                      </m:r>
                      <m:sSub>
                        <m:sSubPr>
                          <m:ctrlPr>
                            <a:rPr lang="en-US" altLang="ko-KR" sz="1200" b="0" i="1" smtClean="0">
                              <a:solidFill>
                                <a:srgbClr val="0000FF"/>
                              </a:solidFill>
                              <a:latin typeface="Cambria Math" panose="02040503050406030204" pitchFamily="18" charset="0"/>
                            </a:rPr>
                          </m:ctrlPr>
                        </m:sSubPr>
                        <m:e>
                          <m:r>
                            <a:rPr lang="en-US" altLang="ko-KR" sz="1200" b="0" i="1" smtClean="0">
                              <a:solidFill>
                                <a:srgbClr val="0000FF"/>
                              </a:solidFill>
                              <a:latin typeface="Cambria Math" panose="02040503050406030204" pitchFamily="18" charset="0"/>
                            </a:rPr>
                            <m:t>𝑀</m:t>
                          </m:r>
                        </m:e>
                        <m:sub>
                          <m:r>
                            <a:rPr lang="en-US" altLang="ko-KR" sz="1200" b="0" i="1" smtClean="0">
                              <a:solidFill>
                                <a:srgbClr val="0000FF"/>
                              </a:solidFill>
                              <a:latin typeface="Cambria Math" panose="02040503050406030204" pitchFamily="18" charset="0"/>
                            </a:rPr>
                            <m:t>𝑟</m:t>
                          </m:r>
                        </m:sub>
                      </m:sSub>
                    </m:oMath>
                  </m:oMathPara>
                </a14:m>
                <a:endParaRPr lang="en-US" altLang="ko-KR" sz="1200" b="0" dirty="0">
                  <a:solidFill>
                    <a:srgbClr val="0000FF"/>
                  </a:solidFill>
                </a:endParaRPr>
              </a:p>
            </p:txBody>
          </p:sp>
        </mc:Choice>
        <mc:Fallback xmlns="">
          <p:sp>
            <p:nvSpPr>
              <p:cNvPr id="24" name="TextBox 23">
                <a:extLst>
                  <a:ext uri="{FF2B5EF4-FFF2-40B4-BE49-F238E27FC236}">
                    <a16:creationId xmlns:a16="http://schemas.microsoft.com/office/drawing/2014/main" id="{1C34CC2A-1E59-F652-59D2-A6DAACE45EC1}"/>
                  </a:ext>
                </a:extLst>
              </p:cNvPr>
              <p:cNvSpPr txBox="1">
                <a:spLocks noRot="1" noChangeAspect="1" noMove="1" noResize="1" noEditPoints="1" noAdjustHandles="1" noChangeArrowheads="1" noChangeShapeType="1" noTextEdit="1"/>
              </p:cNvSpPr>
              <p:nvPr/>
            </p:nvSpPr>
            <p:spPr>
              <a:xfrm rot="19808851">
                <a:off x="3324553" y="3445506"/>
                <a:ext cx="1204375" cy="494110"/>
              </a:xfrm>
              <a:prstGeom prst="rect">
                <a:avLst/>
              </a:prstGeom>
              <a:blipFill>
                <a:blip r:embed="rId11"/>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F5DECA5-15F5-F728-1ED0-47DE03D607FC}"/>
                  </a:ext>
                </a:extLst>
              </p:cNvPr>
              <p:cNvSpPr txBox="1"/>
              <p:nvPr/>
            </p:nvSpPr>
            <p:spPr>
              <a:xfrm>
                <a:off x="693174" y="4181265"/>
                <a:ext cx="2771226" cy="7203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1</m:t>
                          </m:r>
                        </m:num>
                        <m:den>
                          <m:sSup>
                            <m:sSupPr>
                              <m:ctrlPr>
                                <a:rPr lang="en-US" altLang="ko-KR" b="0" i="1" smtClean="0">
                                  <a:latin typeface="Cambria Math" panose="02040503050406030204" pitchFamily="18" charset="0"/>
                                </a:rPr>
                              </m:ctrlPr>
                            </m:sSupPr>
                            <m:e>
                              <m:r>
                                <a:rPr lang="en-US" altLang="ko-KR" b="0" i="1" smtClean="0">
                                  <a:latin typeface="Cambria Math" panose="02040503050406030204" pitchFamily="18" charset="0"/>
                                </a:rPr>
                                <m:t>𝑟</m:t>
                              </m:r>
                            </m:e>
                            <m:sup>
                              <m:r>
                                <a:rPr lang="en-US" altLang="ko-KR" b="0" i="1" smtClean="0">
                                  <a:latin typeface="Cambria Math" panose="02040503050406030204" pitchFamily="18" charset="0"/>
                                </a:rPr>
                                <m:t>2</m:t>
                              </m:r>
                            </m:sup>
                          </m:sSup>
                        </m:den>
                      </m:f>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𝑑</m:t>
                          </m:r>
                        </m:num>
                        <m:den>
                          <m:r>
                            <a:rPr lang="en-US" altLang="ko-KR" b="0" i="1" smtClean="0">
                              <a:latin typeface="Cambria Math" panose="02040503050406030204" pitchFamily="18" charset="0"/>
                            </a:rPr>
                            <m:t>𝑑𝑟</m:t>
                          </m:r>
                        </m:den>
                      </m:f>
                      <m:d>
                        <m:dPr>
                          <m:ctrlPr>
                            <a:rPr lang="en-US" altLang="ko-KR" b="0" i="1" smtClean="0">
                              <a:latin typeface="Cambria Math" panose="02040503050406030204" pitchFamily="18" charset="0"/>
                            </a:rPr>
                          </m:ctrlPr>
                        </m:dPr>
                        <m:e>
                          <m:f>
                            <m:fPr>
                              <m:ctrlPr>
                                <a:rPr lang="en-US" altLang="ko-KR" b="0" i="1" smtClean="0">
                                  <a:latin typeface="Cambria Math" panose="02040503050406030204" pitchFamily="18" charset="0"/>
                                </a:rPr>
                              </m:ctrlPr>
                            </m:fPr>
                            <m:num>
                              <m:sSup>
                                <m:sSupPr>
                                  <m:ctrlPr>
                                    <a:rPr lang="en-US" altLang="ko-KR" b="0" i="1" smtClean="0">
                                      <a:latin typeface="Cambria Math" panose="02040503050406030204" pitchFamily="18" charset="0"/>
                                    </a:rPr>
                                  </m:ctrlPr>
                                </m:sSupPr>
                                <m:e>
                                  <m:r>
                                    <a:rPr lang="en-US" altLang="ko-KR" b="0" i="1" smtClean="0">
                                      <a:latin typeface="Cambria Math" panose="02040503050406030204" pitchFamily="18" charset="0"/>
                                    </a:rPr>
                                    <m:t>𝑟</m:t>
                                  </m:r>
                                </m:e>
                                <m:sup>
                                  <m:r>
                                    <a:rPr lang="en-US" altLang="ko-KR" b="0" i="1" smtClean="0">
                                      <a:latin typeface="Cambria Math" panose="02040503050406030204" pitchFamily="18" charset="0"/>
                                    </a:rPr>
                                    <m:t>2</m:t>
                                  </m:r>
                                </m:sup>
                              </m:sSup>
                            </m:num>
                            <m:den>
                              <m:r>
                                <a:rPr lang="en-US" altLang="ko-KR" b="0" i="1" smtClean="0">
                                  <a:latin typeface="Cambria Math" panose="02040503050406030204" pitchFamily="18" charset="0"/>
                                </a:rPr>
                                <m:t>𝜌</m:t>
                              </m:r>
                            </m:den>
                          </m:f>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𝑑𝑃</m:t>
                              </m:r>
                            </m:num>
                            <m:den>
                              <m:r>
                                <a:rPr lang="en-US" altLang="ko-KR" b="0" i="1" smtClean="0">
                                  <a:latin typeface="Cambria Math" panose="02040503050406030204" pitchFamily="18" charset="0"/>
                                </a:rPr>
                                <m:t>𝑑𝑟</m:t>
                              </m:r>
                            </m:den>
                          </m:f>
                        </m:e>
                      </m:d>
                      <m:r>
                        <a:rPr lang="en-US" altLang="ko-KR" b="0" i="1" smtClean="0">
                          <a:latin typeface="Cambria Math" panose="02040503050406030204" pitchFamily="18" charset="0"/>
                        </a:rPr>
                        <m:t>=−4</m:t>
                      </m:r>
                      <m:r>
                        <a:rPr lang="en-US" altLang="ko-KR" b="0" i="1" smtClean="0">
                          <a:latin typeface="Cambria Math" panose="02040503050406030204" pitchFamily="18" charset="0"/>
                        </a:rPr>
                        <m:t>𝜋</m:t>
                      </m:r>
                      <m:r>
                        <a:rPr lang="en-US" altLang="ko-KR" b="0" i="1" smtClean="0">
                          <a:latin typeface="Cambria Math" panose="02040503050406030204" pitchFamily="18" charset="0"/>
                        </a:rPr>
                        <m:t>𝐺</m:t>
                      </m:r>
                      <m:r>
                        <a:rPr lang="en-US" altLang="ko-KR" b="0" i="1" smtClean="0">
                          <a:latin typeface="Cambria Math" panose="02040503050406030204" pitchFamily="18" charset="0"/>
                        </a:rPr>
                        <m:t>𝜌</m:t>
                      </m:r>
                    </m:oMath>
                  </m:oMathPara>
                </a14:m>
                <a:endParaRPr lang="en-US" altLang="ko-KR" b="0" dirty="0"/>
              </a:p>
            </p:txBody>
          </p:sp>
        </mc:Choice>
        <mc:Fallback xmlns="">
          <p:sp>
            <p:nvSpPr>
              <p:cNvPr id="25" name="TextBox 24">
                <a:extLst>
                  <a:ext uri="{FF2B5EF4-FFF2-40B4-BE49-F238E27FC236}">
                    <a16:creationId xmlns:a16="http://schemas.microsoft.com/office/drawing/2014/main" id="{6F5DECA5-15F5-F728-1ED0-47DE03D607FC}"/>
                  </a:ext>
                </a:extLst>
              </p:cNvPr>
              <p:cNvSpPr txBox="1">
                <a:spLocks noRot="1" noChangeAspect="1" noMove="1" noResize="1" noEditPoints="1" noAdjustHandles="1" noChangeArrowheads="1" noChangeShapeType="1" noTextEdit="1"/>
              </p:cNvSpPr>
              <p:nvPr/>
            </p:nvSpPr>
            <p:spPr>
              <a:xfrm>
                <a:off x="693174" y="4181265"/>
                <a:ext cx="2771226" cy="720325"/>
              </a:xfrm>
              <a:prstGeom prst="rect">
                <a:avLst/>
              </a:prstGeom>
              <a:blipFill>
                <a:blip r:embed="rId12"/>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4EBAECA-00CB-9813-4D21-2ADAE34C0E26}"/>
                  </a:ext>
                </a:extLst>
              </p:cNvPr>
              <p:cNvSpPr txBox="1"/>
              <p:nvPr/>
            </p:nvSpPr>
            <p:spPr>
              <a:xfrm>
                <a:off x="670692" y="4882151"/>
                <a:ext cx="1650381"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𝑃</m:t>
                      </m:r>
                      <m:r>
                        <a:rPr lang="en-US" altLang="ko-KR" b="0" i="1" smtClean="0">
                          <a:latin typeface="Cambria Math" panose="02040503050406030204" pitchFamily="18" charset="0"/>
                        </a:rPr>
                        <m:t>=</m:t>
                      </m:r>
                      <m:r>
                        <a:rPr lang="en-US" altLang="ko-KR" b="0" i="1" smtClean="0">
                          <a:latin typeface="Cambria Math" panose="02040503050406030204" pitchFamily="18" charset="0"/>
                        </a:rPr>
                        <m:t>𝐾</m:t>
                      </m:r>
                      <m:sSup>
                        <m:sSupPr>
                          <m:ctrlPr>
                            <a:rPr lang="en-US" altLang="ko-KR" b="0" i="1" smtClean="0">
                              <a:latin typeface="Cambria Math" panose="02040503050406030204" pitchFamily="18" charset="0"/>
                            </a:rPr>
                          </m:ctrlPr>
                        </m:sSupPr>
                        <m:e>
                          <m:r>
                            <a:rPr lang="en-US" altLang="ko-KR" b="0" i="1" smtClean="0">
                              <a:latin typeface="Cambria Math" panose="02040503050406030204" pitchFamily="18" charset="0"/>
                            </a:rPr>
                            <m:t>𝜌</m:t>
                          </m:r>
                        </m:e>
                        <m:sup>
                          <m:r>
                            <a:rPr lang="en-US" altLang="ko-KR" b="0" i="1" smtClean="0">
                              <a:latin typeface="Cambria Math" panose="02040503050406030204" pitchFamily="18" charset="0"/>
                            </a:rPr>
                            <m:t>1+</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1</m:t>
                              </m:r>
                            </m:num>
                            <m:den>
                              <m:r>
                                <a:rPr lang="en-US" altLang="ko-KR" b="0" i="1" smtClean="0">
                                  <a:latin typeface="Cambria Math" panose="02040503050406030204" pitchFamily="18" charset="0"/>
                                </a:rPr>
                                <m:t>𝑁</m:t>
                              </m:r>
                            </m:den>
                          </m:f>
                        </m:sup>
                      </m:sSup>
                    </m:oMath>
                  </m:oMathPara>
                </a14:m>
                <a:endParaRPr lang="ko-KR" altLang="en-US" dirty="0"/>
              </a:p>
            </p:txBody>
          </p:sp>
        </mc:Choice>
        <mc:Fallback xmlns="">
          <p:sp>
            <p:nvSpPr>
              <p:cNvPr id="26" name="TextBox 25">
                <a:extLst>
                  <a:ext uri="{FF2B5EF4-FFF2-40B4-BE49-F238E27FC236}">
                    <a16:creationId xmlns:a16="http://schemas.microsoft.com/office/drawing/2014/main" id="{B4EBAECA-00CB-9813-4D21-2ADAE34C0E26}"/>
                  </a:ext>
                </a:extLst>
              </p:cNvPr>
              <p:cNvSpPr txBox="1">
                <a:spLocks noRot="1" noChangeAspect="1" noMove="1" noResize="1" noEditPoints="1" noAdjustHandles="1" noChangeArrowheads="1" noChangeShapeType="1" noTextEdit="1"/>
              </p:cNvSpPr>
              <p:nvPr/>
            </p:nvSpPr>
            <p:spPr>
              <a:xfrm>
                <a:off x="670692" y="4882151"/>
                <a:ext cx="1650381" cy="493277"/>
              </a:xfrm>
              <a:prstGeom prst="rect">
                <a:avLst/>
              </a:prstGeom>
              <a:blipFill>
                <a:blip r:embed="rId13"/>
                <a:stretch>
                  <a:fillRect/>
                </a:stretch>
              </a:blipFill>
            </p:spPr>
            <p:txBody>
              <a:bodyPr/>
              <a:lstStyle/>
              <a:p>
                <a:r>
                  <a:rPr lang="ko-KR" altLang="en-US">
                    <a:noFill/>
                  </a:rPr>
                  <a:t> </a:t>
                </a:r>
              </a:p>
            </p:txBody>
          </p:sp>
        </mc:Fallback>
      </mc:AlternateContent>
      <p:sp>
        <p:nvSpPr>
          <p:cNvPr id="27" name="TextBox 26">
            <a:extLst>
              <a:ext uri="{FF2B5EF4-FFF2-40B4-BE49-F238E27FC236}">
                <a16:creationId xmlns:a16="http://schemas.microsoft.com/office/drawing/2014/main" id="{23238C1D-AC2E-6A38-1D04-5FE1494729F5}"/>
              </a:ext>
            </a:extLst>
          </p:cNvPr>
          <p:cNvSpPr txBox="1"/>
          <p:nvPr/>
        </p:nvSpPr>
        <p:spPr>
          <a:xfrm>
            <a:off x="2166155" y="4946699"/>
            <a:ext cx="1817650" cy="338554"/>
          </a:xfrm>
          <a:prstGeom prst="rect">
            <a:avLst/>
          </a:prstGeom>
          <a:noFill/>
        </p:spPr>
        <p:txBody>
          <a:bodyPr wrap="square" rtlCol="0">
            <a:spAutoFit/>
          </a:bodyPr>
          <a:lstStyle/>
          <a:p>
            <a:r>
              <a:rPr lang="en-US" altLang="ko-KR" sz="1600" dirty="0" err="1">
                <a:latin typeface="Arial" panose="020B0604020202020204" pitchFamily="34" charset="0"/>
                <a:cs typeface="Arial" panose="020B0604020202020204" pitchFamily="34" charset="0"/>
              </a:rPr>
              <a:t>Polytrope</a:t>
            </a:r>
            <a:r>
              <a:rPr lang="en-US" altLang="ko-KR" sz="1600" dirty="0">
                <a:latin typeface="Arial" panose="020B0604020202020204" pitchFamily="34" charset="0"/>
                <a:cs typeface="Arial" panose="020B0604020202020204" pitchFamily="34" charset="0"/>
              </a:rPr>
              <a:t> </a:t>
            </a:r>
            <a:r>
              <a:rPr lang="en-US" altLang="ko-KR" sz="1600" dirty="0" err="1">
                <a:latin typeface="Arial" panose="020B0604020202020204" pitchFamily="34" charset="0"/>
                <a:cs typeface="Arial" panose="020B0604020202020204" pitchFamily="34" charset="0"/>
              </a:rPr>
              <a:t>EoS</a:t>
            </a:r>
            <a:endParaRPr lang="ko-KR" altLang="en-US" sz="1600" dirty="0">
              <a:latin typeface="Arial" panose="020B0604020202020204" pitchFamily="34" charset="0"/>
              <a:cs typeface="Arial" panose="020B0604020202020204" pitchFamily="34" charset="0"/>
            </a:endParaRPr>
          </a:p>
        </p:txBody>
      </p:sp>
      <p:sp>
        <p:nvSpPr>
          <p:cNvPr id="28" name="화살표: 오른쪽 27">
            <a:extLst>
              <a:ext uri="{FF2B5EF4-FFF2-40B4-BE49-F238E27FC236}">
                <a16:creationId xmlns:a16="http://schemas.microsoft.com/office/drawing/2014/main" id="{C947F840-FDE7-4AEB-FDD3-CA933C5E9277}"/>
              </a:ext>
            </a:extLst>
          </p:cNvPr>
          <p:cNvSpPr/>
          <p:nvPr/>
        </p:nvSpPr>
        <p:spPr>
          <a:xfrm>
            <a:off x="3931924" y="4374075"/>
            <a:ext cx="2254017" cy="41703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TextBox 28">
            <a:extLst>
              <a:ext uri="{FF2B5EF4-FFF2-40B4-BE49-F238E27FC236}">
                <a16:creationId xmlns:a16="http://schemas.microsoft.com/office/drawing/2014/main" id="{E9CE0F5E-C253-BDB6-9F8F-4C8ECC0E2450}"/>
              </a:ext>
            </a:extLst>
          </p:cNvPr>
          <p:cNvSpPr txBox="1"/>
          <p:nvPr/>
        </p:nvSpPr>
        <p:spPr>
          <a:xfrm>
            <a:off x="522967" y="3730668"/>
            <a:ext cx="2387501" cy="338554"/>
          </a:xfrm>
          <a:prstGeom prst="rect">
            <a:avLst/>
          </a:prstGeom>
          <a:noFill/>
        </p:spPr>
        <p:txBody>
          <a:bodyPr wrap="square" rtlCol="0">
            <a:spAutoFit/>
          </a:bodyPr>
          <a:lstStyle/>
          <a:p>
            <a:r>
              <a:rPr lang="en-US" altLang="ko-KR" sz="1600" b="1" dirty="0">
                <a:latin typeface="Cambria Math" panose="02040503050406030204" pitchFamily="18" charset="0"/>
                <a:ea typeface="Cambria Math" panose="02040503050406030204" pitchFamily="18" charset="0"/>
                <a:cs typeface="Arial" panose="020B0604020202020204" pitchFamily="34" charset="0"/>
              </a:rPr>
              <a:t>◇</a:t>
            </a:r>
            <a:r>
              <a:rPr lang="en-US" altLang="ko-KR" sz="1600" b="1" dirty="0">
                <a:latin typeface="맑은 고딕" panose="020B0503020000020004" pitchFamily="50" charset="-127"/>
                <a:ea typeface="맑은 고딕" panose="020B0503020000020004" pitchFamily="50" charset="-127"/>
                <a:cs typeface="Arial" panose="020B0604020202020204" pitchFamily="34" charset="0"/>
              </a:rPr>
              <a:t> </a:t>
            </a:r>
            <a:r>
              <a:rPr lang="en-US" altLang="ko-KR" sz="1600" b="1" dirty="0">
                <a:latin typeface="Arial" panose="020B0604020202020204" pitchFamily="34" charset="0"/>
                <a:ea typeface="맑은 고딕" panose="020B0503020000020004" pitchFamily="50" charset="-127"/>
                <a:cs typeface="Arial" panose="020B0604020202020204" pitchFamily="34" charset="0"/>
              </a:rPr>
              <a:t>Dimensionless form</a:t>
            </a:r>
            <a:endParaRPr lang="en-US" altLang="ko-KR" sz="16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758E1ED-3AF0-1CFE-2ABE-6A00907C01ED}"/>
                  </a:ext>
                </a:extLst>
              </p:cNvPr>
              <p:cNvSpPr txBox="1"/>
              <p:nvPr/>
            </p:nvSpPr>
            <p:spPr>
              <a:xfrm>
                <a:off x="6150824" y="5227428"/>
                <a:ext cx="2113455" cy="6455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ko-KR" sz="1600" b="0" i="1" smtClean="0">
                              <a:solidFill>
                                <a:schemeClr val="tx1"/>
                              </a:solidFill>
                              <a:latin typeface="Cambria Math" panose="02040503050406030204" pitchFamily="18" charset="0"/>
                              <a:ea typeface="Cambria Math" panose="02040503050406030204" pitchFamily="18" charset="0"/>
                            </a:rPr>
                          </m:ctrlPr>
                        </m:fPr>
                        <m:num>
                          <m:r>
                            <a:rPr lang="en-US" altLang="ko-KR" sz="1600" b="0" i="1" smtClean="0">
                              <a:solidFill>
                                <a:schemeClr val="tx1"/>
                              </a:solidFill>
                              <a:latin typeface="Cambria Math" panose="02040503050406030204" pitchFamily="18" charset="0"/>
                              <a:ea typeface="Cambria Math" panose="02040503050406030204" pitchFamily="18" charset="0"/>
                            </a:rPr>
                            <m:t>1</m:t>
                          </m:r>
                        </m:num>
                        <m:den>
                          <m:sSup>
                            <m:sSupPr>
                              <m:ctrlPr>
                                <a:rPr lang="en-US" altLang="ko-KR" sz="1600" b="0" i="1" smtClean="0">
                                  <a:solidFill>
                                    <a:schemeClr val="tx1"/>
                                  </a:solidFill>
                                  <a:latin typeface="Cambria Math" panose="02040503050406030204" pitchFamily="18" charset="0"/>
                                  <a:ea typeface="Cambria Math" panose="02040503050406030204" pitchFamily="18" charset="0"/>
                                </a:rPr>
                              </m:ctrlPr>
                            </m:sSupPr>
                            <m:e>
                              <m:r>
                                <a:rPr lang="ko-KR" altLang="en-US" sz="1600" i="1">
                                  <a:latin typeface="Cambria Math" panose="02040503050406030204" pitchFamily="18" charset="0"/>
                                  <a:ea typeface="Cambria Math" panose="02040503050406030204" pitchFamily="18" charset="0"/>
                                </a:rPr>
                                <m:t>𝜉</m:t>
                              </m:r>
                            </m:e>
                            <m:sup>
                              <m:r>
                                <a:rPr lang="en-US" altLang="ko-KR" sz="1600" b="0" i="1" smtClean="0">
                                  <a:solidFill>
                                    <a:schemeClr val="tx1"/>
                                  </a:solidFill>
                                  <a:latin typeface="Cambria Math" panose="02040503050406030204" pitchFamily="18" charset="0"/>
                                  <a:ea typeface="Cambria Math" panose="02040503050406030204" pitchFamily="18" charset="0"/>
                                </a:rPr>
                                <m:t>2</m:t>
                              </m:r>
                            </m:sup>
                          </m:sSup>
                        </m:den>
                      </m:f>
                      <m:f>
                        <m:fPr>
                          <m:ctrlPr>
                            <a:rPr lang="en-US" altLang="ko-KR" sz="1600" b="0" i="1" smtClean="0">
                              <a:solidFill>
                                <a:schemeClr val="tx1"/>
                              </a:solidFill>
                              <a:latin typeface="Cambria Math" panose="02040503050406030204" pitchFamily="18" charset="0"/>
                              <a:ea typeface="Cambria Math" panose="02040503050406030204" pitchFamily="18" charset="0"/>
                            </a:rPr>
                          </m:ctrlPr>
                        </m:fPr>
                        <m:num>
                          <m:r>
                            <a:rPr lang="en-US" altLang="ko-KR" sz="1600" b="0" i="1" smtClean="0">
                              <a:solidFill>
                                <a:schemeClr val="tx1"/>
                              </a:solidFill>
                              <a:latin typeface="Cambria Math" panose="02040503050406030204" pitchFamily="18" charset="0"/>
                              <a:ea typeface="Cambria Math" panose="02040503050406030204" pitchFamily="18" charset="0"/>
                            </a:rPr>
                            <m:t>𝑑</m:t>
                          </m:r>
                        </m:num>
                        <m:den>
                          <m:r>
                            <a:rPr lang="en-US" altLang="ko-KR" sz="1600" b="0" i="1" smtClean="0">
                              <a:solidFill>
                                <a:schemeClr val="tx1"/>
                              </a:solidFill>
                              <a:latin typeface="Cambria Math" panose="02040503050406030204" pitchFamily="18" charset="0"/>
                              <a:ea typeface="Cambria Math" panose="02040503050406030204" pitchFamily="18" charset="0"/>
                            </a:rPr>
                            <m:t>𝑑</m:t>
                          </m:r>
                          <m:r>
                            <a:rPr lang="ko-KR" altLang="en-US" sz="1600" i="1">
                              <a:latin typeface="Cambria Math" panose="02040503050406030204" pitchFamily="18" charset="0"/>
                              <a:ea typeface="Cambria Math" panose="02040503050406030204" pitchFamily="18" charset="0"/>
                            </a:rPr>
                            <m:t>𝜉</m:t>
                          </m:r>
                        </m:den>
                      </m:f>
                      <m:d>
                        <m:dPr>
                          <m:ctrlPr>
                            <a:rPr lang="en-US" altLang="ko-KR" sz="1600" b="0" i="1" smtClean="0">
                              <a:solidFill>
                                <a:schemeClr val="tx1"/>
                              </a:solidFill>
                              <a:latin typeface="Cambria Math" panose="02040503050406030204" pitchFamily="18" charset="0"/>
                              <a:ea typeface="Cambria Math" panose="02040503050406030204" pitchFamily="18" charset="0"/>
                            </a:rPr>
                          </m:ctrlPr>
                        </m:dPr>
                        <m:e>
                          <m:sSup>
                            <m:sSupPr>
                              <m:ctrlPr>
                                <a:rPr lang="en-US" altLang="ko-KR" sz="1600" b="0" i="1" smtClean="0">
                                  <a:solidFill>
                                    <a:schemeClr val="tx1"/>
                                  </a:solidFill>
                                  <a:latin typeface="Cambria Math" panose="02040503050406030204" pitchFamily="18" charset="0"/>
                                  <a:ea typeface="Cambria Math" panose="02040503050406030204" pitchFamily="18" charset="0"/>
                                </a:rPr>
                              </m:ctrlPr>
                            </m:sSupPr>
                            <m:e>
                              <m:r>
                                <a:rPr lang="ko-KR" altLang="en-US" sz="1600" i="1">
                                  <a:latin typeface="Cambria Math" panose="02040503050406030204" pitchFamily="18" charset="0"/>
                                  <a:ea typeface="Cambria Math" panose="02040503050406030204" pitchFamily="18" charset="0"/>
                                </a:rPr>
                                <m:t>𝜉</m:t>
                              </m:r>
                            </m:e>
                            <m:sup>
                              <m:r>
                                <a:rPr lang="en-US" altLang="ko-KR" sz="1600" b="0" i="1" smtClean="0">
                                  <a:solidFill>
                                    <a:schemeClr val="tx1"/>
                                  </a:solidFill>
                                  <a:latin typeface="Cambria Math" panose="02040503050406030204" pitchFamily="18" charset="0"/>
                                  <a:ea typeface="Cambria Math" panose="02040503050406030204" pitchFamily="18" charset="0"/>
                                </a:rPr>
                                <m:t>2</m:t>
                              </m:r>
                            </m:sup>
                          </m:sSup>
                          <m:f>
                            <m:fPr>
                              <m:ctrlPr>
                                <a:rPr lang="en-US" altLang="ko-KR" sz="1600" b="0" i="1" smtClean="0">
                                  <a:solidFill>
                                    <a:schemeClr val="tx1"/>
                                  </a:solidFill>
                                  <a:latin typeface="Cambria Math" panose="02040503050406030204" pitchFamily="18" charset="0"/>
                                  <a:ea typeface="Cambria Math" panose="02040503050406030204" pitchFamily="18" charset="0"/>
                                </a:rPr>
                              </m:ctrlPr>
                            </m:fPr>
                            <m:num>
                              <m:r>
                                <a:rPr lang="en-US" altLang="ko-KR" sz="1600" b="0" i="1" smtClean="0">
                                  <a:solidFill>
                                    <a:schemeClr val="tx1"/>
                                  </a:solidFill>
                                  <a:latin typeface="Cambria Math" panose="02040503050406030204" pitchFamily="18" charset="0"/>
                                  <a:ea typeface="Cambria Math" panose="02040503050406030204" pitchFamily="18" charset="0"/>
                                </a:rPr>
                                <m:t>𝑑</m:t>
                              </m:r>
                              <m:r>
                                <a:rPr lang="ko-KR" altLang="en-US" sz="1600" b="0" i="1" smtClean="0">
                                  <a:solidFill>
                                    <a:schemeClr val="tx1"/>
                                  </a:solidFill>
                                  <a:latin typeface="Cambria Math" panose="02040503050406030204" pitchFamily="18" charset="0"/>
                                  <a:ea typeface="Cambria Math" panose="02040503050406030204" pitchFamily="18" charset="0"/>
                                </a:rPr>
                                <m:t>𝜃</m:t>
                              </m:r>
                            </m:num>
                            <m:den>
                              <m:r>
                                <a:rPr lang="en-US" altLang="ko-KR" sz="1600" b="0" i="1" smtClean="0">
                                  <a:solidFill>
                                    <a:schemeClr val="tx1"/>
                                  </a:solidFill>
                                  <a:latin typeface="Cambria Math" panose="02040503050406030204" pitchFamily="18" charset="0"/>
                                  <a:ea typeface="Cambria Math" panose="02040503050406030204" pitchFamily="18" charset="0"/>
                                </a:rPr>
                                <m:t>𝑑</m:t>
                              </m:r>
                              <m:r>
                                <a:rPr lang="ko-KR" altLang="en-US" sz="1600" i="1">
                                  <a:latin typeface="Cambria Math" panose="02040503050406030204" pitchFamily="18" charset="0"/>
                                  <a:ea typeface="Cambria Math" panose="02040503050406030204" pitchFamily="18" charset="0"/>
                                </a:rPr>
                                <m:t>𝜉</m:t>
                              </m:r>
                            </m:den>
                          </m:f>
                        </m:e>
                      </m:d>
                      <m:r>
                        <a:rPr lang="en-US" altLang="ko-KR" sz="1600" i="1" smtClean="0">
                          <a:solidFill>
                            <a:schemeClr val="tx1"/>
                          </a:solidFill>
                          <a:latin typeface="Cambria Math" panose="02040503050406030204" pitchFamily="18" charset="0"/>
                          <a:ea typeface="Cambria Math" panose="02040503050406030204" pitchFamily="18" charset="0"/>
                        </a:rPr>
                        <m:t> </m:t>
                      </m:r>
                      <m:r>
                        <a:rPr lang="en-US" altLang="ko-KR" sz="1600" b="0" i="1" smtClean="0">
                          <a:solidFill>
                            <a:schemeClr val="tx1"/>
                          </a:solidFill>
                          <a:latin typeface="Cambria Math" panose="02040503050406030204" pitchFamily="18" charset="0"/>
                        </a:rPr>
                        <m:t>=−</m:t>
                      </m:r>
                      <m:sSup>
                        <m:sSupPr>
                          <m:ctrlPr>
                            <a:rPr lang="en-US" altLang="ko-KR" sz="1600" b="0" i="1" smtClean="0">
                              <a:solidFill>
                                <a:schemeClr val="tx1"/>
                              </a:solidFill>
                              <a:latin typeface="Cambria Math" panose="02040503050406030204" pitchFamily="18" charset="0"/>
                            </a:rPr>
                          </m:ctrlPr>
                        </m:sSupPr>
                        <m:e>
                          <m:r>
                            <a:rPr lang="ko-KR" altLang="en-US" sz="1600" b="0" i="1" smtClean="0">
                              <a:solidFill>
                                <a:schemeClr val="tx1"/>
                              </a:solidFill>
                              <a:latin typeface="Cambria Math" panose="02040503050406030204" pitchFamily="18" charset="0"/>
                            </a:rPr>
                            <m:t>𝜃</m:t>
                          </m:r>
                        </m:e>
                        <m:sup>
                          <m:r>
                            <a:rPr lang="en-US" altLang="ko-KR" sz="1600" b="0" i="1" smtClean="0">
                              <a:solidFill>
                                <a:schemeClr val="tx1"/>
                              </a:solidFill>
                              <a:latin typeface="Cambria Math" panose="02040503050406030204" pitchFamily="18" charset="0"/>
                            </a:rPr>
                            <m:t>𝑛</m:t>
                          </m:r>
                        </m:sup>
                      </m:sSup>
                    </m:oMath>
                  </m:oMathPara>
                </a14:m>
                <a:endParaRPr lang="en-US" altLang="ko-KR" sz="1600" b="0" dirty="0">
                  <a:solidFill>
                    <a:schemeClr val="tx1"/>
                  </a:solidFill>
                </a:endParaRPr>
              </a:p>
            </p:txBody>
          </p:sp>
        </mc:Choice>
        <mc:Fallback xmlns="">
          <p:sp>
            <p:nvSpPr>
              <p:cNvPr id="30" name="TextBox 29">
                <a:extLst>
                  <a:ext uri="{FF2B5EF4-FFF2-40B4-BE49-F238E27FC236}">
                    <a16:creationId xmlns:a16="http://schemas.microsoft.com/office/drawing/2014/main" id="{9758E1ED-3AF0-1CFE-2ABE-6A00907C01ED}"/>
                  </a:ext>
                </a:extLst>
              </p:cNvPr>
              <p:cNvSpPr txBox="1">
                <a:spLocks noRot="1" noChangeAspect="1" noMove="1" noResize="1" noEditPoints="1" noAdjustHandles="1" noChangeArrowheads="1" noChangeShapeType="1" noTextEdit="1"/>
              </p:cNvSpPr>
              <p:nvPr/>
            </p:nvSpPr>
            <p:spPr>
              <a:xfrm>
                <a:off x="6150824" y="5227428"/>
                <a:ext cx="2113455" cy="645561"/>
              </a:xfrm>
              <a:prstGeom prst="rect">
                <a:avLst/>
              </a:prstGeom>
              <a:blipFill>
                <a:blip r:embed="rId1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C4FF5BF-BCB1-ED3B-A474-2F3AE17C0739}"/>
                  </a:ext>
                </a:extLst>
              </p:cNvPr>
              <p:cNvSpPr txBox="1"/>
              <p:nvPr/>
            </p:nvSpPr>
            <p:spPr>
              <a:xfrm>
                <a:off x="803979" y="5574025"/>
                <a:ext cx="4542001" cy="8086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1600" b="0" i="1" smtClean="0">
                          <a:solidFill>
                            <a:srgbClr val="0000FF"/>
                          </a:solidFill>
                          <a:latin typeface="Cambria Math" panose="02040503050406030204" pitchFamily="18" charset="0"/>
                        </a:rPr>
                        <m:t>𝜌</m:t>
                      </m:r>
                      <m:r>
                        <a:rPr lang="en-US" altLang="ko-KR" sz="1600" b="0" i="1" smtClean="0">
                          <a:solidFill>
                            <a:srgbClr val="0000FF"/>
                          </a:solidFill>
                          <a:latin typeface="Cambria Math" panose="02040503050406030204" pitchFamily="18" charset="0"/>
                        </a:rPr>
                        <m:t>=</m:t>
                      </m:r>
                      <m:sSub>
                        <m:sSubPr>
                          <m:ctrlPr>
                            <a:rPr lang="en-US" altLang="ko-KR" sz="1600" b="0" i="1" smtClean="0">
                              <a:solidFill>
                                <a:srgbClr val="0000FF"/>
                              </a:solidFill>
                              <a:latin typeface="Cambria Math" panose="02040503050406030204" pitchFamily="18" charset="0"/>
                            </a:rPr>
                          </m:ctrlPr>
                        </m:sSubPr>
                        <m:e>
                          <m:r>
                            <a:rPr lang="en-US" altLang="ko-KR" sz="1600" b="0" i="1" smtClean="0">
                              <a:solidFill>
                                <a:srgbClr val="0000FF"/>
                              </a:solidFill>
                              <a:latin typeface="Cambria Math" panose="02040503050406030204" pitchFamily="18" charset="0"/>
                            </a:rPr>
                            <m:t>𝜌</m:t>
                          </m:r>
                        </m:e>
                        <m:sub>
                          <m:r>
                            <a:rPr lang="en-US" altLang="ko-KR" sz="1600" b="0" i="1" smtClean="0">
                              <a:solidFill>
                                <a:srgbClr val="0000FF"/>
                              </a:solidFill>
                              <a:latin typeface="Cambria Math" panose="02040503050406030204" pitchFamily="18" charset="0"/>
                            </a:rPr>
                            <m:t>𝑐</m:t>
                          </m:r>
                        </m:sub>
                      </m:sSub>
                      <m:sSup>
                        <m:sSupPr>
                          <m:ctrlPr>
                            <a:rPr lang="en-US" altLang="ko-KR" sz="1600" b="0" i="1" smtClean="0">
                              <a:solidFill>
                                <a:srgbClr val="0000FF"/>
                              </a:solidFill>
                              <a:latin typeface="Cambria Math" panose="02040503050406030204" pitchFamily="18" charset="0"/>
                            </a:rPr>
                          </m:ctrlPr>
                        </m:sSupPr>
                        <m:e>
                          <m:r>
                            <a:rPr lang="en-US" altLang="ko-KR" sz="1600" b="0" i="1" smtClean="0">
                              <a:solidFill>
                                <a:srgbClr val="0000FF"/>
                              </a:solidFill>
                              <a:latin typeface="Cambria Math" panose="02040503050406030204" pitchFamily="18" charset="0"/>
                            </a:rPr>
                            <m:t>𝜃</m:t>
                          </m:r>
                        </m:e>
                        <m:sup>
                          <m:r>
                            <a:rPr lang="en-US" altLang="ko-KR" sz="1600" b="0" i="1" smtClean="0">
                              <a:solidFill>
                                <a:srgbClr val="0000FF"/>
                              </a:solidFill>
                              <a:latin typeface="Cambria Math" panose="02040503050406030204" pitchFamily="18" charset="0"/>
                            </a:rPr>
                            <m:t>𝑁</m:t>
                          </m:r>
                        </m:sup>
                      </m:sSup>
                      <m:r>
                        <a:rPr lang="en-US" altLang="ko-KR" sz="1600" b="0" i="1" smtClean="0">
                          <a:solidFill>
                            <a:srgbClr val="0000FF"/>
                          </a:solidFill>
                          <a:latin typeface="Cambria Math" panose="02040503050406030204" pitchFamily="18" charset="0"/>
                        </a:rPr>
                        <m:t>,</m:t>
                      </m:r>
                      <m:r>
                        <a:rPr lang="en-US" altLang="ko-KR" sz="1600" b="0" i="1" smtClean="0">
                          <a:solidFill>
                            <a:srgbClr val="0000FF"/>
                          </a:solidFill>
                          <a:latin typeface="Cambria Math" panose="02040503050406030204" pitchFamily="18" charset="0"/>
                        </a:rPr>
                        <m:t>𝑟</m:t>
                      </m:r>
                      <m:r>
                        <a:rPr lang="en-US" altLang="ko-KR" sz="1600" b="0" i="1" smtClean="0">
                          <a:solidFill>
                            <a:srgbClr val="0000FF"/>
                          </a:solidFill>
                          <a:latin typeface="Cambria Math" panose="02040503050406030204" pitchFamily="18" charset="0"/>
                        </a:rPr>
                        <m:t>=</m:t>
                      </m:r>
                      <m:r>
                        <a:rPr lang="en-US" altLang="ko-KR" sz="1600" b="0" i="1" smtClean="0">
                          <a:solidFill>
                            <a:srgbClr val="0000FF"/>
                          </a:solidFill>
                          <a:latin typeface="Cambria Math" panose="02040503050406030204" pitchFamily="18" charset="0"/>
                        </a:rPr>
                        <m:t>𝑎</m:t>
                      </m:r>
                      <m:r>
                        <a:rPr lang="ko-KR" altLang="en-US" sz="1600" b="0" i="1" smtClean="0">
                          <a:solidFill>
                            <a:srgbClr val="0000FF"/>
                          </a:solidFill>
                          <a:latin typeface="Cambria Math" panose="02040503050406030204" pitchFamily="18" charset="0"/>
                        </a:rPr>
                        <m:t>𝜉</m:t>
                      </m:r>
                      <m:r>
                        <a:rPr lang="en-US" altLang="ko-KR" sz="1600" b="0" i="1" smtClean="0">
                          <a:solidFill>
                            <a:srgbClr val="0000FF"/>
                          </a:solidFill>
                          <a:latin typeface="Cambria Math" panose="02040503050406030204" pitchFamily="18" charset="0"/>
                        </a:rPr>
                        <m:t>,</m:t>
                      </m:r>
                      <m:r>
                        <a:rPr lang="en-US" altLang="ko-KR" sz="1600" b="0" i="1" smtClean="0">
                          <a:solidFill>
                            <a:srgbClr val="0000FF"/>
                          </a:solidFill>
                          <a:latin typeface="Cambria Math" panose="02040503050406030204" pitchFamily="18" charset="0"/>
                        </a:rPr>
                        <m:t>𝑎</m:t>
                      </m:r>
                      <m:r>
                        <a:rPr lang="en-US" altLang="ko-KR" sz="1600" b="0" i="1" smtClean="0">
                          <a:solidFill>
                            <a:srgbClr val="0000FF"/>
                          </a:solidFill>
                          <a:latin typeface="Cambria Math" panose="02040503050406030204" pitchFamily="18" charset="0"/>
                        </a:rPr>
                        <m:t>=</m:t>
                      </m:r>
                      <m:sSup>
                        <m:sSupPr>
                          <m:ctrlPr>
                            <a:rPr lang="en-US" altLang="ko-KR" sz="1600" b="0" i="1" smtClean="0">
                              <a:solidFill>
                                <a:srgbClr val="0000FF"/>
                              </a:solidFill>
                              <a:latin typeface="Cambria Math" panose="02040503050406030204" pitchFamily="18" charset="0"/>
                            </a:rPr>
                          </m:ctrlPr>
                        </m:sSupPr>
                        <m:e>
                          <m:d>
                            <m:dPr>
                              <m:begChr m:val="["/>
                              <m:endChr m:val="]"/>
                              <m:ctrlPr>
                                <a:rPr lang="en-US" altLang="ko-KR" sz="1600" b="0" i="1" smtClean="0">
                                  <a:solidFill>
                                    <a:srgbClr val="0000FF"/>
                                  </a:solidFill>
                                  <a:latin typeface="Cambria Math" panose="02040503050406030204" pitchFamily="18" charset="0"/>
                                </a:rPr>
                              </m:ctrlPr>
                            </m:dPr>
                            <m:e>
                              <m:f>
                                <m:fPr>
                                  <m:ctrlPr>
                                    <a:rPr lang="en-US" altLang="ko-KR" sz="1600" b="0" i="1" smtClean="0">
                                      <a:solidFill>
                                        <a:srgbClr val="0000FF"/>
                                      </a:solidFill>
                                      <a:latin typeface="Cambria Math" panose="02040503050406030204" pitchFamily="18" charset="0"/>
                                    </a:rPr>
                                  </m:ctrlPr>
                                </m:fPr>
                                <m:num>
                                  <m:d>
                                    <m:dPr>
                                      <m:ctrlPr>
                                        <a:rPr lang="en-US" altLang="ko-KR" sz="1600" b="0" i="1" smtClean="0">
                                          <a:solidFill>
                                            <a:srgbClr val="0000FF"/>
                                          </a:solidFill>
                                          <a:latin typeface="Cambria Math" panose="02040503050406030204" pitchFamily="18" charset="0"/>
                                        </a:rPr>
                                      </m:ctrlPr>
                                    </m:dPr>
                                    <m:e>
                                      <m:r>
                                        <a:rPr lang="en-US" altLang="ko-KR" sz="1600" b="0" i="1" smtClean="0">
                                          <a:solidFill>
                                            <a:srgbClr val="0000FF"/>
                                          </a:solidFill>
                                          <a:latin typeface="Cambria Math" panose="02040503050406030204" pitchFamily="18" charset="0"/>
                                        </a:rPr>
                                        <m:t>𝑁</m:t>
                                      </m:r>
                                      <m:r>
                                        <a:rPr lang="en-US" altLang="ko-KR" sz="1600" b="0" i="1" smtClean="0">
                                          <a:solidFill>
                                            <a:srgbClr val="0000FF"/>
                                          </a:solidFill>
                                          <a:latin typeface="Cambria Math" panose="02040503050406030204" pitchFamily="18" charset="0"/>
                                        </a:rPr>
                                        <m:t>+1</m:t>
                                      </m:r>
                                    </m:e>
                                  </m:d>
                                  <m:r>
                                    <a:rPr lang="en-US" altLang="ko-KR" sz="1600" b="0" i="1" smtClean="0">
                                      <a:solidFill>
                                        <a:srgbClr val="0000FF"/>
                                      </a:solidFill>
                                      <a:latin typeface="Cambria Math" panose="02040503050406030204" pitchFamily="18" charset="0"/>
                                    </a:rPr>
                                    <m:t>𝐾</m:t>
                                  </m:r>
                                  <m:sSubSup>
                                    <m:sSubSupPr>
                                      <m:ctrlPr>
                                        <a:rPr lang="en-US" altLang="ko-KR" sz="1600" b="0" i="1" smtClean="0">
                                          <a:solidFill>
                                            <a:srgbClr val="0000FF"/>
                                          </a:solidFill>
                                          <a:latin typeface="Cambria Math" panose="02040503050406030204" pitchFamily="18" charset="0"/>
                                        </a:rPr>
                                      </m:ctrlPr>
                                    </m:sSubSupPr>
                                    <m:e>
                                      <m:r>
                                        <a:rPr lang="en-US" altLang="ko-KR" sz="1600" b="0" i="1" smtClean="0">
                                          <a:solidFill>
                                            <a:srgbClr val="0000FF"/>
                                          </a:solidFill>
                                          <a:latin typeface="Cambria Math" panose="02040503050406030204" pitchFamily="18" charset="0"/>
                                        </a:rPr>
                                        <m:t>𝜌</m:t>
                                      </m:r>
                                    </m:e>
                                    <m:sub>
                                      <m:r>
                                        <a:rPr lang="en-US" altLang="ko-KR" sz="1600" b="0" i="1" smtClean="0">
                                          <a:solidFill>
                                            <a:srgbClr val="0000FF"/>
                                          </a:solidFill>
                                          <a:latin typeface="Cambria Math" panose="02040503050406030204" pitchFamily="18" charset="0"/>
                                        </a:rPr>
                                        <m:t>𝑐</m:t>
                                      </m:r>
                                    </m:sub>
                                    <m:sup>
                                      <m:f>
                                        <m:fPr>
                                          <m:ctrlPr>
                                            <a:rPr lang="en-US" altLang="ko-KR" sz="1600" b="0" i="1" smtClean="0">
                                              <a:solidFill>
                                                <a:srgbClr val="0000FF"/>
                                              </a:solidFill>
                                              <a:latin typeface="Cambria Math" panose="02040503050406030204" pitchFamily="18" charset="0"/>
                                            </a:rPr>
                                          </m:ctrlPr>
                                        </m:fPr>
                                        <m:num>
                                          <m:r>
                                            <a:rPr lang="en-US" altLang="ko-KR" sz="1600" b="0" i="1" smtClean="0">
                                              <a:solidFill>
                                                <a:srgbClr val="0000FF"/>
                                              </a:solidFill>
                                              <a:latin typeface="Cambria Math" panose="02040503050406030204" pitchFamily="18" charset="0"/>
                                            </a:rPr>
                                            <m:t>1</m:t>
                                          </m:r>
                                        </m:num>
                                        <m:den>
                                          <m:r>
                                            <a:rPr lang="en-US" altLang="ko-KR" sz="1600" b="0" i="1" smtClean="0">
                                              <a:solidFill>
                                                <a:srgbClr val="0000FF"/>
                                              </a:solidFill>
                                              <a:latin typeface="Cambria Math" panose="02040503050406030204" pitchFamily="18" charset="0"/>
                                            </a:rPr>
                                            <m:t>𝑁</m:t>
                                          </m:r>
                                        </m:den>
                                      </m:f>
                                      <m:r>
                                        <a:rPr lang="en-US" altLang="ko-KR" sz="1600" b="0" i="1" smtClean="0">
                                          <a:solidFill>
                                            <a:srgbClr val="0000FF"/>
                                          </a:solidFill>
                                          <a:latin typeface="Cambria Math" panose="02040503050406030204" pitchFamily="18" charset="0"/>
                                        </a:rPr>
                                        <m:t>−1</m:t>
                                      </m:r>
                                    </m:sup>
                                  </m:sSubSup>
                                </m:num>
                                <m:den>
                                  <m:r>
                                    <a:rPr lang="en-US" altLang="ko-KR" sz="1600" b="0" i="1" smtClean="0">
                                      <a:solidFill>
                                        <a:srgbClr val="0000FF"/>
                                      </a:solidFill>
                                      <a:latin typeface="Cambria Math" panose="02040503050406030204" pitchFamily="18" charset="0"/>
                                    </a:rPr>
                                    <m:t>4</m:t>
                                  </m:r>
                                  <m:r>
                                    <a:rPr lang="en-US" altLang="ko-KR" sz="1600" b="0" i="1" smtClean="0">
                                      <a:solidFill>
                                        <a:srgbClr val="0000FF"/>
                                      </a:solidFill>
                                      <a:latin typeface="Cambria Math" panose="02040503050406030204" pitchFamily="18" charset="0"/>
                                    </a:rPr>
                                    <m:t>𝜋</m:t>
                                  </m:r>
                                  <m:r>
                                    <a:rPr lang="en-US" altLang="ko-KR" sz="1600" b="0" i="1" smtClean="0">
                                      <a:solidFill>
                                        <a:srgbClr val="0000FF"/>
                                      </a:solidFill>
                                      <a:latin typeface="Cambria Math" panose="02040503050406030204" pitchFamily="18" charset="0"/>
                                    </a:rPr>
                                    <m:t>𝐺</m:t>
                                  </m:r>
                                </m:den>
                              </m:f>
                            </m:e>
                          </m:d>
                        </m:e>
                        <m:sup>
                          <m:r>
                            <a:rPr lang="en-US" altLang="ko-KR" sz="1600" b="0" i="1" smtClean="0">
                              <a:solidFill>
                                <a:srgbClr val="0000FF"/>
                              </a:solidFill>
                              <a:latin typeface="Cambria Math" panose="02040503050406030204" pitchFamily="18" charset="0"/>
                            </a:rPr>
                            <m:t>1/2</m:t>
                          </m:r>
                        </m:sup>
                      </m:sSup>
                    </m:oMath>
                  </m:oMathPara>
                </a14:m>
                <a:endParaRPr lang="ko-KR" altLang="en-US" sz="1600" dirty="0">
                  <a:solidFill>
                    <a:srgbClr val="0000FF"/>
                  </a:solidFill>
                </a:endParaRPr>
              </a:p>
            </p:txBody>
          </p:sp>
        </mc:Choice>
        <mc:Fallback xmlns="">
          <p:sp>
            <p:nvSpPr>
              <p:cNvPr id="31" name="TextBox 30">
                <a:extLst>
                  <a:ext uri="{FF2B5EF4-FFF2-40B4-BE49-F238E27FC236}">
                    <a16:creationId xmlns:a16="http://schemas.microsoft.com/office/drawing/2014/main" id="{2C4FF5BF-BCB1-ED3B-A474-2F3AE17C0739}"/>
                  </a:ext>
                </a:extLst>
              </p:cNvPr>
              <p:cNvSpPr txBox="1">
                <a:spLocks noRot="1" noChangeAspect="1" noMove="1" noResize="1" noEditPoints="1" noAdjustHandles="1" noChangeArrowheads="1" noChangeShapeType="1" noTextEdit="1"/>
              </p:cNvSpPr>
              <p:nvPr/>
            </p:nvSpPr>
            <p:spPr>
              <a:xfrm>
                <a:off x="803979" y="5574025"/>
                <a:ext cx="4542001" cy="808683"/>
              </a:xfrm>
              <a:prstGeom prst="rect">
                <a:avLst/>
              </a:prstGeom>
              <a:blipFill>
                <a:blip r:embed="rId15"/>
                <a:stretch>
                  <a:fillRect/>
                </a:stretch>
              </a:blipFill>
            </p:spPr>
            <p:txBody>
              <a:bodyPr/>
              <a:lstStyle/>
              <a:p>
                <a:r>
                  <a:rPr lang="ko-KR" altLang="en-US">
                    <a:noFill/>
                  </a:rPr>
                  <a:t> </a:t>
                </a:r>
              </a:p>
            </p:txBody>
          </p:sp>
        </mc:Fallback>
      </mc:AlternateContent>
      <p:sp>
        <p:nvSpPr>
          <p:cNvPr id="32" name="TextBox 31">
            <a:extLst>
              <a:ext uri="{FF2B5EF4-FFF2-40B4-BE49-F238E27FC236}">
                <a16:creationId xmlns:a16="http://schemas.microsoft.com/office/drawing/2014/main" id="{279D1D93-932F-3F8B-6802-6F276BC8B15E}"/>
              </a:ext>
            </a:extLst>
          </p:cNvPr>
          <p:cNvSpPr txBox="1"/>
          <p:nvPr/>
        </p:nvSpPr>
        <p:spPr>
          <a:xfrm>
            <a:off x="193278" y="5550680"/>
            <a:ext cx="3046878" cy="346910"/>
          </a:xfrm>
          <a:prstGeom prst="rect">
            <a:avLst/>
          </a:prstGeom>
          <a:noFill/>
        </p:spPr>
        <p:txBody>
          <a:bodyPr wrap="square" rtlCol="0">
            <a:spAutoFit/>
          </a:bodyPr>
          <a:lstStyle/>
          <a:p>
            <a:r>
              <a:rPr lang="en-US" altLang="ko-KR" sz="1600" dirty="0">
                <a:solidFill>
                  <a:srgbClr val="0000FF"/>
                </a:solidFill>
                <a:latin typeface="Arial" panose="020B0604020202020204" pitchFamily="34" charset="0"/>
                <a:cs typeface="Arial" panose="020B0604020202020204" pitchFamily="34" charset="0"/>
              </a:rPr>
              <a:t>Adopt dimensionless variables</a:t>
            </a:r>
            <a:endParaRPr lang="ko-KR" altLang="en-US" sz="1600" dirty="0">
              <a:solidFill>
                <a:srgbClr val="0000FF"/>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20543CD7-5CA8-3ED9-73B9-4B5C88B5A7DB}"/>
              </a:ext>
            </a:extLst>
          </p:cNvPr>
          <p:cNvSpPr txBox="1"/>
          <p:nvPr/>
        </p:nvSpPr>
        <p:spPr>
          <a:xfrm>
            <a:off x="5987607" y="5836018"/>
            <a:ext cx="2460842" cy="338554"/>
          </a:xfrm>
          <a:prstGeom prst="rect">
            <a:avLst/>
          </a:prstGeom>
          <a:noFill/>
        </p:spPr>
        <p:txBody>
          <a:bodyPr wrap="square" rtlCol="0">
            <a:spAutoFit/>
          </a:bodyPr>
          <a:lstStyle/>
          <a:p>
            <a:r>
              <a:rPr lang="en-US" altLang="ko-KR" sz="1600" b="1" dirty="0">
                <a:latin typeface="Arial" panose="020B0604020202020204" pitchFamily="34" charset="0"/>
                <a:cs typeface="Arial" panose="020B0604020202020204" pitchFamily="34" charset="0"/>
              </a:rPr>
              <a:t>Lane-Emden Equation</a:t>
            </a:r>
            <a:endParaRPr lang="ko-KR" altLang="en-US" sz="1600" b="1"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96C0049E-A60C-9B4C-793F-D19E7907A0CA}"/>
              </a:ext>
            </a:extLst>
          </p:cNvPr>
          <p:cNvSpPr txBox="1"/>
          <p:nvPr/>
        </p:nvSpPr>
        <p:spPr>
          <a:xfrm>
            <a:off x="4978469" y="6116722"/>
            <a:ext cx="3794347" cy="369332"/>
          </a:xfrm>
          <a:prstGeom prst="rect">
            <a:avLst/>
          </a:prstGeom>
          <a:noFill/>
        </p:spPr>
        <p:txBody>
          <a:bodyPr wrap="square" rtlCol="0">
            <a:spAutoFit/>
          </a:bodyPr>
          <a:lstStyle/>
          <a:p>
            <a:r>
              <a:rPr lang="en-US" altLang="ko-KR" dirty="0">
                <a:solidFill>
                  <a:srgbClr val="FF0000"/>
                </a:solidFill>
                <a:latin typeface="Arial" panose="020B0604020202020204" pitchFamily="34" charset="0"/>
                <a:cs typeface="Arial" panose="020B0604020202020204" pitchFamily="34" charset="0"/>
              </a:rPr>
              <a:t>Solved by 4</a:t>
            </a:r>
            <a:r>
              <a:rPr lang="en-US" altLang="ko-KR" baseline="30000" dirty="0">
                <a:solidFill>
                  <a:srgbClr val="FF0000"/>
                </a:solidFill>
                <a:latin typeface="Arial" panose="020B0604020202020204" pitchFamily="34" charset="0"/>
                <a:cs typeface="Arial" panose="020B0604020202020204" pitchFamily="34" charset="0"/>
              </a:rPr>
              <a:t>th</a:t>
            </a:r>
            <a:r>
              <a:rPr lang="en-US" altLang="ko-KR" dirty="0">
                <a:solidFill>
                  <a:srgbClr val="FF0000"/>
                </a:solidFill>
                <a:latin typeface="Arial" panose="020B0604020202020204" pitchFamily="34" charset="0"/>
                <a:cs typeface="Arial" panose="020B0604020202020204" pitchFamily="34" charset="0"/>
              </a:rPr>
              <a:t> Runge-</a:t>
            </a:r>
            <a:r>
              <a:rPr lang="en-US" altLang="ko-KR" dirty="0" err="1">
                <a:solidFill>
                  <a:srgbClr val="FF0000"/>
                </a:solidFill>
                <a:latin typeface="Arial" panose="020B0604020202020204" pitchFamily="34" charset="0"/>
                <a:cs typeface="Arial" panose="020B0604020202020204" pitchFamily="34" charset="0"/>
              </a:rPr>
              <a:t>Kutta</a:t>
            </a:r>
            <a:r>
              <a:rPr lang="en-US" altLang="ko-KR" dirty="0">
                <a:solidFill>
                  <a:srgbClr val="FF0000"/>
                </a:solidFill>
                <a:latin typeface="Arial" panose="020B0604020202020204" pitchFamily="34" charset="0"/>
                <a:cs typeface="Arial" panose="020B0604020202020204" pitchFamily="34" charset="0"/>
              </a:rPr>
              <a:t> method!</a:t>
            </a:r>
            <a:endParaRPr lang="ko-KR" altLang="en-US" dirty="0">
              <a:solidFill>
                <a:srgbClr val="FF0000"/>
              </a:solidFill>
              <a:latin typeface="Arial" panose="020B0604020202020204" pitchFamily="34" charset="0"/>
              <a:cs typeface="Arial" panose="020B0604020202020204" pitchFamily="34" charset="0"/>
            </a:endParaRPr>
          </a:p>
        </p:txBody>
      </p:sp>
      <p:pic>
        <p:nvPicPr>
          <p:cNvPr id="35" name="그림 34">
            <a:extLst>
              <a:ext uri="{FF2B5EF4-FFF2-40B4-BE49-F238E27FC236}">
                <a16:creationId xmlns:a16="http://schemas.microsoft.com/office/drawing/2014/main" id="{C180B1D0-3A84-1971-D5D1-6FC5DA9062FD}"/>
              </a:ext>
            </a:extLst>
          </p:cNvPr>
          <p:cNvPicPr>
            <a:picLocks noChangeAspect="1"/>
          </p:cNvPicPr>
          <p:nvPr/>
        </p:nvPicPr>
        <p:blipFill>
          <a:blip r:embed="rId16"/>
          <a:stretch>
            <a:fillRect/>
          </a:stretch>
        </p:blipFill>
        <p:spPr>
          <a:xfrm>
            <a:off x="6288469" y="3296093"/>
            <a:ext cx="2600379" cy="1950284"/>
          </a:xfrm>
          <a:prstGeom prst="rect">
            <a:avLst/>
          </a:prstGeom>
        </p:spPr>
      </p:pic>
      <p:sp>
        <p:nvSpPr>
          <p:cNvPr id="36" name="TextBox 35">
            <a:extLst>
              <a:ext uri="{FF2B5EF4-FFF2-40B4-BE49-F238E27FC236}">
                <a16:creationId xmlns:a16="http://schemas.microsoft.com/office/drawing/2014/main" id="{7CB680C0-1132-D793-F7D9-BBD2504B709E}"/>
              </a:ext>
            </a:extLst>
          </p:cNvPr>
          <p:cNvSpPr txBox="1"/>
          <p:nvPr/>
        </p:nvSpPr>
        <p:spPr>
          <a:xfrm>
            <a:off x="8033778" y="3279961"/>
            <a:ext cx="992457" cy="276999"/>
          </a:xfrm>
          <a:prstGeom prst="rect">
            <a:avLst/>
          </a:prstGeom>
          <a:noFill/>
        </p:spPr>
        <p:txBody>
          <a:bodyPr wrap="square" rtlCol="0">
            <a:spAutoFit/>
          </a:bodyPr>
          <a:lstStyle/>
          <a:p>
            <a:r>
              <a:rPr lang="en-US" altLang="ko-KR" sz="1200" b="1" dirty="0">
                <a:solidFill>
                  <a:srgbClr val="AD037C"/>
                </a:solidFill>
                <a:latin typeface="Arial" panose="020B0604020202020204" pitchFamily="34" charset="0"/>
                <a:cs typeface="Arial" panose="020B0604020202020204" pitchFamily="34" charset="0"/>
              </a:rPr>
              <a:t>Density</a:t>
            </a:r>
            <a:endParaRPr lang="ko-KR" altLang="en-US" sz="1200" b="1" dirty="0">
              <a:solidFill>
                <a:srgbClr val="AD037C"/>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C77225E-9D7F-94A5-5989-FB781CF11396}"/>
              </a:ext>
            </a:extLst>
          </p:cNvPr>
          <p:cNvSpPr txBox="1"/>
          <p:nvPr/>
        </p:nvSpPr>
        <p:spPr>
          <a:xfrm>
            <a:off x="8121491" y="5019095"/>
            <a:ext cx="918323" cy="461665"/>
          </a:xfrm>
          <a:prstGeom prst="rect">
            <a:avLst/>
          </a:prstGeom>
          <a:noFill/>
        </p:spPr>
        <p:txBody>
          <a:bodyPr wrap="square" rtlCol="0">
            <a:spAutoFit/>
          </a:bodyPr>
          <a:lstStyle/>
          <a:p>
            <a:pPr algn="ctr"/>
            <a:r>
              <a:rPr lang="en-US" altLang="ko-KR" sz="1200" b="1" dirty="0">
                <a:solidFill>
                  <a:srgbClr val="AD037C"/>
                </a:solidFill>
                <a:latin typeface="Arial" panose="020B0604020202020204" pitchFamily="34" charset="0"/>
                <a:cs typeface="Arial" panose="020B0604020202020204" pitchFamily="34" charset="0"/>
              </a:rPr>
              <a:t>Equator</a:t>
            </a:r>
          </a:p>
          <a:p>
            <a:pPr algn="ctr"/>
            <a:r>
              <a:rPr lang="en-US" altLang="ko-KR" sz="1200" b="1" dirty="0">
                <a:solidFill>
                  <a:srgbClr val="AD037C"/>
                </a:solidFill>
                <a:latin typeface="Arial" panose="020B0604020202020204" pitchFamily="34" charset="0"/>
                <a:cs typeface="Arial" panose="020B0604020202020204" pitchFamily="34" charset="0"/>
              </a:rPr>
              <a:t>Radius</a:t>
            </a:r>
            <a:endParaRPr lang="ko-KR" altLang="en-US" sz="1200" b="1" dirty="0">
              <a:solidFill>
                <a:srgbClr val="AD037C"/>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A7D4B18A-F7B9-1988-EE07-75F4701380C1}"/>
              </a:ext>
            </a:extLst>
          </p:cNvPr>
          <p:cNvSpPr txBox="1"/>
          <p:nvPr/>
        </p:nvSpPr>
        <p:spPr>
          <a:xfrm>
            <a:off x="5840055" y="3661991"/>
            <a:ext cx="918323" cy="461665"/>
          </a:xfrm>
          <a:prstGeom prst="rect">
            <a:avLst/>
          </a:prstGeom>
          <a:noFill/>
        </p:spPr>
        <p:txBody>
          <a:bodyPr wrap="square" rtlCol="0">
            <a:spAutoFit/>
          </a:bodyPr>
          <a:lstStyle/>
          <a:p>
            <a:pPr algn="ctr"/>
            <a:r>
              <a:rPr lang="en-US" altLang="ko-KR" sz="1200" b="1" dirty="0">
                <a:solidFill>
                  <a:srgbClr val="AD037C"/>
                </a:solidFill>
                <a:latin typeface="Arial" panose="020B0604020202020204" pitchFamily="34" charset="0"/>
                <a:cs typeface="Arial" panose="020B0604020202020204" pitchFamily="34" charset="0"/>
              </a:rPr>
              <a:t>Polar</a:t>
            </a:r>
          </a:p>
          <a:p>
            <a:pPr algn="ctr"/>
            <a:r>
              <a:rPr lang="en-US" altLang="ko-KR" sz="1200" b="1" dirty="0">
                <a:solidFill>
                  <a:srgbClr val="AD037C"/>
                </a:solidFill>
                <a:latin typeface="Arial" panose="020B0604020202020204" pitchFamily="34" charset="0"/>
                <a:cs typeface="Arial" panose="020B0604020202020204" pitchFamily="34" charset="0"/>
              </a:rPr>
              <a:t>Radius</a:t>
            </a:r>
            <a:endParaRPr lang="ko-KR" altLang="en-US" sz="1200" b="1" dirty="0">
              <a:solidFill>
                <a:srgbClr val="AD037C"/>
              </a:solidFill>
              <a:latin typeface="Arial" panose="020B0604020202020204" pitchFamily="34" charset="0"/>
              <a:cs typeface="Arial" panose="020B0604020202020204" pitchFamily="34" charset="0"/>
            </a:endParaRPr>
          </a:p>
        </p:txBody>
      </p:sp>
      <p:cxnSp>
        <p:nvCxnSpPr>
          <p:cNvPr id="39" name="직선 화살표 연결선 38">
            <a:extLst>
              <a:ext uri="{FF2B5EF4-FFF2-40B4-BE49-F238E27FC236}">
                <a16:creationId xmlns:a16="http://schemas.microsoft.com/office/drawing/2014/main" id="{27921D63-08BD-EB89-06F1-73E9C9339E2A}"/>
              </a:ext>
            </a:extLst>
          </p:cNvPr>
          <p:cNvCxnSpPr/>
          <p:nvPr/>
        </p:nvCxnSpPr>
        <p:spPr>
          <a:xfrm>
            <a:off x="6821895" y="5171673"/>
            <a:ext cx="1363727" cy="0"/>
          </a:xfrm>
          <a:prstGeom prst="straightConnector1">
            <a:avLst/>
          </a:prstGeom>
          <a:ln>
            <a:solidFill>
              <a:srgbClr val="AD037C"/>
            </a:solidFill>
            <a:tailEnd type="triangle"/>
          </a:ln>
        </p:spPr>
        <p:style>
          <a:lnRef idx="1">
            <a:schemeClr val="accent1"/>
          </a:lnRef>
          <a:fillRef idx="0">
            <a:schemeClr val="accent1"/>
          </a:fillRef>
          <a:effectRef idx="0">
            <a:schemeClr val="accent1"/>
          </a:effectRef>
          <a:fontRef idx="minor">
            <a:schemeClr val="tx1"/>
          </a:fontRef>
        </p:style>
      </p:cxnSp>
      <p:cxnSp>
        <p:nvCxnSpPr>
          <p:cNvPr id="40" name="직선 화살표 연결선 39">
            <a:extLst>
              <a:ext uri="{FF2B5EF4-FFF2-40B4-BE49-F238E27FC236}">
                <a16:creationId xmlns:a16="http://schemas.microsoft.com/office/drawing/2014/main" id="{E0CF67A6-D37B-227A-3769-ABEA5FE13A4C}"/>
              </a:ext>
            </a:extLst>
          </p:cNvPr>
          <p:cNvCxnSpPr>
            <a:cxnSpLocks/>
          </p:cNvCxnSpPr>
          <p:nvPr/>
        </p:nvCxnSpPr>
        <p:spPr>
          <a:xfrm rot="16200000">
            <a:off x="5899433" y="4300906"/>
            <a:ext cx="1363727" cy="0"/>
          </a:xfrm>
          <a:prstGeom prst="straightConnector1">
            <a:avLst/>
          </a:prstGeom>
          <a:ln>
            <a:solidFill>
              <a:srgbClr val="AD037C"/>
            </a:solidFill>
            <a:tailEnd type="triangle"/>
          </a:ln>
        </p:spPr>
        <p:style>
          <a:lnRef idx="1">
            <a:schemeClr val="accent1"/>
          </a:lnRef>
          <a:fillRef idx="0">
            <a:schemeClr val="accent1"/>
          </a:fillRef>
          <a:effectRef idx="0">
            <a:schemeClr val="accent1"/>
          </a:effectRef>
          <a:fontRef idx="minor">
            <a:schemeClr val="tx1"/>
          </a:fontRef>
        </p:style>
      </p:cxnSp>
      <p:sp>
        <p:nvSpPr>
          <p:cNvPr id="42" name="직사각형 41">
            <a:extLst>
              <a:ext uri="{FF2B5EF4-FFF2-40B4-BE49-F238E27FC236}">
                <a16:creationId xmlns:a16="http://schemas.microsoft.com/office/drawing/2014/main" id="{93F2BA8D-4649-F6EA-C206-8000630AB3F2}"/>
              </a:ext>
            </a:extLst>
          </p:cNvPr>
          <p:cNvSpPr/>
          <p:nvPr/>
        </p:nvSpPr>
        <p:spPr>
          <a:xfrm>
            <a:off x="8141941" y="3572883"/>
            <a:ext cx="306509" cy="1418420"/>
          </a:xfrm>
          <a:prstGeom prst="rect">
            <a:avLst/>
          </a:prstGeom>
          <a:noFill/>
          <a:ln>
            <a:solidFill>
              <a:srgbClr val="AD03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4" name="화살표: 오른쪽 43">
            <a:extLst>
              <a:ext uri="{FF2B5EF4-FFF2-40B4-BE49-F238E27FC236}">
                <a16:creationId xmlns:a16="http://schemas.microsoft.com/office/drawing/2014/main" id="{93D9D47A-4691-618B-C917-488E2A6330B7}"/>
              </a:ext>
            </a:extLst>
          </p:cNvPr>
          <p:cNvSpPr/>
          <p:nvPr/>
        </p:nvSpPr>
        <p:spPr>
          <a:xfrm>
            <a:off x="3780262" y="2462954"/>
            <a:ext cx="165297" cy="818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TextBox 45">
            <a:extLst>
              <a:ext uri="{FF2B5EF4-FFF2-40B4-BE49-F238E27FC236}">
                <a16:creationId xmlns:a16="http://schemas.microsoft.com/office/drawing/2014/main" id="{3D99E570-1635-1E96-D594-E0F163163FED}"/>
              </a:ext>
            </a:extLst>
          </p:cNvPr>
          <p:cNvSpPr txBox="1"/>
          <p:nvPr/>
        </p:nvSpPr>
        <p:spPr>
          <a:xfrm>
            <a:off x="154893" y="806991"/>
            <a:ext cx="5365578"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 </a:t>
            </a:r>
            <a:r>
              <a:rPr lang="en-US" altLang="ko-KR" b="1" dirty="0">
                <a:latin typeface="맑은 고딕" panose="020B0503020000020004" pitchFamily="50" charset="-127"/>
                <a:ea typeface="맑은 고딕" panose="020B0503020000020004" pitchFamily="50" charset="-127"/>
                <a:cs typeface="Arial" panose="020B0604020202020204" pitchFamily="34" charset="0"/>
              </a:rPr>
              <a:t>◆ </a:t>
            </a:r>
            <a:r>
              <a:rPr lang="en-US" altLang="ko-KR" b="1" dirty="0">
                <a:latin typeface="Arial" panose="020B0604020202020204" pitchFamily="34" charset="0"/>
                <a:cs typeface="Arial" panose="020B0604020202020204" pitchFamily="34" charset="0"/>
              </a:rPr>
              <a:t>Lane-Emden Equation (Classical)</a:t>
            </a:r>
          </a:p>
        </p:txBody>
      </p:sp>
    </p:spTree>
    <p:extLst>
      <p:ext uri="{BB962C8B-B14F-4D97-AF65-F5344CB8AC3E}">
        <p14:creationId xmlns:p14="http://schemas.microsoft.com/office/powerpoint/2010/main" val="3516571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CFB269-BD88-F5EA-75D5-B3F6671149A0}"/>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FECE43D4-9357-9F5D-E9C0-E86A40D82E72}"/>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88271BCB-D74A-8939-D8C9-22102D4BA4D1}"/>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770F32E6-8056-907C-BCCD-1EBB7BFAD7F4}"/>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E1FE05EE-A734-9718-EEA2-B8E633AD31CF}"/>
              </a:ext>
            </a:extLst>
          </p:cNvPr>
          <p:cNvSpPr txBox="1"/>
          <p:nvPr/>
        </p:nvSpPr>
        <p:spPr>
          <a:xfrm>
            <a:off x="8789034" y="6336269"/>
            <a:ext cx="556124"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14</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4C96CCE4-2A40-8584-FB3B-662ACEA91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5C16A261-B15E-1239-12C6-AF50E3FAC929}"/>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452FDC6B-C86A-8F19-2DFC-1F7934992955}"/>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E56DC71C-E327-887A-77BB-20D50C7D8078}"/>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428C0390-0B2F-397F-6E84-EF62ECA3E836}"/>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E1958DD3-0409-4419-E669-8B8F8C614499}"/>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71C8683F-790A-A875-E695-59A465F22F8F}"/>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07B4FA96-486E-AC53-0F0A-1D2FE5970F5F}"/>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47AC1B4A-D8AB-E0F2-14E6-6AD0A5C0A301}"/>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18EF66CD-AF23-3F4C-BA14-4129CD4EAAFA}"/>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475C27DF-7883-CDA2-C22B-62BE67D785C2}"/>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71287505-0813-CE7C-C17D-C9E7E536ADA0}"/>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50A207E7-0554-90B1-C9F2-6DBEA889A203}"/>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AAD8113D-0B5F-DB1C-4D4F-345B6F5C1DB4}"/>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01153CC0-3201-0049-398E-C411D66F1D6B}"/>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DB28922E-F0BF-1EA9-2145-5121261F66DF}"/>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B7F286DE-EAEA-436F-CBFD-559754088B6B}"/>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38BCD190-E2EA-D77A-35C7-F649B99C770F}"/>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2F4C8F7D-959E-0EA5-17E7-C8B238577C6C}"/>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D0DAECC9-C99B-8401-F370-47BEE9B6ED0E}"/>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AED8CAD9-62B0-B9F6-456A-9F7DDC20221F}"/>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FA830CD3-2DF8-1A5D-E079-30C60A441A6E}"/>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E049739F-9FE1-9CB4-957D-FC4D87ADF83E}"/>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9CAE7413-2524-27AF-8EFD-687F0F60F934}"/>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14F2CA53-ABE6-A640-B518-F8C5A2B6F9F6}"/>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10B3F6E0-ED3B-FBA8-6628-0A7D054A3A47}"/>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1198C2F2-4338-2298-08FC-F289569FBB2F}"/>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9D80EE5A-164E-7B85-2AE7-DBE864990834}"/>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A97A5ECA-F7B7-2F6A-EF3F-B7FABCFE9350}"/>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F5593691-8DB5-CA4D-106F-3E5731BA4F96}"/>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3E3609B6-B644-A4B7-5546-832F9D2FE31A}"/>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8600A09C-C656-FEB7-8802-AAF53575C1B5}"/>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AAB45920-B06F-8FB2-2178-2DAB8D2B6B8D}"/>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4878DEDA-FD88-16C7-1DE8-24F7FBD9E0AB}"/>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2F6D03EA-4749-9502-AF57-81F17CD0D98D}"/>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EB3D2E83-FFC4-B4F5-F986-2616902F0EDF}"/>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1AAF4A3F-6C11-9DDF-CA77-7A463077BCB2}"/>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F499C5E2-3269-80D8-CA9A-4A3B2E963330}"/>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3BCA5073-8231-1F8D-FC08-3F5DF042F53E}"/>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9681690D-64D7-EDBF-4793-0BA9A7DAD695}"/>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72877C8D-5800-6A89-30FE-01ACDD5614F0}"/>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28A13B90-4DF1-5D40-78A3-544B6CAC99B2}"/>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0C52B6EA-A322-6DC9-B71B-B41D14353231}"/>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F7CA6195-AB65-DCA8-500B-2753D9E797D1}"/>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23C81843-3630-E91C-1F7B-7BF4AA165692}"/>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566A7E40-1C48-5C77-DFCE-233D81A85932}"/>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9C91B8E5-DE41-A558-704A-16C44C270E95}"/>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2F481D8C-7319-FF1F-82AF-48B86153C1BA}"/>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D7B0AAD5-BF47-27EA-ED03-17D19D7D29AB}"/>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3C0841B1-C0E2-4864-D6C5-B9EB9CAA6904}"/>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063AC382-99DE-1BDE-9BA5-65638EB2B8DD}"/>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544751B1-FCD5-079E-8BA2-A4F12F230B41}"/>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0B9A6710-C4B4-91D6-04F4-4FB4E0BCE8E0}"/>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129397DF-9E78-7932-F9D6-7AE7C917F91F}"/>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2CDAE6E1-2D4C-BAB2-23EF-D4B8BFDA3396}"/>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9E88B32F-7CC9-DD29-8901-C3F550AD1F36}"/>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B159235D-6FB8-3DAC-AD96-CB64FF864D5A}"/>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217CAE1A-2873-8FDC-0638-05350D2B5413}"/>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A705A327-32DF-8765-9135-5B4BA4A594F9}"/>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7" name="TextBox 6">
            <a:extLst>
              <a:ext uri="{FF2B5EF4-FFF2-40B4-BE49-F238E27FC236}">
                <a16:creationId xmlns:a16="http://schemas.microsoft.com/office/drawing/2014/main" id="{A44B3606-2CA2-E317-7DF2-4667EA6950F4}"/>
              </a:ext>
            </a:extLst>
          </p:cNvPr>
          <p:cNvSpPr txBox="1"/>
          <p:nvPr/>
        </p:nvSpPr>
        <p:spPr>
          <a:xfrm>
            <a:off x="220587" y="799837"/>
            <a:ext cx="5308998" cy="369332"/>
          </a:xfrm>
          <a:prstGeom prst="rect">
            <a:avLst/>
          </a:prstGeom>
          <a:noFill/>
        </p:spPr>
        <p:txBody>
          <a:bodyPr wrap="square" rtlCol="0">
            <a:spAutoFit/>
          </a:bodyPr>
          <a:lstStyle/>
          <a:p>
            <a:r>
              <a:rPr lang="en-US" altLang="ko-KR" b="1" dirty="0">
                <a:latin typeface="맑은 고딕" panose="020B0503020000020004" pitchFamily="50" charset="-127"/>
                <a:ea typeface="맑은 고딕" panose="020B0503020000020004" pitchFamily="50" charset="-127"/>
                <a:cs typeface="Arial" panose="020B0604020202020204" pitchFamily="34" charset="0"/>
              </a:rPr>
              <a:t>◆ </a:t>
            </a:r>
            <a:r>
              <a:rPr lang="en-US" altLang="ko-KR" b="1" dirty="0">
                <a:latin typeface="Arial" panose="020B0604020202020204" pitchFamily="34" charset="0"/>
                <a:cs typeface="Arial" panose="020B0604020202020204" pitchFamily="34" charset="0"/>
              </a:rPr>
              <a:t>Tolman Oppenheimer </a:t>
            </a:r>
            <a:r>
              <a:rPr lang="en-US" altLang="ko-KR" b="1" dirty="0" err="1">
                <a:latin typeface="Arial" panose="020B0604020202020204" pitchFamily="34" charset="0"/>
                <a:cs typeface="Arial" panose="020B0604020202020204" pitchFamily="34" charset="0"/>
              </a:rPr>
              <a:t>Volkoff</a:t>
            </a:r>
            <a:r>
              <a:rPr lang="en-US" altLang="ko-KR" sz="1600" b="1" dirty="0">
                <a:latin typeface="Arial" panose="020B0604020202020204" pitchFamily="34" charset="0"/>
                <a:cs typeface="Arial" panose="020B0604020202020204" pitchFamily="34" charset="0"/>
              </a:rPr>
              <a:t> (TOV)</a:t>
            </a:r>
            <a:r>
              <a:rPr lang="en-US" altLang="ko-KR" b="1" dirty="0">
                <a:latin typeface="Arial" panose="020B0604020202020204" pitchFamily="34" charset="0"/>
                <a:cs typeface="Arial" panose="020B0604020202020204" pitchFamily="34" charset="0"/>
              </a:rPr>
              <a:t> equation</a:t>
            </a:r>
            <a:endParaRPr lang="ko-KR" altLang="en-US" b="1"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C177690A-81CA-8C98-F6F3-12B1427D007A}"/>
              </a:ext>
            </a:extLst>
          </p:cNvPr>
          <p:cNvSpPr txBox="1"/>
          <p:nvPr/>
        </p:nvSpPr>
        <p:spPr>
          <a:xfrm>
            <a:off x="514901" y="1317653"/>
            <a:ext cx="2490180"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Einstein Equation</a:t>
            </a:r>
            <a:endParaRPr lang="ko-KR" alt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D2B72BC-1286-7D6B-8981-3DE254CE99A9}"/>
                  </a:ext>
                </a:extLst>
              </p:cNvPr>
              <p:cNvSpPr txBox="1"/>
              <p:nvPr/>
            </p:nvSpPr>
            <p:spPr>
              <a:xfrm>
                <a:off x="-283173" y="1601749"/>
                <a:ext cx="5949860" cy="7838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2400" b="0" i="1" smtClean="0">
                              <a:solidFill>
                                <a:schemeClr val="tx1"/>
                              </a:solidFill>
                              <a:latin typeface="Cambria Math" panose="02040503050406030204" pitchFamily="18" charset="0"/>
                            </a:rPr>
                          </m:ctrlPr>
                        </m:sSubPr>
                        <m:e>
                          <m:r>
                            <a:rPr lang="en-US" altLang="ko-KR" sz="2400" b="0" i="1" smtClean="0">
                              <a:solidFill>
                                <a:schemeClr val="tx1"/>
                              </a:solidFill>
                              <a:latin typeface="Cambria Math" panose="02040503050406030204" pitchFamily="18" charset="0"/>
                            </a:rPr>
                            <m:t>𝐺</m:t>
                          </m:r>
                        </m:e>
                        <m:sub>
                          <m:r>
                            <a:rPr lang="en-US" altLang="ko-KR" sz="2400" b="0" i="1" smtClean="0">
                              <a:solidFill>
                                <a:schemeClr val="tx1"/>
                              </a:solidFill>
                              <a:latin typeface="Cambria Math" panose="02040503050406030204" pitchFamily="18" charset="0"/>
                            </a:rPr>
                            <m:t>𝜇𝜈</m:t>
                          </m:r>
                        </m:sub>
                      </m:sSub>
                      <m:r>
                        <a:rPr lang="en-US" altLang="ko-KR" sz="2400" b="0" i="1" smtClean="0">
                          <a:solidFill>
                            <a:schemeClr val="tx1"/>
                          </a:solidFill>
                          <a:latin typeface="Cambria Math" panose="02040503050406030204" pitchFamily="18" charset="0"/>
                        </a:rPr>
                        <m:t>=</m:t>
                      </m:r>
                      <m:sSub>
                        <m:sSubPr>
                          <m:ctrlPr>
                            <a:rPr lang="en-US" altLang="ko-KR" sz="2400" b="0" i="1" smtClean="0">
                              <a:solidFill>
                                <a:srgbClr val="00B050"/>
                              </a:solidFill>
                              <a:latin typeface="Cambria Math" panose="02040503050406030204" pitchFamily="18" charset="0"/>
                            </a:rPr>
                          </m:ctrlPr>
                        </m:sSubPr>
                        <m:e>
                          <m:r>
                            <a:rPr lang="en-US" altLang="ko-KR" sz="2400" b="0" i="1" smtClean="0">
                              <a:solidFill>
                                <a:srgbClr val="00B050"/>
                              </a:solidFill>
                              <a:latin typeface="Cambria Math" panose="02040503050406030204" pitchFamily="18" charset="0"/>
                            </a:rPr>
                            <m:t>𝑅</m:t>
                          </m:r>
                        </m:e>
                        <m:sub>
                          <m:r>
                            <a:rPr lang="en-US" altLang="ko-KR" sz="2400" b="0" i="1" smtClean="0">
                              <a:solidFill>
                                <a:srgbClr val="00B050"/>
                              </a:solidFill>
                              <a:latin typeface="Cambria Math" panose="02040503050406030204" pitchFamily="18" charset="0"/>
                            </a:rPr>
                            <m:t>𝜇𝜈</m:t>
                          </m:r>
                        </m:sub>
                      </m:sSub>
                      <m:r>
                        <a:rPr lang="en-US" altLang="ko-KR" sz="2400" b="0" i="1" smtClean="0">
                          <a:solidFill>
                            <a:srgbClr val="00B050"/>
                          </a:solidFill>
                          <a:latin typeface="Cambria Math" panose="02040503050406030204" pitchFamily="18" charset="0"/>
                        </a:rPr>
                        <m:t>−</m:t>
                      </m:r>
                      <m:f>
                        <m:fPr>
                          <m:ctrlPr>
                            <a:rPr lang="en-US" altLang="ko-KR" sz="2400" b="0" i="1" smtClean="0">
                              <a:solidFill>
                                <a:srgbClr val="00B050"/>
                              </a:solidFill>
                              <a:latin typeface="Cambria Math" panose="02040503050406030204" pitchFamily="18" charset="0"/>
                            </a:rPr>
                          </m:ctrlPr>
                        </m:fPr>
                        <m:num>
                          <m:r>
                            <a:rPr lang="en-US" altLang="ko-KR" sz="2400" b="0" i="1" smtClean="0">
                              <a:solidFill>
                                <a:srgbClr val="00B050"/>
                              </a:solidFill>
                              <a:latin typeface="Cambria Math" panose="02040503050406030204" pitchFamily="18" charset="0"/>
                            </a:rPr>
                            <m:t>1</m:t>
                          </m:r>
                        </m:num>
                        <m:den>
                          <m:r>
                            <a:rPr lang="en-US" altLang="ko-KR" sz="2400" b="0" i="1" smtClean="0">
                              <a:solidFill>
                                <a:srgbClr val="00B050"/>
                              </a:solidFill>
                              <a:latin typeface="Cambria Math" panose="02040503050406030204" pitchFamily="18" charset="0"/>
                            </a:rPr>
                            <m:t>2</m:t>
                          </m:r>
                        </m:den>
                      </m:f>
                      <m:r>
                        <a:rPr lang="en-US" altLang="ko-KR" sz="2400" b="0" i="1" smtClean="0">
                          <a:solidFill>
                            <a:srgbClr val="00B050"/>
                          </a:solidFill>
                          <a:latin typeface="Cambria Math" panose="02040503050406030204" pitchFamily="18" charset="0"/>
                        </a:rPr>
                        <m:t>𝑅</m:t>
                      </m:r>
                      <m:sSub>
                        <m:sSubPr>
                          <m:ctrlPr>
                            <a:rPr lang="en-US" altLang="ko-KR" sz="2400" b="0" i="1" smtClean="0">
                              <a:solidFill>
                                <a:srgbClr val="00B050"/>
                              </a:solidFill>
                              <a:latin typeface="Cambria Math" panose="02040503050406030204" pitchFamily="18" charset="0"/>
                            </a:rPr>
                          </m:ctrlPr>
                        </m:sSubPr>
                        <m:e>
                          <m:r>
                            <a:rPr lang="en-US" altLang="ko-KR" sz="2400" b="0" i="1" smtClean="0">
                              <a:solidFill>
                                <a:srgbClr val="00B050"/>
                              </a:solidFill>
                              <a:latin typeface="Cambria Math" panose="02040503050406030204" pitchFamily="18" charset="0"/>
                            </a:rPr>
                            <m:t>𝑔</m:t>
                          </m:r>
                        </m:e>
                        <m:sub>
                          <m:r>
                            <a:rPr lang="en-US" altLang="ko-KR" sz="2400" b="0" i="1" smtClean="0">
                              <a:solidFill>
                                <a:srgbClr val="00B050"/>
                              </a:solidFill>
                              <a:latin typeface="Cambria Math" panose="02040503050406030204" pitchFamily="18" charset="0"/>
                            </a:rPr>
                            <m:t>𝜇𝜈</m:t>
                          </m:r>
                        </m:sub>
                      </m:sSub>
                      <m:r>
                        <a:rPr lang="en-US" altLang="ko-KR" sz="2400" b="0" i="1" smtClean="0">
                          <a:solidFill>
                            <a:schemeClr val="tx1"/>
                          </a:solidFill>
                          <a:latin typeface="Cambria Math" panose="02040503050406030204" pitchFamily="18" charset="0"/>
                        </a:rPr>
                        <m:t>=</m:t>
                      </m:r>
                      <m:r>
                        <a:rPr lang="en-US" altLang="ko-KR" sz="2400" b="0" i="1" smtClean="0">
                          <a:solidFill>
                            <a:srgbClr val="FF8601"/>
                          </a:solidFill>
                          <a:latin typeface="Cambria Math" panose="02040503050406030204" pitchFamily="18" charset="0"/>
                        </a:rPr>
                        <m:t>8</m:t>
                      </m:r>
                      <m:r>
                        <a:rPr lang="en-US" altLang="ko-KR" sz="2400" b="0" i="1" smtClean="0">
                          <a:solidFill>
                            <a:srgbClr val="FF8601"/>
                          </a:solidFill>
                          <a:latin typeface="Cambria Math" panose="02040503050406030204" pitchFamily="18" charset="0"/>
                        </a:rPr>
                        <m:t>𝜋</m:t>
                      </m:r>
                      <m:r>
                        <a:rPr lang="en-US" altLang="ko-KR" sz="2400" b="0" i="1" smtClean="0">
                          <a:solidFill>
                            <a:srgbClr val="FF8601"/>
                          </a:solidFill>
                          <a:latin typeface="Cambria Math" panose="02040503050406030204" pitchFamily="18" charset="0"/>
                        </a:rPr>
                        <m:t>𝐺</m:t>
                      </m:r>
                      <m:sSub>
                        <m:sSubPr>
                          <m:ctrlPr>
                            <a:rPr lang="en-US" altLang="ko-KR" sz="2400" b="0" i="1" smtClean="0">
                              <a:solidFill>
                                <a:srgbClr val="FF8601"/>
                              </a:solidFill>
                              <a:latin typeface="Cambria Math" panose="02040503050406030204" pitchFamily="18" charset="0"/>
                            </a:rPr>
                          </m:ctrlPr>
                        </m:sSubPr>
                        <m:e>
                          <m:r>
                            <a:rPr lang="en-US" altLang="ko-KR" sz="2400" b="0" i="1" smtClean="0">
                              <a:solidFill>
                                <a:srgbClr val="FF8601"/>
                              </a:solidFill>
                              <a:latin typeface="Cambria Math" panose="02040503050406030204" pitchFamily="18" charset="0"/>
                            </a:rPr>
                            <m:t>𝑇</m:t>
                          </m:r>
                        </m:e>
                        <m:sub>
                          <m:r>
                            <a:rPr lang="en-US" altLang="ko-KR" sz="2400" b="0" i="1" smtClean="0">
                              <a:solidFill>
                                <a:srgbClr val="FF8601"/>
                              </a:solidFill>
                              <a:latin typeface="Cambria Math" panose="02040503050406030204" pitchFamily="18" charset="0"/>
                            </a:rPr>
                            <m:t>𝜇𝜈</m:t>
                          </m:r>
                        </m:sub>
                      </m:sSub>
                    </m:oMath>
                  </m:oMathPara>
                </a14:m>
                <a:endParaRPr lang="ko-KR" altLang="en-US" sz="2400" dirty="0">
                  <a:solidFill>
                    <a:schemeClr val="tx1"/>
                  </a:solidFill>
                </a:endParaRPr>
              </a:p>
            </p:txBody>
          </p:sp>
        </mc:Choice>
        <mc:Fallback xmlns="">
          <p:sp>
            <p:nvSpPr>
              <p:cNvPr id="47" name="TextBox 46">
                <a:extLst>
                  <a:ext uri="{FF2B5EF4-FFF2-40B4-BE49-F238E27FC236}">
                    <a16:creationId xmlns:a16="http://schemas.microsoft.com/office/drawing/2014/main" id="{9D2B72BC-1286-7D6B-8981-3DE254CE99A9}"/>
                  </a:ext>
                </a:extLst>
              </p:cNvPr>
              <p:cNvSpPr txBox="1">
                <a:spLocks noRot="1" noChangeAspect="1" noMove="1" noResize="1" noEditPoints="1" noAdjustHandles="1" noChangeArrowheads="1" noChangeShapeType="1" noTextEdit="1"/>
              </p:cNvSpPr>
              <p:nvPr/>
            </p:nvSpPr>
            <p:spPr>
              <a:xfrm>
                <a:off x="-283173" y="1601749"/>
                <a:ext cx="5949860" cy="783804"/>
              </a:xfrm>
              <a:prstGeom prst="rect">
                <a:avLst/>
              </a:prstGeom>
              <a:blipFill>
                <a:blip r:embed="rId4"/>
                <a:stretch>
                  <a:fillRect/>
                </a:stretch>
              </a:blipFill>
            </p:spPr>
            <p:txBody>
              <a:bodyPr/>
              <a:lstStyle/>
              <a:p>
                <a:r>
                  <a:rPr lang="ko-KR" altLang="en-US">
                    <a:noFill/>
                  </a:rPr>
                  <a:t> </a:t>
                </a:r>
              </a:p>
            </p:txBody>
          </p:sp>
        </mc:Fallback>
      </mc:AlternateContent>
      <p:sp>
        <p:nvSpPr>
          <p:cNvPr id="48" name="TextBox 47">
            <a:extLst>
              <a:ext uri="{FF2B5EF4-FFF2-40B4-BE49-F238E27FC236}">
                <a16:creationId xmlns:a16="http://schemas.microsoft.com/office/drawing/2014/main" id="{2A6DCE43-592E-D1C2-A3AC-CCFA09705D1D}"/>
              </a:ext>
            </a:extLst>
          </p:cNvPr>
          <p:cNvSpPr txBox="1"/>
          <p:nvPr/>
        </p:nvSpPr>
        <p:spPr>
          <a:xfrm>
            <a:off x="1388154" y="2423109"/>
            <a:ext cx="2430965" cy="369332"/>
          </a:xfrm>
          <a:prstGeom prst="rect">
            <a:avLst/>
          </a:prstGeom>
          <a:noFill/>
        </p:spPr>
        <p:txBody>
          <a:bodyPr wrap="square" rtlCol="0">
            <a:spAutoFit/>
          </a:bodyPr>
          <a:lstStyle/>
          <a:p>
            <a:r>
              <a:rPr lang="en-US" altLang="ko-KR" dirty="0">
                <a:solidFill>
                  <a:srgbClr val="00B050"/>
                </a:solidFill>
                <a:latin typeface="Arial" panose="020B0604020202020204" pitchFamily="34" charset="0"/>
                <a:cs typeface="Arial" panose="020B0604020202020204" pitchFamily="34" charset="0"/>
              </a:rPr>
              <a:t>Riemann Geometry</a:t>
            </a:r>
            <a:endParaRPr lang="ko-KR" altLang="en-US" dirty="0">
              <a:solidFill>
                <a:srgbClr val="00B050"/>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5C5A8E91-00B4-043B-0382-19B77B22E8BE}"/>
              </a:ext>
            </a:extLst>
          </p:cNvPr>
          <p:cNvSpPr txBox="1"/>
          <p:nvPr/>
        </p:nvSpPr>
        <p:spPr>
          <a:xfrm>
            <a:off x="3819119" y="2406499"/>
            <a:ext cx="964938" cy="369332"/>
          </a:xfrm>
          <a:prstGeom prst="rect">
            <a:avLst/>
          </a:prstGeom>
          <a:noFill/>
        </p:spPr>
        <p:txBody>
          <a:bodyPr wrap="square" rtlCol="0">
            <a:spAutoFit/>
          </a:bodyPr>
          <a:lstStyle/>
          <a:p>
            <a:r>
              <a:rPr lang="en-US" altLang="ko-KR" dirty="0">
                <a:solidFill>
                  <a:srgbClr val="FF8601"/>
                </a:solidFill>
                <a:latin typeface="Arial" panose="020B0604020202020204" pitchFamily="34" charset="0"/>
                <a:cs typeface="Arial" panose="020B0604020202020204" pitchFamily="34" charset="0"/>
              </a:rPr>
              <a:t>Matter</a:t>
            </a:r>
            <a:endParaRPr lang="ko-KR" altLang="en-US" dirty="0">
              <a:solidFill>
                <a:srgbClr val="FF8601"/>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0F542337-0626-A684-CA52-93954829F614}"/>
              </a:ext>
            </a:extLst>
          </p:cNvPr>
          <p:cNvSpPr txBox="1"/>
          <p:nvPr/>
        </p:nvSpPr>
        <p:spPr>
          <a:xfrm>
            <a:off x="310397" y="3706615"/>
            <a:ext cx="833352" cy="338554"/>
          </a:xfrm>
          <a:prstGeom prst="rect">
            <a:avLst/>
          </a:prstGeom>
          <a:noFill/>
        </p:spPr>
        <p:txBody>
          <a:bodyPr wrap="square" rtlCol="0">
            <a:spAutoFit/>
          </a:bodyPr>
          <a:lstStyle/>
          <a:p>
            <a:r>
              <a:rPr lang="en-US" altLang="ko-KR" sz="1600" b="1" dirty="0">
                <a:solidFill>
                  <a:srgbClr val="00B050"/>
                </a:solidFill>
                <a:latin typeface="Arial" panose="020B0604020202020204" pitchFamily="34" charset="0"/>
                <a:ea typeface="한양해서" panose="02030600000101010101" pitchFamily="18" charset="-127"/>
                <a:cs typeface="Arial" panose="020B0604020202020204" pitchFamily="34" charset="0"/>
              </a:rPr>
              <a:t>Metric</a:t>
            </a:r>
          </a:p>
        </p:txBody>
      </p:sp>
      <p:sp>
        <p:nvSpPr>
          <p:cNvPr id="51" name="TextBox 50">
            <a:extLst>
              <a:ext uri="{FF2B5EF4-FFF2-40B4-BE49-F238E27FC236}">
                <a16:creationId xmlns:a16="http://schemas.microsoft.com/office/drawing/2014/main" id="{C793E888-4582-3ECB-3672-B782876EADD4}"/>
              </a:ext>
            </a:extLst>
          </p:cNvPr>
          <p:cNvSpPr txBox="1"/>
          <p:nvPr/>
        </p:nvSpPr>
        <p:spPr>
          <a:xfrm>
            <a:off x="310397" y="4398033"/>
            <a:ext cx="2102316" cy="338554"/>
          </a:xfrm>
          <a:prstGeom prst="rect">
            <a:avLst/>
          </a:prstGeom>
          <a:noFill/>
        </p:spPr>
        <p:txBody>
          <a:bodyPr wrap="square" rtlCol="0">
            <a:spAutoFit/>
          </a:bodyPr>
          <a:lstStyle/>
          <a:p>
            <a:r>
              <a:rPr lang="en-US" altLang="ko-KR" sz="1600" b="1" dirty="0">
                <a:solidFill>
                  <a:srgbClr val="00B050"/>
                </a:solidFill>
                <a:latin typeface="Arial" panose="020B0604020202020204" pitchFamily="34" charset="0"/>
                <a:ea typeface="한양해서" panose="02030600000101010101" pitchFamily="18" charset="-127"/>
                <a:cs typeface="Arial" panose="020B0604020202020204" pitchFamily="34" charset="0"/>
              </a:rPr>
              <a:t>Christoffel symbols</a:t>
            </a:r>
          </a:p>
        </p:txBody>
      </p:sp>
      <p:sp>
        <p:nvSpPr>
          <p:cNvPr id="52" name="TextBox 51">
            <a:extLst>
              <a:ext uri="{FF2B5EF4-FFF2-40B4-BE49-F238E27FC236}">
                <a16:creationId xmlns:a16="http://schemas.microsoft.com/office/drawing/2014/main" id="{F31AAEA5-6A06-A2A4-BA20-64AFC04DE635}"/>
              </a:ext>
            </a:extLst>
          </p:cNvPr>
          <p:cNvSpPr txBox="1"/>
          <p:nvPr/>
        </p:nvSpPr>
        <p:spPr>
          <a:xfrm>
            <a:off x="284141" y="5098516"/>
            <a:ext cx="2789097" cy="338554"/>
          </a:xfrm>
          <a:prstGeom prst="rect">
            <a:avLst/>
          </a:prstGeom>
          <a:noFill/>
        </p:spPr>
        <p:txBody>
          <a:bodyPr wrap="square" rtlCol="0">
            <a:spAutoFit/>
          </a:bodyPr>
          <a:lstStyle/>
          <a:p>
            <a:r>
              <a:rPr lang="en-US" altLang="ko-KR" sz="1600" b="1" dirty="0">
                <a:solidFill>
                  <a:srgbClr val="00B050"/>
                </a:solidFill>
                <a:latin typeface="Arial" panose="020B0604020202020204" pitchFamily="34" charset="0"/>
                <a:ea typeface="한양해서" panose="02030600000101010101" pitchFamily="18" charset="-127"/>
                <a:cs typeface="Arial" panose="020B0604020202020204" pitchFamily="34" charset="0"/>
              </a:rPr>
              <a:t>Riemann curvature tensor</a:t>
            </a:r>
          </a:p>
        </p:txBody>
      </p:sp>
      <p:sp>
        <p:nvSpPr>
          <p:cNvPr id="53" name="화살표: 아래쪽 52">
            <a:extLst>
              <a:ext uri="{FF2B5EF4-FFF2-40B4-BE49-F238E27FC236}">
                <a16:creationId xmlns:a16="http://schemas.microsoft.com/office/drawing/2014/main" id="{1803CC87-83EB-94EF-EBD3-C863A8E01C6E}"/>
              </a:ext>
            </a:extLst>
          </p:cNvPr>
          <p:cNvSpPr/>
          <p:nvPr/>
        </p:nvSpPr>
        <p:spPr>
          <a:xfrm>
            <a:off x="598411" y="4054500"/>
            <a:ext cx="120314" cy="334202"/>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4" name="화살표: 아래쪽 53">
            <a:extLst>
              <a:ext uri="{FF2B5EF4-FFF2-40B4-BE49-F238E27FC236}">
                <a16:creationId xmlns:a16="http://schemas.microsoft.com/office/drawing/2014/main" id="{E467FC7B-34AF-2E9E-8B51-4D811EC517DA}"/>
              </a:ext>
            </a:extLst>
          </p:cNvPr>
          <p:cNvSpPr/>
          <p:nvPr/>
        </p:nvSpPr>
        <p:spPr>
          <a:xfrm>
            <a:off x="598411" y="4781926"/>
            <a:ext cx="120314" cy="334202"/>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C3291964-616A-8D29-64A3-E6609496E334}"/>
                  </a:ext>
                </a:extLst>
              </p:cNvPr>
              <p:cNvSpPr txBox="1"/>
              <p:nvPr/>
            </p:nvSpPr>
            <p:spPr>
              <a:xfrm>
                <a:off x="862902" y="3907549"/>
                <a:ext cx="3534084" cy="55335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ko-KR" sz="1600" b="0" i="1" smtClean="0">
                              <a:solidFill>
                                <a:srgbClr val="00B050"/>
                              </a:solidFill>
                              <a:latin typeface="Cambria Math" panose="02040503050406030204" pitchFamily="18" charset="0"/>
                              <a:ea typeface="Cambria Math" panose="02040503050406030204" pitchFamily="18" charset="0"/>
                            </a:rPr>
                          </m:ctrlPr>
                        </m:sSubSupPr>
                        <m:e>
                          <m:r>
                            <m:rPr>
                              <m:sty m:val="p"/>
                            </m:rPr>
                            <a:rPr lang="el-GR" altLang="ko-KR" sz="1600" b="0" i="1" smtClean="0">
                              <a:solidFill>
                                <a:srgbClr val="00B050"/>
                              </a:solidFill>
                              <a:latin typeface="Cambria Math" panose="02040503050406030204" pitchFamily="18" charset="0"/>
                              <a:ea typeface="Cambria Math" panose="02040503050406030204" pitchFamily="18" charset="0"/>
                            </a:rPr>
                            <m:t>Γ</m:t>
                          </m:r>
                        </m:e>
                        <m:sub>
                          <m:r>
                            <a:rPr lang="en-US" altLang="ko-KR" sz="1600" b="0" i="1" smtClean="0">
                              <a:solidFill>
                                <a:srgbClr val="00B050"/>
                              </a:solidFill>
                              <a:latin typeface="Cambria Math" panose="02040503050406030204" pitchFamily="18" charset="0"/>
                              <a:ea typeface="Cambria Math" panose="02040503050406030204" pitchFamily="18" charset="0"/>
                            </a:rPr>
                            <m:t>𝑚𝑛</m:t>
                          </m:r>
                        </m:sub>
                        <m:sup>
                          <m:r>
                            <a:rPr lang="en-US" altLang="ko-KR" sz="1600" b="0" i="1" smtClean="0">
                              <a:solidFill>
                                <a:srgbClr val="00B050"/>
                              </a:solidFill>
                              <a:latin typeface="Cambria Math" panose="02040503050406030204" pitchFamily="18" charset="0"/>
                              <a:ea typeface="Cambria Math" panose="02040503050406030204" pitchFamily="18" charset="0"/>
                            </a:rPr>
                            <m:t>𝑡</m:t>
                          </m:r>
                        </m:sup>
                      </m:sSubSup>
                      <m:r>
                        <a:rPr lang="en-US" altLang="ko-KR" sz="1600" b="0" i="1" smtClean="0">
                          <a:solidFill>
                            <a:srgbClr val="00B050"/>
                          </a:solidFill>
                          <a:latin typeface="Cambria Math" panose="02040503050406030204" pitchFamily="18" charset="0"/>
                          <a:ea typeface="Cambria Math" panose="02040503050406030204" pitchFamily="18" charset="0"/>
                        </a:rPr>
                        <m:t>=</m:t>
                      </m:r>
                      <m:f>
                        <m:fPr>
                          <m:ctrlPr>
                            <a:rPr lang="en-US" altLang="ko-KR" sz="1600" b="0" i="1" smtClean="0">
                              <a:solidFill>
                                <a:srgbClr val="00B050"/>
                              </a:solidFill>
                              <a:latin typeface="Cambria Math" panose="02040503050406030204" pitchFamily="18" charset="0"/>
                              <a:ea typeface="Cambria Math" panose="02040503050406030204" pitchFamily="18" charset="0"/>
                            </a:rPr>
                          </m:ctrlPr>
                        </m:fPr>
                        <m:num>
                          <m:r>
                            <a:rPr lang="en-US" altLang="ko-KR" sz="1600" b="0" i="1" smtClean="0">
                              <a:solidFill>
                                <a:srgbClr val="00B050"/>
                              </a:solidFill>
                              <a:latin typeface="Cambria Math" panose="02040503050406030204" pitchFamily="18" charset="0"/>
                              <a:ea typeface="Cambria Math" panose="02040503050406030204" pitchFamily="18" charset="0"/>
                            </a:rPr>
                            <m:t>1</m:t>
                          </m:r>
                        </m:num>
                        <m:den>
                          <m:r>
                            <a:rPr lang="en-US" altLang="ko-KR" sz="1600" b="0" i="1" smtClean="0">
                              <a:solidFill>
                                <a:srgbClr val="00B050"/>
                              </a:solidFill>
                              <a:latin typeface="Cambria Math" panose="02040503050406030204" pitchFamily="18" charset="0"/>
                              <a:ea typeface="Cambria Math" panose="02040503050406030204" pitchFamily="18" charset="0"/>
                            </a:rPr>
                            <m:t>2</m:t>
                          </m:r>
                        </m:den>
                      </m:f>
                      <m:sSup>
                        <m:sSupPr>
                          <m:ctrlPr>
                            <a:rPr lang="en-US" altLang="ko-KR" sz="1600" b="0" i="1" smtClean="0">
                              <a:solidFill>
                                <a:srgbClr val="00B050"/>
                              </a:solidFill>
                              <a:latin typeface="Cambria Math" panose="02040503050406030204" pitchFamily="18" charset="0"/>
                              <a:ea typeface="Cambria Math" panose="02040503050406030204" pitchFamily="18" charset="0"/>
                            </a:rPr>
                          </m:ctrlPr>
                        </m:sSupPr>
                        <m:e>
                          <m:r>
                            <a:rPr lang="en-US" altLang="ko-KR" sz="1600" b="0" i="1" smtClean="0">
                              <a:solidFill>
                                <a:srgbClr val="00B050"/>
                              </a:solidFill>
                              <a:latin typeface="Cambria Math" panose="02040503050406030204" pitchFamily="18" charset="0"/>
                              <a:ea typeface="Cambria Math" panose="02040503050406030204" pitchFamily="18" charset="0"/>
                            </a:rPr>
                            <m:t>𝑔</m:t>
                          </m:r>
                        </m:e>
                        <m:sup>
                          <m:r>
                            <a:rPr lang="en-US" altLang="ko-KR" sz="1600" b="0" i="1" smtClean="0">
                              <a:solidFill>
                                <a:srgbClr val="00B050"/>
                              </a:solidFill>
                              <a:latin typeface="Cambria Math" panose="02040503050406030204" pitchFamily="18" charset="0"/>
                              <a:ea typeface="Cambria Math" panose="02040503050406030204" pitchFamily="18" charset="0"/>
                            </a:rPr>
                            <m:t>𝑟𝑡</m:t>
                          </m:r>
                        </m:sup>
                      </m:sSup>
                      <m:r>
                        <a:rPr lang="en-US" altLang="ko-KR" sz="1600" b="0" i="1" smtClean="0">
                          <a:solidFill>
                            <a:srgbClr val="00B050"/>
                          </a:solidFill>
                          <a:latin typeface="Cambria Math" panose="02040503050406030204" pitchFamily="18" charset="0"/>
                          <a:ea typeface="Cambria Math" panose="02040503050406030204" pitchFamily="18" charset="0"/>
                        </a:rPr>
                        <m:t>[</m:t>
                      </m:r>
                      <m:sSub>
                        <m:sSubPr>
                          <m:ctrlPr>
                            <a:rPr lang="en-US" altLang="ko-KR" sz="1600" b="0" i="1" smtClean="0">
                              <a:solidFill>
                                <a:srgbClr val="00B050"/>
                              </a:solidFill>
                              <a:latin typeface="Cambria Math" panose="02040503050406030204" pitchFamily="18" charset="0"/>
                              <a:ea typeface="Cambria Math" panose="02040503050406030204" pitchFamily="18" charset="0"/>
                            </a:rPr>
                          </m:ctrlPr>
                        </m:sSubPr>
                        <m:e>
                          <m:r>
                            <a:rPr lang="ko-KR" altLang="en-US" sz="1600" b="0" i="1" smtClean="0">
                              <a:solidFill>
                                <a:srgbClr val="00B050"/>
                              </a:solidFill>
                              <a:latin typeface="Cambria Math" panose="02040503050406030204" pitchFamily="18" charset="0"/>
                              <a:ea typeface="Cambria Math" panose="02040503050406030204" pitchFamily="18" charset="0"/>
                            </a:rPr>
                            <m:t>𝜕</m:t>
                          </m:r>
                        </m:e>
                        <m:sub>
                          <m:r>
                            <a:rPr lang="en-US" altLang="ko-KR" sz="1600" b="0" i="1" smtClean="0">
                              <a:solidFill>
                                <a:srgbClr val="00B050"/>
                              </a:solidFill>
                              <a:latin typeface="Cambria Math" panose="02040503050406030204" pitchFamily="18" charset="0"/>
                              <a:ea typeface="Cambria Math" panose="02040503050406030204" pitchFamily="18" charset="0"/>
                            </a:rPr>
                            <m:t>𝑛</m:t>
                          </m:r>
                        </m:sub>
                      </m:sSub>
                      <m:sSub>
                        <m:sSubPr>
                          <m:ctrlPr>
                            <a:rPr lang="en-US" altLang="ko-KR" sz="1600" b="0" i="1" smtClean="0">
                              <a:solidFill>
                                <a:srgbClr val="00B050"/>
                              </a:solidFill>
                              <a:latin typeface="Cambria Math" panose="02040503050406030204" pitchFamily="18" charset="0"/>
                              <a:ea typeface="Cambria Math" panose="02040503050406030204" pitchFamily="18" charset="0"/>
                            </a:rPr>
                          </m:ctrlPr>
                        </m:sSubPr>
                        <m:e>
                          <m:r>
                            <a:rPr lang="en-US" altLang="ko-KR" sz="1600" b="0" i="1" smtClean="0">
                              <a:solidFill>
                                <a:srgbClr val="00B050"/>
                              </a:solidFill>
                              <a:latin typeface="Cambria Math" panose="02040503050406030204" pitchFamily="18" charset="0"/>
                              <a:ea typeface="Cambria Math" panose="02040503050406030204" pitchFamily="18" charset="0"/>
                            </a:rPr>
                            <m:t>𝑔</m:t>
                          </m:r>
                        </m:e>
                        <m:sub>
                          <m:r>
                            <a:rPr lang="en-US" altLang="ko-KR" sz="1600" b="0" i="1" smtClean="0">
                              <a:solidFill>
                                <a:srgbClr val="00B050"/>
                              </a:solidFill>
                              <a:latin typeface="Cambria Math" panose="02040503050406030204" pitchFamily="18" charset="0"/>
                              <a:ea typeface="Cambria Math" panose="02040503050406030204" pitchFamily="18" charset="0"/>
                            </a:rPr>
                            <m:t>𝑟𝑚</m:t>
                          </m:r>
                        </m:sub>
                      </m:sSub>
                      <m:r>
                        <a:rPr lang="en-US" altLang="ko-KR" sz="1600" b="0" i="1" smtClean="0">
                          <a:solidFill>
                            <a:srgbClr val="00B050"/>
                          </a:solidFill>
                          <a:latin typeface="Cambria Math" panose="02040503050406030204" pitchFamily="18" charset="0"/>
                          <a:ea typeface="Cambria Math" panose="02040503050406030204" pitchFamily="18" charset="0"/>
                        </a:rPr>
                        <m:t>+</m:t>
                      </m:r>
                      <m:sSub>
                        <m:sSubPr>
                          <m:ctrlPr>
                            <a:rPr lang="en-US" altLang="ko-KR" sz="1600" i="1">
                              <a:solidFill>
                                <a:srgbClr val="00B050"/>
                              </a:solidFill>
                              <a:latin typeface="Cambria Math" panose="02040503050406030204" pitchFamily="18" charset="0"/>
                              <a:ea typeface="Cambria Math" panose="02040503050406030204" pitchFamily="18" charset="0"/>
                            </a:rPr>
                          </m:ctrlPr>
                        </m:sSubPr>
                        <m:e>
                          <m:r>
                            <a:rPr lang="ko-KR" altLang="en-US" sz="1600" i="1">
                              <a:solidFill>
                                <a:srgbClr val="00B050"/>
                              </a:solidFill>
                              <a:latin typeface="Cambria Math" panose="02040503050406030204" pitchFamily="18" charset="0"/>
                              <a:ea typeface="Cambria Math" panose="02040503050406030204" pitchFamily="18" charset="0"/>
                            </a:rPr>
                            <m:t>𝜕</m:t>
                          </m:r>
                        </m:e>
                        <m:sub>
                          <m:r>
                            <a:rPr lang="en-US" altLang="ko-KR" sz="1600" b="0" i="1" smtClean="0">
                              <a:solidFill>
                                <a:srgbClr val="00B050"/>
                              </a:solidFill>
                              <a:latin typeface="Cambria Math" panose="02040503050406030204" pitchFamily="18" charset="0"/>
                              <a:ea typeface="Cambria Math" panose="02040503050406030204" pitchFamily="18" charset="0"/>
                            </a:rPr>
                            <m:t>𝑚</m:t>
                          </m:r>
                        </m:sub>
                      </m:sSub>
                      <m:sSub>
                        <m:sSubPr>
                          <m:ctrlPr>
                            <a:rPr lang="en-US" altLang="ko-KR" sz="1600" i="1">
                              <a:solidFill>
                                <a:srgbClr val="00B050"/>
                              </a:solidFill>
                              <a:latin typeface="Cambria Math" panose="02040503050406030204" pitchFamily="18" charset="0"/>
                              <a:ea typeface="Cambria Math" panose="02040503050406030204" pitchFamily="18" charset="0"/>
                            </a:rPr>
                          </m:ctrlPr>
                        </m:sSubPr>
                        <m:e>
                          <m:r>
                            <a:rPr lang="en-US" altLang="ko-KR" sz="1600" i="1">
                              <a:solidFill>
                                <a:srgbClr val="00B050"/>
                              </a:solidFill>
                              <a:latin typeface="Cambria Math" panose="02040503050406030204" pitchFamily="18" charset="0"/>
                              <a:ea typeface="Cambria Math" panose="02040503050406030204" pitchFamily="18" charset="0"/>
                            </a:rPr>
                            <m:t>𝑔</m:t>
                          </m:r>
                        </m:e>
                        <m:sub>
                          <m:r>
                            <a:rPr lang="en-US" altLang="ko-KR" sz="1600" i="1">
                              <a:solidFill>
                                <a:srgbClr val="00B050"/>
                              </a:solidFill>
                              <a:latin typeface="Cambria Math" panose="02040503050406030204" pitchFamily="18" charset="0"/>
                              <a:ea typeface="Cambria Math" panose="02040503050406030204" pitchFamily="18" charset="0"/>
                            </a:rPr>
                            <m:t>𝑟</m:t>
                          </m:r>
                          <m:r>
                            <a:rPr lang="en-US" altLang="ko-KR" sz="1600" b="0" i="1" smtClean="0">
                              <a:solidFill>
                                <a:srgbClr val="00B050"/>
                              </a:solidFill>
                              <a:latin typeface="Cambria Math" panose="02040503050406030204" pitchFamily="18" charset="0"/>
                              <a:ea typeface="Cambria Math" panose="02040503050406030204" pitchFamily="18" charset="0"/>
                            </a:rPr>
                            <m:t>𝑛</m:t>
                          </m:r>
                        </m:sub>
                      </m:sSub>
                      <m:r>
                        <a:rPr lang="en-US" altLang="ko-KR" sz="1600" b="0" i="1" smtClean="0">
                          <a:solidFill>
                            <a:srgbClr val="00B050"/>
                          </a:solidFill>
                          <a:latin typeface="Cambria Math" panose="02040503050406030204" pitchFamily="18" charset="0"/>
                          <a:ea typeface="Cambria Math" panose="02040503050406030204" pitchFamily="18" charset="0"/>
                        </a:rPr>
                        <m:t>−</m:t>
                      </m:r>
                      <m:sSub>
                        <m:sSubPr>
                          <m:ctrlPr>
                            <a:rPr lang="en-US" altLang="ko-KR" sz="1600" i="1">
                              <a:solidFill>
                                <a:srgbClr val="00B050"/>
                              </a:solidFill>
                              <a:latin typeface="Cambria Math" panose="02040503050406030204" pitchFamily="18" charset="0"/>
                              <a:ea typeface="Cambria Math" panose="02040503050406030204" pitchFamily="18" charset="0"/>
                            </a:rPr>
                          </m:ctrlPr>
                        </m:sSubPr>
                        <m:e>
                          <m:r>
                            <a:rPr lang="ko-KR" altLang="en-US" sz="1600" i="1">
                              <a:solidFill>
                                <a:srgbClr val="00B050"/>
                              </a:solidFill>
                              <a:latin typeface="Cambria Math" panose="02040503050406030204" pitchFamily="18" charset="0"/>
                              <a:ea typeface="Cambria Math" panose="02040503050406030204" pitchFamily="18" charset="0"/>
                            </a:rPr>
                            <m:t>𝜕</m:t>
                          </m:r>
                        </m:e>
                        <m:sub>
                          <m:r>
                            <a:rPr lang="en-US" altLang="ko-KR" sz="1600" b="0" i="1" smtClean="0">
                              <a:solidFill>
                                <a:srgbClr val="00B050"/>
                              </a:solidFill>
                              <a:latin typeface="Cambria Math" panose="02040503050406030204" pitchFamily="18" charset="0"/>
                              <a:ea typeface="Cambria Math" panose="02040503050406030204" pitchFamily="18" charset="0"/>
                            </a:rPr>
                            <m:t>𝑟</m:t>
                          </m:r>
                        </m:sub>
                      </m:sSub>
                      <m:sSub>
                        <m:sSubPr>
                          <m:ctrlPr>
                            <a:rPr lang="en-US" altLang="ko-KR" sz="1600" i="1">
                              <a:solidFill>
                                <a:srgbClr val="00B050"/>
                              </a:solidFill>
                              <a:latin typeface="Cambria Math" panose="02040503050406030204" pitchFamily="18" charset="0"/>
                              <a:ea typeface="Cambria Math" panose="02040503050406030204" pitchFamily="18" charset="0"/>
                            </a:rPr>
                          </m:ctrlPr>
                        </m:sSubPr>
                        <m:e>
                          <m:r>
                            <a:rPr lang="en-US" altLang="ko-KR" sz="1600" i="1">
                              <a:solidFill>
                                <a:srgbClr val="00B050"/>
                              </a:solidFill>
                              <a:latin typeface="Cambria Math" panose="02040503050406030204" pitchFamily="18" charset="0"/>
                              <a:ea typeface="Cambria Math" panose="02040503050406030204" pitchFamily="18" charset="0"/>
                            </a:rPr>
                            <m:t>𝑔</m:t>
                          </m:r>
                        </m:e>
                        <m:sub>
                          <m:r>
                            <a:rPr lang="en-US" altLang="ko-KR" sz="1600" b="0" i="1" smtClean="0">
                              <a:solidFill>
                                <a:srgbClr val="00B050"/>
                              </a:solidFill>
                              <a:latin typeface="Cambria Math" panose="02040503050406030204" pitchFamily="18" charset="0"/>
                              <a:ea typeface="Cambria Math" panose="02040503050406030204" pitchFamily="18" charset="0"/>
                            </a:rPr>
                            <m:t>𝑚𝑛</m:t>
                          </m:r>
                        </m:sub>
                      </m:sSub>
                      <m:r>
                        <a:rPr lang="en-US" altLang="ko-KR" sz="1600" b="0" i="1" smtClean="0">
                          <a:solidFill>
                            <a:srgbClr val="00B050"/>
                          </a:solidFill>
                          <a:latin typeface="Cambria Math" panose="02040503050406030204" pitchFamily="18" charset="0"/>
                          <a:ea typeface="Cambria Math" panose="02040503050406030204" pitchFamily="18" charset="0"/>
                        </a:rPr>
                        <m:t>]</m:t>
                      </m:r>
                    </m:oMath>
                  </m:oMathPara>
                </a14:m>
                <a:endParaRPr lang="ko-KR" altLang="en-US" sz="1600" dirty="0">
                  <a:solidFill>
                    <a:srgbClr val="00B050"/>
                  </a:solidFill>
                </a:endParaRPr>
              </a:p>
            </p:txBody>
          </p:sp>
        </mc:Choice>
        <mc:Fallback xmlns="">
          <p:sp>
            <p:nvSpPr>
              <p:cNvPr id="55" name="TextBox 54">
                <a:extLst>
                  <a:ext uri="{FF2B5EF4-FFF2-40B4-BE49-F238E27FC236}">
                    <a16:creationId xmlns:a16="http://schemas.microsoft.com/office/drawing/2014/main" id="{C3291964-616A-8D29-64A3-E6609496E334}"/>
                  </a:ext>
                </a:extLst>
              </p:cNvPr>
              <p:cNvSpPr txBox="1">
                <a:spLocks noRot="1" noChangeAspect="1" noMove="1" noResize="1" noEditPoints="1" noAdjustHandles="1" noChangeArrowheads="1" noChangeShapeType="1" noTextEdit="1"/>
              </p:cNvSpPr>
              <p:nvPr/>
            </p:nvSpPr>
            <p:spPr>
              <a:xfrm>
                <a:off x="862902" y="3907549"/>
                <a:ext cx="3534084" cy="553357"/>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0706F82B-16C5-312A-5332-904A829E670E}"/>
                  </a:ext>
                </a:extLst>
              </p:cNvPr>
              <p:cNvSpPr txBox="1"/>
              <p:nvPr/>
            </p:nvSpPr>
            <p:spPr>
              <a:xfrm>
                <a:off x="810562" y="4716664"/>
                <a:ext cx="3734411" cy="3722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ko-KR" sz="1600" b="0" i="1" smtClean="0">
                              <a:solidFill>
                                <a:srgbClr val="00B050"/>
                              </a:solidFill>
                              <a:latin typeface="Cambria Math" panose="02040503050406030204" pitchFamily="18" charset="0"/>
                              <a:ea typeface="Cambria Math" panose="02040503050406030204" pitchFamily="18" charset="0"/>
                            </a:rPr>
                          </m:ctrlPr>
                        </m:sSubSupPr>
                        <m:e>
                          <m:r>
                            <a:rPr lang="en-US" altLang="ko-KR" sz="1600" b="0" i="1" smtClean="0">
                              <a:solidFill>
                                <a:srgbClr val="00B050"/>
                              </a:solidFill>
                              <a:latin typeface="Cambria Math" panose="02040503050406030204" pitchFamily="18" charset="0"/>
                              <a:ea typeface="Cambria Math" panose="02040503050406030204" pitchFamily="18" charset="0"/>
                            </a:rPr>
                            <m:t>𝑅</m:t>
                          </m:r>
                        </m:e>
                        <m:sub>
                          <m:r>
                            <a:rPr lang="en-US" altLang="ko-KR" sz="1600" b="0" i="1" smtClean="0">
                              <a:solidFill>
                                <a:srgbClr val="00B050"/>
                              </a:solidFill>
                              <a:latin typeface="Cambria Math" panose="02040503050406030204" pitchFamily="18" charset="0"/>
                              <a:ea typeface="Cambria Math" panose="02040503050406030204" pitchFamily="18" charset="0"/>
                            </a:rPr>
                            <m:t>𝑠𝑟𝑛</m:t>
                          </m:r>
                        </m:sub>
                        <m:sup>
                          <m:r>
                            <a:rPr lang="en-US" altLang="ko-KR" sz="1600" b="0" i="1" smtClean="0">
                              <a:solidFill>
                                <a:srgbClr val="00B050"/>
                              </a:solidFill>
                              <a:latin typeface="Cambria Math" panose="02040503050406030204" pitchFamily="18" charset="0"/>
                              <a:ea typeface="Cambria Math" panose="02040503050406030204" pitchFamily="18" charset="0"/>
                            </a:rPr>
                            <m:t>𝑡</m:t>
                          </m:r>
                        </m:sup>
                      </m:sSubSup>
                      <m:r>
                        <a:rPr lang="en-US" altLang="ko-KR" sz="1600" b="0" i="1" smtClean="0">
                          <a:solidFill>
                            <a:srgbClr val="00B050"/>
                          </a:solidFill>
                          <a:latin typeface="Cambria Math" panose="02040503050406030204" pitchFamily="18" charset="0"/>
                          <a:ea typeface="Cambria Math" panose="02040503050406030204" pitchFamily="18" charset="0"/>
                        </a:rPr>
                        <m:t>=</m:t>
                      </m:r>
                      <m:sSub>
                        <m:sSubPr>
                          <m:ctrlPr>
                            <a:rPr lang="en-US" altLang="ko-KR" sz="1600" b="0" i="1" smtClean="0">
                              <a:solidFill>
                                <a:srgbClr val="00B050"/>
                              </a:solidFill>
                              <a:latin typeface="Cambria Math" panose="02040503050406030204" pitchFamily="18" charset="0"/>
                              <a:ea typeface="Cambria Math" panose="02040503050406030204" pitchFamily="18" charset="0"/>
                            </a:rPr>
                          </m:ctrlPr>
                        </m:sSubPr>
                        <m:e>
                          <m:r>
                            <a:rPr lang="ko-KR" altLang="en-US" sz="1600" b="0" i="1" smtClean="0">
                              <a:solidFill>
                                <a:srgbClr val="00B050"/>
                              </a:solidFill>
                              <a:latin typeface="Cambria Math" panose="02040503050406030204" pitchFamily="18" charset="0"/>
                              <a:ea typeface="Cambria Math" panose="02040503050406030204" pitchFamily="18" charset="0"/>
                            </a:rPr>
                            <m:t>𝜕</m:t>
                          </m:r>
                        </m:e>
                        <m:sub>
                          <m:r>
                            <a:rPr lang="en-US" altLang="ko-KR" sz="1600" b="0" i="1" smtClean="0">
                              <a:solidFill>
                                <a:srgbClr val="00B050"/>
                              </a:solidFill>
                              <a:latin typeface="Cambria Math" panose="02040503050406030204" pitchFamily="18" charset="0"/>
                              <a:ea typeface="Cambria Math" panose="02040503050406030204" pitchFamily="18" charset="0"/>
                            </a:rPr>
                            <m:t>𝑟</m:t>
                          </m:r>
                        </m:sub>
                      </m:sSub>
                      <m:sSubSup>
                        <m:sSubSupPr>
                          <m:ctrlPr>
                            <a:rPr lang="en-US" altLang="ko-KR" sz="1600" i="1">
                              <a:solidFill>
                                <a:srgbClr val="00B050"/>
                              </a:solidFill>
                              <a:latin typeface="Cambria Math" panose="02040503050406030204" pitchFamily="18" charset="0"/>
                              <a:ea typeface="Cambria Math" panose="02040503050406030204" pitchFamily="18" charset="0"/>
                            </a:rPr>
                          </m:ctrlPr>
                        </m:sSubSupPr>
                        <m:e>
                          <m:r>
                            <m:rPr>
                              <m:sty m:val="p"/>
                            </m:rPr>
                            <a:rPr lang="el-GR" altLang="ko-KR" sz="1600" i="1">
                              <a:solidFill>
                                <a:srgbClr val="00B050"/>
                              </a:solidFill>
                              <a:latin typeface="Cambria Math" panose="02040503050406030204" pitchFamily="18" charset="0"/>
                              <a:ea typeface="Cambria Math" panose="02040503050406030204" pitchFamily="18" charset="0"/>
                            </a:rPr>
                            <m:t>Γ</m:t>
                          </m:r>
                        </m:e>
                        <m:sub>
                          <m:r>
                            <a:rPr lang="en-US" altLang="ko-KR" sz="1600" b="0" i="1" smtClean="0">
                              <a:solidFill>
                                <a:srgbClr val="00B050"/>
                              </a:solidFill>
                              <a:latin typeface="Cambria Math" panose="02040503050406030204" pitchFamily="18" charset="0"/>
                              <a:ea typeface="Cambria Math" panose="02040503050406030204" pitchFamily="18" charset="0"/>
                            </a:rPr>
                            <m:t>𝑠</m:t>
                          </m:r>
                          <m:r>
                            <a:rPr lang="en-US" altLang="ko-KR" sz="1600" i="1">
                              <a:solidFill>
                                <a:srgbClr val="00B050"/>
                              </a:solidFill>
                              <a:latin typeface="Cambria Math" panose="02040503050406030204" pitchFamily="18" charset="0"/>
                              <a:ea typeface="Cambria Math" panose="02040503050406030204" pitchFamily="18" charset="0"/>
                            </a:rPr>
                            <m:t>𝑛</m:t>
                          </m:r>
                        </m:sub>
                        <m:sup>
                          <m:r>
                            <a:rPr lang="en-US" altLang="ko-KR" sz="1600" i="1">
                              <a:solidFill>
                                <a:srgbClr val="00B050"/>
                              </a:solidFill>
                              <a:latin typeface="Cambria Math" panose="02040503050406030204" pitchFamily="18" charset="0"/>
                              <a:ea typeface="Cambria Math" panose="02040503050406030204" pitchFamily="18" charset="0"/>
                            </a:rPr>
                            <m:t>𝑡</m:t>
                          </m:r>
                        </m:sup>
                      </m:sSubSup>
                      <m:r>
                        <a:rPr lang="en-US" altLang="ko-KR" sz="1600" b="0" i="1" smtClean="0">
                          <a:solidFill>
                            <a:srgbClr val="00B050"/>
                          </a:solidFill>
                          <a:latin typeface="Cambria Math" panose="02040503050406030204" pitchFamily="18" charset="0"/>
                          <a:ea typeface="Cambria Math" panose="02040503050406030204" pitchFamily="18" charset="0"/>
                        </a:rPr>
                        <m:t>−</m:t>
                      </m:r>
                      <m:sSub>
                        <m:sSubPr>
                          <m:ctrlPr>
                            <a:rPr lang="en-US" altLang="ko-KR" sz="1600" i="1">
                              <a:solidFill>
                                <a:srgbClr val="00B050"/>
                              </a:solidFill>
                              <a:latin typeface="Cambria Math" panose="02040503050406030204" pitchFamily="18" charset="0"/>
                              <a:ea typeface="Cambria Math" panose="02040503050406030204" pitchFamily="18" charset="0"/>
                            </a:rPr>
                          </m:ctrlPr>
                        </m:sSubPr>
                        <m:e>
                          <m:r>
                            <a:rPr lang="ko-KR" altLang="en-US" sz="1600" i="1">
                              <a:solidFill>
                                <a:srgbClr val="00B050"/>
                              </a:solidFill>
                              <a:latin typeface="Cambria Math" panose="02040503050406030204" pitchFamily="18" charset="0"/>
                              <a:ea typeface="Cambria Math" panose="02040503050406030204" pitchFamily="18" charset="0"/>
                            </a:rPr>
                            <m:t>𝜕</m:t>
                          </m:r>
                        </m:e>
                        <m:sub>
                          <m:r>
                            <a:rPr lang="en-US" altLang="ko-KR" sz="1600" b="0" i="1" smtClean="0">
                              <a:solidFill>
                                <a:srgbClr val="00B050"/>
                              </a:solidFill>
                              <a:latin typeface="Cambria Math" panose="02040503050406030204" pitchFamily="18" charset="0"/>
                              <a:ea typeface="Cambria Math" panose="02040503050406030204" pitchFamily="18" charset="0"/>
                            </a:rPr>
                            <m:t>𝑠</m:t>
                          </m:r>
                        </m:sub>
                      </m:sSub>
                      <m:sSubSup>
                        <m:sSubSupPr>
                          <m:ctrlPr>
                            <a:rPr lang="en-US" altLang="ko-KR" sz="1600" i="1">
                              <a:solidFill>
                                <a:srgbClr val="00B050"/>
                              </a:solidFill>
                              <a:latin typeface="Cambria Math" panose="02040503050406030204" pitchFamily="18" charset="0"/>
                              <a:ea typeface="Cambria Math" panose="02040503050406030204" pitchFamily="18" charset="0"/>
                            </a:rPr>
                          </m:ctrlPr>
                        </m:sSubSupPr>
                        <m:e>
                          <m:r>
                            <m:rPr>
                              <m:sty m:val="p"/>
                            </m:rPr>
                            <a:rPr lang="el-GR" altLang="ko-KR" sz="1600" i="1">
                              <a:solidFill>
                                <a:srgbClr val="00B050"/>
                              </a:solidFill>
                              <a:latin typeface="Cambria Math" panose="02040503050406030204" pitchFamily="18" charset="0"/>
                              <a:ea typeface="Cambria Math" panose="02040503050406030204" pitchFamily="18" charset="0"/>
                            </a:rPr>
                            <m:t>Γ</m:t>
                          </m:r>
                        </m:e>
                        <m:sub>
                          <m:r>
                            <a:rPr lang="en-US" altLang="ko-KR" sz="1600" b="0" i="1" smtClean="0">
                              <a:solidFill>
                                <a:srgbClr val="00B050"/>
                              </a:solidFill>
                              <a:latin typeface="Cambria Math" panose="02040503050406030204" pitchFamily="18" charset="0"/>
                              <a:ea typeface="Cambria Math" panose="02040503050406030204" pitchFamily="18" charset="0"/>
                            </a:rPr>
                            <m:t>𝑟𝑛</m:t>
                          </m:r>
                        </m:sub>
                        <m:sup>
                          <m:r>
                            <a:rPr lang="en-US" altLang="ko-KR" sz="1600" i="1">
                              <a:solidFill>
                                <a:srgbClr val="00B050"/>
                              </a:solidFill>
                              <a:latin typeface="Cambria Math" panose="02040503050406030204" pitchFamily="18" charset="0"/>
                              <a:ea typeface="Cambria Math" panose="02040503050406030204" pitchFamily="18" charset="0"/>
                            </a:rPr>
                            <m:t>𝑡</m:t>
                          </m:r>
                        </m:sup>
                      </m:sSubSup>
                      <m:r>
                        <a:rPr lang="en-US" altLang="ko-KR" sz="1600" b="0" i="1" smtClean="0">
                          <a:solidFill>
                            <a:srgbClr val="00B050"/>
                          </a:solidFill>
                          <a:latin typeface="Cambria Math" panose="02040503050406030204" pitchFamily="18" charset="0"/>
                          <a:ea typeface="Cambria Math" panose="02040503050406030204" pitchFamily="18" charset="0"/>
                        </a:rPr>
                        <m:t>+</m:t>
                      </m:r>
                      <m:sSubSup>
                        <m:sSubSupPr>
                          <m:ctrlPr>
                            <a:rPr lang="en-US" altLang="ko-KR" sz="1600" i="1">
                              <a:solidFill>
                                <a:srgbClr val="00B050"/>
                              </a:solidFill>
                              <a:latin typeface="Cambria Math" panose="02040503050406030204" pitchFamily="18" charset="0"/>
                              <a:ea typeface="Cambria Math" panose="02040503050406030204" pitchFamily="18" charset="0"/>
                            </a:rPr>
                          </m:ctrlPr>
                        </m:sSubSupPr>
                        <m:e>
                          <m:r>
                            <m:rPr>
                              <m:sty m:val="p"/>
                            </m:rPr>
                            <a:rPr lang="el-GR" altLang="ko-KR" sz="1600" i="1">
                              <a:solidFill>
                                <a:srgbClr val="00B050"/>
                              </a:solidFill>
                              <a:latin typeface="Cambria Math" panose="02040503050406030204" pitchFamily="18" charset="0"/>
                              <a:ea typeface="Cambria Math" panose="02040503050406030204" pitchFamily="18" charset="0"/>
                            </a:rPr>
                            <m:t>Γ</m:t>
                          </m:r>
                        </m:e>
                        <m:sub>
                          <m:r>
                            <a:rPr lang="en-US" altLang="ko-KR" sz="1600" i="1">
                              <a:solidFill>
                                <a:srgbClr val="00B050"/>
                              </a:solidFill>
                              <a:latin typeface="Cambria Math" panose="02040503050406030204" pitchFamily="18" charset="0"/>
                              <a:ea typeface="Cambria Math" panose="02040503050406030204" pitchFamily="18" charset="0"/>
                            </a:rPr>
                            <m:t>𝑠𝑛</m:t>
                          </m:r>
                        </m:sub>
                        <m:sup>
                          <m:r>
                            <a:rPr lang="en-US" altLang="ko-KR" sz="1600" b="0" i="1" smtClean="0">
                              <a:solidFill>
                                <a:srgbClr val="00B050"/>
                              </a:solidFill>
                              <a:latin typeface="Cambria Math" panose="02040503050406030204" pitchFamily="18" charset="0"/>
                              <a:ea typeface="Cambria Math" panose="02040503050406030204" pitchFamily="18" charset="0"/>
                            </a:rPr>
                            <m:t>𝑝</m:t>
                          </m:r>
                        </m:sup>
                      </m:sSubSup>
                      <m:sSubSup>
                        <m:sSubSupPr>
                          <m:ctrlPr>
                            <a:rPr lang="en-US" altLang="ko-KR" sz="1600" i="1">
                              <a:solidFill>
                                <a:srgbClr val="00B050"/>
                              </a:solidFill>
                              <a:latin typeface="Cambria Math" panose="02040503050406030204" pitchFamily="18" charset="0"/>
                              <a:ea typeface="Cambria Math" panose="02040503050406030204" pitchFamily="18" charset="0"/>
                            </a:rPr>
                          </m:ctrlPr>
                        </m:sSubSupPr>
                        <m:e>
                          <m:r>
                            <m:rPr>
                              <m:sty m:val="p"/>
                            </m:rPr>
                            <a:rPr lang="el-GR" altLang="ko-KR" sz="1600" i="1">
                              <a:solidFill>
                                <a:srgbClr val="00B050"/>
                              </a:solidFill>
                              <a:latin typeface="Cambria Math" panose="02040503050406030204" pitchFamily="18" charset="0"/>
                              <a:ea typeface="Cambria Math" panose="02040503050406030204" pitchFamily="18" charset="0"/>
                            </a:rPr>
                            <m:t>Γ</m:t>
                          </m:r>
                        </m:e>
                        <m:sub>
                          <m:r>
                            <a:rPr lang="en-US" altLang="ko-KR" sz="1600" b="0" i="1" smtClean="0">
                              <a:solidFill>
                                <a:srgbClr val="00B050"/>
                              </a:solidFill>
                              <a:latin typeface="Cambria Math" panose="02040503050406030204" pitchFamily="18" charset="0"/>
                              <a:ea typeface="Cambria Math" panose="02040503050406030204" pitchFamily="18" charset="0"/>
                            </a:rPr>
                            <m:t>𝑝𝑟</m:t>
                          </m:r>
                        </m:sub>
                        <m:sup>
                          <m:r>
                            <a:rPr lang="en-US" altLang="ko-KR" sz="1600" b="0" i="1" smtClean="0">
                              <a:solidFill>
                                <a:srgbClr val="00B050"/>
                              </a:solidFill>
                              <a:latin typeface="Cambria Math" panose="02040503050406030204" pitchFamily="18" charset="0"/>
                              <a:ea typeface="Cambria Math" panose="02040503050406030204" pitchFamily="18" charset="0"/>
                            </a:rPr>
                            <m:t>𝑡</m:t>
                          </m:r>
                        </m:sup>
                      </m:sSubSup>
                      <m:r>
                        <a:rPr lang="en-US" altLang="ko-KR" sz="1600" b="0" i="1" smtClean="0">
                          <a:solidFill>
                            <a:srgbClr val="00B050"/>
                          </a:solidFill>
                          <a:latin typeface="Cambria Math" panose="02040503050406030204" pitchFamily="18" charset="0"/>
                          <a:ea typeface="Cambria Math" panose="02040503050406030204" pitchFamily="18" charset="0"/>
                        </a:rPr>
                        <m:t>−</m:t>
                      </m:r>
                      <m:sSubSup>
                        <m:sSubSupPr>
                          <m:ctrlPr>
                            <a:rPr lang="en-US" altLang="ko-KR" sz="1600" i="1">
                              <a:solidFill>
                                <a:srgbClr val="00B050"/>
                              </a:solidFill>
                              <a:latin typeface="Cambria Math" panose="02040503050406030204" pitchFamily="18" charset="0"/>
                              <a:ea typeface="Cambria Math" panose="02040503050406030204" pitchFamily="18" charset="0"/>
                            </a:rPr>
                          </m:ctrlPr>
                        </m:sSubSupPr>
                        <m:e>
                          <m:r>
                            <m:rPr>
                              <m:sty m:val="p"/>
                            </m:rPr>
                            <a:rPr lang="el-GR" altLang="ko-KR" sz="1600" i="1">
                              <a:solidFill>
                                <a:srgbClr val="00B050"/>
                              </a:solidFill>
                              <a:latin typeface="Cambria Math" panose="02040503050406030204" pitchFamily="18" charset="0"/>
                              <a:ea typeface="Cambria Math" panose="02040503050406030204" pitchFamily="18" charset="0"/>
                            </a:rPr>
                            <m:t>Γ</m:t>
                          </m:r>
                        </m:e>
                        <m:sub>
                          <m:r>
                            <a:rPr lang="en-US" altLang="ko-KR" sz="1600" b="0" i="1" smtClean="0">
                              <a:solidFill>
                                <a:srgbClr val="00B050"/>
                              </a:solidFill>
                              <a:latin typeface="Cambria Math" panose="02040503050406030204" pitchFamily="18" charset="0"/>
                              <a:ea typeface="Cambria Math" panose="02040503050406030204" pitchFamily="18" charset="0"/>
                            </a:rPr>
                            <m:t>𝑟</m:t>
                          </m:r>
                          <m:r>
                            <a:rPr lang="en-US" altLang="ko-KR" sz="1600" i="1">
                              <a:solidFill>
                                <a:srgbClr val="00B050"/>
                              </a:solidFill>
                              <a:latin typeface="Cambria Math" panose="02040503050406030204" pitchFamily="18" charset="0"/>
                              <a:ea typeface="Cambria Math" panose="02040503050406030204" pitchFamily="18" charset="0"/>
                            </a:rPr>
                            <m:t>𝑛</m:t>
                          </m:r>
                        </m:sub>
                        <m:sup>
                          <m:r>
                            <a:rPr lang="en-US" altLang="ko-KR" sz="1600" i="1">
                              <a:solidFill>
                                <a:srgbClr val="00B050"/>
                              </a:solidFill>
                              <a:latin typeface="Cambria Math" panose="02040503050406030204" pitchFamily="18" charset="0"/>
                              <a:ea typeface="Cambria Math" panose="02040503050406030204" pitchFamily="18" charset="0"/>
                            </a:rPr>
                            <m:t>𝑝</m:t>
                          </m:r>
                        </m:sup>
                      </m:sSubSup>
                      <m:sSubSup>
                        <m:sSubSupPr>
                          <m:ctrlPr>
                            <a:rPr lang="en-US" altLang="ko-KR" sz="1600" i="1">
                              <a:solidFill>
                                <a:srgbClr val="00B050"/>
                              </a:solidFill>
                              <a:latin typeface="Cambria Math" panose="02040503050406030204" pitchFamily="18" charset="0"/>
                              <a:ea typeface="Cambria Math" panose="02040503050406030204" pitchFamily="18" charset="0"/>
                            </a:rPr>
                          </m:ctrlPr>
                        </m:sSubSupPr>
                        <m:e>
                          <m:r>
                            <m:rPr>
                              <m:sty m:val="p"/>
                            </m:rPr>
                            <a:rPr lang="el-GR" altLang="ko-KR" sz="1600" i="1">
                              <a:solidFill>
                                <a:srgbClr val="00B050"/>
                              </a:solidFill>
                              <a:latin typeface="Cambria Math" panose="02040503050406030204" pitchFamily="18" charset="0"/>
                              <a:ea typeface="Cambria Math" panose="02040503050406030204" pitchFamily="18" charset="0"/>
                            </a:rPr>
                            <m:t>Γ</m:t>
                          </m:r>
                        </m:e>
                        <m:sub>
                          <m:r>
                            <a:rPr lang="en-US" altLang="ko-KR" sz="1600" b="0" i="1" smtClean="0">
                              <a:solidFill>
                                <a:srgbClr val="00B050"/>
                              </a:solidFill>
                              <a:latin typeface="Cambria Math" panose="02040503050406030204" pitchFamily="18" charset="0"/>
                              <a:ea typeface="Cambria Math" panose="02040503050406030204" pitchFamily="18" charset="0"/>
                            </a:rPr>
                            <m:t>𝑝𝑠</m:t>
                          </m:r>
                        </m:sub>
                        <m:sup>
                          <m:r>
                            <a:rPr lang="en-US" altLang="ko-KR" sz="1600" b="0" i="1" smtClean="0">
                              <a:solidFill>
                                <a:srgbClr val="00B050"/>
                              </a:solidFill>
                              <a:latin typeface="Cambria Math" panose="02040503050406030204" pitchFamily="18" charset="0"/>
                              <a:ea typeface="Cambria Math" panose="02040503050406030204" pitchFamily="18" charset="0"/>
                            </a:rPr>
                            <m:t>𝑡</m:t>
                          </m:r>
                        </m:sup>
                      </m:sSubSup>
                    </m:oMath>
                  </m:oMathPara>
                </a14:m>
                <a:endParaRPr lang="ko-KR" altLang="en-US" sz="1600" dirty="0">
                  <a:solidFill>
                    <a:srgbClr val="00B050"/>
                  </a:solidFill>
                </a:endParaRPr>
              </a:p>
            </p:txBody>
          </p:sp>
        </mc:Choice>
        <mc:Fallback xmlns="">
          <p:sp>
            <p:nvSpPr>
              <p:cNvPr id="56" name="TextBox 55">
                <a:extLst>
                  <a:ext uri="{FF2B5EF4-FFF2-40B4-BE49-F238E27FC236}">
                    <a16:creationId xmlns:a16="http://schemas.microsoft.com/office/drawing/2014/main" id="{0706F82B-16C5-312A-5332-904A829E670E}"/>
                  </a:ext>
                </a:extLst>
              </p:cNvPr>
              <p:cNvSpPr txBox="1">
                <a:spLocks noRot="1" noChangeAspect="1" noMove="1" noResize="1" noEditPoints="1" noAdjustHandles="1" noChangeArrowheads="1" noChangeShapeType="1" noTextEdit="1"/>
              </p:cNvSpPr>
              <p:nvPr/>
            </p:nvSpPr>
            <p:spPr>
              <a:xfrm>
                <a:off x="810562" y="4716664"/>
                <a:ext cx="3734411" cy="372281"/>
              </a:xfrm>
              <a:prstGeom prst="rect">
                <a:avLst/>
              </a:prstGeom>
              <a:blipFill>
                <a:blip r:embed="rId6"/>
                <a:stretch>
                  <a:fillRect b="-1639"/>
                </a:stretch>
              </a:blipFill>
            </p:spPr>
            <p:txBody>
              <a:bodyPr/>
              <a:lstStyle/>
              <a:p>
                <a:r>
                  <a:rPr lang="ko-KR" altLang="en-US">
                    <a:noFill/>
                  </a:rPr>
                  <a:t> </a:t>
                </a:r>
              </a:p>
            </p:txBody>
          </p:sp>
        </mc:Fallback>
      </mc:AlternateContent>
      <p:sp>
        <p:nvSpPr>
          <p:cNvPr id="57" name="화살표: 위로 굽음 56">
            <a:extLst>
              <a:ext uri="{FF2B5EF4-FFF2-40B4-BE49-F238E27FC236}">
                <a16:creationId xmlns:a16="http://schemas.microsoft.com/office/drawing/2014/main" id="{6A702040-4489-0862-BAD3-3FD74A95B29C}"/>
              </a:ext>
            </a:extLst>
          </p:cNvPr>
          <p:cNvSpPr/>
          <p:nvPr/>
        </p:nvSpPr>
        <p:spPr>
          <a:xfrm rot="5400000">
            <a:off x="649845" y="5513474"/>
            <a:ext cx="268197" cy="325396"/>
          </a:xfrm>
          <a:prstGeom prst="ben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8" name="TextBox 57">
            <a:extLst>
              <a:ext uri="{FF2B5EF4-FFF2-40B4-BE49-F238E27FC236}">
                <a16:creationId xmlns:a16="http://schemas.microsoft.com/office/drawing/2014/main" id="{431B4CCF-3747-D786-C170-9F5206EE12FD}"/>
              </a:ext>
            </a:extLst>
          </p:cNvPr>
          <p:cNvSpPr txBox="1"/>
          <p:nvPr/>
        </p:nvSpPr>
        <p:spPr>
          <a:xfrm>
            <a:off x="1062832" y="5584383"/>
            <a:ext cx="1436076" cy="338554"/>
          </a:xfrm>
          <a:prstGeom prst="rect">
            <a:avLst/>
          </a:prstGeom>
          <a:noFill/>
        </p:spPr>
        <p:txBody>
          <a:bodyPr wrap="square" rtlCol="0">
            <a:spAutoFit/>
          </a:bodyPr>
          <a:lstStyle/>
          <a:p>
            <a:r>
              <a:rPr lang="en-US" altLang="ko-KR" sz="1600" b="1" dirty="0">
                <a:solidFill>
                  <a:srgbClr val="00B050"/>
                </a:solidFill>
                <a:latin typeface="Arial" panose="020B0604020202020204" pitchFamily="34" charset="0"/>
                <a:ea typeface="한양해서" panose="02030600000101010101" pitchFamily="18" charset="-127"/>
                <a:cs typeface="Arial" panose="020B0604020202020204" pitchFamily="34" charset="0"/>
              </a:rPr>
              <a:t>Ricci tensor</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576ED067-8941-0024-2CC2-6E7DEDC60FCC}"/>
                  </a:ext>
                </a:extLst>
              </p:cNvPr>
              <p:cNvSpPr txBox="1"/>
              <p:nvPr/>
            </p:nvSpPr>
            <p:spPr>
              <a:xfrm>
                <a:off x="2390996" y="5584383"/>
                <a:ext cx="445796" cy="3583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600" b="0" i="1" smtClean="0">
                              <a:solidFill>
                                <a:srgbClr val="00B050"/>
                              </a:solidFill>
                              <a:latin typeface="Cambria Math" panose="02040503050406030204" pitchFamily="18" charset="0"/>
                            </a:rPr>
                          </m:ctrlPr>
                        </m:sSubPr>
                        <m:e>
                          <m:r>
                            <a:rPr lang="en-US" altLang="ko-KR" sz="1600" b="0" i="1" smtClean="0">
                              <a:solidFill>
                                <a:srgbClr val="00B050"/>
                              </a:solidFill>
                              <a:latin typeface="Cambria Math" panose="02040503050406030204" pitchFamily="18" charset="0"/>
                            </a:rPr>
                            <m:t>𝑅</m:t>
                          </m:r>
                        </m:e>
                        <m:sub>
                          <m:r>
                            <a:rPr lang="ko-KR" altLang="en-US" sz="1600" b="0" i="1" smtClean="0">
                              <a:solidFill>
                                <a:srgbClr val="00B050"/>
                              </a:solidFill>
                              <a:latin typeface="Cambria Math" panose="02040503050406030204" pitchFamily="18" charset="0"/>
                            </a:rPr>
                            <m:t>𝜇𝜈</m:t>
                          </m:r>
                        </m:sub>
                      </m:sSub>
                    </m:oMath>
                  </m:oMathPara>
                </a14:m>
                <a:endParaRPr lang="ko-KR" altLang="en-US" sz="1600" dirty="0">
                  <a:solidFill>
                    <a:srgbClr val="00B050"/>
                  </a:solidFill>
                </a:endParaRPr>
              </a:p>
            </p:txBody>
          </p:sp>
        </mc:Choice>
        <mc:Fallback xmlns="">
          <p:sp>
            <p:nvSpPr>
              <p:cNvPr id="59" name="TextBox 58">
                <a:extLst>
                  <a:ext uri="{FF2B5EF4-FFF2-40B4-BE49-F238E27FC236}">
                    <a16:creationId xmlns:a16="http://schemas.microsoft.com/office/drawing/2014/main" id="{576ED067-8941-0024-2CC2-6E7DEDC60FCC}"/>
                  </a:ext>
                </a:extLst>
              </p:cNvPr>
              <p:cNvSpPr txBox="1">
                <a:spLocks noRot="1" noChangeAspect="1" noMove="1" noResize="1" noEditPoints="1" noAdjustHandles="1" noChangeArrowheads="1" noChangeShapeType="1" noTextEdit="1"/>
              </p:cNvSpPr>
              <p:nvPr/>
            </p:nvSpPr>
            <p:spPr>
              <a:xfrm>
                <a:off x="2390996" y="5584383"/>
                <a:ext cx="445796" cy="358368"/>
              </a:xfrm>
              <a:prstGeom prst="rect">
                <a:avLst/>
              </a:prstGeom>
              <a:blipFill>
                <a:blip r:embed="rId7"/>
                <a:stretch>
                  <a:fillRect b="-3390"/>
                </a:stretch>
              </a:blipFill>
            </p:spPr>
            <p:txBody>
              <a:bodyPr/>
              <a:lstStyle/>
              <a:p>
                <a:r>
                  <a:rPr lang="ko-KR" altLang="en-US">
                    <a:noFill/>
                  </a:rPr>
                  <a:t> </a:t>
                </a:r>
              </a:p>
            </p:txBody>
          </p:sp>
        </mc:Fallback>
      </mc:AlternateContent>
      <p:sp>
        <p:nvSpPr>
          <p:cNvPr id="60" name="TextBox 59">
            <a:extLst>
              <a:ext uri="{FF2B5EF4-FFF2-40B4-BE49-F238E27FC236}">
                <a16:creationId xmlns:a16="http://schemas.microsoft.com/office/drawing/2014/main" id="{834C32DC-4A04-74D7-1919-36C2CA9493DE}"/>
              </a:ext>
            </a:extLst>
          </p:cNvPr>
          <p:cNvSpPr txBox="1"/>
          <p:nvPr/>
        </p:nvSpPr>
        <p:spPr>
          <a:xfrm>
            <a:off x="5225793" y="1326463"/>
            <a:ext cx="3023118" cy="338554"/>
          </a:xfrm>
          <a:prstGeom prst="rect">
            <a:avLst/>
          </a:prstGeom>
          <a:noFill/>
        </p:spPr>
        <p:txBody>
          <a:bodyPr wrap="square" rtlCol="0">
            <a:spAutoFit/>
          </a:bodyPr>
          <a:lstStyle/>
          <a:p>
            <a:r>
              <a:rPr lang="en-US" altLang="ko-KR" sz="1600" b="1" dirty="0">
                <a:solidFill>
                  <a:srgbClr val="FF8601"/>
                </a:solidFill>
                <a:latin typeface="Arial" panose="020B0604020202020204" pitchFamily="34" charset="0"/>
                <a:ea typeface="한양해서" panose="02030600000101010101" pitchFamily="18" charset="-127"/>
                <a:cs typeface="Arial" panose="020B0604020202020204" pitchFamily="34" charset="0"/>
              </a:rPr>
              <a:t>Energy Momentum Tensor</a:t>
            </a:r>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7A8D4359-E668-3E69-2BBC-D1D8B8B83732}"/>
                  </a:ext>
                </a:extLst>
              </p:cNvPr>
              <p:cNvSpPr txBox="1"/>
              <p:nvPr/>
            </p:nvSpPr>
            <p:spPr>
              <a:xfrm>
                <a:off x="220588" y="3372006"/>
                <a:ext cx="4642460" cy="3552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1600" b="0" i="1" smtClean="0">
                          <a:solidFill>
                            <a:srgbClr val="00B050"/>
                          </a:solidFill>
                          <a:latin typeface="Cambria Math" panose="02040503050406030204" pitchFamily="18" charset="0"/>
                        </a:rPr>
                        <m:t>𝑑</m:t>
                      </m:r>
                      <m:sSup>
                        <m:sSupPr>
                          <m:ctrlPr>
                            <a:rPr lang="en-US" altLang="ko-KR" sz="1600" b="0" i="1" smtClean="0">
                              <a:solidFill>
                                <a:srgbClr val="00B050"/>
                              </a:solidFill>
                              <a:latin typeface="Cambria Math" panose="02040503050406030204" pitchFamily="18" charset="0"/>
                            </a:rPr>
                          </m:ctrlPr>
                        </m:sSupPr>
                        <m:e>
                          <m:r>
                            <a:rPr lang="en-US" altLang="ko-KR" sz="1600" b="0" i="1" smtClean="0">
                              <a:solidFill>
                                <a:srgbClr val="00B050"/>
                              </a:solidFill>
                              <a:latin typeface="Cambria Math" panose="02040503050406030204" pitchFamily="18" charset="0"/>
                            </a:rPr>
                            <m:t>𝑠</m:t>
                          </m:r>
                        </m:e>
                        <m:sup>
                          <m:r>
                            <a:rPr lang="en-US" altLang="ko-KR" sz="1600" b="0" i="1" smtClean="0">
                              <a:solidFill>
                                <a:srgbClr val="00B050"/>
                              </a:solidFill>
                              <a:latin typeface="Cambria Math" panose="02040503050406030204" pitchFamily="18" charset="0"/>
                            </a:rPr>
                            <m:t>2</m:t>
                          </m:r>
                        </m:sup>
                      </m:sSup>
                      <m:r>
                        <a:rPr lang="en-US" altLang="ko-KR" sz="1600" b="0" i="1" smtClean="0">
                          <a:solidFill>
                            <a:srgbClr val="00B050"/>
                          </a:solidFill>
                          <a:latin typeface="Cambria Math" panose="02040503050406030204" pitchFamily="18" charset="0"/>
                        </a:rPr>
                        <m:t>=−</m:t>
                      </m:r>
                      <m:sSup>
                        <m:sSupPr>
                          <m:ctrlPr>
                            <a:rPr lang="en-US" altLang="ko-KR" sz="1600" b="0" i="1" smtClean="0">
                              <a:solidFill>
                                <a:srgbClr val="00B050"/>
                              </a:solidFill>
                              <a:latin typeface="Cambria Math" panose="02040503050406030204" pitchFamily="18" charset="0"/>
                            </a:rPr>
                          </m:ctrlPr>
                        </m:sSupPr>
                        <m:e>
                          <m:r>
                            <a:rPr lang="en-US" altLang="ko-KR" sz="1600" b="0" i="1" smtClean="0">
                              <a:solidFill>
                                <a:srgbClr val="00B050"/>
                              </a:solidFill>
                              <a:latin typeface="Cambria Math" panose="02040503050406030204" pitchFamily="18" charset="0"/>
                            </a:rPr>
                            <m:t>𝑒</m:t>
                          </m:r>
                        </m:e>
                        <m:sup>
                          <m:r>
                            <a:rPr lang="en-US" altLang="ko-KR" sz="1600" b="0" i="1" smtClean="0">
                              <a:solidFill>
                                <a:srgbClr val="00B050"/>
                              </a:solidFill>
                              <a:latin typeface="Cambria Math" panose="02040503050406030204" pitchFamily="18" charset="0"/>
                            </a:rPr>
                            <m:t>2</m:t>
                          </m:r>
                          <m:r>
                            <a:rPr lang="ko-KR" altLang="en-US" sz="1600" b="0" i="1" smtClean="0">
                              <a:solidFill>
                                <a:srgbClr val="00B050"/>
                              </a:solidFill>
                              <a:latin typeface="Cambria Math" panose="02040503050406030204" pitchFamily="18" charset="0"/>
                            </a:rPr>
                            <m:t>𝜈</m:t>
                          </m:r>
                        </m:sup>
                      </m:sSup>
                      <m:r>
                        <a:rPr lang="en-US" altLang="ko-KR" sz="1600" b="0" i="1" smtClean="0">
                          <a:solidFill>
                            <a:srgbClr val="00B050"/>
                          </a:solidFill>
                          <a:latin typeface="Cambria Math" panose="02040503050406030204" pitchFamily="18" charset="0"/>
                        </a:rPr>
                        <m:t>𝑑</m:t>
                      </m:r>
                      <m:sSup>
                        <m:sSupPr>
                          <m:ctrlPr>
                            <a:rPr lang="en-US" altLang="ko-KR" sz="1600" b="0" i="1" smtClean="0">
                              <a:solidFill>
                                <a:srgbClr val="00B050"/>
                              </a:solidFill>
                              <a:latin typeface="Cambria Math" panose="02040503050406030204" pitchFamily="18" charset="0"/>
                            </a:rPr>
                          </m:ctrlPr>
                        </m:sSupPr>
                        <m:e>
                          <m:r>
                            <a:rPr lang="en-US" altLang="ko-KR" sz="1600" b="0" i="1" smtClean="0">
                              <a:solidFill>
                                <a:srgbClr val="00B050"/>
                              </a:solidFill>
                              <a:latin typeface="Cambria Math" panose="02040503050406030204" pitchFamily="18" charset="0"/>
                            </a:rPr>
                            <m:t>𝑡</m:t>
                          </m:r>
                        </m:e>
                        <m:sup>
                          <m:r>
                            <a:rPr lang="en-US" altLang="ko-KR" sz="1600" b="0" i="1" smtClean="0">
                              <a:solidFill>
                                <a:srgbClr val="00B050"/>
                              </a:solidFill>
                              <a:latin typeface="Cambria Math" panose="02040503050406030204" pitchFamily="18" charset="0"/>
                            </a:rPr>
                            <m:t>2</m:t>
                          </m:r>
                        </m:sup>
                      </m:sSup>
                      <m:r>
                        <a:rPr lang="en-US" altLang="ko-KR" sz="1600" b="0" i="1" smtClean="0">
                          <a:solidFill>
                            <a:srgbClr val="00B050"/>
                          </a:solidFill>
                          <a:latin typeface="Cambria Math" panose="02040503050406030204" pitchFamily="18" charset="0"/>
                        </a:rPr>
                        <m:t>+</m:t>
                      </m:r>
                      <m:sSup>
                        <m:sSupPr>
                          <m:ctrlPr>
                            <a:rPr lang="en-US" altLang="ko-KR" sz="1600" i="1">
                              <a:solidFill>
                                <a:srgbClr val="00B050"/>
                              </a:solidFill>
                              <a:latin typeface="Cambria Math" panose="02040503050406030204" pitchFamily="18" charset="0"/>
                            </a:rPr>
                          </m:ctrlPr>
                        </m:sSupPr>
                        <m:e>
                          <m:r>
                            <a:rPr lang="en-US" altLang="ko-KR" sz="1600" i="1">
                              <a:solidFill>
                                <a:srgbClr val="00B050"/>
                              </a:solidFill>
                              <a:latin typeface="Cambria Math" panose="02040503050406030204" pitchFamily="18" charset="0"/>
                            </a:rPr>
                            <m:t>𝑒</m:t>
                          </m:r>
                        </m:e>
                        <m:sup>
                          <m:r>
                            <a:rPr lang="en-US" altLang="ko-KR" sz="1600" i="1">
                              <a:solidFill>
                                <a:srgbClr val="00B050"/>
                              </a:solidFill>
                              <a:latin typeface="Cambria Math" panose="02040503050406030204" pitchFamily="18" charset="0"/>
                            </a:rPr>
                            <m:t>2</m:t>
                          </m:r>
                          <m:r>
                            <a:rPr lang="ko-KR" altLang="en-US" sz="1600" i="1" smtClean="0">
                              <a:solidFill>
                                <a:srgbClr val="00B050"/>
                              </a:solidFill>
                              <a:latin typeface="Cambria Math" panose="02040503050406030204" pitchFamily="18" charset="0"/>
                            </a:rPr>
                            <m:t>𝜆</m:t>
                          </m:r>
                        </m:sup>
                      </m:sSup>
                      <m:r>
                        <a:rPr lang="en-US" altLang="ko-KR" sz="1600" b="0" i="1" smtClean="0">
                          <a:solidFill>
                            <a:srgbClr val="00B050"/>
                          </a:solidFill>
                          <a:latin typeface="Cambria Math" panose="02040503050406030204" pitchFamily="18" charset="0"/>
                        </a:rPr>
                        <m:t>𝑑</m:t>
                      </m:r>
                      <m:sSup>
                        <m:sSupPr>
                          <m:ctrlPr>
                            <a:rPr lang="en-US" altLang="ko-KR" sz="1600" b="0" i="1" smtClean="0">
                              <a:solidFill>
                                <a:srgbClr val="00B050"/>
                              </a:solidFill>
                              <a:latin typeface="Cambria Math" panose="02040503050406030204" pitchFamily="18" charset="0"/>
                            </a:rPr>
                          </m:ctrlPr>
                        </m:sSupPr>
                        <m:e>
                          <m:r>
                            <a:rPr lang="en-US" altLang="ko-KR" sz="1600" b="0" i="1" smtClean="0">
                              <a:solidFill>
                                <a:srgbClr val="00B050"/>
                              </a:solidFill>
                              <a:latin typeface="Cambria Math" panose="02040503050406030204" pitchFamily="18" charset="0"/>
                            </a:rPr>
                            <m:t>𝑟</m:t>
                          </m:r>
                        </m:e>
                        <m:sup>
                          <m:r>
                            <a:rPr lang="en-US" altLang="ko-KR" sz="1600" b="0" i="1" smtClean="0">
                              <a:solidFill>
                                <a:srgbClr val="00B050"/>
                              </a:solidFill>
                              <a:latin typeface="Cambria Math" panose="02040503050406030204" pitchFamily="18" charset="0"/>
                            </a:rPr>
                            <m:t>2</m:t>
                          </m:r>
                        </m:sup>
                      </m:sSup>
                      <m:r>
                        <a:rPr lang="en-US" altLang="ko-KR" sz="1600" b="0" i="1" smtClean="0">
                          <a:solidFill>
                            <a:srgbClr val="00B050"/>
                          </a:solidFill>
                          <a:latin typeface="Cambria Math" panose="02040503050406030204" pitchFamily="18" charset="0"/>
                        </a:rPr>
                        <m:t>+</m:t>
                      </m:r>
                      <m:sSup>
                        <m:sSupPr>
                          <m:ctrlPr>
                            <a:rPr lang="en-US" altLang="ko-KR" sz="1600" b="0" i="1" smtClean="0">
                              <a:solidFill>
                                <a:srgbClr val="00B050"/>
                              </a:solidFill>
                              <a:latin typeface="Cambria Math" panose="02040503050406030204" pitchFamily="18" charset="0"/>
                            </a:rPr>
                          </m:ctrlPr>
                        </m:sSupPr>
                        <m:e>
                          <m:r>
                            <a:rPr lang="en-US" altLang="ko-KR" sz="1600" b="0" i="1" smtClean="0">
                              <a:solidFill>
                                <a:srgbClr val="00B050"/>
                              </a:solidFill>
                              <a:latin typeface="Cambria Math" panose="02040503050406030204" pitchFamily="18" charset="0"/>
                            </a:rPr>
                            <m:t>𝑟</m:t>
                          </m:r>
                        </m:e>
                        <m:sup>
                          <m:r>
                            <a:rPr lang="en-US" altLang="ko-KR" sz="1600" b="0" i="1" smtClean="0">
                              <a:solidFill>
                                <a:srgbClr val="00B050"/>
                              </a:solidFill>
                              <a:latin typeface="Cambria Math" panose="02040503050406030204" pitchFamily="18" charset="0"/>
                            </a:rPr>
                            <m:t>2</m:t>
                          </m:r>
                        </m:sup>
                      </m:sSup>
                      <m:r>
                        <a:rPr lang="en-US" altLang="ko-KR" sz="1600" b="0" i="1" smtClean="0">
                          <a:solidFill>
                            <a:srgbClr val="00B050"/>
                          </a:solidFill>
                          <a:latin typeface="Cambria Math" panose="02040503050406030204" pitchFamily="18" charset="0"/>
                        </a:rPr>
                        <m:t>𝑑</m:t>
                      </m:r>
                      <m:sSup>
                        <m:sSupPr>
                          <m:ctrlPr>
                            <a:rPr lang="en-US" altLang="ko-KR" sz="1600" b="0" i="1" smtClean="0">
                              <a:solidFill>
                                <a:srgbClr val="00B050"/>
                              </a:solidFill>
                              <a:latin typeface="Cambria Math" panose="02040503050406030204" pitchFamily="18" charset="0"/>
                            </a:rPr>
                          </m:ctrlPr>
                        </m:sSupPr>
                        <m:e>
                          <m:r>
                            <a:rPr lang="ko-KR" altLang="en-US" sz="1600" b="0" i="1" smtClean="0">
                              <a:solidFill>
                                <a:srgbClr val="00B050"/>
                              </a:solidFill>
                              <a:latin typeface="Cambria Math" panose="02040503050406030204" pitchFamily="18" charset="0"/>
                            </a:rPr>
                            <m:t>𝜃</m:t>
                          </m:r>
                        </m:e>
                        <m:sup>
                          <m:r>
                            <a:rPr lang="en-US" altLang="ko-KR" sz="1600" b="0" i="1" smtClean="0">
                              <a:solidFill>
                                <a:srgbClr val="00B050"/>
                              </a:solidFill>
                              <a:latin typeface="Cambria Math" panose="02040503050406030204" pitchFamily="18" charset="0"/>
                            </a:rPr>
                            <m:t>2</m:t>
                          </m:r>
                        </m:sup>
                      </m:sSup>
                      <m:r>
                        <a:rPr lang="en-US" altLang="ko-KR" sz="1600" b="0" i="1" smtClean="0">
                          <a:solidFill>
                            <a:srgbClr val="00B050"/>
                          </a:solidFill>
                          <a:latin typeface="Cambria Math" panose="02040503050406030204" pitchFamily="18" charset="0"/>
                        </a:rPr>
                        <m:t>+</m:t>
                      </m:r>
                      <m:sSup>
                        <m:sSupPr>
                          <m:ctrlPr>
                            <a:rPr lang="en-US" altLang="ko-KR" sz="1600" b="0" i="1" smtClean="0">
                              <a:solidFill>
                                <a:srgbClr val="00B050"/>
                              </a:solidFill>
                              <a:latin typeface="Cambria Math" panose="02040503050406030204" pitchFamily="18" charset="0"/>
                            </a:rPr>
                          </m:ctrlPr>
                        </m:sSupPr>
                        <m:e>
                          <m:r>
                            <a:rPr lang="en-US" altLang="ko-KR" sz="1600" b="0" i="1" smtClean="0">
                              <a:solidFill>
                                <a:srgbClr val="00B050"/>
                              </a:solidFill>
                              <a:latin typeface="Cambria Math" panose="02040503050406030204" pitchFamily="18" charset="0"/>
                            </a:rPr>
                            <m:t>𝑟</m:t>
                          </m:r>
                        </m:e>
                        <m:sup>
                          <m:r>
                            <a:rPr lang="en-US" altLang="ko-KR" sz="1600" b="0" i="1" smtClean="0">
                              <a:solidFill>
                                <a:srgbClr val="00B050"/>
                              </a:solidFill>
                              <a:latin typeface="Cambria Math" panose="02040503050406030204" pitchFamily="18" charset="0"/>
                            </a:rPr>
                            <m:t>2</m:t>
                          </m:r>
                        </m:sup>
                      </m:sSup>
                      <m:func>
                        <m:funcPr>
                          <m:ctrlPr>
                            <a:rPr lang="en-US" altLang="ko-KR" sz="1600" b="0" i="1" smtClean="0">
                              <a:solidFill>
                                <a:srgbClr val="00B050"/>
                              </a:solidFill>
                              <a:latin typeface="Cambria Math" panose="02040503050406030204" pitchFamily="18" charset="0"/>
                            </a:rPr>
                          </m:ctrlPr>
                        </m:funcPr>
                        <m:fName>
                          <m:sSup>
                            <m:sSupPr>
                              <m:ctrlPr>
                                <a:rPr lang="en-US" altLang="ko-KR" sz="1600" b="0" i="1" smtClean="0">
                                  <a:solidFill>
                                    <a:srgbClr val="00B050"/>
                                  </a:solidFill>
                                  <a:latin typeface="Cambria Math" panose="02040503050406030204" pitchFamily="18" charset="0"/>
                                </a:rPr>
                              </m:ctrlPr>
                            </m:sSupPr>
                            <m:e>
                              <m:r>
                                <m:rPr>
                                  <m:sty m:val="p"/>
                                </m:rPr>
                                <a:rPr lang="en-US" altLang="ko-KR" sz="1600" b="0" i="0" smtClean="0">
                                  <a:solidFill>
                                    <a:srgbClr val="00B050"/>
                                  </a:solidFill>
                                  <a:latin typeface="Cambria Math" panose="02040503050406030204" pitchFamily="18" charset="0"/>
                                </a:rPr>
                                <m:t>sin</m:t>
                              </m:r>
                            </m:e>
                            <m:sup>
                              <m:r>
                                <a:rPr lang="en-US" altLang="ko-KR" sz="1600" b="0" i="1" smtClean="0">
                                  <a:solidFill>
                                    <a:srgbClr val="00B050"/>
                                  </a:solidFill>
                                  <a:latin typeface="Cambria Math" panose="02040503050406030204" pitchFamily="18" charset="0"/>
                                </a:rPr>
                                <m:t>2</m:t>
                              </m:r>
                            </m:sup>
                          </m:sSup>
                        </m:fName>
                        <m:e>
                          <m:r>
                            <a:rPr lang="ko-KR" altLang="en-US" sz="1600" b="0" i="1" smtClean="0">
                              <a:solidFill>
                                <a:srgbClr val="00B050"/>
                              </a:solidFill>
                              <a:latin typeface="Cambria Math" panose="02040503050406030204" pitchFamily="18" charset="0"/>
                            </a:rPr>
                            <m:t>𝜃</m:t>
                          </m:r>
                        </m:e>
                      </m:func>
                      <m:r>
                        <a:rPr lang="en-US" altLang="ko-KR" sz="1600" b="0" i="1" smtClean="0">
                          <a:solidFill>
                            <a:srgbClr val="00B050"/>
                          </a:solidFill>
                          <a:latin typeface="Cambria Math" panose="02040503050406030204" pitchFamily="18" charset="0"/>
                        </a:rPr>
                        <m:t>𝑑</m:t>
                      </m:r>
                      <m:sSup>
                        <m:sSupPr>
                          <m:ctrlPr>
                            <a:rPr lang="en-US" altLang="ko-KR" sz="1600" b="0" i="1" smtClean="0">
                              <a:solidFill>
                                <a:srgbClr val="00B050"/>
                              </a:solidFill>
                              <a:latin typeface="Cambria Math" panose="02040503050406030204" pitchFamily="18" charset="0"/>
                            </a:rPr>
                          </m:ctrlPr>
                        </m:sSupPr>
                        <m:e>
                          <m:r>
                            <a:rPr lang="ko-KR" altLang="en-US" sz="1600" b="0" i="1" smtClean="0">
                              <a:solidFill>
                                <a:srgbClr val="00B050"/>
                              </a:solidFill>
                              <a:latin typeface="Cambria Math" panose="02040503050406030204" pitchFamily="18" charset="0"/>
                            </a:rPr>
                            <m:t>𝜙</m:t>
                          </m:r>
                        </m:e>
                        <m:sup>
                          <m:r>
                            <a:rPr lang="en-US" altLang="ko-KR" sz="1600" b="0" i="1" smtClean="0">
                              <a:solidFill>
                                <a:srgbClr val="00B050"/>
                              </a:solidFill>
                              <a:latin typeface="Cambria Math" panose="02040503050406030204" pitchFamily="18" charset="0"/>
                            </a:rPr>
                            <m:t>2</m:t>
                          </m:r>
                        </m:sup>
                      </m:sSup>
                    </m:oMath>
                  </m:oMathPara>
                </a14:m>
                <a:endParaRPr lang="ko-KR" altLang="en-US" sz="1600" dirty="0">
                  <a:solidFill>
                    <a:srgbClr val="00B050"/>
                  </a:solidFill>
                </a:endParaRPr>
              </a:p>
            </p:txBody>
          </p:sp>
        </mc:Choice>
        <mc:Fallback xmlns="">
          <p:sp>
            <p:nvSpPr>
              <p:cNvPr id="61" name="TextBox 60">
                <a:extLst>
                  <a:ext uri="{FF2B5EF4-FFF2-40B4-BE49-F238E27FC236}">
                    <a16:creationId xmlns:a16="http://schemas.microsoft.com/office/drawing/2014/main" id="{7A8D4359-E668-3E69-2BBC-D1D8B8B83732}"/>
                  </a:ext>
                </a:extLst>
              </p:cNvPr>
              <p:cNvSpPr txBox="1">
                <a:spLocks noRot="1" noChangeAspect="1" noMove="1" noResize="1" noEditPoints="1" noAdjustHandles="1" noChangeArrowheads="1" noChangeShapeType="1" noTextEdit="1"/>
              </p:cNvSpPr>
              <p:nvPr/>
            </p:nvSpPr>
            <p:spPr>
              <a:xfrm>
                <a:off x="220588" y="3372006"/>
                <a:ext cx="4642460" cy="355225"/>
              </a:xfrm>
              <a:prstGeom prst="rect">
                <a:avLst/>
              </a:prstGeom>
              <a:blipFill>
                <a:blip r:embed="rId8"/>
                <a:stretch>
                  <a:fillRect b="-862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6744F75-E16B-0042-111A-E73653E30D5D}"/>
                  </a:ext>
                </a:extLst>
              </p:cNvPr>
              <p:cNvSpPr txBox="1"/>
              <p:nvPr/>
            </p:nvSpPr>
            <p:spPr>
              <a:xfrm>
                <a:off x="4856621" y="1626252"/>
                <a:ext cx="3072896" cy="441468"/>
              </a:xfrm>
              <a:prstGeom prst="rect">
                <a:avLst/>
              </a:prstGeom>
              <a:noFill/>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altLang="ko-KR" sz="1400" b="0" i="1" smtClean="0">
                              <a:solidFill>
                                <a:srgbClr val="FF8601"/>
                              </a:solidFill>
                              <a:latin typeface="Cambria Math" panose="02040503050406030204" pitchFamily="18" charset="0"/>
                              <a:cs typeface="Arial" panose="020B0604020202020204" pitchFamily="34" charset="0"/>
                            </a:rPr>
                          </m:ctrlPr>
                        </m:sSubPr>
                        <m:e>
                          <m:r>
                            <a:rPr lang="en-US" altLang="ko-KR" sz="1400" b="0" i="1" smtClean="0">
                              <a:solidFill>
                                <a:srgbClr val="FF8601"/>
                              </a:solidFill>
                              <a:latin typeface="Cambria Math" panose="02040503050406030204" pitchFamily="18" charset="0"/>
                              <a:cs typeface="Arial" panose="020B0604020202020204" pitchFamily="34" charset="0"/>
                            </a:rPr>
                            <m:t>𝑇</m:t>
                          </m:r>
                        </m:e>
                        <m:sub>
                          <m:r>
                            <a:rPr lang="en-US" altLang="ko-KR" sz="1400" b="0" i="1" smtClean="0">
                              <a:solidFill>
                                <a:srgbClr val="FF8601"/>
                              </a:solidFill>
                              <a:latin typeface="Cambria Math" panose="02040503050406030204" pitchFamily="18" charset="0"/>
                              <a:cs typeface="Arial" panose="020B0604020202020204" pitchFamily="34" charset="0"/>
                            </a:rPr>
                            <m:t>𝜇𝜈</m:t>
                          </m:r>
                        </m:sub>
                      </m:sSub>
                      <m:r>
                        <a:rPr lang="en-US" altLang="ko-KR" sz="1400" b="0" i="1" smtClean="0">
                          <a:solidFill>
                            <a:srgbClr val="FF8601"/>
                          </a:solidFill>
                          <a:latin typeface="Cambria Math" panose="02040503050406030204" pitchFamily="18" charset="0"/>
                          <a:cs typeface="Arial" panose="020B0604020202020204" pitchFamily="34" charset="0"/>
                        </a:rPr>
                        <m:t>=</m:t>
                      </m:r>
                      <m:d>
                        <m:dPr>
                          <m:ctrlPr>
                            <a:rPr lang="en-US" altLang="ko-KR" sz="1400" b="0" i="1" smtClean="0">
                              <a:solidFill>
                                <a:srgbClr val="FF8601"/>
                              </a:solidFill>
                              <a:latin typeface="Cambria Math" panose="02040503050406030204" pitchFamily="18" charset="0"/>
                              <a:cs typeface="Arial" panose="020B0604020202020204" pitchFamily="34" charset="0"/>
                            </a:rPr>
                          </m:ctrlPr>
                        </m:dPr>
                        <m:e>
                          <m:r>
                            <a:rPr lang="en-US" altLang="ko-KR" sz="1400" b="0" i="1" smtClean="0">
                              <a:solidFill>
                                <a:srgbClr val="FF8601"/>
                              </a:solidFill>
                              <a:latin typeface="Cambria Math" panose="02040503050406030204" pitchFamily="18" charset="0"/>
                              <a:cs typeface="Arial" panose="020B0604020202020204" pitchFamily="34" charset="0"/>
                            </a:rPr>
                            <m:t>𝜌</m:t>
                          </m:r>
                          <m:r>
                            <a:rPr lang="en-US" altLang="ko-KR" sz="1400" b="0" i="1" smtClean="0">
                              <a:solidFill>
                                <a:srgbClr val="FF8601"/>
                              </a:solidFill>
                              <a:latin typeface="Cambria Math" panose="02040503050406030204" pitchFamily="18" charset="0"/>
                              <a:cs typeface="Arial" panose="020B0604020202020204" pitchFamily="34" charset="0"/>
                            </a:rPr>
                            <m:t>+</m:t>
                          </m:r>
                          <m:r>
                            <a:rPr lang="en-US" altLang="ko-KR" sz="1400" b="0" i="1" smtClean="0">
                              <a:solidFill>
                                <a:srgbClr val="FF8601"/>
                              </a:solidFill>
                              <a:latin typeface="Cambria Math" panose="02040503050406030204" pitchFamily="18" charset="0"/>
                              <a:cs typeface="Arial" panose="020B0604020202020204" pitchFamily="34" charset="0"/>
                            </a:rPr>
                            <m:t>𝑃</m:t>
                          </m:r>
                        </m:e>
                      </m:d>
                      <m:sSup>
                        <m:sSupPr>
                          <m:ctrlPr>
                            <a:rPr lang="en-US" altLang="ko-KR" sz="1400" b="0" i="1" smtClean="0">
                              <a:solidFill>
                                <a:srgbClr val="FF8601"/>
                              </a:solidFill>
                              <a:latin typeface="Cambria Math" panose="02040503050406030204" pitchFamily="18" charset="0"/>
                              <a:cs typeface="Arial" panose="020B0604020202020204" pitchFamily="34" charset="0"/>
                            </a:rPr>
                          </m:ctrlPr>
                        </m:sSupPr>
                        <m:e>
                          <m:r>
                            <a:rPr lang="en-US" altLang="ko-KR" sz="1400" b="0" i="1" smtClean="0">
                              <a:solidFill>
                                <a:srgbClr val="FF8601"/>
                              </a:solidFill>
                              <a:latin typeface="Cambria Math" panose="02040503050406030204" pitchFamily="18" charset="0"/>
                              <a:cs typeface="Arial" panose="020B0604020202020204" pitchFamily="34" charset="0"/>
                            </a:rPr>
                            <m:t>𝑢</m:t>
                          </m:r>
                        </m:e>
                        <m:sup>
                          <m:r>
                            <a:rPr lang="en-US" altLang="ko-KR" sz="1400" b="0" i="1" smtClean="0">
                              <a:solidFill>
                                <a:srgbClr val="FF8601"/>
                              </a:solidFill>
                              <a:latin typeface="Cambria Math" panose="02040503050406030204" pitchFamily="18" charset="0"/>
                              <a:cs typeface="Arial" panose="020B0604020202020204" pitchFamily="34" charset="0"/>
                            </a:rPr>
                            <m:t>𝜇</m:t>
                          </m:r>
                        </m:sup>
                      </m:sSup>
                      <m:sSup>
                        <m:sSupPr>
                          <m:ctrlPr>
                            <a:rPr lang="en-US" altLang="ko-KR" sz="1400" b="0" i="1" smtClean="0">
                              <a:solidFill>
                                <a:srgbClr val="FF8601"/>
                              </a:solidFill>
                              <a:latin typeface="Cambria Math" panose="02040503050406030204" pitchFamily="18" charset="0"/>
                              <a:cs typeface="Arial" panose="020B0604020202020204" pitchFamily="34" charset="0"/>
                            </a:rPr>
                          </m:ctrlPr>
                        </m:sSupPr>
                        <m:e>
                          <m:r>
                            <a:rPr lang="en-US" altLang="ko-KR" sz="1400" b="0" i="1" smtClean="0">
                              <a:solidFill>
                                <a:srgbClr val="FF8601"/>
                              </a:solidFill>
                              <a:latin typeface="Cambria Math" panose="02040503050406030204" pitchFamily="18" charset="0"/>
                              <a:cs typeface="Arial" panose="020B0604020202020204" pitchFamily="34" charset="0"/>
                            </a:rPr>
                            <m:t>𝑢</m:t>
                          </m:r>
                        </m:e>
                        <m:sup>
                          <m:r>
                            <a:rPr lang="en-US" altLang="ko-KR" sz="1400" b="0" i="1" smtClean="0">
                              <a:solidFill>
                                <a:srgbClr val="FF8601"/>
                              </a:solidFill>
                              <a:latin typeface="Cambria Math" panose="02040503050406030204" pitchFamily="18" charset="0"/>
                              <a:cs typeface="Arial" panose="020B0604020202020204" pitchFamily="34" charset="0"/>
                            </a:rPr>
                            <m:t>𝜈</m:t>
                          </m:r>
                        </m:sup>
                      </m:sSup>
                      <m:r>
                        <a:rPr lang="en-US" altLang="ko-KR" sz="1400" b="0" i="1" smtClean="0">
                          <a:solidFill>
                            <a:srgbClr val="FF8601"/>
                          </a:solidFill>
                          <a:latin typeface="Cambria Math" panose="02040503050406030204" pitchFamily="18" charset="0"/>
                          <a:cs typeface="Arial" panose="020B0604020202020204" pitchFamily="34" charset="0"/>
                        </a:rPr>
                        <m:t>+</m:t>
                      </m:r>
                      <m:r>
                        <a:rPr lang="en-US" altLang="ko-KR" sz="1400" b="0" i="1" smtClean="0">
                          <a:solidFill>
                            <a:srgbClr val="FF8601"/>
                          </a:solidFill>
                          <a:latin typeface="Cambria Math" panose="02040503050406030204" pitchFamily="18" charset="0"/>
                          <a:cs typeface="Arial" panose="020B0604020202020204" pitchFamily="34" charset="0"/>
                        </a:rPr>
                        <m:t>𝑃</m:t>
                      </m:r>
                      <m:sSup>
                        <m:sSupPr>
                          <m:ctrlPr>
                            <a:rPr lang="en-US" altLang="ko-KR" sz="1400" b="0" i="1" smtClean="0">
                              <a:solidFill>
                                <a:srgbClr val="FF8601"/>
                              </a:solidFill>
                              <a:latin typeface="Cambria Math" panose="02040503050406030204" pitchFamily="18" charset="0"/>
                              <a:cs typeface="Arial" panose="020B0604020202020204" pitchFamily="34" charset="0"/>
                            </a:rPr>
                          </m:ctrlPr>
                        </m:sSupPr>
                        <m:e>
                          <m:r>
                            <a:rPr lang="en-US" altLang="ko-KR" sz="1400" b="0" i="1" smtClean="0">
                              <a:solidFill>
                                <a:srgbClr val="FF8601"/>
                              </a:solidFill>
                              <a:latin typeface="Cambria Math" panose="02040503050406030204" pitchFamily="18" charset="0"/>
                              <a:cs typeface="Arial" panose="020B0604020202020204" pitchFamily="34" charset="0"/>
                            </a:rPr>
                            <m:t>𝑔</m:t>
                          </m:r>
                        </m:e>
                        <m:sup>
                          <m:r>
                            <a:rPr lang="en-US" altLang="ko-KR" sz="1400" b="0" i="1" smtClean="0">
                              <a:solidFill>
                                <a:srgbClr val="FF8601"/>
                              </a:solidFill>
                              <a:latin typeface="Cambria Math" panose="02040503050406030204" pitchFamily="18" charset="0"/>
                              <a:cs typeface="Arial" panose="020B0604020202020204" pitchFamily="34" charset="0"/>
                            </a:rPr>
                            <m:t>𝜇𝜈</m:t>
                          </m:r>
                        </m:sup>
                      </m:sSup>
                    </m:oMath>
                  </m:oMathPara>
                </a14:m>
                <a:endParaRPr lang="en-US" altLang="ko-KR" sz="1400" dirty="0">
                  <a:solidFill>
                    <a:srgbClr val="FF8601"/>
                  </a:solidFill>
                  <a:latin typeface="Arial" panose="020B0604020202020204" pitchFamily="34" charset="0"/>
                  <a:cs typeface="Arial" panose="020B0604020202020204" pitchFamily="34" charset="0"/>
                </a:endParaRPr>
              </a:p>
            </p:txBody>
          </p:sp>
        </mc:Choice>
        <mc:Fallback xmlns="">
          <p:sp>
            <p:nvSpPr>
              <p:cNvPr id="62" name="TextBox 61">
                <a:extLst>
                  <a:ext uri="{FF2B5EF4-FFF2-40B4-BE49-F238E27FC236}">
                    <a16:creationId xmlns:a16="http://schemas.microsoft.com/office/drawing/2014/main" id="{86744F75-E16B-0042-111A-E73653E30D5D}"/>
                  </a:ext>
                </a:extLst>
              </p:cNvPr>
              <p:cNvSpPr txBox="1">
                <a:spLocks noRot="1" noChangeAspect="1" noMove="1" noResize="1" noEditPoints="1" noAdjustHandles="1" noChangeArrowheads="1" noChangeShapeType="1" noTextEdit="1"/>
              </p:cNvSpPr>
              <p:nvPr/>
            </p:nvSpPr>
            <p:spPr>
              <a:xfrm>
                <a:off x="4856621" y="1626252"/>
                <a:ext cx="3072896" cy="441468"/>
              </a:xfrm>
              <a:prstGeom prst="rect">
                <a:avLst/>
              </a:prstGeom>
              <a:blipFill>
                <a:blip r:embed="rId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769B7B5-ED35-FF86-E140-A1F87ED95715}"/>
                  </a:ext>
                </a:extLst>
              </p:cNvPr>
              <p:cNvSpPr txBox="1"/>
              <p:nvPr/>
            </p:nvSpPr>
            <p:spPr>
              <a:xfrm>
                <a:off x="5481864" y="2067720"/>
                <a:ext cx="3326720" cy="9745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ko-KR" sz="1400" b="0" i="1" smtClean="0">
                          <a:solidFill>
                            <a:srgbClr val="FF8601"/>
                          </a:solidFill>
                          <a:latin typeface="Cambria Math" panose="02040503050406030204" pitchFamily="18" charset="0"/>
                          <a:cs typeface="Arial" panose="020B0604020202020204" pitchFamily="34" charset="0"/>
                        </a:rPr>
                        <m:t>=</m:t>
                      </m:r>
                      <m:d>
                        <m:dPr>
                          <m:ctrlPr>
                            <a:rPr lang="en-US" altLang="ko-KR" sz="1400" b="0" i="1" smtClean="0">
                              <a:solidFill>
                                <a:srgbClr val="FF8601"/>
                              </a:solidFill>
                              <a:latin typeface="Cambria Math" panose="02040503050406030204" pitchFamily="18" charset="0"/>
                              <a:cs typeface="Arial" panose="020B0604020202020204" pitchFamily="34" charset="0"/>
                            </a:rPr>
                          </m:ctrlPr>
                        </m:dPr>
                        <m:e>
                          <m:m>
                            <m:mPr>
                              <m:mcs>
                                <m:mc>
                                  <m:mcPr>
                                    <m:count m:val="4"/>
                                    <m:mcJc m:val="center"/>
                                  </m:mcPr>
                                </m:mc>
                              </m:mcs>
                              <m:ctrlPr>
                                <a:rPr lang="en-US" altLang="ko-KR" sz="1400" b="0" i="1" smtClean="0">
                                  <a:solidFill>
                                    <a:srgbClr val="FF8601"/>
                                  </a:solidFill>
                                  <a:latin typeface="Cambria Math" panose="02040503050406030204" pitchFamily="18" charset="0"/>
                                  <a:cs typeface="Arial" panose="020B0604020202020204" pitchFamily="34" charset="0"/>
                                </a:rPr>
                              </m:ctrlPr>
                            </m:mPr>
                            <m:mr>
                              <m:e>
                                <m:sSup>
                                  <m:sSupPr>
                                    <m:ctrlPr>
                                      <a:rPr lang="en-US" altLang="ko-KR" sz="1400" b="0" i="1" smtClean="0">
                                        <a:solidFill>
                                          <a:srgbClr val="FF8601"/>
                                        </a:solidFill>
                                        <a:latin typeface="Cambria Math" panose="02040503050406030204" pitchFamily="18" charset="0"/>
                                        <a:cs typeface="Arial" panose="020B0604020202020204" pitchFamily="34" charset="0"/>
                                      </a:rPr>
                                    </m:ctrlPr>
                                  </m:sSupPr>
                                  <m:e>
                                    <m:r>
                                      <m:rPr>
                                        <m:brk m:alnAt="7"/>
                                      </m:rPr>
                                      <a:rPr lang="en-US" altLang="ko-KR" sz="1400" b="0" i="1" smtClean="0">
                                        <a:solidFill>
                                          <a:srgbClr val="FF8601"/>
                                        </a:solidFill>
                                        <a:latin typeface="Cambria Math" panose="02040503050406030204" pitchFamily="18" charset="0"/>
                                        <a:cs typeface="Arial" panose="020B0604020202020204" pitchFamily="34" charset="0"/>
                                      </a:rPr>
                                      <m:t>𝑒</m:t>
                                    </m:r>
                                  </m:e>
                                  <m:sup>
                                    <m:r>
                                      <m:rPr>
                                        <m:brk m:alnAt="7"/>
                                      </m:rPr>
                                      <a:rPr lang="en-US" altLang="ko-KR" sz="1400" b="0" i="1" smtClean="0">
                                        <a:solidFill>
                                          <a:srgbClr val="FF8601"/>
                                        </a:solidFill>
                                        <a:latin typeface="Cambria Math" panose="02040503050406030204" pitchFamily="18" charset="0"/>
                                        <a:cs typeface="Arial" panose="020B0604020202020204" pitchFamily="34" charset="0"/>
                                      </a:rPr>
                                      <m:t>2</m:t>
                                    </m:r>
                                    <m:r>
                                      <a:rPr lang="en-US" altLang="ko-KR" sz="1400" b="0" i="1" smtClean="0">
                                        <a:solidFill>
                                          <a:srgbClr val="FF8601"/>
                                        </a:solidFill>
                                        <a:latin typeface="Cambria Math" panose="02040503050406030204" pitchFamily="18" charset="0"/>
                                        <a:cs typeface="Arial" panose="020B0604020202020204" pitchFamily="34" charset="0"/>
                                      </a:rPr>
                                      <m:t>𝜈</m:t>
                                    </m:r>
                                  </m:sup>
                                </m:sSup>
                                <m:r>
                                  <a:rPr lang="en-US" altLang="ko-KR" sz="1400" b="0" i="1" smtClean="0">
                                    <a:solidFill>
                                      <a:srgbClr val="FF8601"/>
                                    </a:solidFill>
                                    <a:latin typeface="Cambria Math" panose="02040503050406030204" pitchFamily="18" charset="0"/>
                                    <a:cs typeface="Arial" panose="020B0604020202020204" pitchFamily="34" charset="0"/>
                                  </a:rPr>
                                  <m:t>𝜌</m:t>
                                </m:r>
                              </m:e>
                              <m:e>
                                <m:r>
                                  <a:rPr lang="en-US" altLang="ko-KR" sz="1400" b="0" i="1" smtClean="0">
                                    <a:solidFill>
                                      <a:srgbClr val="FF8601"/>
                                    </a:solidFill>
                                    <a:latin typeface="Cambria Math" panose="02040503050406030204" pitchFamily="18" charset="0"/>
                                    <a:cs typeface="Arial" panose="020B0604020202020204" pitchFamily="34" charset="0"/>
                                  </a:rPr>
                                  <m:t>0</m:t>
                                </m:r>
                              </m:e>
                              <m:e>
                                <m:r>
                                  <a:rPr lang="en-US" altLang="ko-KR" sz="1400" b="0" i="1" smtClean="0">
                                    <a:solidFill>
                                      <a:srgbClr val="FF8601"/>
                                    </a:solidFill>
                                    <a:latin typeface="Cambria Math" panose="02040503050406030204" pitchFamily="18" charset="0"/>
                                    <a:cs typeface="Arial" panose="020B0604020202020204" pitchFamily="34" charset="0"/>
                                  </a:rPr>
                                  <m:t>0</m:t>
                                </m:r>
                              </m:e>
                              <m:e>
                                <m:r>
                                  <a:rPr lang="en-US" altLang="ko-KR" sz="1400" b="0" i="1" smtClean="0">
                                    <a:solidFill>
                                      <a:srgbClr val="FF8601"/>
                                    </a:solidFill>
                                    <a:latin typeface="Cambria Math" panose="02040503050406030204" pitchFamily="18" charset="0"/>
                                    <a:cs typeface="Arial" panose="020B0604020202020204" pitchFamily="34" charset="0"/>
                                  </a:rPr>
                                  <m:t>0</m:t>
                                </m:r>
                              </m:e>
                            </m:mr>
                            <m:mr>
                              <m:e>
                                <m:r>
                                  <a:rPr lang="en-US" altLang="ko-KR" sz="1400" b="0" i="1" smtClean="0">
                                    <a:solidFill>
                                      <a:srgbClr val="FF8601"/>
                                    </a:solidFill>
                                    <a:latin typeface="Cambria Math" panose="02040503050406030204" pitchFamily="18" charset="0"/>
                                    <a:cs typeface="Arial" panose="020B0604020202020204" pitchFamily="34" charset="0"/>
                                  </a:rPr>
                                  <m:t>0</m:t>
                                </m:r>
                              </m:e>
                              <m:e>
                                <m:sSup>
                                  <m:sSupPr>
                                    <m:ctrlPr>
                                      <a:rPr lang="en-US" altLang="ko-KR" sz="1400" b="0" i="1" smtClean="0">
                                        <a:solidFill>
                                          <a:srgbClr val="FF8601"/>
                                        </a:solidFill>
                                        <a:latin typeface="Cambria Math" panose="02040503050406030204" pitchFamily="18" charset="0"/>
                                        <a:cs typeface="Arial" panose="020B0604020202020204" pitchFamily="34" charset="0"/>
                                      </a:rPr>
                                    </m:ctrlPr>
                                  </m:sSupPr>
                                  <m:e>
                                    <m:r>
                                      <a:rPr lang="en-US" altLang="ko-KR" sz="1400" b="0" i="1" smtClean="0">
                                        <a:solidFill>
                                          <a:srgbClr val="FF8601"/>
                                        </a:solidFill>
                                        <a:latin typeface="Cambria Math" panose="02040503050406030204" pitchFamily="18" charset="0"/>
                                        <a:cs typeface="Arial" panose="020B0604020202020204" pitchFamily="34" charset="0"/>
                                      </a:rPr>
                                      <m:t>𝑒</m:t>
                                    </m:r>
                                  </m:e>
                                  <m:sup>
                                    <m:r>
                                      <a:rPr lang="en-US" altLang="ko-KR" sz="1400" b="0" i="1" smtClean="0">
                                        <a:solidFill>
                                          <a:srgbClr val="FF8601"/>
                                        </a:solidFill>
                                        <a:latin typeface="Cambria Math" panose="02040503050406030204" pitchFamily="18" charset="0"/>
                                        <a:cs typeface="Arial" panose="020B0604020202020204" pitchFamily="34" charset="0"/>
                                      </a:rPr>
                                      <m:t>2</m:t>
                                    </m:r>
                                    <m:r>
                                      <a:rPr lang="en-US" altLang="ko-KR" sz="1400" b="0" i="1" smtClean="0">
                                        <a:solidFill>
                                          <a:srgbClr val="FF8601"/>
                                        </a:solidFill>
                                        <a:latin typeface="Cambria Math" panose="02040503050406030204" pitchFamily="18" charset="0"/>
                                        <a:cs typeface="Arial" panose="020B0604020202020204" pitchFamily="34" charset="0"/>
                                      </a:rPr>
                                      <m:t>𝜆</m:t>
                                    </m:r>
                                  </m:sup>
                                </m:sSup>
                                <m:r>
                                  <a:rPr lang="en-US" altLang="ko-KR" sz="1400" b="0" i="1" smtClean="0">
                                    <a:solidFill>
                                      <a:srgbClr val="FF8601"/>
                                    </a:solidFill>
                                    <a:latin typeface="Cambria Math" panose="02040503050406030204" pitchFamily="18" charset="0"/>
                                    <a:cs typeface="Arial" panose="020B0604020202020204" pitchFamily="34" charset="0"/>
                                  </a:rPr>
                                  <m:t>𝑃</m:t>
                                </m:r>
                                <m:r>
                                  <a:rPr lang="en-US" altLang="ko-KR" sz="1400" b="0" i="1" smtClean="0">
                                    <a:solidFill>
                                      <a:srgbClr val="FF8601"/>
                                    </a:solidFill>
                                    <a:latin typeface="Cambria Math" panose="02040503050406030204" pitchFamily="18" charset="0"/>
                                    <a:cs typeface="Arial" panose="020B0604020202020204" pitchFamily="34" charset="0"/>
                                  </a:rPr>
                                  <m:t> </m:t>
                                </m:r>
                              </m:e>
                              <m:e>
                                <m:r>
                                  <a:rPr lang="en-US" altLang="ko-KR" sz="1400" b="0" i="1" smtClean="0">
                                    <a:solidFill>
                                      <a:srgbClr val="FF8601"/>
                                    </a:solidFill>
                                    <a:latin typeface="Cambria Math" panose="02040503050406030204" pitchFamily="18" charset="0"/>
                                    <a:cs typeface="Arial" panose="020B0604020202020204" pitchFamily="34" charset="0"/>
                                  </a:rPr>
                                  <m:t>0</m:t>
                                </m:r>
                              </m:e>
                              <m:e>
                                <m:r>
                                  <a:rPr lang="en-US" altLang="ko-KR" sz="1400" b="0" i="1" smtClean="0">
                                    <a:solidFill>
                                      <a:srgbClr val="FF8601"/>
                                    </a:solidFill>
                                    <a:latin typeface="Cambria Math" panose="02040503050406030204" pitchFamily="18" charset="0"/>
                                    <a:cs typeface="Arial" panose="020B0604020202020204" pitchFamily="34" charset="0"/>
                                  </a:rPr>
                                  <m:t>0</m:t>
                                </m:r>
                              </m:e>
                            </m:mr>
                            <m:mr>
                              <m:e>
                                <m:r>
                                  <a:rPr lang="en-US" altLang="ko-KR" sz="1400" b="0" i="1" smtClean="0">
                                    <a:solidFill>
                                      <a:srgbClr val="FF8601"/>
                                    </a:solidFill>
                                    <a:latin typeface="Cambria Math" panose="02040503050406030204" pitchFamily="18" charset="0"/>
                                    <a:cs typeface="Arial" panose="020B0604020202020204" pitchFamily="34" charset="0"/>
                                  </a:rPr>
                                  <m:t>0</m:t>
                                </m:r>
                              </m:e>
                              <m:e>
                                <m:r>
                                  <a:rPr lang="en-US" altLang="ko-KR" sz="1400" b="0" i="1" smtClean="0">
                                    <a:solidFill>
                                      <a:srgbClr val="FF8601"/>
                                    </a:solidFill>
                                    <a:latin typeface="Cambria Math" panose="02040503050406030204" pitchFamily="18" charset="0"/>
                                    <a:cs typeface="Arial" panose="020B0604020202020204" pitchFamily="34" charset="0"/>
                                  </a:rPr>
                                  <m:t>0</m:t>
                                </m:r>
                              </m:e>
                              <m:e>
                                <m:sSup>
                                  <m:sSupPr>
                                    <m:ctrlPr>
                                      <a:rPr lang="en-US" altLang="ko-KR" sz="1400" b="0" i="1" smtClean="0">
                                        <a:solidFill>
                                          <a:srgbClr val="FF8601"/>
                                        </a:solidFill>
                                        <a:latin typeface="Cambria Math" panose="02040503050406030204" pitchFamily="18" charset="0"/>
                                        <a:cs typeface="Arial" panose="020B0604020202020204" pitchFamily="34" charset="0"/>
                                      </a:rPr>
                                    </m:ctrlPr>
                                  </m:sSupPr>
                                  <m:e>
                                    <m:r>
                                      <a:rPr lang="en-US" altLang="ko-KR" sz="1400" b="0" i="1" smtClean="0">
                                        <a:solidFill>
                                          <a:srgbClr val="FF8601"/>
                                        </a:solidFill>
                                        <a:latin typeface="Cambria Math" panose="02040503050406030204" pitchFamily="18" charset="0"/>
                                        <a:cs typeface="Arial" panose="020B0604020202020204" pitchFamily="34" charset="0"/>
                                      </a:rPr>
                                      <m:t>𝑟</m:t>
                                    </m:r>
                                  </m:e>
                                  <m:sup>
                                    <m:r>
                                      <a:rPr lang="en-US" altLang="ko-KR" sz="1400" b="0" i="1" smtClean="0">
                                        <a:solidFill>
                                          <a:srgbClr val="FF8601"/>
                                        </a:solidFill>
                                        <a:latin typeface="Cambria Math" panose="02040503050406030204" pitchFamily="18" charset="0"/>
                                        <a:cs typeface="Arial" panose="020B0604020202020204" pitchFamily="34" charset="0"/>
                                      </a:rPr>
                                      <m:t>2</m:t>
                                    </m:r>
                                  </m:sup>
                                </m:sSup>
                                <m:r>
                                  <a:rPr lang="en-US" altLang="ko-KR" sz="1400" b="0" i="1" smtClean="0">
                                    <a:solidFill>
                                      <a:srgbClr val="FF8601"/>
                                    </a:solidFill>
                                    <a:latin typeface="Cambria Math" panose="02040503050406030204" pitchFamily="18" charset="0"/>
                                    <a:cs typeface="Arial" panose="020B0604020202020204" pitchFamily="34" charset="0"/>
                                  </a:rPr>
                                  <m:t>𝑃</m:t>
                                </m:r>
                              </m:e>
                              <m:e>
                                <m:r>
                                  <a:rPr lang="en-US" altLang="ko-KR" sz="1400" b="0" i="1" smtClean="0">
                                    <a:solidFill>
                                      <a:srgbClr val="FF8601"/>
                                    </a:solidFill>
                                    <a:latin typeface="Cambria Math" panose="02040503050406030204" pitchFamily="18" charset="0"/>
                                    <a:cs typeface="Arial" panose="020B0604020202020204" pitchFamily="34" charset="0"/>
                                  </a:rPr>
                                  <m:t>0</m:t>
                                </m:r>
                              </m:e>
                            </m:mr>
                            <m:mr>
                              <m:e>
                                <m:r>
                                  <a:rPr lang="en-US" altLang="ko-KR" sz="1400" b="0" i="1" smtClean="0">
                                    <a:solidFill>
                                      <a:srgbClr val="FF8601"/>
                                    </a:solidFill>
                                    <a:latin typeface="Cambria Math" panose="02040503050406030204" pitchFamily="18" charset="0"/>
                                    <a:cs typeface="Arial" panose="020B0604020202020204" pitchFamily="34" charset="0"/>
                                  </a:rPr>
                                  <m:t>0</m:t>
                                </m:r>
                              </m:e>
                              <m:e>
                                <m:r>
                                  <a:rPr lang="en-US" altLang="ko-KR" sz="1400" b="0" i="1" smtClean="0">
                                    <a:solidFill>
                                      <a:srgbClr val="FF8601"/>
                                    </a:solidFill>
                                    <a:latin typeface="Cambria Math" panose="02040503050406030204" pitchFamily="18" charset="0"/>
                                    <a:cs typeface="Arial" panose="020B0604020202020204" pitchFamily="34" charset="0"/>
                                  </a:rPr>
                                  <m:t>0</m:t>
                                </m:r>
                              </m:e>
                              <m:e>
                                <m:r>
                                  <a:rPr lang="en-US" altLang="ko-KR" sz="1400" b="0" i="1" smtClean="0">
                                    <a:solidFill>
                                      <a:srgbClr val="FF8601"/>
                                    </a:solidFill>
                                    <a:latin typeface="Cambria Math" panose="02040503050406030204" pitchFamily="18" charset="0"/>
                                    <a:cs typeface="Arial" panose="020B0604020202020204" pitchFamily="34" charset="0"/>
                                  </a:rPr>
                                  <m:t>0</m:t>
                                </m:r>
                              </m:e>
                              <m:e>
                                <m:sSup>
                                  <m:sSupPr>
                                    <m:ctrlPr>
                                      <a:rPr lang="en-US" altLang="ko-KR" sz="1400" b="0" i="1" smtClean="0">
                                        <a:solidFill>
                                          <a:srgbClr val="FF8601"/>
                                        </a:solidFill>
                                        <a:latin typeface="Cambria Math" panose="02040503050406030204" pitchFamily="18" charset="0"/>
                                        <a:cs typeface="Arial" panose="020B0604020202020204" pitchFamily="34" charset="0"/>
                                      </a:rPr>
                                    </m:ctrlPr>
                                  </m:sSupPr>
                                  <m:e>
                                    <m:r>
                                      <a:rPr lang="en-US" altLang="ko-KR" sz="1400" b="0" i="1" smtClean="0">
                                        <a:solidFill>
                                          <a:srgbClr val="FF8601"/>
                                        </a:solidFill>
                                        <a:latin typeface="Cambria Math" panose="02040503050406030204" pitchFamily="18" charset="0"/>
                                        <a:cs typeface="Arial" panose="020B0604020202020204" pitchFamily="34" charset="0"/>
                                      </a:rPr>
                                      <m:t>𝑟</m:t>
                                    </m:r>
                                  </m:e>
                                  <m:sup>
                                    <m:r>
                                      <a:rPr lang="en-US" altLang="ko-KR" sz="1400" b="0" i="1" smtClean="0">
                                        <a:solidFill>
                                          <a:srgbClr val="FF8601"/>
                                        </a:solidFill>
                                        <a:latin typeface="Cambria Math" panose="02040503050406030204" pitchFamily="18" charset="0"/>
                                        <a:cs typeface="Arial" panose="020B0604020202020204" pitchFamily="34" charset="0"/>
                                      </a:rPr>
                                      <m:t>2</m:t>
                                    </m:r>
                                  </m:sup>
                                </m:sSup>
                                <m:d>
                                  <m:dPr>
                                    <m:ctrlPr>
                                      <a:rPr lang="en-US" altLang="ko-KR" sz="1400" b="0" i="1" smtClean="0">
                                        <a:solidFill>
                                          <a:srgbClr val="FF8601"/>
                                        </a:solidFill>
                                        <a:latin typeface="Cambria Math" panose="02040503050406030204" pitchFamily="18" charset="0"/>
                                        <a:cs typeface="Arial" panose="020B0604020202020204" pitchFamily="34" charset="0"/>
                                      </a:rPr>
                                    </m:ctrlPr>
                                  </m:dPr>
                                  <m:e>
                                    <m:func>
                                      <m:funcPr>
                                        <m:ctrlPr>
                                          <a:rPr lang="en-US" altLang="ko-KR" sz="1400" b="0" i="1" smtClean="0">
                                            <a:solidFill>
                                              <a:srgbClr val="FF8601"/>
                                            </a:solidFill>
                                            <a:latin typeface="Cambria Math" panose="02040503050406030204" pitchFamily="18" charset="0"/>
                                            <a:cs typeface="Arial" panose="020B0604020202020204" pitchFamily="34" charset="0"/>
                                          </a:rPr>
                                        </m:ctrlPr>
                                      </m:funcPr>
                                      <m:fName>
                                        <m:sSup>
                                          <m:sSupPr>
                                            <m:ctrlPr>
                                              <a:rPr lang="en-US" altLang="ko-KR" sz="1400" b="0" i="1" smtClean="0">
                                                <a:solidFill>
                                                  <a:srgbClr val="FF8601"/>
                                                </a:solidFill>
                                                <a:latin typeface="Cambria Math" panose="02040503050406030204" pitchFamily="18" charset="0"/>
                                                <a:cs typeface="Arial" panose="020B0604020202020204" pitchFamily="34" charset="0"/>
                                              </a:rPr>
                                            </m:ctrlPr>
                                          </m:sSupPr>
                                          <m:e>
                                            <m:r>
                                              <m:rPr>
                                                <m:sty m:val="p"/>
                                              </m:rPr>
                                              <a:rPr lang="en-US" altLang="ko-KR" sz="1400" b="0" i="0" smtClean="0">
                                                <a:solidFill>
                                                  <a:srgbClr val="FF8601"/>
                                                </a:solidFill>
                                                <a:latin typeface="Cambria Math" panose="02040503050406030204" pitchFamily="18" charset="0"/>
                                                <a:cs typeface="Arial" panose="020B0604020202020204" pitchFamily="34" charset="0"/>
                                              </a:rPr>
                                              <m:t>sin</m:t>
                                            </m:r>
                                          </m:e>
                                          <m:sup>
                                            <m:r>
                                              <a:rPr lang="en-US" altLang="ko-KR" sz="1400" b="0" i="1" smtClean="0">
                                                <a:solidFill>
                                                  <a:srgbClr val="FF8601"/>
                                                </a:solidFill>
                                                <a:latin typeface="Cambria Math" panose="02040503050406030204" pitchFamily="18" charset="0"/>
                                                <a:cs typeface="Arial" panose="020B0604020202020204" pitchFamily="34" charset="0"/>
                                              </a:rPr>
                                              <m:t>2</m:t>
                                            </m:r>
                                          </m:sup>
                                        </m:sSup>
                                      </m:fName>
                                      <m:e>
                                        <m:r>
                                          <a:rPr lang="en-US" altLang="ko-KR" sz="1400" b="0" i="1" smtClean="0">
                                            <a:solidFill>
                                              <a:srgbClr val="FF8601"/>
                                            </a:solidFill>
                                            <a:latin typeface="Cambria Math" panose="02040503050406030204" pitchFamily="18" charset="0"/>
                                            <a:cs typeface="Arial" panose="020B0604020202020204" pitchFamily="34" charset="0"/>
                                          </a:rPr>
                                          <m:t>𝜃</m:t>
                                        </m:r>
                                      </m:e>
                                    </m:func>
                                  </m:e>
                                </m:d>
                                <m:r>
                                  <a:rPr lang="en-US" altLang="ko-KR" sz="1400" b="0" i="1" smtClean="0">
                                    <a:solidFill>
                                      <a:srgbClr val="FF8601"/>
                                    </a:solidFill>
                                    <a:latin typeface="Cambria Math" panose="02040503050406030204" pitchFamily="18" charset="0"/>
                                    <a:cs typeface="Arial" panose="020B0604020202020204" pitchFamily="34" charset="0"/>
                                  </a:rPr>
                                  <m:t>𝑃</m:t>
                                </m:r>
                              </m:e>
                            </m:mr>
                          </m:m>
                        </m:e>
                      </m:d>
                    </m:oMath>
                  </m:oMathPara>
                </a14:m>
                <a:endParaRPr lang="ko-KR" altLang="en-US" sz="1400" dirty="0">
                  <a:solidFill>
                    <a:srgbClr val="FF8601"/>
                  </a:solidFill>
                </a:endParaRPr>
              </a:p>
            </p:txBody>
          </p:sp>
        </mc:Choice>
        <mc:Fallback xmlns="">
          <p:sp>
            <p:nvSpPr>
              <p:cNvPr id="63" name="TextBox 62">
                <a:extLst>
                  <a:ext uri="{FF2B5EF4-FFF2-40B4-BE49-F238E27FC236}">
                    <a16:creationId xmlns:a16="http://schemas.microsoft.com/office/drawing/2014/main" id="{D769B7B5-ED35-FF86-E140-A1F87ED95715}"/>
                  </a:ext>
                </a:extLst>
              </p:cNvPr>
              <p:cNvSpPr txBox="1">
                <a:spLocks noRot="1" noChangeAspect="1" noMove="1" noResize="1" noEditPoints="1" noAdjustHandles="1" noChangeArrowheads="1" noChangeShapeType="1" noTextEdit="1"/>
              </p:cNvSpPr>
              <p:nvPr/>
            </p:nvSpPr>
            <p:spPr>
              <a:xfrm>
                <a:off x="5481864" y="2067720"/>
                <a:ext cx="3326720" cy="974562"/>
              </a:xfrm>
              <a:prstGeom prst="rect">
                <a:avLst/>
              </a:prstGeom>
              <a:blipFill>
                <a:blip r:embed="rId10"/>
                <a:stretch>
                  <a:fillRect/>
                </a:stretch>
              </a:blipFill>
            </p:spPr>
            <p:txBody>
              <a:bodyPr/>
              <a:lstStyle/>
              <a:p>
                <a:r>
                  <a:rPr lang="ko-KR" altLang="en-US">
                    <a:noFill/>
                  </a:rPr>
                  <a:t> </a:t>
                </a:r>
              </a:p>
            </p:txBody>
          </p:sp>
        </mc:Fallback>
      </mc:AlternateContent>
      <p:sp>
        <p:nvSpPr>
          <p:cNvPr id="64" name="TextBox 63">
            <a:extLst>
              <a:ext uri="{FF2B5EF4-FFF2-40B4-BE49-F238E27FC236}">
                <a16:creationId xmlns:a16="http://schemas.microsoft.com/office/drawing/2014/main" id="{B3E008BD-C26C-B767-2DE5-E99716C79D07}"/>
              </a:ext>
            </a:extLst>
          </p:cNvPr>
          <p:cNvSpPr txBox="1"/>
          <p:nvPr/>
        </p:nvSpPr>
        <p:spPr>
          <a:xfrm>
            <a:off x="248432" y="3016721"/>
            <a:ext cx="3023118" cy="338554"/>
          </a:xfrm>
          <a:prstGeom prst="rect">
            <a:avLst/>
          </a:prstGeom>
          <a:noFill/>
        </p:spPr>
        <p:txBody>
          <a:bodyPr wrap="square" rtlCol="0">
            <a:spAutoFit/>
          </a:bodyPr>
          <a:lstStyle/>
          <a:p>
            <a:r>
              <a:rPr lang="en-US" altLang="ko-KR" sz="1600" b="1" dirty="0">
                <a:solidFill>
                  <a:srgbClr val="00B050"/>
                </a:solidFill>
                <a:latin typeface="Arial" panose="020B0604020202020204" pitchFamily="34" charset="0"/>
                <a:ea typeface="한양해서" panose="02030600000101010101" pitchFamily="18" charset="-127"/>
                <a:cs typeface="Arial" panose="020B0604020202020204" pitchFamily="34" charset="0"/>
              </a:rPr>
              <a:t>Spherically symmetric</a:t>
            </a: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91657B3C-DC28-83D1-3F81-B8B027EEFA17}"/>
                  </a:ext>
                </a:extLst>
              </p:cNvPr>
              <p:cNvSpPr txBox="1"/>
              <p:nvPr/>
            </p:nvSpPr>
            <p:spPr>
              <a:xfrm>
                <a:off x="4816967" y="3700561"/>
                <a:ext cx="4978725" cy="1021562"/>
              </a:xfrm>
              <a:prstGeom prst="rect">
                <a:avLst/>
              </a:prstGeom>
              <a:noFill/>
            </p:spPr>
            <p:txBody>
              <a:bodyPr wrap="square" rtlCol="0">
                <a:spAutoFit/>
              </a:bodyPr>
              <a:lstStyle/>
              <a:p>
                <a14:m>
                  <m:oMath xmlns:m="http://schemas.openxmlformats.org/officeDocument/2006/math">
                    <m:f>
                      <m:fPr>
                        <m:ctrlPr>
                          <a:rPr lang="en-US" altLang="ko-KR" sz="1400" b="0" i="1" smtClean="0">
                            <a:solidFill>
                              <a:schemeClr val="tx1"/>
                            </a:solidFill>
                            <a:latin typeface="Cambria Math" panose="02040503050406030204" pitchFamily="18" charset="0"/>
                          </a:rPr>
                        </m:ctrlPr>
                      </m:fPr>
                      <m:num>
                        <m:r>
                          <a:rPr lang="en-US" altLang="ko-KR" sz="1400" b="0" i="1" smtClean="0">
                            <a:solidFill>
                              <a:schemeClr val="tx1"/>
                            </a:solidFill>
                            <a:latin typeface="Cambria Math" panose="02040503050406030204" pitchFamily="18" charset="0"/>
                          </a:rPr>
                          <m:t>1</m:t>
                        </m:r>
                      </m:num>
                      <m:den>
                        <m:sSup>
                          <m:sSupPr>
                            <m:ctrlPr>
                              <a:rPr lang="en-US" altLang="ko-KR" sz="1400" b="0" i="1" smtClean="0">
                                <a:solidFill>
                                  <a:schemeClr val="tx1"/>
                                </a:solidFill>
                                <a:latin typeface="Cambria Math" panose="02040503050406030204" pitchFamily="18" charset="0"/>
                              </a:rPr>
                            </m:ctrlPr>
                          </m:sSupPr>
                          <m:e>
                            <m:r>
                              <a:rPr lang="en-US" altLang="ko-KR" sz="1400" b="0" i="1" smtClean="0">
                                <a:solidFill>
                                  <a:schemeClr val="tx1"/>
                                </a:solidFill>
                                <a:latin typeface="Cambria Math" panose="02040503050406030204" pitchFamily="18" charset="0"/>
                              </a:rPr>
                              <m:t>𝑟</m:t>
                            </m:r>
                          </m:e>
                          <m:sup>
                            <m:r>
                              <a:rPr lang="en-US" altLang="ko-KR" sz="1400" b="0" i="1" smtClean="0">
                                <a:solidFill>
                                  <a:schemeClr val="tx1"/>
                                </a:solidFill>
                                <a:latin typeface="Cambria Math" panose="02040503050406030204" pitchFamily="18" charset="0"/>
                              </a:rPr>
                              <m:t>2</m:t>
                            </m:r>
                          </m:sup>
                        </m:sSup>
                      </m:den>
                    </m:f>
                    <m:sSup>
                      <m:sSupPr>
                        <m:ctrlPr>
                          <a:rPr lang="en-US" altLang="ko-KR" sz="1400" b="0" i="1" smtClean="0">
                            <a:solidFill>
                              <a:schemeClr val="tx1"/>
                            </a:solidFill>
                            <a:latin typeface="Cambria Math" panose="02040503050406030204" pitchFamily="18" charset="0"/>
                          </a:rPr>
                        </m:ctrlPr>
                      </m:sSupPr>
                      <m:e>
                        <m:r>
                          <a:rPr lang="en-US" altLang="ko-KR" sz="1400" b="0" i="1" smtClean="0">
                            <a:solidFill>
                              <a:schemeClr val="tx1"/>
                            </a:solidFill>
                            <a:latin typeface="Cambria Math" panose="02040503050406030204" pitchFamily="18" charset="0"/>
                          </a:rPr>
                          <m:t>𝑒</m:t>
                        </m:r>
                      </m:e>
                      <m:sup>
                        <m:r>
                          <a:rPr lang="en-US" altLang="ko-KR" sz="1400" b="0" i="1" smtClean="0">
                            <a:solidFill>
                              <a:schemeClr val="tx1"/>
                            </a:solidFill>
                            <a:latin typeface="Cambria Math" panose="02040503050406030204" pitchFamily="18" charset="0"/>
                          </a:rPr>
                          <m:t>−2</m:t>
                        </m:r>
                        <m:r>
                          <a:rPr lang="en-US" altLang="ko-KR" sz="1400" b="0" i="1" smtClean="0">
                            <a:solidFill>
                              <a:schemeClr val="tx1"/>
                            </a:solidFill>
                            <a:latin typeface="Cambria Math" panose="02040503050406030204" pitchFamily="18" charset="0"/>
                          </a:rPr>
                          <m:t>𝜆</m:t>
                        </m:r>
                      </m:sup>
                    </m:sSup>
                    <m:d>
                      <m:dPr>
                        <m:ctrlPr>
                          <a:rPr lang="en-US" altLang="ko-KR" sz="1400" b="0" i="1" smtClean="0">
                            <a:solidFill>
                              <a:schemeClr val="tx1"/>
                            </a:solidFill>
                            <a:latin typeface="Cambria Math" panose="02040503050406030204" pitchFamily="18" charset="0"/>
                          </a:rPr>
                        </m:ctrlPr>
                      </m:dPr>
                      <m:e>
                        <m:r>
                          <a:rPr lang="en-US" altLang="ko-KR" sz="1400" b="0" i="1" smtClean="0">
                            <a:solidFill>
                              <a:schemeClr val="tx1"/>
                            </a:solidFill>
                            <a:latin typeface="Cambria Math" panose="02040503050406030204" pitchFamily="18" charset="0"/>
                          </a:rPr>
                          <m:t>2</m:t>
                        </m:r>
                        <m:r>
                          <a:rPr lang="en-US" altLang="ko-KR" sz="1400" b="0" i="1" smtClean="0">
                            <a:solidFill>
                              <a:schemeClr val="tx1"/>
                            </a:solidFill>
                            <a:latin typeface="Cambria Math" panose="02040503050406030204" pitchFamily="18" charset="0"/>
                          </a:rPr>
                          <m:t>𝑟</m:t>
                        </m:r>
                        <m:sSub>
                          <m:sSubPr>
                            <m:ctrlPr>
                              <a:rPr lang="en-US" altLang="ko-KR" sz="1400" b="0" i="1" smtClean="0">
                                <a:solidFill>
                                  <a:schemeClr val="tx1"/>
                                </a:solidFill>
                                <a:latin typeface="Cambria Math" panose="02040503050406030204" pitchFamily="18" charset="0"/>
                              </a:rPr>
                            </m:ctrlPr>
                          </m:sSubPr>
                          <m:e>
                            <m:r>
                              <a:rPr lang="en-US" altLang="ko-KR" sz="1400" b="0" i="1" smtClean="0">
                                <a:solidFill>
                                  <a:schemeClr val="tx1"/>
                                </a:solidFill>
                                <a:latin typeface="Cambria Math" panose="02040503050406030204" pitchFamily="18" charset="0"/>
                              </a:rPr>
                              <m:t>𝜕</m:t>
                            </m:r>
                          </m:e>
                          <m:sub>
                            <m:r>
                              <a:rPr lang="en-US" altLang="ko-KR" sz="1400" b="0" i="1" smtClean="0">
                                <a:solidFill>
                                  <a:schemeClr val="tx1"/>
                                </a:solidFill>
                                <a:latin typeface="Cambria Math" panose="02040503050406030204" pitchFamily="18" charset="0"/>
                              </a:rPr>
                              <m:t>𝑟</m:t>
                            </m:r>
                          </m:sub>
                        </m:sSub>
                        <m:r>
                          <a:rPr lang="en-US" altLang="ko-KR" sz="1400" b="0" i="1" smtClean="0">
                            <a:solidFill>
                              <a:schemeClr val="tx1"/>
                            </a:solidFill>
                            <a:latin typeface="Cambria Math" panose="02040503050406030204" pitchFamily="18" charset="0"/>
                          </a:rPr>
                          <m:t>𝜆</m:t>
                        </m:r>
                        <m:r>
                          <a:rPr lang="en-US" altLang="ko-KR" sz="1400" b="0" i="1" smtClean="0">
                            <a:solidFill>
                              <a:schemeClr val="tx1"/>
                            </a:solidFill>
                            <a:latin typeface="Cambria Math" panose="02040503050406030204" pitchFamily="18" charset="0"/>
                          </a:rPr>
                          <m:t>−1+</m:t>
                        </m:r>
                        <m:sSup>
                          <m:sSupPr>
                            <m:ctrlPr>
                              <a:rPr lang="en-US" altLang="ko-KR" sz="1400" b="0" i="1" smtClean="0">
                                <a:solidFill>
                                  <a:schemeClr val="tx1"/>
                                </a:solidFill>
                                <a:latin typeface="Cambria Math" panose="02040503050406030204" pitchFamily="18" charset="0"/>
                              </a:rPr>
                            </m:ctrlPr>
                          </m:sSupPr>
                          <m:e>
                            <m:r>
                              <a:rPr lang="en-US" altLang="ko-KR" sz="1400" b="0" i="1" smtClean="0">
                                <a:solidFill>
                                  <a:schemeClr val="tx1"/>
                                </a:solidFill>
                                <a:latin typeface="Cambria Math" panose="02040503050406030204" pitchFamily="18" charset="0"/>
                              </a:rPr>
                              <m:t>𝑒</m:t>
                            </m:r>
                          </m:e>
                          <m:sup>
                            <m:r>
                              <a:rPr lang="en-US" altLang="ko-KR" sz="1400" b="0" i="1" smtClean="0">
                                <a:solidFill>
                                  <a:schemeClr val="tx1"/>
                                </a:solidFill>
                                <a:latin typeface="Cambria Math" panose="02040503050406030204" pitchFamily="18" charset="0"/>
                              </a:rPr>
                              <m:t>2</m:t>
                            </m:r>
                            <m:r>
                              <a:rPr lang="en-US" altLang="ko-KR" sz="1400" b="0" i="1" smtClean="0">
                                <a:solidFill>
                                  <a:schemeClr val="tx1"/>
                                </a:solidFill>
                                <a:latin typeface="Cambria Math" panose="02040503050406030204" pitchFamily="18" charset="0"/>
                              </a:rPr>
                              <m:t>𝜆</m:t>
                            </m:r>
                          </m:sup>
                        </m:sSup>
                      </m:e>
                    </m:d>
                    <m:r>
                      <a:rPr lang="en-US" altLang="ko-KR" sz="1400" b="0" i="1" smtClean="0">
                        <a:solidFill>
                          <a:schemeClr val="tx1"/>
                        </a:solidFill>
                        <a:latin typeface="Cambria Math" panose="02040503050406030204" pitchFamily="18" charset="0"/>
                      </a:rPr>
                      <m:t>=8</m:t>
                    </m:r>
                    <m:r>
                      <a:rPr lang="en-US" altLang="ko-KR" sz="1400" b="0" i="1" smtClean="0">
                        <a:solidFill>
                          <a:schemeClr val="tx1"/>
                        </a:solidFill>
                        <a:latin typeface="Cambria Math" panose="02040503050406030204" pitchFamily="18" charset="0"/>
                      </a:rPr>
                      <m:t>𝜋</m:t>
                    </m:r>
                    <m:r>
                      <a:rPr lang="en-US" altLang="ko-KR" sz="1400" b="0" i="1" smtClean="0">
                        <a:solidFill>
                          <a:schemeClr val="tx1"/>
                        </a:solidFill>
                        <a:latin typeface="Cambria Math" panose="02040503050406030204" pitchFamily="18" charset="0"/>
                      </a:rPr>
                      <m:t>𝐺</m:t>
                    </m:r>
                    <m:r>
                      <a:rPr lang="en-US" altLang="ko-KR" sz="1400" b="0" i="1" smtClean="0">
                        <a:solidFill>
                          <a:schemeClr val="tx1"/>
                        </a:solidFill>
                        <a:latin typeface="Cambria Math" panose="02040503050406030204" pitchFamily="18" charset="0"/>
                      </a:rPr>
                      <m:t>𝜌</m:t>
                    </m:r>
                  </m:oMath>
                </a14:m>
                <a:r>
                  <a:rPr lang="en-US" altLang="ko-KR" sz="1400" b="0" dirty="0">
                    <a:solidFill>
                      <a:schemeClr val="tx1"/>
                    </a:solidFill>
                  </a:rPr>
                  <a:t> </a:t>
                </a:r>
              </a:p>
              <a:p>
                <a14:m>
                  <m:oMath xmlns:m="http://schemas.openxmlformats.org/officeDocument/2006/math">
                    <m:f>
                      <m:fPr>
                        <m:ctrlPr>
                          <a:rPr lang="en-US" altLang="ko-KR" sz="1400" i="1">
                            <a:solidFill>
                              <a:schemeClr val="tx1"/>
                            </a:solidFill>
                            <a:latin typeface="Cambria Math" panose="02040503050406030204" pitchFamily="18" charset="0"/>
                          </a:rPr>
                        </m:ctrlPr>
                      </m:fPr>
                      <m:num>
                        <m:r>
                          <a:rPr lang="en-US" altLang="ko-KR" sz="1400" i="1">
                            <a:solidFill>
                              <a:schemeClr val="tx1"/>
                            </a:solidFill>
                            <a:latin typeface="Cambria Math" panose="02040503050406030204" pitchFamily="18" charset="0"/>
                          </a:rPr>
                          <m:t>1</m:t>
                        </m:r>
                      </m:num>
                      <m:den>
                        <m:sSup>
                          <m:sSupPr>
                            <m:ctrlPr>
                              <a:rPr lang="en-US" altLang="ko-KR" sz="1400" i="1">
                                <a:solidFill>
                                  <a:schemeClr val="tx1"/>
                                </a:solidFill>
                                <a:latin typeface="Cambria Math" panose="02040503050406030204" pitchFamily="18" charset="0"/>
                              </a:rPr>
                            </m:ctrlPr>
                          </m:sSupPr>
                          <m:e>
                            <m:r>
                              <a:rPr lang="en-US" altLang="ko-KR" sz="1400" i="1">
                                <a:solidFill>
                                  <a:schemeClr val="tx1"/>
                                </a:solidFill>
                                <a:latin typeface="Cambria Math" panose="02040503050406030204" pitchFamily="18" charset="0"/>
                              </a:rPr>
                              <m:t>𝑟</m:t>
                            </m:r>
                          </m:e>
                          <m:sup>
                            <m:r>
                              <a:rPr lang="en-US" altLang="ko-KR" sz="1400" i="1">
                                <a:solidFill>
                                  <a:schemeClr val="tx1"/>
                                </a:solidFill>
                                <a:latin typeface="Cambria Math" panose="02040503050406030204" pitchFamily="18" charset="0"/>
                              </a:rPr>
                              <m:t>2</m:t>
                            </m:r>
                          </m:sup>
                        </m:sSup>
                      </m:den>
                    </m:f>
                    <m:sSup>
                      <m:sSupPr>
                        <m:ctrlPr>
                          <a:rPr lang="en-US" altLang="ko-KR" sz="1400" i="1">
                            <a:solidFill>
                              <a:schemeClr val="tx1"/>
                            </a:solidFill>
                            <a:latin typeface="Cambria Math" panose="02040503050406030204" pitchFamily="18" charset="0"/>
                          </a:rPr>
                        </m:ctrlPr>
                      </m:sSupPr>
                      <m:e>
                        <m:r>
                          <a:rPr lang="en-US" altLang="ko-KR" sz="1400" i="1">
                            <a:solidFill>
                              <a:schemeClr val="tx1"/>
                            </a:solidFill>
                            <a:latin typeface="Cambria Math" panose="02040503050406030204" pitchFamily="18" charset="0"/>
                          </a:rPr>
                          <m:t>𝑒</m:t>
                        </m:r>
                      </m:e>
                      <m:sup>
                        <m:r>
                          <a:rPr lang="en-US" altLang="ko-KR" sz="1400" i="1">
                            <a:solidFill>
                              <a:schemeClr val="tx1"/>
                            </a:solidFill>
                            <a:latin typeface="Cambria Math" panose="02040503050406030204" pitchFamily="18" charset="0"/>
                          </a:rPr>
                          <m:t>−2</m:t>
                        </m:r>
                        <m:r>
                          <a:rPr lang="en-US" altLang="ko-KR" sz="1400" i="1">
                            <a:solidFill>
                              <a:schemeClr val="tx1"/>
                            </a:solidFill>
                            <a:latin typeface="Cambria Math" panose="02040503050406030204" pitchFamily="18" charset="0"/>
                          </a:rPr>
                          <m:t>𝜆</m:t>
                        </m:r>
                      </m:sup>
                    </m:sSup>
                    <m:d>
                      <m:dPr>
                        <m:ctrlPr>
                          <a:rPr lang="en-US" altLang="ko-KR" sz="1400" i="1">
                            <a:solidFill>
                              <a:schemeClr val="tx1"/>
                            </a:solidFill>
                            <a:latin typeface="Cambria Math" panose="02040503050406030204" pitchFamily="18" charset="0"/>
                          </a:rPr>
                        </m:ctrlPr>
                      </m:dPr>
                      <m:e>
                        <m:r>
                          <a:rPr lang="en-US" altLang="ko-KR" sz="1400" i="1">
                            <a:solidFill>
                              <a:schemeClr val="tx1"/>
                            </a:solidFill>
                            <a:latin typeface="Cambria Math" panose="02040503050406030204" pitchFamily="18" charset="0"/>
                          </a:rPr>
                          <m:t>2</m:t>
                        </m:r>
                        <m:r>
                          <a:rPr lang="en-US" altLang="ko-KR" sz="1400" i="1">
                            <a:solidFill>
                              <a:schemeClr val="tx1"/>
                            </a:solidFill>
                            <a:latin typeface="Cambria Math" panose="02040503050406030204" pitchFamily="18" charset="0"/>
                          </a:rPr>
                          <m:t>𝑟</m:t>
                        </m:r>
                        <m:sSub>
                          <m:sSubPr>
                            <m:ctrlPr>
                              <a:rPr lang="en-US" altLang="ko-KR" sz="1400" i="1">
                                <a:solidFill>
                                  <a:schemeClr val="tx1"/>
                                </a:solidFill>
                                <a:latin typeface="Cambria Math" panose="02040503050406030204" pitchFamily="18" charset="0"/>
                              </a:rPr>
                            </m:ctrlPr>
                          </m:sSubPr>
                          <m:e>
                            <m:r>
                              <a:rPr lang="en-US" altLang="ko-KR" sz="1400" i="1">
                                <a:solidFill>
                                  <a:schemeClr val="tx1"/>
                                </a:solidFill>
                                <a:latin typeface="Cambria Math" panose="02040503050406030204" pitchFamily="18" charset="0"/>
                              </a:rPr>
                              <m:t>𝜕</m:t>
                            </m:r>
                          </m:e>
                          <m:sub>
                            <m:r>
                              <a:rPr lang="en-US" altLang="ko-KR" sz="1400" i="1">
                                <a:solidFill>
                                  <a:schemeClr val="tx1"/>
                                </a:solidFill>
                                <a:latin typeface="Cambria Math" panose="02040503050406030204" pitchFamily="18" charset="0"/>
                              </a:rPr>
                              <m:t>𝑟</m:t>
                            </m:r>
                          </m:sub>
                        </m:sSub>
                        <m:r>
                          <a:rPr lang="en-US" altLang="ko-KR" sz="1400" i="1">
                            <a:solidFill>
                              <a:schemeClr val="tx1"/>
                            </a:solidFill>
                            <a:latin typeface="Cambria Math" panose="02040503050406030204" pitchFamily="18" charset="0"/>
                          </a:rPr>
                          <m:t>𝜆</m:t>
                        </m:r>
                        <m:r>
                          <a:rPr lang="en-US" altLang="ko-KR" sz="1400" b="0" i="1" smtClean="0">
                            <a:solidFill>
                              <a:schemeClr val="tx1"/>
                            </a:solidFill>
                            <a:latin typeface="Cambria Math" panose="02040503050406030204" pitchFamily="18" charset="0"/>
                          </a:rPr>
                          <m:t>+</m:t>
                        </m:r>
                        <m:r>
                          <a:rPr lang="en-US" altLang="ko-KR" sz="1400" i="1">
                            <a:solidFill>
                              <a:schemeClr val="tx1"/>
                            </a:solidFill>
                            <a:latin typeface="Cambria Math" panose="02040503050406030204" pitchFamily="18" charset="0"/>
                          </a:rPr>
                          <m:t>1</m:t>
                        </m:r>
                        <m:r>
                          <a:rPr lang="en-US" altLang="ko-KR" sz="1400" b="0" i="1" smtClean="0">
                            <a:solidFill>
                              <a:schemeClr val="tx1"/>
                            </a:solidFill>
                            <a:latin typeface="Cambria Math" panose="02040503050406030204" pitchFamily="18" charset="0"/>
                          </a:rPr>
                          <m:t>−</m:t>
                        </m:r>
                        <m:sSup>
                          <m:sSupPr>
                            <m:ctrlPr>
                              <a:rPr lang="en-US" altLang="ko-KR" sz="1400" i="1">
                                <a:solidFill>
                                  <a:schemeClr val="tx1"/>
                                </a:solidFill>
                                <a:latin typeface="Cambria Math" panose="02040503050406030204" pitchFamily="18" charset="0"/>
                              </a:rPr>
                            </m:ctrlPr>
                          </m:sSupPr>
                          <m:e>
                            <m:r>
                              <a:rPr lang="en-US" altLang="ko-KR" sz="1400" i="1">
                                <a:solidFill>
                                  <a:schemeClr val="tx1"/>
                                </a:solidFill>
                                <a:latin typeface="Cambria Math" panose="02040503050406030204" pitchFamily="18" charset="0"/>
                              </a:rPr>
                              <m:t>𝑒</m:t>
                            </m:r>
                          </m:e>
                          <m:sup>
                            <m:r>
                              <a:rPr lang="en-US" altLang="ko-KR" sz="1400" i="1">
                                <a:solidFill>
                                  <a:schemeClr val="tx1"/>
                                </a:solidFill>
                                <a:latin typeface="Cambria Math" panose="02040503050406030204" pitchFamily="18" charset="0"/>
                              </a:rPr>
                              <m:t>2</m:t>
                            </m:r>
                            <m:r>
                              <a:rPr lang="en-US" altLang="ko-KR" sz="1400" i="1">
                                <a:solidFill>
                                  <a:schemeClr val="tx1"/>
                                </a:solidFill>
                                <a:latin typeface="Cambria Math" panose="02040503050406030204" pitchFamily="18" charset="0"/>
                              </a:rPr>
                              <m:t>𝜆</m:t>
                            </m:r>
                          </m:sup>
                        </m:sSup>
                      </m:e>
                    </m:d>
                    <m:r>
                      <a:rPr lang="en-US" altLang="ko-KR" sz="1400" i="1">
                        <a:solidFill>
                          <a:schemeClr val="tx1"/>
                        </a:solidFill>
                        <a:latin typeface="Cambria Math" panose="02040503050406030204" pitchFamily="18" charset="0"/>
                      </a:rPr>
                      <m:t>=8</m:t>
                    </m:r>
                    <m:r>
                      <a:rPr lang="en-US" altLang="ko-KR" sz="1400" i="1">
                        <a:solidFill>
                          <a:schemeClr val="tx1"/>
                        </a:solidFill>
                        <a:latin typeface="Cambria Math" panose="02040503050406030204" pitchFamily="18" charset="0"/>
                      </a:rPr>
                      <m:t>𝜋</m:t>
                    </m:r>
                    <m:r>
                      <a:rPr lang="en-US" altLang="ko-KR" sz="1400" i="1">
                        <a:solidFill>
                          <a:schemeClr val="tx1"/>
                        </a:solidFill>
                        <a:latin typeface="Cambria Math" panose="02040503050406030204" pitchFamily="18" charset="0"/>
                      </a:rPr>
                      <m:t>𝐺</m:t>
                    </m:r>
                    <m:r>
                      <a:rPr lang="en-US" altLang="ko-KR" sz="1400" i="1">
                        <a:solidFill>
                          <a:schemeClr val="tx1"/>
                        </a:solidFill>
                        <a:latin typeface="Cambria Math" panose="02040503050406030204" pitchFamily="18" charset="0"/>
                      </a:rPr>
                      <m:t>𝜌</m:t>
                    </m:r>
                  </m:oMath>
                </a14:m>
                <a:r>
                  <a:rPr lang="en-US" altLang="ko-KR" sz="1400" dirty="0">
                    <a:solidFill>
                      <a:schemeClr val="tx1"/>
                    </a:solidFill>
                  </a:rPr>
                  <a:t> </a:t>
                </a:r>
                <a:endParaRPr lang="en-US" altLang="ko-KR" sz="1400" b="0" dirty="0">
                  <a:solidFill>
                    <a:schemeClr val="tx1"/>
                  </a:solidFill>
                </a:endParaRPr>
              </a:p>
              <a:p>
                <a:r>
                  <a:rPr lang="en-US" altLang="ko-KR" sz="1400" dirty="0">
                    <a:solidFill>
                      <a:schemeClr val="tx1"/>
                    </a:solidFill>
                  </a:rPr>
                  <a:t> </a:t>
                </a:r>
                <a14:m>
                  <m:oMath xmlns:m="http://schemas.openxmlformats.org/officeDocument/2006/math">
                    <m:sSup>
                      <m:sSupPr>
                        <m:ctrlPr>
                          <a:rPr lang="en-US" altLang="ko-KR" sz="1400" b="0" i="1" smtClean="0">
                            <a:solidFill>
                              <a:schemeClr val="tx1"/>
                            </a:solidFill>
                            <a:latin typeface="Cambria Math" panose="02040503050406030204" pitchFamily="18" charset="0"/>
                          </a:rPr>
                        </m:ctrlPr>
                      </m:sSupPr>
                      <m:e>
                        <m:r>
                          <a:rPr lang="en-US" altLang="ko-KR" sz="1400" b="0" i="1" smtClean="0">
                            <a:solidFill>
                              <a:schemeClr val="tx1"/>
                            </a:solidFill>
                            <a:latin typeface="Cambria Math" panose="02040503050406030204" pitchFamily="18" charset="0"/>
                          </a:rPr>
                          <m:t>𝑒</m:t>
                        </m:r>
                      </m:e>
                      <m:sup>
                        <m:r>
                          <a:rPr lang="en-US" altLang="ko-KR" sz="1400" b="0" i="1" smtClean="0">
                            <a:solidFill>
                              <a:schemeClr val="tx1"/>
                            </a:solidFill>
                            <a:latin typeface="Cambria Math" panose="02040503050406030204" pitchFamily="18" charset="0"/>
                          </a:rPr>
                          <m:t>−2</m:t>
                        </m:r>
                        <m:r>
                          <a:rPr lang="en-US" altLang="ko-KR" sz="1400" b="0" i="1" smtClean="0">
                            <a:solidFill>
                              <a:schemeClr val="tx1"/>
                            </a:solidFill>
                            <a:latin typeface="Cambria Math" panose="02040503050406030204" pitchFamily="18" charset="0"/>
                          </a:rPr>
                          <m:t>𝜆</m:t>
                        </m:r>
                      </m:sup>
                    </m:sSup>
                    <m:d>
                      <m:dPr>
                        <m:begChr m:val="["/>
                        <m:endChr m:val="]"/>
                        <m:ctrlPr>
                          <a:rPr lang="en-US" altLang="ko-KR" sz="1400" b="0" i="1" smtClean="0">
                            <a:solidFill>
                              <a:schemeClr val="tx1"/>
                            </a:solidFill>
                            <a:latin typeface="Cambria Math" panose="02040503050406030204" pitchFamily="18" charset="0"/>
                          </a:rPr>
                        </m:ctrlPr>
                      </m:dPr>
                      <m:e>
                        <m:sSubSup>
                          <m:sSubSupPr>
                            <m:ctrlPr>
                              <a:rPr lang="en-US" altLang="ko-KR" sz="1400" b="0" i="1" smtClean="0">
                                <a:solidFill>
                                  <a:schemeClr val="tx1"/>
                                </a:solidFill>
                                <a:latin typeface="Cambria Math" panose="02040503050406030204" pitchFamily="18" charset="0"/>
                              </a:rPr>
                            </m:ctrlPr>
                          </m:sSubSupPr>
                          <m:e>
                            <m:r>
                              <a:rPr lang="en-US" altLang="ko-KR" sz="1400" b="0" i="1" smtClean="0">
                                <a:solidFill>
                                  <a:schemeClr val="tx1"/>
                                </a:solidFill>
                                <a:latin typeface="Cambria Math" panose="02040503050406030204" pitchFamily="18" charset="0"/>
                              </a:rPr>
                              <m:t>𝜕</m:t>
                            </m:r>
                          </m:e>
                          <m:sub>
                            <m:r>
                              <a:rPr lang="en-US" altLang="ko-KR" sz="1400" b="0" i="1" smtClean="0">
                                <a:solidFill>
                                  <a:schemeClr val="tx1"/>
                                </a:solidFill>
                                <a:latin typeface="Cambria Math" panose="02040503050406030204" pitchFamily="18" charset="0"/>
                              </a:rPr>
                              <m:t>𝑟</m:t>
                            </m:r>
                          </m:sub>
                          <m:sup>
                            <m:r>
                              <a:rPr lang="en-US" altLang="ko-KR" sz="1400" b="0" i="1" smtClean="0">
                                <a:solidFill>
                                  <a:schemeClr val="tx1"/>
                                </a:solidFill>
                                <a:latin typeface="Cambria Math" panose="02040503050406030204" pitchFamily="18" charset="0"/>
                              </a:rPr>
                              <m:t>2</m:t>
                            </m:r>
                          </m:sup>
                        </m:sSubSup>
                        <m:r>
                          <a:rPr lang="en-US" altLang="ko-KR" sz="1400" b="0" i="1" smtClean="0">
                            <a:solidFill>
                              <a:schemeClr val="tx1"/>
                            </a:solidFill>
                            <a:latin typeface="Cambria Math" panose="02040503050406030204" pitchFamily="18" charset="0"/>
                          </a:rPr>
                          <m:t>𝜈</m:t>
                        </m:r>
                        <m:r>
                          <a:rPr lang="en-US" altLang="ko-KR" sz="1400" b="0" i="1" smtClean="0">
                            <a:solidFill>
                              <a:schemeClr val="tx1"/>
                            </a:solidFill>
                            <a:latin typeface="Cambria Math" panose="02040503050406030204" pitchFamily="18" charset="0"/>
                          </a:rPr>
                          <m:t>+</m:t>
                        </m:r>
                        <m:sSup>
                          <m:sSupPr>
                            <m:ctrlPr>
                              <a:rPr lang="en-US" altLang="ko-KR" sz="1400" b="0" i="1" smtClean="0">
                                <a:solidFill>
                                  <a:schemeClr val="tx1"/>
                                </a:solidFill>
                                <a:latin typeface="Cambria Math" panose="02040503050406030204" pitchFamily="18" charset="0"/>
                              </a:rPr>
                            </m:ctrlPr>
                          </m:sSupPr>
                          <m:e>
                            <m:d>
                              <m:dPr>
                                <m:ctrlPr>
                                  <a:rPr lang="en-US" altLang="ko-KR" sz="1400" b="0" i="1" smtClean="0">
                                    <a:solidFill>
                                      <a:schemeClr val="tx1"/>
                                    </a:solidFill>
                                    <a:latin typeface="Cambria Math" panose="02040503050406030204" pitchFamily="18" charset="0"/>
                                  </a:rPr>
                                </m:ctrlPr>
                              </m:dPr>
                              <m:e>
                                <m:sSub>
                                  <m:sSubPr>
                                    <m:ctrlPr>
                                      <a:rPr lang="en-US" altLang="ko-KR" sz="1400" b="0" i="1" smtClean="0">
                                        <a:solidFill>
                                          <a:schemeClr val="tx1"/>
                                        </a:solidFill>
                                        <a:latin typeface="Cambria Math" panose="02040503050406030204" pitchFamily="18" charset="0"/>
                                      </a:rPr>
                                    </m:ctrlPr>
                                  </m:sSubPr>
                                  <m:e>
                                    <m:r>
                                      <a:rPr lang="en-US" altLang="ko-KR" sz="1400" b="0" i="1" smtClean="0">
                                        <a:solidFill>
                                          <a:schemeClr val="tx1"/>
                                        </a:solidFill>
                                        <a:latin typeface="Cambria Math" panose="02040503050406030204" pitchFamily="18" charset="0"/>
                                      </a:rPr>
                                      <m:t>𝜕</m:t>
                                    </m:r>
                                  </m:e>
                                  <m:sub>
                                    <m:r>
                                      <a:rPr lang="en-US" altLang="ko-KR" sz="1400" b="0" i="1" smtClean="0">
                                        <a:solidFill>
                                          <a:schemeClr val="tx1"/>
                                        </a:solidFill>
                                        <a:latin typeface="Cambria Math" panose="02040503050406030204" pitchFamily="18" charset="0"/>
                                      </a:rPr>
                                      <m:t>𝑟</m:t>
                                    </m:r>
                                  </m:sub>
                                </m:sSub>
                                <m:r>
                                  <a:rPr lang="en-US" altLang="ko-KR" sz="1400" b="0" i="1" smtClean="0">
                                    <a:solidFill>
                                      <a:schemeClr val="tx1"/>
                                    </a:solidFill>
                                    <a:latin typeface="Cambria Math" panose="02040503050406030204" pitchFamily="18" charset="0"/>
                                  </a:rPr>
                                  <m:t>𝜈</m:t>
                                </m:r>
                              </m:e>
                            </m:d>
                          </m:e>
                          <m:sup>
                            <m:r>
                              <a:rPr lang="en-US" altLang="ko-KR" sz="1400" b="0" i="1" smtClean="0">
                                <a:solidFill>
                                  <a:schemeClr val="tx1"/>
                                </a:solidFill>
                                <a:latin typeface="Cambria Math" panose="02040503050406030204" pitchFamily="18" charset="0"/>
                              </a:rPr>
                              <m:t>2</m:t>
                            </m:r>
                          </m:sup>
                        </m:sSup>
                        <m:r>
                          <a:rPr lang="en-US" altLang="ko-KR" sz="1400" b="0" i="1" smtClean="0">
                            <a:solidFill>
                              <a:schemeClr val="tx1"/>
                            </a:solidFill>
                            <a:latin typeface="Cambria Math" panose="02040503050406030204" pitchFamily="18" charset="0"/>
                          </a:rPr>
                          <m:t>−</m:t>
                        </m:r>
                        <m:sSub>
                          <m:sSubPr>
                            <m:ctrlPr>
                              <a:rPr lang="en-US" altLang="ko-KR" sz="1400" b="0" i="1" smtClean="0">
                                <a:solidFill>
                                  <a:schemeClr val="tx1"/>
                                </a:solidFill>
                                <a:latin typeface="Cambria Math" panose="02040503050406030204" pitchFamily="18" charset="0"/>
                              </a:rPr>
                            </m:ctrlPr>
                          </m:sSubPr>
                          <m:e>
                            <m:r>
                              <a:rPr lang="en-US" altLang="ko-KR" sz="1400" b="0" i="1" smtClean="0">
                                <a:solidFill>
                                  <a:schemeClr val="tx1"/>
                                </a:solidFill>
                                <a:latin typeface="Cambria Math" panose="02040503050406030204" pitchFamily="18" charset="0"/>
                              </a:rPr>
                              <m:t>𝜕</m:t>
                            </m:r>
                          </m:e>
                          <m:sub>
                            <m:r>
                              <a:rPr lang="en-US" altLang="ko-KR" sz="1400" b="0" i="1" smtClean="0">
                                <a:solidFill>
                                  <a:schemeClr val="tx1"/>
                                </a:solidFill>
                                <a:latin typeface="Cambria Math" panose="02040503050406030204" pitchFamily="18" charset="0"/>
                              </a:rPr>
                              <m:t>𝑟</m:t>
                            </m:r>
                          </m:sub>
                        </m:sSub>
                        <m:r>
                          <a:rPr lang="en-US" altLang="ko-KR" sz="1400" b="0" i="1" smtClean="0">
                            <a:solidFill>
                              <a:schemeClr val="tx1"/>
                            </a:solidFill>
                            <a:latin typeface="Cambria Math" panose="02040503050406030204" pitchFamily="18" charset="0"/>
                          </a:rPr>
                          <m:t>𝜈</m:t>
                        </m:r>
                        <m:sSub>
                          <m:sSubPr>
                            <m:ctrlPr>
                              <a:rPr lang="en-US" altLang="ko-KR" sz="1400" b="0" i="1" smtClean="0">
                                <a:solidFill>
                                  <a:schemeClr val="tx1"/>
                                </a:solidFill>
                                <a:latin typeface="Cambria Math" panose="02040503050406030204" pitchFamily="18" charset="0"/>
                              </a:rPr>
                            </m:ctrlPr>
                          </m:sSubPr>
                          <m:e>
                            <m:r>
                              <a:rPr lang="en-US" altLang="ko-KR" sz="1400" b="0" i="1" smtClean="0">
                                <a:solidFill>
                                  <a:schemeClr val="tx1"/>
                                </a:solidFill>
                                <a:latin typeface="Cambria Math" panose="02040503050406030204" pitchFamily="18" charset="0"/>
                              </a:rPr>
                              <m:t>𝜕</m:t>
                            </m:r>
                          </m:e>
                          <m:sub>
                            <m:r>
                              <a:rPr lang="en-US" altLang="ko-KR" sz="1400" b="0" i="1" smtClean="0">
                                <a:solidFill>
                                  <a:schemeClr val="tx1"/>
                                </a:solidFill>
                                <a:latin typeface="Cambria Math" panose="02040503050406030204" pitchFamily="18" charset="0"/>
                              </a:rPr>
                              <m:t>𝑟</m:t>
                            </m:r>
                          </m:sub>
                        </m:sSub>
                        <m:r>
                          <a:rPr lang="en-US" altLang="ko-KR" sz="1400" b="0" i="1" smtClean="0">
                            <a:solidFill>
                              <a:schemeClr val="tx1"/>
                            </a:solidFill>
                            <a:latin typeface="Cambria Math" panose="02040503050406030204" pitchFamily="18" charset="0"/>
                          </a:rPr>
                          <m:t>𝜆</m:t>
                        </m:r>
                        <m:r>
                          <a:rPr lang="en-US" altLang="ko-KR" sz="1400" b="0" i="1" smtClean="0">
                            <a:solidFill>
                              <a:schemeClr val="tx1"/>
                            </a:solidFill>
                            <a:latin typeface="Cambria Math" panose="02040503050406030204" pitchFamily="18" charset="0"/>
                          </a:rPr>
                          <m:t>+</m:t>
                        </m:r>
                        <m:f>
                          <m:fPr>
                            <m:ctrlPr>
                              <a:rPr lang="en-US" altLang="ko-KR" sz="1400" b="0" i="1" smtClean="0">
                                <a:solidFill>
                                  <a:schemeClr val="tx1"/>
                                </a:solidFill>
                                <a:latin typeface="Cambria Math" panose="02040503050406030204" pitchFamily="18" charset="0"/>
                              </a:rPr>
                            </m:ctrlPr>
                          </m:fPr>
                          <m:num>
                            <m:r>
                              <a:rPr lang="en-US" altLang="ko-KR" sz="1400" b="0" i="1" smtClean="0">
                                <a:solidFill>
                                  <a:schemeClr val="tx1"/>
                                </a:solidFill>
                                <a:latin typeface="Cambria Math" panose="02040503050406030204" pitchFamily="18" charset="0"/>
                              </a:rPr>
                              <m:t>1</m:t>
                            </m:r>
                          </m:num>
                          <m:den>
                            <m:r>
                              <a:rPr lang="en-US" altLang="ko-KR" sz="1400" b="0" i="1" smtClean="0">
                                <a:solidFill>
                                  <a:schemeClr val="tx1"/>
                                </a:solidFill>
                                <a:latin typeface="Cambria Math" panose="02040503050406030204" pitchFamily="18" charset="0"/>
                              </a:rPr>
                              <m:t>𝑟</m:t>
                            </m:r>
                          </m:den>
                        </m:f>
                        <m:d>
                          <m:dPr>
                            <m:ctrlPr>
                              <a:rPr lang="en-US" altLang="ko-KR" sz="1400" b="0" i="1" smtClean="0">
                                <a:solidFill>
                                  <a:schemeClr val="tx1"/>
                                </a:solidFill>
                                <a:latin typeface="Cambria Math" panose="02040503050406030204" pitchFamily="18" charset="0"/>
                              </a:rPr>
                            </m:ctrlPr>
                          </m:dPr>
                          <m:e>
                            <m:sSub>
                              <m:sSubPr>
                                <m:ctrlPr>
                                  <a:rPr lang="en-US" altLang="ko-KR" sz="1400" b="0" i="1" smtClean="0">
                                    <a:solidFill>
                                      <a:schemeClr val="tx1"/>
                                    </a:solidFill>
                                    <a:latin typeface="Cambria Math" panose="02040503050406030204" pitchFamily="18" charset="0"/>
                                  </a:rPr>
                                </m:ctrlPr>
                              </m:sSubPr>
                              <m:e>
                                <m:r>
                                  <a:rPr lang="en-US" altLang="ko-KR" sz="1400" b="0" i="1" smtClean="0">
                                    <a:solidFill>
                                      <a:schemeClr val="tx1"/>
                                    </a:solidFill>
                                    <a:latin typeface="Cambria Math" panose="02040503050406030204" pitchFamily="18" charset="0"/>
                                  </a:rPr>
                                  <m:t>𝜕</m:t>
                                </m:r>
                              </m:e>
                              <m:sub>
                                <m:r>
                                  <a:rPr lang="en-US" altLang="ko-KR" sz="1400" b="0" i="1" smtClean="0">
                                    <a:solidFill>
                                      <a:schemeClr val="tx1"/>
                                    </a:solidFill>
                                    <a:latin typeface="Cambria Math" panose="02040503050406030204" pitchFamily="18" charset="0"/>
                                  </a:rPr>
                                  <m:t>𝑟</m:t>
                                </m:r>
                              </m:sub>
                            </m:sSub>
                            <m:r>
                              <a:rPr lang="en-US" altLang="ko-KR" sz="1400" b="0" i="1" smtClean="0">
                                <a:solidFill>
                                  <a:schemeClr val="tx1"/>
                                </a:solidFill>
                                <a:latin typeface="Cambria Math" panose="02040503050406030204" pitchFamily="18" charset="0"/>
                              </a:rPr>
                              <m:t>𝜈</m:t>
                            </m:r>
                            <m:r>
                              <a:rPr lang="en-US" altLang="ko-KR" sz="1400" b="0" i="1" smtClean="0">
                                <a:solidFill>
                                  <a:schemeClr val="tx1"/>
                                </a:solidFill>
                                <a:latin typeface="Cambria Math" panose="02040503050406030204" pitchFamily="18" charset="0"/>
                              </a:rPr>
                              <m:t>−</m:t>
                            </m:r>
                            <m:sSub>
                              <m:sSubPr>
                                <m:ctrlPr>
                                  <a:rPr lang="en-US" altLang="ko-KR" sz="1400" b="0" i="1" smtClean="0">
                                    <a:solidFill>
                                      <a:schemeClr val="tx1"/>
                                    </a:solidFill>
                                    <a:latin typeface="Cambria Math" panose="02040503050406030204" pitchFamily="18" charset="0"/>
                                  </a:rPr>
                                </m:ctrlPr>
                              </m:sSubPr>
                              <m:e>
                                <m:r>
                                  <a:rPr lang="en-US" altLang="ko-KR" sz="1400" b="0" i="1" smtClean="0">
                                    <a:solidFill>
                                      <a:schemeClr val="tx1"/>
                                    </a:solidFill>
                                    <a:latin typeface="Cambria Math" panose="02040503050406030204" pitchFamily="18" charset="0"/>
                                  </a:rPr>
                                  <m:t>𝜕</m:t>
                                </m:r>
                              </m:e>
                              <m:sub>
                                <m:r>
                                  <a:rPr lang="en-US" altLang="ko-KR" sz="1400" b="0" i="1" smtClean="0">
                                    <a:solidFill>
                                      <a:schemeClr val="tx1"/>
                                    </a:solidFill>
                                    <a:latin typeface="Cambria Math" panose="02040503050406030204" pitchFamily="18" charset="0"/>
                                  </a:rPr>
                                  <m:t>𝑟</m:t>
                                </m:r>
                              </m:sub>
                            </m:sSub>
                            <m:r>
                              <a:rPr lang="en-US" altLang="ko-KR" sz="1400" b="0" i="1" smtClean="0">
                                <a:solidFill>
                                  <a:schemeClr val="tx1"/>
                                </a:solidFill>
                                <a:latin typeface="Cambria Math" panose="02040503050406030204" pitchFamily="18" charset="0"/>
                              </a:rPr>
                              <m:t>𝜆</m:t>
                            </m:r>
                          </m:e>
                        </m:d>
                      </m:e>
                    </m:d>
                    <m:r>
                      <a:rPr lang="en-US" altLang="ko-KR" sz="1400" b="0" i="1" smtClean="0">
                        <a:solidFill>
                          <a:schemeClr val="tx1"/>
                        </a:solidFill>
                        <a:latin typeface="Cambria Math" panose="02040503050406030204" pitchFamily="18" charset="0"/>
                      </a:rPr>
                      <m:t>=8</m:t>
                    </m:r>
                    <m:r>
                      <a:rPr lang="en-US" altLang="ko-KR" sz="1400" b="0" i="1" smtClean="0">
                        <a:solidFill>
                          <a:schemeClr val="tx1"/>
                        </a:solidFill>
                        <a:latin typeface="Cambria Math" panose="02040503050406030204" pitchFamily="18" charset="0"/>
                      </a:rPr>
                      <m:t>𝜋</m:t>
                    </m:r>
                    <m:r>
                      <a:rPr lang="en-US" altLang="ko-KR" sz="1400" b="0" i="1" smtClean="0">
                        <a:solidFill>
                          <a:schemeClr val="tx1"/>
                        </a:solidFill>
                        <a:latin typeface="Cambria Math" panose="02040503050406030204" pitchFamily="18" charset="0"/>
                      </a:rPr>
                      <m:t>𝐺</m:t>
                    </m:r>
                    <m:r>
                      <a:rPr lang="en-US" altLang="ko-KR" sz="1400" b="0" i="1" smtClean="0">
                        <a:solidFill>
                          <a:schemeClr val="tx1"/>
                        </a:solidFill>
                        <a:latin typeface="Cambria Math" panose="02040503050406030204" pitchFamily="18" charset="0"/>
                      </a:rPr>
                      <m:t>𝜌</m:t>
                    </m:r>
                  </m:oMath>
                </a14:m>
                <a:endParaRPr lang="en-US" altLang="ko-KR" sz="1400" b="0" dirty="0">
                  <a:solidFill>
                    <a:schemeClr val="tx1"/>
                  </a:solidFill>
                </a:endParaRPr>
              </a:p>
            </p:txBody>
          </p:sp>
        </mc:Choice>
        <mc:Fallback xmlns="">
          <p:sp>
            <p:nvSpPr>
              <p:cNvPr id="65" name="TextBox 64">
                <a:extLst>
                  <a:ext uri="{FF2B5EF4-FFF2-40B4-BE49-F238E27FC236}">
                    <a16:creationId xmlns:a16="http://schemas.microsoft.com/office/drawing/2014/main" id="{91657B3C-DC28-83D1-3F81-B8B027EEFA17}"/>
                  </a:ext>
                </a:extLst>
              </p:cNvPr>
              <p:cNvSpPr txBox="1">
                <a:spLocks noRot="1" noChangeAspect="1" noMove="1" noResize="1" noEditPoints="1" noAdjustHandles="1" noChangeArrowheads="1" noChangeShapeType="1" noTextEdit="1"/>
              </p:cNvSpPr>
              <p:nvPr/>
            </p:nvSpPr>
            <p:spPr>
              <a:xfrm>
                <a:off x="4816967" y="3700561"/>
                <a:ext cx="4978725" cy="1021562"/>
              </a:xfrm>
              <a:prstGeom prst="rect">
                <a:avLst/>
              </a:prstGeom>
              <a:blipFill>
                <a:blip r:embed="rId11"/>
                <a:stretch>
                  <a:fillRect/>
                </a:stretch>
              </a:blipFill>
            </p:spPr>
            <p:txBody>
              <a:bodyPr/>
              <a:lstStyle/>
              <a:p>
                <a:r>
                  <a:rPr lang="ko-KR" altLang="en-US">
                    <a:noFill/>
                  </a:rPr>
                  <a:t> </a:t>
                </a:r>
              </a:p>
            </p:txBody>
          </p:sp>
        </mc:Fallback>
      </mc:AlternateContent>
      <p:sp>
        <p:nvSpPr>
          <p:cNvPr id="66" name="사각형: 둥근 모서리 65">
            <a:extLst>
              <a:ext uri="{FF2B5EF4-FFF2-40B4-BE49-F238E27FC236}">
                <a16:creationId xmlns:a16="http://schemas.microsoft.com/office/drawing/2014/main" id="{420278E7-8854-C7B9-E864-35B95E258750}"/>
              </a:ext>
            </a:extLst>
          </p:cNvPr>
          <p:cNvSpPr/>
          <p:nvPr/>
        </p:nvSpPr>
        <p:spPr>
          <a:xfrm>
            <a:off x="141597" y="2970225"/>
            <a:ext cx="4642460" cy="3087938"/>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67" name="사각형: 둥근 모서리 66">
            <a:extLst>
              <a:ext uri="{FF2B5EF4-FFF2-40B4-BE49-F238E27FC236}">
                <a16:creationId xmlns:a16="http://schemas.microsoft.com/office/drawing/2014/main" id="{38E749CC-BA22-42CB-9158-A564345C4A72}"/>
              </a:ext>
            </a:extLst>
          </p:cNvPr>
          <p:cNvSpPr/>
          <p:nvPr/>
        </p:nvSpPr>
        <p:spPr>
          <a:xfrm>
            <a:off x="5123091" y="1326462"/>
            <a:ext cx="3662990" cy="1811465"/>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68" name="TextBox 67">
            <a:extLst>
              <a:ext uri="{FF2B5EF4-FFF2-40B4-BE49-F238E27FC236}">
                <a16:creationId xmlns:a16="http://schemas.microsoft.com/office/drawing/2014/main" id="{066B7DC9-E618-AD2A-ED74-2D58E0DD037C}"/>
              </a:ext>
            </a:extLst>
          </p:cNvPr>
          <p:cNvSpPr txBox="1"/>
          <p:nvPr/>
        </p:nvSpPr>
        <p:spPr>
          <a:xfrm>
            <a:off x="4831237" y="3294665"/>
            <a:ext cx="2490180"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Einstein Equation</a:t>
            </a:r>
            <a:endParaRPr lang="ko-KR" alt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13956BAC-E3CE-FD27-9464-6066AA012024}"/>
                  </a:ext>
                </a:extLst>
              </p:cNvPr>
              <p:cNvSpPr txBox="1"/>
              <p:nvPr/>
            </p:nvSpPr>
            <p:spPr>
              <a:xfrm>
                <a:off x="4799014" y="5319138"/>
                <a:ext cx="4197234" cy="6878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ko-KR" b="0" i="1" smtClean="0">
                              <a:solidFill>
                                <a:schemeClr val="tx1"/>
                              </a:solidFill>
                              <a:latin typeface="Cambria Math" panose="02040503050406030204" pitchFamily="18" charset="0"/>
                            </a:rPr>
                          </m:ctrlPr>
                        </m:fPr>
                        <m:num>
                          <m:r>
                            <a:rPr lang="en-US" altLang="ko-KR" b="0" i="1" smtClean="0">
                              <a:solidFill>
                                <a:schemeClr val="tx1"/>
                              </a:solidFill>
                              <a:latin typeface="Cambria Math" panose="02040503050406030204" pitchFamily="18" charset="0"/>
                            </a:rPr>
                            <m:t>𝑑𝑃</m:t>
                          </m:r>
                          <m:d>
                            <m:dPr>
                              <m:ctrlPr>
                                <a:rPr lang="en-US" altLang="ko-KR" b="0" i="1" smtClean="0">
                                  <a:solidFill>
                                    <a:schemeClr val="tx1"/>
                                  </a:solidFill>
                                  <a:latin typeface="Cambria Math" panose="02040503050406030204" pitchFamily="18" charset="0"/>
                                </a:rPr>
                              </m:ctrlPr>
                            </m:dPr>
                            <m:e>
                              <m:r>
                                <a:rPr lang="en-US" altLang="ko-KR" b="0" i="1" smtClean="0">
                                  <a:solidFill>
                                    <a:schemeClr val="tx1"/>
                                  </a:solidFill>
                                  <a:latin typeface="Cambria Math" panose="02040503050406030204" pitchFamily="18" charset="0"/>
                                </a:rPr>
                                <m:t>𝑟</m:t>
                              </m:r>
                            </m:e>
                          </m:d>
                        </m:num>
                        <m:den>
                          <m:r>
                            <a:rPr lang="en-US" altLang="ko-KR" b="0" i="1" smtClean="0">
                              <a:solidFill>
                                <a:schemeClr val="tx1"/>
                              </a:solidFill>
                              <a:latin typeface="Cambria Math" panose="02040503050406030204" pitchFamily="18" charset="0"/>
                            </a:rPr>
                            <m:t>𝑑𝑟</m:t>
                          </m:r>
                        </m:den>
                      </m:f>
                      <m:r>
                        <a:rPr lang="en-US" altLang="ko-KR" b="0" i="1" smtClean="0">
                          <a:solidFill>
                            <a:schemeClr val="tx1"/>
                          </a:solidFill>
                          <a:latin typeface="Cambria Math" panose="02040503050406030204" pitchFamily="18" charset="0"/>
                        </a:rPr>
                        <m:t>=−</m:t>
                      </m:r>
                      <m:f>
                        <m:fPr>
                          <m:ctrlPr>
                            <a:rPr lang="en-US" altLang="ko-KR" b="0" i="1" smtClean="0">
                              <a:solidFill>
                                <a:schemeClr val="tx1"/>
                              </a:solidFill>
                              <a:latin typeface="Cambria Math" panose="02040503050406030204" pitchFamily="18" charset="0"/>
                            </a:rPr>
                          </m:ctrlPr>
                        </m:fPr>
                        <m:num>
                          <m:d>
                            <m:dPr>
                              <m:ctrlPr>
                                <a:rPr lang="en-US" altLang="ko-KR" b="0" i="1" smtClean="0">
                                  <a:solidFill>
                                    <a:schemeClr val="tx1"/>
                                  </a:solidFill>
                                  <a:latin typeface="Cambria Math" panose="02040503050406030204" pitchFamily="18" charset="0"/>
                                </a:rPr>
                              </m:ctrlPr>
                            </m:dPr>
                            <m:e>
                              <m:r>
                                <a:rPr lang="en-US" altLang="ko-KR" b="0" i="1" smtClean="0">
                                  <a:solidFill>
                                    <a:schemeClr val="tx1"/>
                                  </a:solidFill>
                                  <a:latin typeface="Cambria Math" panose="02040503050406030204" pitchFamily="18" charset="0"/>
                                </a:rPr>
                                <m:t>𝜌</m:t>
                              </m:r>
                              <m:r>
                                <a:rPr lang="en-US" altLang="ko-KR" b="0" i="1" smtClean="0">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𝑃</m:t>
                              </m:r>
                            </m:e>
                          </m:d>
                          <m:r>
                            <a:rPr lang="en-US" altLang="ko-KR" b="0" i="1" smtClean="0">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𝐺𝑀</m:t>
                          </m:r>
                          <m:d>
                            <m:dPr>
                              <m:ctrlPr>
                                <a:rPr lang="en-US" altLang="ko-KR" b="0" i="1" smtClean="0">
                                  <a:solidFill>
                                    <a:schemeClr val="tx1"/>
                                  </a:solidFill>
                                  <a:latin typeface="Cambria Math" panose="02040503050406030204" pitchFamily="18" charset="0"/>
                                </a:rPr>
                              </m:ctrlPr>
                            </m:dPr>
                            <m:e>
                              <m:r>
                                <a:rPr lang="en-US" altLang="ko-KR" b="0" i="1" smtClean="0">
                                  <a:solidFill>
                                    <a:schemeClr val="tx1"/>
                                  </a:solidFill>
                                  <a:latin typeface="Cambria Math" panose="02040503050406030204" pitchFamily="18" charset="0"/>
                                </a:rPr>
                                <m:t>𝑟</m:t>
                              </m:r>
                            </m:e>
                          </m:d>
                          <m:r>
                            <a:rPr lang="en-US" altLang="ko-KR" b="0" i="1" smtClean="0">
                              <a:solidFill>
                                <a:schemeClr val="tx1"/>
                              </a:solidFill>
                              <a:latin typeface="Cambria Math" panose="02040503050406030204" pitchFamily="18" charset="0"/>
                            </a:rPr>
                            <m:t>+4</m:t>
                          </m:r>
                          <m:r>
                            <a:rPr lang="en-US" altLang="ko-KR" b="0" i="1" smtClean="0">
                              <a:solidFill>
                                <a:schemeClr val="tx1"/>
                              </a:solidFill>
                              <a:latin typeface="Cambria Math" panose="02040503050406030204" pitchFamily="18" charset="0"/>
                            </a:rPr>
                            <m:t>𝜋</m:t>
                          </m:r>
                          <m:r>
                            <a:rPr lang="en-US" altLang="ko-KR" b="0" i="1" smtClean="0">
                              <a:solidFill>
                                <a:schemeClr val="tx1"/>
                              </a:solidFill>
                              <a:latin typeface="Cambria Math" panose="02040503050406030204" pitchFamily="18" charset="0"/>
                            </a:rPr>
                            <m:t>𝐺</m:t>
                          </m:r>
                          <m:sSup>
                            <m:sSupPr>
                              <m:ctrlPr>
                                <a:rPr lang="en-US" altLang="ko-KR" b="0" i="1" smtClean="0">
                                  <a:solidFill>
                                    <a:schemeClr val="tx1"/>
                                  </a:solidFill>
                                  <a:latin typeface="Cambria Math" panose="02040503050406030204" pitchFamily="18" charset="0"/>
                                </a:rPr>
                              </m:ctrlPr>
                            </m:sSupPr>
                            <m:e>
                              <m:r>
                                <a:rPr lang="en-US" altLang="ko-KR" b="0" i="1" smtClean="0">
                                  <a:solidFill>
                                    <a:schemeClr val="tx1"/>
                                  </a:solidFill>
                                  <a:latin typeface="Cambria Math" panose="02040503050406030204" pitchFamily="18" charset="0"/>
                                </a:rPr>
                                <m:t>𝑟</m:t>
                              </m:r>
                            </m:e>
                            <m:sup>
                              <m:r>
                                <a:rPr lang="en-US" altLang="ko-KR" b="0" i="1" smtClean="0">
                                  <a:solidFill>
                                    <a:schemeClr val="tx1"/>
                                  </a:solidFill>
                                  <a:latin typeface="Cambria Math" panose="02040503050406030204" pitchFamily="18" charset="0"/>
                                </a:rPr>
                                <m:t>3</m:t>
                              </m:r>
                            </m:sup>
                          </m:sSup>
                          <m:r>
                            <a:rPr lang="en-US" altLang="ko-KR" b="0" i="1" smtClean="0">
                              <a:solidFill>
                                <a:schemeClr val="tx1"/>
                              </a:solidFill>
                              <a:latin typeface="Cambria Math" panose="02040503050406030204" pitchFamily="18" charset="0"/>
                            </a:rPr>
                            <m:t>𝑃</m:t>
                          </m:r>
                          <m:r>
                            <a:rPr lang="en-US" altLang="ko-KR" b="0" i="1" smtClean="0">
                              <a:solidFill>
                                <a:schemeClr val="tx1"/>
                              </a:solidFill>
                              <a:latin typeface="Cambria Math" panose="02040503050406030204" pitchFamily="18" charset="0"/>
                            </a:rPr>
                            <m:t>]</m:t>
                          </m:r>
                        </m:num>
                        <m:den>
                          <m:r>
                            <a:rPr lang="en-US" altLang="ko-KR" b="0" i="1" smtClean="0">
                              <a:solidFill>
                                <a:schemeClr val="tx1"/>
                              </a:solidFill>
                              <a:latin typeface="Cambria Math" panose="02040503050406030204" pitchFamily="18" charset="0"/>
                            </a:rPr>
                            <m:t>𝑟</m:t>
                          </m:r>
                          <m:d>
                            <m:dPr>
                              <m:begChr m:val="["/>
                              <m:endChr m:val="]"/>
                              <m:ctrlPr>
                                <a:rPr lang="en-US" altLang="ko-KR" b="0" i="1" smtClean="0">
                                  <a:solidFill>
                                    <a:schemeClr val="tx1"/>
                                  </a:solidFill>
                                  <a:latin typeface="Cambria Math" panose="02040503050406030204" pitchFamily="18" charset="0"/>
                                </a:rPr>
                              </m:ctrlPr>
                            </m:dPr>
                            <m:e>
                              <m:r>
                                <a:rPr lang="en-US" altLang="ko-KR" b="0" i="1" smtClean="0">
                                  <a:solidFill>
                                    <a:schemeClr val="tx1"/>
                                  </a:solidFill>
                                  <a:latin typeface="Cambria Math" panose="02040503050406030204" pitchFamily="18" charset="0"/>
                                </a:rPr>
                                <m:t>𝑟</m:t>
                              </m:r>
                              <m:r>
                                <a:rPr lang="en-US" altLang="ko-KR" b="0" i="1" smtClean="0">
                                  <a:solidFill>
                                    <a:schemeClr val="tx1"/>
                                  </a:solidFill>
                                  <a:latin typeface="Cambria Math" panose="02040503050406030204" pitchFamily="18" charset="0"/>
                                </a:rPr>
                                <m:t>−2</m:t>
                              </m:r>
                              <m:r>
                                <a:rPr lang="en-US" altLang="ko-KR" b="0" i="1" smtClean="0">
                                  <a:solidFill>
                                    <a:schemeClr val="tx1"/>
                                  </a:solidFill>
                                  <a:latin typeface="Cambria Math" panose="02040503050406030204" pitchFamily="18" charset="0"/>
                                </a:rPr>
                                <m:t>𝐺𝑀</m:t>
                              </m:r>
                              <m:d>
                                <m:dPr>
                                  <m:ctrlPr>
                                    <a:rPr lang="en-US" altLang="ko-KR" b="0" i="1" smtClean="0">
                                      <a:solidFill>
                                        <a:schemeClr val="tx1"/>
                                      </a:solidFill>
                                      <a:latin typeface="Cambria Math" panose="02040503050406030204" pitchFamily="18" charset="0"/>
                                    </a:rPr>
                                  </m:ctrlPr>
                                </m:dPr>
                                <m:e>
                                  <m:r>
                                    <a:rPr lang="en-US" altLang="ko-KR" b="0" i="1" smtClean="0">
                                      <a:solidFill>
                                        <a:schemeClr val="tx1"/>
                                      </a:solidFill>
                                      <a:latin typeface="Cambria Math" panose="02040503050406030204" pitchFamily="18" charset="0"/>
                                    </a:rPr>
                                    <m:t>𝑅</m:t>
                                  </m:r>
                                </m:e>
                              </m:d>
                            </m:e>
                          </m:d>
                        </m:den>
                      </m:f>
                    </m:oMath>
                  </m:oMathPara>
                </a14:m>
                <a:endParaRPr lang="ko-KR" altLang="en-US" dirty="0">
                  <a:solidFill>
                    <a:schemeClr val="tx1"/>
                  </a:solidFill>
                </a:endParaRPr>
              </a:p>
            </p:txBody>
          </p:sp>
        </mc:Choice>
        <mc:Fallback xmlns="">
          <p:sp>
            <p:nvSpPr>
              <p:cNvPr id="69" name="TextBox 68">
                <a:extLst>
                  <a:ext uri="{FF2B5EF4-FFF2-40B4-BE49-F238E27FC236}">
                    <a16:creationId xmlns:a16="http://schemas.microsoft.com/office/drawing/2014/main" id="{13956BAC-E3CE-FD27-9464-6066AA012024}"/>
                  </a:ext>
                </a:extLst>
              </p:cNvPr>
              <p:cNvSpPr txBox="1">
                <a:spLocks noRot="1" noChangeAspect="1" noMove="1" noResize="1" noEditPoints="1" noAdjustHandles="1" noChangeArrowheads="1" noChangeShapeType="1" noTextEdit="1"/>
              </p:cNvSpPr>
              <p:nvPr/>
            </p:nvSpPr>
            <p:spPr>
              <a:xfrm>
                <a:off x="4799014" y="5319138"/>
                <a:ext cx="4197234" cy="687881"/>
              </a:xfrm>
              <a:prstGeom prst="rect">
                <a:avLst/>
              </a:prstGeom>
              <a:blipFill>
                <a:blip r:embed="rId12"/>
                <a:stretch>
                  <a:fillRect/>
                </a:stretch>
              </a:blipFill>
            </p:spPr>
            <p:txBody>
              <a:bodyPr/>
              <a:lstStyle/>
              <a:p>
                <a:r>
                  <a:rPr lang="ko-KR" altLang="en-US">
                    <a:noFill/>
                  </a:rPr>
                  <a:t> </a:t>
                </a:r>
              </a:p>
            </p:txBody>
          </p:sp>
        </mc:Fallback>
      </mc:AlternateContent>
      <p:sp>
        <p:nvSpPr>
          <p:cNvPr id="70" name="TextBox 69">
            <a:extLst>
              <a:ext uri="{FF2B5EF4-FFF2-40B4-BE49-F238E27FC236}">
                <a16:creationId xmlns:a16="http://schemas.microsoft.com/office/drawing/2014/main" id="{9057FF99-4E61-52EC-7D70-55504130587D}"/>
              </a:ext>
            </a:extLst>
          </p:cNvPr>
          <p:cNvSpPr txBox="1"/>
          <p:nvPr/>
        </p:nvSpPr>
        <p:spPr>
          <a:xfrm>
            <a:off x="5083800" y="6041644"/>
            <a:ext cx="3704032" cy="338554"/>
          </a:xfrm>
          <a:prstGeom prst="rect">
            <a:avLst/>
          </a:prstGeom>
          <a:noFill/>
        </p:spPr>
        <p:txBody>
          <a:bodyPr wrap="square" rtlCol="0">
            <a:spAutoFit/>
          </a:bodyPr>
          <a:lstStyle/>
          <a:p>
            <a:r>
              <a:rPr lang="en-US" altLang="ko-KR" sz="1600" dirty="0">
                <a:latin typeface="Arial" panose="020B0604020202020204" pitchFamily="34" charset="0"/>
                <a:cs typeface="Arial" panose="020B0604020202020204" pitchFamily="34" charset="0"/>
              </a:rPr>
              <a:t>Tolman-Oppenheimer-</a:t>
            </a:r>
            <a:r>
              <a:rPr lang="en-US" altLang="ko-KR" sz="1600" dirty="0" err="1">
                <a:latin typeface="Arial" panose="020B0604020202020204" pitchFamily="34" charset="0"/>
                <a:cs typeface="Arial" panose="020B0604020202020204" pitchFamily="34" charset="0"/>
              </a:rPr>
              <a:t>Volkoff</a:t>
            </a:r>
            <a:r>
              <a:rPr lang="en-US" altLang="ko-KR" sz="1600" dirty="0">
                <a:latin typeface="Arial" panose="020B0604020202020204" pitchFamily="34" charset="0"/>
                <a:cs typeface="Arial" panose="020B0604020202020204" pitchFamily="34" charset="0"/>
              </a:rPr>
              <a:t> equation</a:t>
            </a:r>
            <a:endParaRPr lang="ko-KR" altLang="en-US" sz="1600" dirty="0">
              <a:latin typeface="Arial" panose="020B0604020202020204" pitchFamily="34" charset="0"/>
              <a:cs typeface="Arial" panose="020B0604020202020204" pitchFamily="34" charset="0"/>
            </a:endParaRPr>
          </a:p>
        </p:txBody>
      </p:sp>
      <p:sp>
        <p:nvSpPr>
          <p:cNvPr id="71" name="직사각형 70">
            <a:extLst>
              <a:ext uri="{FF2B5EF4-FFF2-40B4-BE49-F238E27FC236}">
                <a16:creationId xmlns:a16="http://schemas.microsoft.com/office/drawing/2014/main" id="{1F240B1F-42FE-D776-408D-48AC06F655F5}"/>
              </a:ext>
            </a:extLst>
          </p:cNvPr>
          <p:cNvSpPr/>
          <p:nvPr/>
        </p:nvSpPr>
        <p:spPr>
          <a:xfrm>
            <a:off x="4977398" y="5319139"/>
            <a:ext cx="3916835" cy="103829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72" name="화살표: 아래쪽 71">
            <a:extLst>
              <a:ext uri="{FF2B5EF4-FFF2-40B4-BE49-F238E27FC236}">
                <a16:creationId xmlns:a16="http://schemas.microsoft.com/office/drawing/2014/main" id="{A0B789EA-8055-FAA0-D45A-DD24A061850B}"/>
              </a:ext>
            </a:extLst>
          </p:cNvPr>
          <p:cNvSpPr/>
          <p:nvPr/>
        </p:nvSpPr>
        <p:spPr>
          <a:xfrm>
            <a:off x="5083800" y="4861047"/>
            <a:ext cx="431728" cy="334202"/>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73" name="화살표: 아래쪽 72">
            <a:extLst>
              <a:ext uri="{FF2B5EF4-FFF2-40B4-BE49-F238E27FC236}">
                <a16:creationId xmlns:a16="http://schemas.microsoft.com/office/drawing/2014/main" id="{D5441AC4-9D57-D25A-109D-C951CDFD3DCD}"/>
              </a:ext>
            </a:extLst>
          </p:cNvPr>
          <p:cNvSpPr/>
          <p:nvPr/>
        </p:nvSpPr>
        <p:spPr>
          <a:xfrm>
            <a:off x="8222647" y="4894500"/>
            <a:ext cx="431728" cy="334202"/>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74" name="TextBox 73">
            <a:extLst>
              <a:ext uri="{FF2B5EF4-FFF2-40B4-BE49-F238E27FC236}">
                <a16:creationId xmlns:a16="http://schemas.microsoft.com/office/drawing/2014/main" id="{73E2D3E4-5A8E-721A-3124-BE874369D65B}"/>
              </a:ext>
            </a:extLst>
          </p:cNvPr>
          <p:cNvSpPr txBox="1"/>
          <p:nvPr/>
        </p:nvSpPr>
        <p:spPr>
          <a:xfrm>
            <a:off x="5597023" y="4835982"/>
            <a:ext cx="2782440"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Using Mathematical technique</a:t>
            </a:r>
            <a:endParaRPr lang="ko-KR" altLang="en-US" sz="1400" dirty="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2D1EF5B3-3036-98B3-0A78-0799E5BBBF4D}"/>
              </a:ext>
            </a:extLst>
          </p:cNvPr>
          <p:cNvSpPr txBox="1"/>
          <p:nvPr/>
        </p:nvSpPr>
        <p:spPr>
          <a:xfrm>
            <a:off x="41918" y="79007"/>
            <a:ext cx="4195780"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Models of Neutron Stars</a:t>
            </a:r>
            <a:endParaRPr lang="ko-KR" alt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935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B101D3-1C8F-2572-A2A3-B289CFEC74FC}"/>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79BDCCEA-BB95-8C12-529F-83409689EBDF}"/>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A53F4E08-EEC1-8828-D144-A7DE6AEF29AC}"/>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D1942053-DAA5-D9B5-E03C-28DC0F8CF758}"/>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8680FAA2-EB2E-EF25-CB94-45788D7D2F1D}"/>
              </a:ext>
            </a:extLst>
          </p:cNvPr>
          <p:cNvSpPr txBox="1"/>
          <p:nvPr/>
        </p:nvSpPr>
        <p:spPr>
          <a:xfrm>
            <a:off x="8789034" y="6336269"/>
            <a:ext cx="556124"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15</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8EBA7012-43EC-4EEC-EEE8-CB855E9A9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97F537F9-E231-C003-FF8D-1BD414848330}"/>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DBD7D73C-0FFC-6841-92C3-64D70733D806}"/>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1C1A17E6-2AA1-0CF2-7715-DF22EC133998}"/>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A81CB092-7CD3-F96A-AE6B-945E32E78CDF}"/>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8E33E698-3DEC-5FB8-244F-B39137C86DC6}"/>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661ADC65-333B-4333-A7F0-FDCC21094606}"/>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90685FE0-7BE6-2E9B-A131-4F3B34F33E23}"/>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EF5D5DF1-CB6F-432A-86B0-BA232839E3B9}"/>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A340FC27-CFAC-69C5-842C-DDC70E7E20D5}"/>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A25124D3-A1E5-E7A2-92D0-DFB3EAC7F245}"/>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ABE4CD91-8BAD-6823-DDF7-C80C28373B37}"/>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DC923A7A-F23A-B3EE-3920-8EB0A1A20EFB}"/>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FC4E5FF6-B58F-9997-021A-AFC702C6ACB9}"/>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D6A1F046-427A-BE39-F1A3-9A6C49745A78}"/>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DA353B90-9CC8-ABA8-40E1-76A62251B32A}"/>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FDDC1111-9705-A736-C511-F6F9DE3312BA}"/>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90E855CA-66F5-4CBF-0C82-49A0DDA27241}"/>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3F72652F-CA56-2196-BC9A-A51DF390D017}"/>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0F0FA81F-8536-6B05-67D0-6430BB2813DD}"/>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1B59E7E5-42F2-2938-03BC-9DD53DF31685}"/>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8941DA2D-52B1-63F7-8584-799327164079}"/>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590D713F-7762-FD79-C27F-7966A31516BC}"/>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92D1D212-0826-6D20-B6D6-B2EF86BA0546}"/>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7037A286-D457-0056-E0A2-A413A9CE5EA9}"/>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5C7C4CF4-1349-1850-0B02-5ABA2CD2181C}"/>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C0B21EDC-4920-C40E-9B76-985C2D5C2E29}"/>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D0DA754C-67E5-3A52-6E19-28FF7EF5D22C}"/>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4A654FFC-E8FE-628A-8B9F-3468EFFF7223}"/>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E2E59E8E-E91C-C37E-95A2-FDF73612F1E0}"/>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8256FF26-39CB-E990-31FF-98225D6D4BED}"/>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C4911B40-D16B-E792-755C-E239778AFE8D}"/>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7F7DDCCF-2072-210F-C6C5-DC71647AB554}"/>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EB1FE103-B024-8659-419C-B78FFE65DC77}"/>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687B0251-A8E4-CA16-1FF1-E09DC312E15C}"/>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B473F1FB-E8D7-521F-82E5-AAD82F47E49E}"/>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D80EE93F-EC49-9D74-D5AD-D2205A5B50E0}"/>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8440E20E-219A-3650-84AA-5A9CE4EB5923}"/>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CB06054A-AF5F-8D04-4331-B8EF32649B75}"/>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DFD55267-72F2-308F-037B-9DCE8C77E233}"/>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0A71BCE7-5C4B-E9B4-FCDA-C0D7259A6798}"/>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F89899D9-218F-5C76-F060-BAE8B9B86052}"/>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BDA7F300-B191-C766-BC08-D7371E171793}"/>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D73B223F-0B84-F8C1-92A8-26831906A6A9}"/>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D5905184-9F54-B4BF-7EE8-A507D528D321}"/>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1905550D-33F7-0680-8ABA-A92A972D1447}"/>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2246FF20-B6A8-D7F4-C687-AFE0CF536EE7}"/>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5C1535C0-3B9C-8935-7B59-0DB6576D8C88}"/>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5677665E-E70A-41E0-765B-70298312D901}"/>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EA897214-E40E-2CB9-1B11-AAB810064A41}"/>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C11A3EA0-0A9A-A926-5BBE-497DBF7D5A74}"/>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44A59788-F7AD-FE84-7C18-0CDF81D75975}"/>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8B73ABB7-7681-D6A9-5EBF-6ED2A763DCDE}"/>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C2A4573B-0FE5-8D92-A9F7-A6EFD4DA1218}"/>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17FC2CB1-FAA2-9114-2FD6-C035BBF05E59}"/>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0CE828C3-579A-95DC-4300-E53C5CB5C6AB}"/>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0380EEF5-C13F-042F-0590-2D92DF8D1D29}"/>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3450D18D-CCD5-AF3C-5FC9-FE032B4BD319}"/>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7AFA6562-FB68-F318-D266-F09DEB686621}"/>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73" name="화살표: 아래쪽 72">
            <a:extLst>
              <a:ext uri="{FF2B5EF4-FFF2-40B4-BE49-F238E27FC236}">
                <a16:creationId xmlns:a16="http://schemas.microsoft.com/office/drawing/2014/main" id="{95CD5F28-9768-60CC-91A8-EAC8038217A7}"/>
              </a:ext>
            </a:extLst>
          </p:cNvPr>
          <p:cNvSpPr/>
          <p:nvPr/>
        </p:nvSpPr>
        <p:spPr>
          <a:xfrm>
            <a:off x="7108628" y="4894500"/>
            <a:ext cx="431728" cy="334202"/>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 name="TextBox 2">
            <a:extLst>
              <a:ext uri="{FF2B5EF4-FFF2-40B4-BE49-F238E27FC236}">
                <a16:creationId xmlns:a16="http://schemas.microsoft.com/office/drawing/2014/main" id="{98E8D58D-561F-4279-9EE1-69580E3E29D7}"/>
              </a:ext>
            </a:extLst>
          </p:cNvPr>
          <p:cNvSpPr txBox="1"/>
          <p:nvPr/>
        </p:nvSpPr>
        <p:spPr>
          <a:xfrm>
            <a:off x="41918" y="79007"/>
            <a:ext cx="4195780"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Models of Neutron Stars</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A1867E2-CE68-CD04-B70E-E9A89D60D0CD}"/>
              </a:ext>
            </a:extLst>
          </p:cNvPr>
          <p:cNvSpPr txBox="1"/>
          <p:nvPr/>
        </p:nvSpPr>
        <p:spPr>
          <a:xfrm>
            <a:off x="220587" y="809454"/>
            <a:ext cx="5513463" cy="369332"/>
          </a:xfrm>
          <a:prstGeom prst="rect">
            <a:avLst/>
          </a:prstGeom>
          <a:noFill/>
        </p:spPr>
        <p:txBody>
          <a:bodyPr wrap="square" rtlCol="0">
            <a:spAutoFit/>
          </a:bodyPr>
          <a:lstStyle/>
          <a:p>
            <a:r>
              <a:rPr lang="en-US" altLang="ko-KR" b="1" dirty="0">
                <a:latin typeface="맑은 고딕" panose="020B0503020000020004" pitchFamily="50" charset="-127"/>
                <a:ea typeface="맑은 고딕" panose="020B0503020000020004" pitchFamily="50" charset="-127"/>
                <a:cs typeface="Arial" panose="020B0604020202020204" pitchFamily="34" charset="0"/>
              </a:rPr>
              <a:t>◆ </a:t>
            </a:r>
            <a:r>
              <a:rPr lang="en-US" altLang="ko-KR" b="1" dirty="0" err="1">
                <a:latin typeface="Arial" panose="020B0604020202020204" pitchFamily="34" charset="0"/>
                <a:cs typeface="Arial" panose="020B0604020202020204" pitchFamily="34" charset="0"/>
              </a:rPr>
              <a:t>Hachisu</a:t>
            </a:r>
            <a:r>
              <a:rPr lang="en-US" altLang="ko-KR" b="1" dirty="0">
                <a:latin typeface="Arial" panose="020B0604020202020204" pitchFamily="34" charset="0"/>
                <a:cs typeface="Arial" panose="020B0604020202020204" pitchFamily="34" charset="0"/>
              </a:rPr>
              <a:t> Self Consistent Field (HSCF) Method</a:t>
            </a:r>
            <a:endParaRPr lang="ko-KR" altLang="en-US"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6159BD-985D-EFD5-312D-29F1C7812305}"/>
              </a:ext>
            </a:extLst>
          </p:cNvPr>
          <p:cNvSpPr txBox="1"/>
          <p:nvPr/>
        </p:nvSpPr>
        <p:spPr>
          <a:xfrm>
            <a:off x="499574" y="1260708"/>
            <a:ext cx="3925839"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Static stars (Spherical symmetry)</a:t>
            </a:r>
            <a:endParaRPr lang="ko-KR" alt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9044B64-6BFC-48EC-8E26-4DE25A0E148D}"/>
                  </a:ext>
                </a:extLst>
              </p:cNvPr>
              <p:cNvSpPr txBox="1"/>
              <p:nvPr/>
            </p:nvSpPr>
            <p:spPr>
              <a:xfrm>
                <a:off x="1571162" y="2174373"/>
                <a:ext cx="1701982" cy="6182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ko-KR" b="0" i="1" smtClean="0">
                              <a:solidFill>
                                <a:schemeClr val="tx1"/>
                              </a:solidFill>
                              <a:latin typeface="Cambria Math" panose="02040503050406030204" pitchFamily="18" charset="0"/>
                            </a:rPr>
                          </m:ctrlPr>
                        </m:fPr>
                        <m:num>
                          <m:r>
                            <a:rPr lang="en-US" altLang="ko-KR" b="0" i="1" smtClean="0">
                              <a:solidFill>
                                <a:schemeClr val="tx1"/>
                              </a:solidFill>
                              <a:latin typeface="Cambria Math" panose="02040503050406030204" pitchFamily="18" charset="0"/>
                            </a:rPr>
                            <m:t>𝑑𝑃</m:t>
                          </m:r>
                        </m:num>
                        <m:den>
                          <m:r>
                            <a:rPr lang="en-US" altLang="ko-KR" b="0" i="1" smtClean="0">
                              <a:solidFill>
                                <a:schemeClr val="tx1"/>
                              </a:solidFill>
                              <a:latin typeface="Cambria Math" panose="02040503050406030204" pitchFamily="18" charset="0"/>
                            </a:rPr>
                            <m:t>𝑑𝑟</m:t>
                          </m:r>
                        </m:den>
                      </m:f>
                      <m:r>
                        <a:rPr lang="en-US" altLang="ko-KR" b="0" i="1" smtClean="0">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𝜌</m:t>
                      </m:r>
                      <m:f>
                        <m:fPr>
                          <m:ctrlPr>
                            <a:rPr lang="en-US" altLang="ko-KR" b="0" i="1" smtClean="0">
                              <a:solidFill>
                                <a:schemeClr val="tx1"/>
                              </a:solidFill>
                              <a:latin typeface="Cambria Math" panose="02040503050406030204" pitchFamily="18" charset="0"/>
                            </a:rPr>
                          </m:ctrlPr>
                        </m:fPr>
                        <m:num>
                          <m:r>
                            <a:rPr lang="en-US" altLang="ko-KR" b="0" i="1" smtClean="0">
                              <a:solidFill>
                                <a:schemeClr val="tx1"/>
                              </a:solidFill>
                              <a:latin typeface="Cambria Math" panose="02040503050406030204" pitchFamily="18" charset="0"/>
                            </a:rPr>
                            <m:t>𝐺</m:t>
                          </m:r>
                          <m:sSub>
                            <m:sSubPr>
                              <m:ctrlPr>
                                <a:rPr lang="en-US" altLang="ko-KR" b="0" i="1" smtClean="0">
                                  <a:solidFill>
                                    <a:schemeClr val="tx1"/>
                                  </a:solidFill>
                                  <a:latin typeface="Cambria Math" panose="02040503050406030204" pitchFamily="18" charset="0"/>
                                </a:rPr>
                              </m:ctrlPr>
                            </m:sSubPr>
                            <m:e>
                              <m:r>
                                <a:rPr lang="en-US" altLang="ko-KR" b="0" i="1" smtClean="0">
                                  <a:solidFill>
                                    <a:schemeClr val="tx1"/>
                                  </a:solidFill>
                                  <a:latin typeface="Cambria Math" panose="02040503050406030204" pitchFamily="18" charset="0"/>
                                </a:rPr>
                                <m:t>𝑀</m:t>
                              </m:r>
                            </m:e>
                            <m:sub>
                              <m:r>
                                <a:rPr lang="en-US" altLang="ko-KR" b="0" i="1" smtClean="0">
                                  <a:solidFill>
                                    <a:schemeClr val="tx1"/>
                                  </a:solidFill>
                                  <a:latin typeface="Cambria Math" panose="02040503050406030204" pitchFamily="18" charset="0"/>
                                </a:rPr>
                                <m:t>𝑟</m:t>
                              </m:r>
                            </m:sub>
                          </m:sSub>
                        </m:num>
                        <m:den>
                          <m:sSup>
                            <m:sSupPr>
                              <m:ctrlPr>
                                <a:rPr lang="en-US" altLang="ko-KR" b="0" i="1" smtClean="0">
                                  <a:solidFill>
                                    <a:schemeClr val="tx1"/>
                                  </a:solidFill>
                                  <a:latin typeface="Cambria Math" panose="02040503050406030204" pitchFamily="18" charset="0"/>
                                </a:rPr>
                              </m:ctrlPr>
                            </m:sSupPr>
                            <m:e>
                              <m:r>
                                <a:rPr lang="en-US" altLang="ko-KR" b="0" i="1" smtClean="0">
                                  <a:solidFill>
                                    <a:schemeClr val="tx1"/>
                                  </a:solidFill>
                                  <a:latin typeface="Cambria Math" panose="02040503050406030204" pitchFamily="18" charset="0"/>
                                </a:rPr>
                                <m:t>𝑟</m:t>
                              </m:r>
                            </m:e>
                            <m:sup>
                              <m:r>
                                <a:rPr lang="en-US" altLang="ko-KR" b="0" i="1" smtClean="0">
                                  <a:solidFill>
                                    <a:schemeClr val="tx1"/>
                                  </a:solidFill>
                                  <a:latin typeface="Cambria Math" panose="02040503050406030204" pitchFamily="18" charset="0"/>
                                </a:rPr>
                                <m:t>2</m:t>
                              </m:r>
                            </m:sup>
                          </m:sSup>
                        </m:den>
                      </m:f>
                    </m:oMath>
                  </m:oMathPara>
                </a14:m>
                <a:endParaRPr lang="en-US" altLang="ko-KR" b="0" dirty="0">
                  <a:solidFill>
                    <a:schemeClr val="tx1"/>
                  </a:solidFill>
                  <a:latin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39044B64-6BFC-48EC-8E26-4DE25A0E148D}"/>
                  </a:ext>
                </a:extLst>
              </p:cNvPr>
              <p:cNvSpPr txBox="1">
                <a:spLocks noRot="1" noChangeAspect="1" noMove="1" noResize="1" noEditPoints="1" noAdjustHandles="1" noChangeArrowheads="1" noChangeShapeType="1" noTextEdit="1"/>
              </p:cNvSpPr>
              <p:nvPr/>
            </p:nvSpPr>
            <p:spPr>
              <a:xfrm>
                <a:off x="1571162" y="2174373"/>
                <a:ext cx="1701982" cy="618246"/>
              </a:xfrm>
              <a:prstGeom prst="rect">
                <a:avLst/>
              </a:prstGeom>
              <a:blipFill>
                <a:blip r:embed="rId4"/>
                <a:stretch>
                  <a:fillRect/>
                </a:stretch>
              </a:blipFill>
            </p:spPr>
            <p:txBody>
              <a:bodyPr/>
              <a:lstStyle/>
              <a:p>
                <a:r>
                  <a:rPr lang="ko-KR" altLang="en-US">
                    <a:noFill/>
                  </a:rPr>
                  <a:t> </a:t>
                </a:r>
              </a:p>
            </p:txBody>
          </p:sp>
        </mc:Fallback>
      </mc:AlternateContent>
      <p:sp>
        <p:nvSpPr>
          <p:cNvPr id="10" name="TextBox 9">
            <a:extLst>
              <a:ext uri="{FF2B5EF4-FFF2-40B4-BE49-F238E27FC236}">
                <a16:creationId xmlns:a16="http://schemas.microsoft.com/office/drawing/2014/main" id="{C359897C-D540-9653-9A5E-D7D78A8BBD2F}"/>
              </a:ext>
            </a:extLst>
          </p:cNvPr>
          <p:cNvSpPr txBox="1"/>
          <p:nvPr/>
        </p:nvSpPr>
        <p:spPr>
          <a:xfrm>
            <a:off x="4718589" y="1260708"/>
            <a:ext cx="3925839"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Rotating stars (Axial symmetry)</a:t>
            </a:r>
            <a:endParaRPr lang="ko-KR" altLang="en-US"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7DC0BE2-A2A1-CE0E-8A19-05ED6CB64C30}"/>
              </a:ext>
            </a:extLst>
          </p:cNvPr>
          <p:cNvSpPr txBox="1"/>
          <p:nvPr/>
        </p:nvSpPr>
        <p:spPr>
          <a:xfrm>
            <a:off x="1351498" y="1672638"/>
            <a:ext cx="3063506" cy="369332"/>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Pressure = Gravity</a:t>
            </a:r>
            <a:endParaRPr lang="ko-KR" alt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210CF94-815E-E24D-417B-212F3C6FDFC8}"/>
              </a:ext>
            </a:extLst>
          </p:cNvPr>
          <p:cNvSpPr txBox="1"/>
          <p:nvPr/>
        </p:nvSpPr>
        <p:spPr>
          <a:xfrm>
            <a:off x="5449811" y="1741565"/>
            <a:ext cx="3094114" cy="369332"/>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Pressure = Gravity</a:t>
            </a:r>
            <a:endParaRPr lang="ko-KR" alt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C7AEADA-4F20-1112-11E5-521489828928}"/>
              </a:ext>
            </a:extLst>
          </p:cNvPr>
          <p:cNvSpPr txBox="1"/>
          <p:nvPr/>
        </p:nvSpPr>
        <p:spPr>
          <a:xfrm>
            <a:off x="6063153" y="2095478"/>
            <a:ext cx="2581275" cy="369332"/>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 Centrifugal Force?</a:t>
            </a:r>
            <a:endParaRPr lang="ko-KR"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00F609B-3078-0D4F-55A3-00281AD160B1}"/>
                  </a:ext>
                </a:extLst>
              </p:cNvPr>
              <p:cNvSpPr txBox="1"/>
              <p:nvPr/>
            </p:nvSpPr>
            <p:spPr>
              <a:xfrm>
                <a:off x="5388389" y="2505249"/>
                <a:ext cx="1604867" cy="3755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ko-KR" i="1" smtClean="0">
                              <a:solidFill>
                                <a:schemeClr val="tx1"/>
                              </a:solidFill>
                              <a:latin typeface="Cambria Math" panose="02040503050406030204" pitchFamily="18" charset="0"/>
                            </a:rPr>
                          </m:ctrlPr>
                        </m:sSupPr>
                        <m:e>
                          <m:r>
                            <a:rPr lang="ko-KR" altLang="en-US" b="0" i="1" smtClean="0">
                              <a:solidFill>
                                <a:schemeClr val="tx1"/>
                              </a:solidFill>
                              <a:latin typeface="Cambria Math" panose="02040503050406030204" pitchFamily="18" charset="0"/>
                            </a:rPr>
                            <m:t>𝛻</m:t>
                          </m:r>
                        </m:e>
                        <m:sup>
                          <m:r>
                            <a:rPr lang="en-US" altLang="ko-KR" b="0" i="1" smtClean="0">
                              <a:solidFill>
                                <a:schemeClr val="tx1"/>
                              </a:solidFill>
                              <a:latin typeface="Cambria Math" panose="02040503050406030204" pitchFamily="18" charset="0"/>
                            </a:rPr>
                            <m:t>2</m:t>
                          </m:r>
                        </m:sup>
                      </m:sSup>
                      <m:r>
                        <a:rPr lang="el-GR" altLang="ko-KR" b="0" i="1" smtClean="0">
                          <a:solidFill>
                            <a:schemeClr val="tx1"/>
                          </a:solidFill>
                          <a:latin typeface="Cambria Math" panose="02040503050406030204" pitchFamily="18" charset="0"/>
                          <a:ea typeface="Cambria Math" panose="02040503050406030204" pitchFamily="18" charset="0"/>
                        </a:rPr>
                        <m:t>𝛷</m:t>
                      </m:r>
                      <m:r>
                        <a:rPr lang="en-US" altLang="ko-KR" b="0" i="1" smtClean="0">
                          <a:solidFill>
                            <a:schemeClr val="tx1"/>
                          </a:solidFill>
                          <a:latin typeface="Cambria Math" panose="02040503050406030204" pitchFamily="18" charset="0"/>
                          <a:ea typeface="Cambria Math" panose="02040503050406030204" pitchFamily="18" charset="0"/>
                        </a:rPr>
                        <m:t>=4</m:t>
                      </m:r>
                      <m:r>
                        <a:rPr lang="ko-KR" altLang="en-US" b="0" i="1" smtClean="0">
                          <a:solidFill>
                            <a:schemeClr val="tx1"/>
                          </a:solidFill>
                          <a:latin typeface="Cambria Math" panose="02040503050406030204" pitchFamily="18" charset="0"/>
                          <a:ea typeface="Cambria Math" panose="02040503050406030204" pitchFamily="18" charset="0"/>
                        </a:rPr>
                        <m:t>𝜋</m:t>
                      </m:r>
                      <m:r>
                        <a:rPr lang="en-US" altLang="ko-KR" b="0" i="1" smtClean="0">
                          <a:solidFill>
                            <a:schemeClr val="tx1"/>
                          </a:solidFill>
                          <a:latin typeface="Cambria Math" panose="02040503050406030204" pitchFamily="18" charset="0"/>
                          <a:ea typeface="Cambria Math" panose="02040503050406030204" pitchFamily="18" charset="0"/>
                        </a:rPr>
                        <m:t>𝐺</m:t>
                      </m:r>
                      <m:r>
                        <a:rPr lang="ko-KR" altLang="en-US" b="0" i="1" smtClean="0">
                          <a:solidFill>
                            <a:schemeClr val="tx1"/>
                          </a:solidFill>
                          <a:latin typeface="Cambria Math" panose="02040503050406030204" pitchFamily="18" charset="0"/>
                          <a:ea typeface="Cambria Math" panose="02040503050406030204" pitchFamily="18" charset="0"/>
                        </a:rPr>
                        <m:t>𝜌</m:t>
                      </m:r>
                    </m:oMath>
                  </m:oMathPara>
                </a14:m>
                <a:endParaRPr lang="ko-KR" altLang="en-US" dirty="0">
                  <a:solidFill>
                    <a:schemeClr val="tx1"/>
                  </a:solidFill>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700F609B-3078-0D4F-55A3-00281AD160B1}"/>
                  </a:ext>
                </a:extLst>
              </p:cNvPr>
              <p:cNvSpPr txBox="1">
                <a:spLocks noRot="1" noChangeAspect="1" noMove="1" noResize="1" noEditPoints="1" noAdjustHandles="1" noChangeArrowheads="1" noChangeShapeType="1" noTextEdit="1"/>
              </p:cNvSpPr>
              <p:nvPr/>
            </p:nvSpPr>
            <p:spPr>
              <a:xfrm>
                <a:off x="5388389" y="2505249"/>
                <a:ext cx="1604867" cy="375552"/>
              </a:xfrm>
              <a:prstGeom prst="rect">
                <a:avLst/>
              </a:prstGeom>
              <a:blipFill>
                <a:blip r:embed="rId5"/>
                <a:stretch>
                  <a:fillRect b="-4839"/>
                </a:stretch>
              </a:blipFill>
            </p:spPr>
            <p:txBody>
              <a:bodyPr/>
              <a:lstStyle/>
              <a:p>
                <a:r>
                  <a:rPr lang="ko-KR" altLang="en-US">
                    <a:noFill/>
                  </a:rPr>
                  <a:t> </a:t>
                </a:r>
              </a:p>
            </p:txBody>
          </p:sp>
        </mc:Fallback>
      </mc:AlternateContent>
      <p:sp>
        <p:nvSpPr>
          <p:cNvPr id="15" name="TextBox 14">
            <a:extLst>
              <a:ext uri="{FF2B5EF4-FFF2-40B4-BE49-F238E27FC236}">
                <a16:creationId xmlns:a16="http://schemas.microsoft.com/office/drawing/2014/main" id="{ADE3212C-8840-A7C5-E340-05B5E03939C3}"/>
              </a:ext>
            </a:extLst>
          </p:cNvPr>
          <p:cNvSpPr txBox="1"/>
          <p:nvPr/>
        </p:nvSpPr>
        <p:spPr>
          <a:xfrm>
            <a:off x="4978389" y="2918780"/>
            <a:ext cx="3530157" cy="646331"/>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Gravitational potential calculated from Poisson equation</a:t>
            </a:r>
            <a:endParaRPr lang="ko-KR" alt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12E5341-163F-72E6-CAAC-F51BAFFE9A5F}"/>
              </a:ext>
            </a:extLst>
          </p:cNvPr>
          <p:cNvSpPr txBox="1"/>
          <p:nvPr/>
        </p:nvSpPr>
        <p:spPr>
          <a:xfrm>
            <a:off x="426212" y="3154013"/>
            <a:ext cx="1850572" cy="369332"/>
          </a:xfrm>
          <a:prstGeom prst="rect">
            <a:avLst/>
          </a:prstGeom>
          <a:noFill/>
        </p:spPr>
        <p:txBody>
          <a:bodyPr wrap="square" rtlCol="0">
            <a:spAutoFit/>
          </a:bodyPr>
          <a:lstStyle/>
          <a:p>
            <a:r>
              <a:rPr lang="en-US" altLang="ko-KR" dirty="0" err="1">
                <a:latin typeface="Arial" panose="020B0604020202020204" pitchFamily="34" charset="0"/>
                <a:cs typeface="Arial" panose="020B0604020202020204" pitchFamily="34" charset="0"/>
              </a:rPr>
              <a:t>Hachisu</a:t>
            </a:r>
            <a:r>
              <a:rPr lang="en-US" altLang="ko-KR" dirty="0">
                <a:latin typeface="Arial" panose="020B0604020202020204" pitchFamily="34" charset="0"/>
                <a:cs typeface="Arial" panose="020B0604020202020204" pitchFamily="34" charset="0"/>
              </a:rPr>
              <a:t> (1986)</a:t>
            </a:r>
            <a:endParaRPr lang="ko-KR" altLang="en-US" dirty="0">
              <a:latin typeface="Arial" panose="020B0604020202020204" pitchFamily="34" charset="0"/>
              <a:cs typeface="Arial" panose="020B0604020202020204" pitchFamily="34" charset="0"/>
            </a:endParaRPr>
          </a:p>
        </p:txBody>
      </p:sp>
      <p:cxnSp>
        <p:nvCxnSpPr>
          <p:cNvPr id="17" name="연결선: 꺾임 16">
            <a:extLst>
              <a:ext uri="{FF2B5EF4-FFF2-40B4-BE49-F238E27FC236}">
                <a16:creationId xmlns:a16="http://schemas.microsoft.com/office/drawing/2014/main" id="{EC04F9DB-FF51-5BB5-1BC0-4022BEA01679}"/>
              </a:ext>
            </a:extLst>
          </p:cNvPr>
          <p:cNvCxnSpPr/>
          <p:nvPr/>
        </p:nvCxnSpPr>
        <p:spPr>
          <a:xfrm>
            <a:off x="220587" y="2939833"/>
            <a:ext cx="8656713" cy="781050"/>
          </a:xfrm>
          <a:prstGeom prst="bentConnector3">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EF9566C-A3B0-F03F-F5E0-F14BE6552AF9}"/>
                  </a:ext>
                </a:extLst>
              </p:cNvPr>
              <p:cNvSpPr txBox="1"/>
              <p:nvPr/>
            </p:nvSpPr>
            <p:spPr>
              <a:xfrm>
                <a:off x="360520" y="3686903"/>
                <a:ext cx="3573624" cy="8188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ko-KR" altLang="en-US" i="1" smtClean="0">
                              <a:solidFill>
                                <a:schemeClr val="tx1"/>
                              </a:solidFill>
                              <a:latin typeface="Cambria Math" panose="02040503050406030204" pitchFamily="18" charset="0"/>
                            </a:rPr>
                          </m:ctrlPr>
                        </m:naryPr>
                        <m:sub/>
                        <m:sup/>
                        <m:e>
                          <m:sSup>
                            <m:sSupPr>
                              <m:ctrlPr>
                                <a:rPr lang="en-US" altLang="ko-KR" b="0" i="1" smtClean="0">
                                  <a:solidFill>
                                    <a:schemeClr val="tx1"/>
                                  </a:solidFill>
                                  <a:latin typeface="Cambria Math" panose="02040503050406030204" pitchFamily="18" charset="0"/>
                                </a:rPr>
                              </m:ctrlPr>
                            </m:sSupPr>
                            <m:e>
                              <m:r>
                                <a:rPr lang="ko-KR" altLang="en-US" i="1" smtClean="0">
                                  <a:solidFill>
                                    <a:schemeClr val="tx1"/>
                                  </a:solidFill>
                                  <a:latin typeface="Cambria Math" panose="02040503050406030204" pitchFamily="18" charset="0"/>
                                </a:rPr>
                                <m:t>𝜌</m:t>
                              </m:r>
                            </m:e>
                            <m:sup>
                              <m:r>
                                <a:rPr lang="en-US" altLang="ko-KR" b="0" i="1" smtClean="0">
                                  <a:solidFill>
                                    <a:schemeClr val="tx1"/>
                                  </a:solidFill>
                                  <a:latin typeface="Cambria Math" panose="02040503050406030204" pitchFamily="18" charset="0"/>
                                </a:rPr>
                                <m:t>−1</m:t>
                              </m:r>
                            </m:sup>
                          </m:sSup>
                          <m:r>
                            <a:rPr lang="en-US" altLang="ko-KR" b="0" i="1" smtClean="0">
                              <a:solidFill>
                                <a:schemeClr val="tx1"/>
                              </a:solidFill>
                              <a:latin typeface="Cambria Math" panose="02040503050406030204" pitchFamily="18" charset="0"/>
                            </a:rPr>
                            <m:t>𝑑𝑃</m:t>
                          </m:r>
                          <m:r>
                            <a:rPr lang="en-US" altLang="ko-KR" b="0" i="1" smtClean="0">
                              <a:solidFill>
                                <a:schemeClr val="tx1"/>
                              </a:solidFill>
                              <a:latin typeface="Cambria Math" panose="02040503050406030204" pitchFamily="18" charset="0"/>
                            </a:rPr>
                            <m:t>+</m:t>
                          </m:r>
                          <m:r>
                            <m:rPr>
                              <m:sty m:val="p"/>
                            </m:rPr>
                            <a:rPr lang="el-GR" altLang="ko-KR" b="0" i="1" smtClean="0">
                              <a:solidFill>
                                <a:schemeClr val="tx1"/>
                              </a:solidFill>
                              <a:latin typeface="Cambria Math" panose="02040503050406030204" pitchFamily="18" charset="0"/>
                              <a:ea typeface="Cambria Math" panose="02040503050406030204" pitchFamily="18" charset="0"/>
                            </a:rPr>
                            <m:t>Φ</m:t>
                          </m:r>
                          <m:r>
                            <a:rPr lang="en-US" altLang="ko-KR" b="0" i="1" smtClean="0">
                              <a:solidFill>
                                <a:schemeClr val="tx1"/>
                              </a:solidFill>
                              <a:latin typeface="Cambria Math" panose="02040503050406030204" pitchFamily="18" charset="0"/>
                              <a:ea typeface="Cambria Math" panose="02040503050406030204" pitchFamily="18" charset="0"/>
                            </a:rPr>
                            <m:t>−</m:t>
                          </m:r>
                          <m:nary>
                            <m:naryPr>
                              <m:limLoc m:val="undOvr"/>
                              <m:subHide m:val="on"/>
                              <m:supHide m:val="on"/>
                              <m:ctrlPr>
                                <a:rPr lang="en-US" altLang="ko-KR" b="0" i="1" smtClean="0">
                                  <a:solidFill>
                                    <a:schemeClr val="tx1"/>
                                  </a:solidFill>
                                  <a:latin typeface="Cambria Math" panose="02040503050406030204" pitchFamily="18" charset="0"/>
                                  <a:ea typeface="Cambria Math" panose="02040503050406030204" pitchFamily="18" charset="0"/>
                                </a:rPr>
                              </m:ctrlPr>
                            </m:naryPr>
                            <m:sub/>
                            <m:sup/>
                            <m:e>
                              <m:sSup>
                                <m:sSupPr>
                                  <m:ctrlPr>
                                    <a:rPr lang="en-US" altLang="ko-KR" b="0" i="1" smtClean="0">
                                      <a:solidFill>
                                        <a:schemeClr val="tx1"/>
                                      </a:solidFill>
                                      <a:latin typeface="Cambria Math" panose="02040503050406030204" pitchFamily="18" charset="0"/>
                                      <a:ea typeface="Cambria Math" panose="02040503050406030204" pitchFamily="18" charset="0"/>
                                    </a:rPr>
                                  </m:ctrlPr>
                                </m:sSupPr>
                                <m:e>
                                  <m:r>
                                    <m:rPr>
                                      <m:sty m:val="p"/>
                                    </m:rPr>
                                    <a:rPr lang="el-GR" altLang="ko-KR" b="0" i="1" smtClean="0">
                                      <a:solidFill>
                                        <a:schemeClr val="tx1"/>
                                      </a:solidFill>
                                      <a:latin typeface="Cambria Math" panose="02040503050406030204" pitchFamily="18" charset="0"/>
                                      <a:ea typeface="Cambria Math" panose="02040503050406030204" pitchFamily="18" charset="0"/>
                                    </a:rPr>
                                    <m:t>Ω</m:t>
                                  </m:r>
                                </m:e>
                                <m:sup>
                                  <m:r>
                                    <a:rPr lang="en-US" altLang="ko-KR" b="0" i="1" smtClean="0">
                                      <a:solidFill>
                                        <a:schemeClr val="tx1"/>
                                      </a:solidFill>
                                      <a:latin typeface="Cambria Math" panose="02040503050406030204" pitchFamily="18" charset="0"/>
                                      <a:ea typeface="Cambria Math" panose="02040503050406030204" pitchFamily="18" charset="0"/>
                                    </a:rPr>
                                    <m:t>2</m:t>
                                  </m:r>
                                </m:sup>
                              </m:sSup>
                              <m:r>
                                <a:rPr lang="ko-KR" altLang="en-US" b="0" i="1" smtClean="0">
                                  <a:solidFill>
                                    <a:schemeClr val="tx1"/>
                                  </a:solidFill>
                                  <a:latin typeface="Cambria Math" panose="02040503050406030204" pitchFamily="18" charset="0"/>
                                  <a:ea typeface="Cambria Math" panose="02040503050406030204" pitchFamily="18" charset="0"/>
                                </a:rPr>
                                <m:t>𝜛</m:t>
                              </m:r>
                              <m:r>
                                <a:rPr lang="en-US" altLang="ko-KR" b="0" i="1" smtClean="0">
                                  <a:solidFill>
                                    <a:schemeClr val="tx1"/>
                                  </a:solidFill>
                                  <a:latin typeface="Cambria Math" panose="02040503050406030204" pitchFamily="18" charset="0"/>
                                  <a:ea typeface="Cambria Math" panose="02040503050406030204" pitchFamily="18" charset="0"/>
                                </a:rPr>
                                <m:t>𝑑</m:t>
                              </m:r>
                              <m:r>
                                <a:rPr lang="ko-KR" altLang="en-US" b="0" i="1" smtClean="0">
                                  <a:solidFill>
                                    <a:schemeClr val="tx1"/>
                                  </a:solidFill>
                                  <a:latin typeface="Cambria Math" panose="02040503050406030204" pitchFamily="18" charset="0"/>
                                  <a:ea typeface="Cambria Math" panose="02040503050406030204" pitchFamily="18" charset="0"/>
                                </a:rPr>
                                <m:t>𝜛</m:t>
                              </m:r>
                              <m:r>
                                <a:rPr lang="en-US" altLang="ko-KR" b="0" i="1" smtClean="0">
                                  <a:solidFill>
                                    <a:schemeClr val="tx1"/>
                                  </a:solidFill>
                                  <a:latin typeface="Cambria Math" panose="02040503050406030204" pitchFamily="18" charset="0"/>
                                  <a:ea typeface="Cambria Math" panose="02040503050406030204" pitchFamily="18" charset="0"/>
                                </a:rPr>
                                <m:t>=</m:t>
                              </m:r>
                              <m:r>
                                <a:rPr lang="en-US" altLang="ko-KR" b="0" i="1" smtClean="0">
                                  <a:solidFill>
                                    <a:schemeClr val="tx1"/>
                                  </a:solidFill>
                                  <a:latin typeface="Cambria Math" panose="02040503050406030204" pitchFamily="18" charset="0"/>
                                  <a:ea typeface="Cambria Math" panose="02040503050406030204" pitchFamily="18" charset="0"/>
                                </a:rPr>
                                <m:t>𝐶</m:t>
                              </m:r>
                            </m:e>
                          </m:nary>
                        </m:e>
                      </m:nary>
                    </m:oMath>
                  </m:oMathPara>
                </a14:m>
                <a:endParaRPr lang="ko-KR" altLang="en-US" dirty="0">
                  <a:solidFill>
                    <a:schemeClr val="tx1"/>
                  </a:solidFill>
                </a:endParaRPr>
              </a:p>
            </p:txBody>
          </p:sp>
        </mc:Choice>
        <mc:Fallback xmlns="">
          <p:sp>
            <p:nvSpPr>
              <p:cNvPr id="18" name="TextBox 17">
                <a:extLst>
                  <a:ext uri="{FF2B5EF4-FFF2-40B4-BE49-F238E27FC236}">
                    <a16:creationId xmlns:a16="http://schemas.microsoft.com/office/drawing/2014/main" id="{1EF9566C-A3B0-F03F-F5E0-F14BE6552AF9}"/>
                  </a:ext>
                </a:extLst>
              </p:cNvPr>
              <p:cNvSpPr txBox="1">
                <a:spLocks noRot="1" noChangeAspect="1" noMove="1" noResize="1" noEditPoints="1" noAdjustHandles="1" noChangeArrowheads="1" noChangeShapeType="1" noTextEdit="1"/>
              </p:cNvSpPr>
              <p:nvPr/>
            </p:nvSpPr>
            <p:spPr>
              <a:xfrm>
                <a:off x="360520" y="3686903"/>
                <a:ext cx="3573624" cy="818879"/>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0D69E26-A671-B4C7-76DD-44BEE56464A1}"/>
                  </a:ext>
                </a:extLst>
              </p:cNvPr>
              <p:cNvSpPr txBox="1"/>
              <p:nvPr/>
            </p:nvSpPr>
            <p:spPr>
              <a:xfrm>
                <a:off x="2736814" y="5602866"/>
                <a:ext cx="5156725" cy="94955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l-GR" altLang="ko-KR" sz="1400" b="0" i="1" smtClean="0">
                          <a:solidFill>
                            <a:srgbClr val="FF8601"/>
                          </a:solidFill>
                          <a:latin typeface="Cambria Math" panose="02040503050406030204" pitchFamily="18" charset="0"/>
                          <a:ea typeface="Cambria Math" panose="02040503050406030204" pitchFamily="18" charset="0"/>
                        </a:rPr>
                        <m:t>𝛷</m:t>
                      </m:r>
                      <m:r>
                        <a:rPr lang="en-US" altLang="ko-KR" sz="1400" b="0" i="1" smtClean="0">
                          <a:solidFill>
                            <a:srgbClr val="FF8601"/>
                          </a:solidFill>
                          <a:latin typeface="Cambria Math" panose="02040503050406030204" pitchFamily="18" charset="0"/>
                          <a:ea typeface="Cambria Math" panose="02040503050406030204" pitchFamily="18" charset="0"/>
                        </a:rPr>
                        <m:t>=−</m:t>
                      </m:r>
                      <m:r>
                        <a:rPr lang="en-US" altLang="ko-KR" sz="1400" b="0" i="1" smtClean="0">
                          <a:solidFill>
                            <a:srgbClr val="FF8601"/>
                          </a:solidFill>
                          <a:latin typeface="Cambria Math" panose="02040503050406030204" pitchFamily="18" charset="0"/>
                          <a:ea typeface="Cambria Math" panose="02040503050406030204" pitchFamily="18" charset="0"/>
                        </a:rPr>
                        <m:t>𝐺</m:t>
                      </m:r>
                      <m:nary>
                        <m:naryPr>
                          <m:limLoc m:val="undOvr"/>
                          <m:subHide m:val="on"/>
                          <m:supHide m:val="on"/>
                          <m:ctrlPr>
                            <a:rPr lang="en-US" altLang="ko-KR" sz="1400" i="1" smtClean="0">
                              <a:solidFill>
                                <a:srgbClr val="FF8601"/>
                              </a:solidFill>
                              <a:latin typeface="Cambria Math" panose="02040503050406030204" pitchFamily="18" charset="0"/>
                              <a:ea typeface="Cambria Math" panose="02040503050406030204" pitchFamily="18" charset="0"/>
                            </a:rPr>
                          </m:ctrlPr>
                        </m:naryPr>
                        <m:sub/>
                        <m:sup/>
                        <m:e>
                          <m:f>
                            <m:fPr>
                              <m:ctrlPr>
                                <a:rPr lang="en-US" altLang="ko-KR" sz="1400" i="1">
                                  <a:solidFill>
                                    <a:srgbClr val="FF8601"/>
                                  </a:solidFill>
                                  <a:latin typeface="Cambria Math" panose="02040503050406030204" pitchFamily="18" charset="0"/>
                                  <a:ea typeface="Cambria Math" panose="02040503050406030204" pitchFamily="18" charset="0"/>
                                </a:rPr>
                              </m:ctrlPr>
                            </m:fPr>
                            <m:num>
                              <m:r>
                                <a:rPr lang="ko-KR" altLang="en-US" sz="1400" b="0" i="1">
                                  <a:solidFill>
                                    <a:srgbClr val="FF8601"/>
                                  </a:solidFill>
                                  <a:latin typeface="Cambria Math" panose="02040503050406030204" pitchFamily="18" charset="0"/>
                                  <a:ea typeface="Cambria Math" panose="02040503050406030204" pitchFamily="18" charset="0"/>
                                </a:rPr>
                                <m:t>𝜌</m:t>
                              </m:r>
                              <m:d>
                                <m:dPr>
                                  <m:ctrlPr>
                                    <a:rPr lang="en-US" altLang="ko-KR" sz="1400" i="1">
                                      <a:solidFill>
                                        <a:srgbClr val="FF8601"/>
                                      </a:solidFill>
                                      <a:latin typeface="Cambria Math" panose="02040503050406030204" pitchFamily="18" charset="0"/>
                                      <a:ea typeface="Cambria Math" panose="02040503050406030204" pitchFamily="18" charset="0"/>
                                    </a:rPr>
                                  </m:ctrlPr>
                                </m:dPr>
                                <m:e>
                                  <m:sSup>
                                    <m:sSupPr>
                                      <m:ctrlPr>
                                        <a:rPr lang="en-US" altLang="ko-KR" sz="1400" i="1">
                                          <a:solidFill>
                                            <a:srgbClr val="FF8601"/>
                                          </a:solidFill>
                                          <a:latin typeface="Cambria Math" panose="02040503050406030204" pitchFamily="18" charset="0"/>
                                          <a:ea typeface="Cambria Math" panose="02040503050406030204" pitchFamily="18" charset="0"/>
                                        </a:rPr>
                                      </m:ctrlPr>
                                    </m:sSupPr>
                                    <m:e>
                                      <m:r>
                                        <a:rPr lang="en-US" altLang="ko-KR" sz="1400" b="0" i="1">
                                          <a:solidFill>
                                            <a:srgbClr val="FF8601"/>
                                          </a:solidFill>
                                          <a:latin typeface="Cambria Math" panose="02040503050406030204" pitchFamily="18" charset="0"/>
                                          <a:ea typeface="Cambria Math" panose="02040503050406030204" pitchFamily="18" charset="0"/>
                                        </a:rPr>
                                        <m:t>𝑟</m:t>
                                      </m:r>
                                    </m:e>
                                    <m:sup>
                                      <m:r>
                                        <a:rPr lang="en-US" altLang="ko-KR" sz="1400" b="0" i="1">
                                          <a:solidFill>
                                            <a:srgbClr val="FF8601"/>
                                          </a:solidFill>
                                          <a:latin typeface="Cambria Math" panose="02040503050406030204" pitchFamily="18" charset="0"/>
                                          <a:ea typeface="Cambria Math" panose="02040503050406030204" pitchFamily="18" charset="0"/>
                                        </a:rPr>
                                        <m:t>′</m:t>
                                      </m:r>
                                    </m:sup>
                                  </m:sSup>
                                </m:e>
                              </m:d>
                            </m:num>
                            <m:den>
                              <m:d>
                                <m:dPr>
                                  <m:begChr m:val="|"/>
                                  <m:endChr m:val="|"/>
                                  <m:ctrlPr>
                                    <a:rPr lang="en-US" altLang="ko-KR" sz="1400" i="1">
                                      <a:solidFill>
                                        <a:srgbClr val="FF8601"/>
                                      </a:solidFill>
                                      <a:latin typeface="Cambria Math" panose="02040503050406030204" pitchFamily="18" charset="0"/>
                                      <a:ea typeface="Cambria Math" panose="02040503050406030204" pitchFamily="18" charset="0"/>
                                    </a:rPr>
                                  </m:ctrlPr>
                                </m:dPr>
                                <m:e>
                                  <m:r>
                                    <a:rPr lang="en-US" altLang="ko-KR" sz="1400" b="0" i="1">
                                      <a:solidFill>
                                        <a:srgbClr val="FF8601"/>
                                      </a:solidFill>
                                      <a:latin typeface="Cambria Math" panose="02040503050406030204" pitchFamily="18" charset="0"/>
                                      <a:ea typeface="Cambria Math" panose="02040503050406030204" pitchFamily="18" charset="0"/>
                                    </a:rPr>
                                    <m:t>𝑟</m:t>
                                  </m:r>
                                  <m:r>
                                    <a:rPr lang="en-US" altLang="ko-KR" sz="1400" b="0" i="1">
                                      <a:solidFill>
                                        <a:srgbClr val="FF8601"/>
                                      </a:solidFill>
                                      <a:latin typeface="Cambria Math" panose="02040503050406030204" pitchFamily="18" charset="0"/>
                                      <a:ea typeface="Cambria Math" panose="02040503050406030204" pitchFamily="18" charset="0"/>
                                    </a:rPr>
                                    <m:t>−</m:t>
                                  </m:r>
                                  <m:sSup>
                                    <m:sSupPr>
                                      <m:ctrlPr>
                                        <a:rPr lang="en-US" altLang="ko-KR" sz="1400" i="1">
                                          <a:solidFill>
                                            <a:srgbClr val="FF8601"/>
                                          </a:solidFill>
                                          <a:latin typeface="Cambria Math" panose="02040503050406030204" pitchFamily="18" charset="0"/>
                                          <a:ea typeface="Cambria Math" panose="02040503050406030204" pitchFamily="18" charset="0"/>
                                        </a:rPr>
                                      </m:ctrlPr>
                                    </m:sSupPr>
                                    <m:e>
                                      <m:r>
                                        <a:rPr lang="en-US" altLang="ko-KR" sz="1400" b="0" i="1">
                                          <a:solidFill>
                                            <a:srgbClr val="FF8601"/>
                                          </a:solidFill>
                                          <a:latin typeface="Cambria Math" panose="02040503050406030204" pitchFamily="18" charset="0"/>
                                          <a:ea typeface="Cambria Math" panose="02040503050406030204" pitchFamily="18" charset="0"/>
                                        </a:rPr>
                                        <m:t>𝑟</m:t>
                                      </m:r>
                                    </m:e>
                                    <m:sup>
                                      <m:r>
                                        <a:rPr lang="en-US" altLang="ko-KR" sz="1400" b="0" i="1">
                                          <a:solidFill>
                                            <a:srgbClr val="FF8601"/>
                                          </a:solidFill>
                                          <a:latin typeface="Cambria Math" panose="02040503050406030204" pitchFamily="18" charset="0"/>
                                          <a:ea typeface="Cambria Math" panose="02040503050406030204" pitchFamily="18" charset="0"/>
                                        </a:rPr>
                                        <m:t>′</m:t>
                                      </m:r>
                                    </m:sup>
                                  </m:sSup>
                                </m:e>
                              </m:d>
                            </m:den>
                          </m:f>
                          <m:sSup>
                            <m:sSupPr>
                              <m:ctrlPr>
                                <a:rPr lang="en-US" altLang="ko-KR" sz="1400" i="1" smtClean="0">
                                  <a:solidFill>
                                    <a:srgbClr val="FF8601"/>
                                  </a:solidFill>
                                  <a:latin typeface="Cambria Math" panose="02040503050406030204" pitchFamily="18" charset="0"/>
                                  <a:ea typeface="Cambria Math" panose="02040503050406030204" pitchFamily="18" charset="0"/>
                                </a:rPr>
                              </m:ctrlPr>
                            </m:sSupPr>
                            <m:e>
                              <m:r>
                                <a:rPr lang="en-US" altLang="ko-KR" sz="1400" b="0" i="1" smtClean="0">
                                  <a:solidFill>
                                    <a:srgbClr val="FF8601"/>
                                  </a:solidFill>
                                  <a:latin typeface="Cambria Math" panose="02040503050406030204" pitchFamily="18" charset="0"/>
                                  <a:ea typeface="Cambria Math" panose="02040503050406030204" pitchFamily="18" charset="0"/>
                                </a:rPr>
                                <m:t>𝑑</m:t>
                              </m:r>
                            </m:e>
                            <m:sup>
                              <m:r>
                                <a:rPr lang="en-US" altLang="ko-KR" sz="1400" b="0" i="1" smtClean="0">
                                  <a:solidFill>
                                    <a:srgbClr val="FF8601"/>
                                  </a:solidFill>
                                  <a:latin typeface="Cambria Math" panose="02040503050406030204" pitchFamily="18" charset="0"/>
                                  <a:ea typeface="Cambria Math" panose="02040503050406030204" pitchFamily="18" charset="0"/>
                                </a:rPr>
                                <m:t>3</m:t>
                              </m:r>
                            </m:sup>
                          </m:sSup>
                          <m:sSup>
                            <m:sSupPr>
                              <m:ctrlPr>
                                <a:rPr lang="en-US" altLang="ko-KR" sz="1400" i="1" smtClean="0">
                                  <a:solidFill>
                                    <a:srgbClr val="FF8601"/>
                                  </a:solidFill>
                                  <a:latin typeface="Cambria Math" panose="02040503050406030204" pitchFamily="18" charset="0"/>
                                  <a:ea typeface="Cambria Math" panose="02040503050406030204" pitchFamily="18" charset="0"/>
                                </a:rPr>
                              </m:ctrlPr>
                            </m:sSupPr>
                            <m:e>
                              <m:r>
                                <a:rPr lang="en-US" altLang="ko-KR" sz="1400" b="0" i="1" smtClean="0">
                                  <a:solidFill>
                                    <a:srgbClr val="FF8601"/>
                                  </a:solidFill>
                                  <a:latin typeface="Cambria Math" panose="02040503050406030204" pitchFamily="18" charset="0"/>
                                  <a:ea typeface="Cambria Math" panose="02040503050406030204" pitchFamily="18" charset="0"/>
                                </a:rPr>
                                <m:t>𝑟</m:t>
                              </m:r>
                            </m:e>
                            <m:sup>
                              <m:r>
                                <a:rPr lang="en-US" altLang="ko-KR" sz="1400" b="0" i="1" smtClean="0">
                                  <a:solidFill>
                                    <a:srgbClr val="FF8601"/>
                                  </a:solidFill>
                                  <a:latin typeface="Cambria Math" panose="02040503050406030204" pitchFamily="18" charset="0"/>
                                  <a:ea typeface="Cambria Math" panose="02040503050406030204" pitchFamily="18" charset="0"/>
                                </a:rPr>
                                <m:t>′</m:t>
                              </m:r>
                            </m:sup>
                          </m:sSup>
                        </m:e>
                      </m:nary>
                    </m:oMath>
                  </m:oMathPara>
                </a14:m>
                <a:endParaRPr lang="en-US" altLang="ko-KR" sz="1400" i="1" dirty="0">
                  <a:solidFill>
                    <a:srgbClr val="FF8601"/>
                  </a:solidFill>
                  <a:latin typeface="Cambria Math" panose="02040503050406030204" pitchFamily="18" charset="0"/>
                  <a:ea typeface="Cambria Math" panose="02040503050406030204" pitchFamily="18" charset="0"/>
                </a:endParaRPr>
              </a:p>
              <a:p>
                <a:r>
                  <a:rPr lang="en-US" altLang="ko-KR" sz="1400" b="0" dirty="0">
                    <a:solidFill>
                      <a:srgbClr val="FF8601"/>
                    </a:solidFill>
                    <a:ea typeface="Cambria Math" panose="02040503050406030204" pitchFamily="18" charset="0"/>
                  </a:rPr>
                  <a:t>   </a:t>
                </a:r>
                <a14:m>
                  <m:oMath xmlns:m="http://schemas.openxmlformats.org/officeDocument/2006/math">
                    <m:r>
                      <a:rPr lang="en-US" altLang="ko-KR" sz="1400" b="0" i="1" smtClean="0">
                        <a:solidFill>
                          <a:srgbClr val="FF8601"/>
                        </a:solidFill>
                        <a:latin typeface="Cambria Math" panose="02040503050406030204" pitchFamily="18" charset="0"/>
                        <a:ea typeface="Cambria Math" panose="02040503050406030204" pitchFamily="18" charset="0"/>
                      </a:rPr>
                      <m:t>=−4</m:t>
                    </m:r>
                    <m:r>
                      <a:rPr lang="ko-KR" altLang="en-US" sz="1400" b="0" i="1" smtClean="0">
                        <a:solidFill>
                          <a:srgbClr val="FF8601"/>
                        </a:solidFill>
                        <a:latin typeface="Cambria Math" panose="02040503050406030204" pitchFamily="18" charset="0"/>
                        <a:ea typeface="Cambria Math" panose="02040503050406030204" pitchFamily="18" charset="0"/>
                      </a:rPr>
                      <m:t>𝜋</m:t>
                    </m:r>
                    <m:r>
                      <a:rPr lang="en-US" altLang="ko-KR" sz="1400" b="0" i="1" smtClean="0">
                        <a:solidFill>
                          <a:srgbClr val="FF8601"/>
                        </a:solidFill>
                        <a:latin typeface="Cambria Math" panose="02040503050406030204" pitchFamily="18" charset="0"/>
                        <a:ea typeface="Cambria Math" panose="02040503050406030204" pitchFamily="18" charset="0"/>
                      </a:rPr>
                      <m:t>𝐺</m:t>
                    </m:r>
                    <m:nary>
                      <m:naryPr>
                        <m:ctrlPr>
                          <a:rPr lang="en-US" altLang="ko-KR" sz="1400" i="1" smtClean="0">
                            <a:solidFill>
                              <a:srgbClr val="FF8601"/>
                            </a:solidFill>
                            <a:latin typeface="Cambria Math" panose="02040503050406030204" pitchFamily="18" charset="0"/>
                            <a:ea typeface="Cambria Math" panose="02040503050406030204" pitchFamily="18" charset="0"/>
                          </a:rPr>
                        </m:ctrlPr>
                      </m:naryPr>
                      <m:sub>
                        <m:r>
                          <m:rPr>
                            <m:brk m:alnAt="23"/>
                          </m:rPr>
                          <a:rPr lang="en-US" altLang="ko-KR" sz="1400" b="0" i="1" smtClean="0">
                            <a:solidFill>
                              <a:srgbClr val="FF8601"/>
                            </a:solidFill>
                            <a:latin typeface="Cambria Math" panose="02040503050406030204" pitchFamily="18" charset="0"/>
                            <a:ea typeface="Cambria Math" panose="02040503050406030204" pitchFamily="18" charset="0"/>
                          </a:rPr>
                          <m:t>0</m:t>
                        </m:r>
                      </m:sub>
                      <m:sup>
                        <m:r>
                          <a:rPr lang="en-US" altLang="ko-KR" sz="1400" b="0" i="1" smtClean="0">
                            <a:solidFill>
                              <a:srgbClr val="FF8601"/>
                            </a:solidFill>
                            <a:latin typeface="Cambria Math" panose="02040503050406030204" pitchFamily="18" charset="0"/>
                            <a:ea typeface="Cambria Math" panose="02040503050406030204" pitchFamily="18" charset="0"/>
                          </a:rPr>
                          <m:t>∞</m:t>
                        </m:r>
                      </m:sup>
                      <m:e>
                        <m:r>
                          <a:rPr lang="en-US" altLang="ko-KR" sz="1400" b="0" i="1" smtClean="0">
                            <a:solidFill>
                              <a:srgbClr val="FF8601"/>
                            </a:solidFill>
                            <a:latin typeface="Cambria Math" panose="02040503050406030204" pitchFamily="18" charset="0"/>
                            <a:ea typeface="Cambria Math" panose="02040503050406030204" pitchFamily="18" charset="0"/>
                          </a:rPr>
                          <m:t>𝑑</m:t>
                        </m:r>
                        <m:sSup>
                          <m:sSupPr>
                            <m:ctrlPr>
                              <a:rPr lang="en-US" altLang="ko-KR" sz="1400" i="1" smtClean="0">
                                <a:solidFill>
                                  <a:srgbClr val="FF8601"/>
                                </a:solidFill>
                                <a:latin typeface="Cambria Math" panose="02040503050406030204" pitchFamily="18" charset="0"/>
                                <a:ea typeface="Cambria Math" panose="02040503050406030204" pitchFamily="18" charset="0"/>
                              </a:rPr>
                            </m:ctrlPr>
                          </m:sSupPr>
                          <m:e>
                            <m:r>
                              <a:rPr lang="en-US" altLang="ko-KR" sz="1400" b="0" i="1" smtClean="0">
                                <a:solidFill>
                                  <a:srgbClr val="FF8601"/>
                                </a:solidFill>
                                <a:latin typeface="Cambria Math" panose="02040503050406030204" pitchFamily="18" charset="0"/>
                                <a:ea typeface="Cambria Math" panose="02040503050406030204" pitchFamily="18" charset="0"/>
                              </a:rPr>
                              <m:t>𝑟</m:t>
                            </m:r>
                          </m:e>
                          <m:sup>
                            <m:r>
                              <a:rPr lang="en-US" altLang="ko-KR" sz="1400" b="0" i="1" smtClean="0">
                                <a:solidFill>
                                  <a:srgbClr val="FF8601"/>
                                </a:solidFill>
                                <a:latin typeface="Cambria Math" panose="02040503050406030204" pitchFamily="18" charset="0"/>
                                <a:ea typeface="Cambria Math" panose="02040503050406030204" pitchFamily="18" charset="0"/>
                              </a:rPr>
                              <m:t>′</m:t>
                            </m:r>
                          </m:sup>
                        </m:sSup>
                        <m:nary>
                          <m:naryPr>
                            <m:ctrlPr>
                              <a:rPr lang="en-US" altLang="ko-KR" sz="1400" i="1" smtClean="0">
                                <a:solidFill>
                                  <a:srgbClr val="FF8601"/>
                                </a:solidFill>
                                <a:latin typeface="Cambria Math" panose="02040503050406030204" pitchFamily="18" charset="0"/>
                                <a:ea typeface="Cambria Math" panose="02040503050406030204" pitchFamily="18" charset="0"/>
                              </a:rPr>
                            </m:ctrlPr>
                          </m:naryPr>
                          <m:sub>
                            <m:r>
                              <m:rPr>
                                <m:brk m:alnAt="23"/>
                              </m:rPr>
                              <a:rPr lang="en-US" altLang="ko-KR" sz="1400" b="0" i="1" smtClean="0">
                                <a:solidFill>
                                  <a:srgbClr val="FF8601"/>
                                </a:solidFill>
                                <a:latin typeface="Cambria Math" panose="02040503050406030204" pitchFamily="18" charset="0"/>
                                <a:ea typeface="Cambria Math" panose="02040503050406030204" pitchFamily="18" charset="0"/>
                              </a:rPr>
                              <m:t>0</m:t>
                            </m:r>
                          </m:sub>
                          <m:sup>
                            <m:r>
                              <a:rPr lang="en-US" altLang="ko-KR" sz="1400" b="0" i="1" smtClean="0">
                                <a:solidFill>
                                  <a:srgbClr val="FF8601"/>
                                </a:solidFill>
                                <a:latin typeface="Cambria Math" panose="02040503050406030204" pitchFamily="18" charset="0"/>
                                <a:ea typeface="Cambria Math" panose="02040503050406030204" pitchFamily="18" charset="0"/>
                              </a:rPr>
                              <m:t>1</m:t>
                            </m:r>
                          </m:sup>
                          <m:e>
                            <m:r>
                              <a:rPr lang="en-US" altLang="ko-KR" sz="1400" b="0" i="1" smtClean="0">
                                <a:solidFill>
                                  <a:srgbClr val="FF8601"/>
                                </a:solidFill>
                                <a:latin typeface="Cambria Math" panose="02040503050406030204" pitchFamily="18" charset="0"/>
                                <a:ea typeface="Cambria Math" panose="02040503050406030204" pitchFamily="18" charset="0"/>
                              </a:rPr>
                              <m:t>𝑑</m:t>
                            </m:r>
                            <m:sSup>
                              <m:sSupPr>
                                <m:ctrlPr>
                                  <a:rPr lang="en-US" altLang="ko-KR" sz="1400" i="1" smtClean="0">
                                    <a:solidFill>
                                      <a:srgbClr val="FF8601"/>
                                    </a:solidFill>
                                    <a:latin typeface="Cambria Math" panose="02040503050406030204" pitchFamily="18" charset="0"/>
                                    <a:ea typeface="Cambria Math" panose="02040503050406030204" pitchFamily="18" charset="0"/>
                                  </a:rPr>
                                </m:ctrlPr>
                              </m:sSupPr>
                              <m:e>
                                <m:r>
                                  <a:rPr lang="ko-KR" altLang="en-US" sz="1400" b="0" i="1" smtClean="0">
                                    <a:solidFill>
                                      <a:srgbClr val="FF8601"/>
                                    </a:solidFill>
                                    <a:latin typeface="Cambria Math" panose="02040503050406030204" pitchFamily="18" charset="0"/>
                                    <a:ea typeface="Cambria Math" panose="02040503050406030204" pitchFamily="18" charset="0"/>
                                  </a:rPr>
                                  <m:t>𝜇</m:t>
                                </m:r>
                              </m:e>
                              <m:sup>
                                <m:r>
                                  <a:rPr lang="en-US" altLang="ko-KR" sz="1400" b="0" i="1" smtClean="0">
                                    <a:solidFill>
                                      <a:srgbClr val="FF8601"/>
                                    </a:solidFill>
                                    <a:latin typeface="Cambria Math" panose="02040503050406030204" pitchFamily="18" charset="0"/>
                                    <a:ea typeface="Cambria Math" panose="02040503050406030204" pitchFamily="18" charset="0"/>
                                  </a:rPr>
                                  <m:t>′</m:t>
                                </m:r>
                              </m:sup>
                            </m:sSup>
                          </m:e>
                        </m:nary>
                      </m:e>
                    </m:nary>
                    <m:r>
                      <a:rPr lang="en-US" altLang="ko-KR" sz="1400" b="0" i="1" smtClean="0">
                        <a:solidFill>
                          <a:srgbClr val="FF8601"/>
                        </a:solidFill>
                        <a:latin typeface="Cambria Math" panose="02040503050406030204" pitchFamily="18" charset="0"/>
                        <a:ea typeface="Cambria Math" panose="02040503050406030204" pitchFamily="18" charset="0"/>
                      </a:rPr>
                      <m:t>×</m:t>
                    </m:r>
                    <m:nary>
                      <m:naryPr>
                        <m:chr m:val="∑"/>
                        <m:ctrlPr>
                          <a:rPr lang="en-US" altLang="ko-KR" sz="1400" i="1" smtClean="0">
                            <a:solidFill>
                              <a:srgbClr val="FF8601"/>
                            </a:solidFill>
                            <a:latin typeface="Cambria Math" panose="02040503050406030204" pitchFamily="18" charset="0"/>
                            <a:ea typeface="Cambria Math" panose="02040503050406030204" pitchFamily="18" charset="0"/>
                          </a:rPr>
                        </m:ctrlPr>
                      </m:naryPr>
                      <m:sub>
                        <m:r>
                          <m:rPr>
                            <m:brk m:alnAt="23"/>
                          </m:rPr>
                          <a:rPr lang="en-US" altLang="ko-KR" sz="1400" b="0" i="1" smtClean="0">
                            <a:solidFill>
                              <a:srgbClr val="FF8601"/>
                            </a:solidFill>
                            <a:latin typeface="Cambria Math" panose="02040503050406030204" pitchFamily="18" charset="0"/>
                            <a:ea typeface="Cambria Math" panose="02040503050406030204" pitchFamily="18" charset="0"/>
                          </a:rPr>
                          <m:t>𝑛</m:t>
                        </m:r>
                        <m:r>
                          <a:rPr lang="en-US" altLang="ko-KR" sz="1400" b="0" i="1" smtClean="0">
                            <a:solidFill>
                              <a:srgbClr val="FF8601"/>
                            </a:solidFill>
                            <a:latin typeface="Cambria Math" panose="02040503050406030204" pitchFamily="18" charset="0"/>
                            <a:ea typeface="Cambria Math" panose="02040503050406030204" pitchFamily="18" charset="0"/>
                          </a:rPr>
                          <m:t>=0</m:t>
                        </m:r>
                      </m:sub>
                      <m:sup>
                        <m:r>
                          <a:rPr lang="en-US" altLang="ko-KR" sz="1400" b="0" i="1" smtClean="0">
                            <a:solidFill>
                              <a:srgbClr val="FF8601"/>
                            </a:solidFill>
                            <a:latin typeface="Cambria Math" panose="02040503050406030204" pitchFamily="18" charset="0"/>
                            <a:ea typeface="Cambria Math" panose="02040503050406030204" pitchFamily="18" charset="0"/>
                          </a:rPr>
                          <m:t>∞</m:t>
                        </m:r>
                      </m:sup>
                      <m:e>
                        <m:sSub>
                          <m:sSubPr>
                            <m:ctrlPr>
                              <a:rPr lang="en-US" altLang="ko-KR" sz="1400" i="1" smtClean="0">
                                <a:solidFill>
                                  <a:srgbClr val="FF8601"/>
                                </a:solidFill>
                                <a:latin typeface="Cambria Math" panose="02040503050406030204" pitchFamily="18" charset="0"/>
                                <a:ea typeface="Cambria Math" panose="02040503050406030204" pitchFamily="18" charset="0"/>
                              </a:rPr>
                            </m:ctrlPr>
                          </m:sSubPr>
                          <m:e>
                            <m:r>
                              <a:rPr lang="en-US" altLang="ko-KR" sz="1400" b="0" i="1" smtClean="0">
                                <a:solidFill>
                                  <a:srgbClr val="FF8601"/>
                                </a:solidFill>
                                <a:latin typeface="Cambria Math" panose="02040503050406030204" pitchFamily="18" charset="0"/>
                                <a:ea typeface="Cambria Math" panose="02040503050406030204" pitchFamily="18" charset="0"/>
                              </a:rPr>
                              <m:t>𝑓</m:t>
                            </m:r>
                          </m:e>
                          <m:sub>
                            <m:r>
                              <a:rPr lang="en-US" altLang="ko-KR" sz="1400" b="0" i="1" smtClean="0">
                                <a:solidFill>
                                  <a:srgbClr val="FF8601"/>
                                </a:solidFill>
                                <a:latin typeface="Cambria Math" panose="02040503050406030204" pitchFamily="18" charset="0"/>
                                <a:ea typeface="Cambria Math" panose="02040503050406030204" pitchFamily="18" charset="0"/>
                              </a:rPr>
                              <m:t>2</m:t>
                            </m:r>
                            <m:r>
                              <a:rPr lang="en-US" altLang="ko-KR" sz="1400" b="0" i="1" smtClean="0">
                                <a:solidFill>
                                  <a:srgbClr val="FF8601"/>
                                </a:solidFill>
                                <a:latin typeface="Cambria Math" panose="02040503050406030204" pitchFamily="18" charset="0"/>
                                <a:ea typeface="Cambria Math" panose="02040503050406030204" pitchFamily="18" charset="0"/>
                              </a:rPr>
                              <m:t>𝑛</m:t>
                            </m:r>
                          </m:sub>
                        </m:sSub>
                        <m:d>
                          <m:dPr>
                            <m:ctrlPr>
                              <a:rPr lang="en-US" altLang="ko-KR" sz="1400" i="1" smtClean="0">
                                <a:solidFill>
                                  <a:srgbClr val="FF8601"/>
                                </a:solidFill>
                                <a:latin typeface="Cambria Math" panose="02040503050406030204" pitchFamily="18" charset="0"/>
                                <a:ea typeface="Cambria Math" panose="02040503050406030204" pitchFamily="18" charset="0"/>
                              </a:rPr>
                            </m:ctrlPr>
                          </m:dPr>
                          <m:e>
                            <m:sSup>
                              <m:sSupPr>
                                <m:ctrlPr>
                                  <a:rPr lang="en-US" altLang="ko-KR" sz="1400" i="1" smtClean="0">
                                    <a:solidFill>
                                      <a:srgbClr val="FF8601"/>
                                    </a:solidFill>
                                    <a:latin typeface="Cambria Math" panose="02040503050406030204" pitchFamily="18" charset="0"/>
                                    <a:ea typeface="Cambria Math" panose="02040503050406030204" pitchFamily="18" charset="0"/>
                                  </a:rPr>
                                </m:ctrlPr>
                              </m:sSupPr>
                              <m:e>
                                <m:r>
                                  <a:rPr lang="en-US" altLang="ko-KR" sz="1400" b="0" i="1" smtClean="0">
                                    <a:solidFill>
                                      <a:srgbClr val="FF8601"/>
                                    </a:solidFill>
                                    <a:latin typeface="Cambria Math" panose="02040503050406030204" pitchFamily="18" charset="0"/>
                                    <a:ea typeface="Cambria Math" panose="02040503050406030204" pitchFamily="18" charset="0"/>
                                  </a:rPr>
                                  <m:t>𝑟</m:t>
                                </m:r>
                              </m:e>
                              <m:sup>
                                <m:r>
                                  <a:rPr lang="en-US" altLang="ko-KR" sz="1400" b="0" i="1" smtClean="0">
                                    <a:solidFill>
                                      <a:srgbClr val="FF8601"/>
                                    </a:solidFill>
                                    <a:latin typeface="Cambria Math" panose="02040503050406030204" pitchFamily="18" charset="0"/>
                                    <a:ea typeface="Cambria Math" panose="02040503050406030204" pitchFamily="18" charset="0"/>
                                  </a:rPr>
                                  <m:t>′</m:t>
                                </m:r>
                              </m:sup>
                            </m:sSup>
                            <m:r>
                              <a:rPr lang="en-US" altLang="ko-KR" sz="1400" b="0" i="1" smtClean="0">
                                <a:solidFill>
                                  <a:srgbClr val="FF8601"/>
                                </a:solidFill>
                                <a:latin typeface="Cambria Math" panose="02040503050406030204" pitchFamily="18" charset="0"/>
                                <a:ea typeface="Cambria Math" panose="02040503050406030204" pitchFamily="18" charset="0"/>
                              </a:rPr>
                              <m:t>,</m:t>
                            </m:r>
                            <m:r>
                              <a:rPr lang="en-US" altLang="ko-KR" sz="1400" b="0" i="1" smtClean="0">
                                <a:solidFill>
                                  <a:srgbClr val="FF8601"/>
                                </a:solidFill>
                                <a:latin typeface="Cambria Math" panose="02040503050406030204" pitchFamily="18" charset="0"/>
                                <a:ea typeface="Cambria Math" panose="02040503050406030204" pitchFamily="18" charset="0"/>
                              </a:rPr>
                              <m:t>𝑟</m:t>
                            </m:r>
                          </m:e>
                        </m:d>
                        <m:sSub>
                          <m:sSubPr>
                            <m:ctrlPr>
                              <a:rPr lang="en-US" altLang="ko-KR" sz="1400" i="1" smtClean="0">
                                <a:solidFill>
                                  <a:srgbClr val="FF8601"/>
                                </a:solidFill>
                                <a:latin typeface="Cambria Math" panose="02040503050406030204" pitchFamily="18" charset="0"/>
                                <a:ea typeface="Cambria Math" panose="02040503050406030204" pitchFamily="18" charset="0"/>
                              </a:rPr>
                            </m:ctrlPr>
                          </m:sSubPr>
                          <m:e>
                            <m:r>
                              <a:rPr lang="en-US" altLang="ko-KR" sz="1400" b="0" i="1" smtClean="0">
                                <a:solidFill>
                                  <a:srgbClr val="FF8601"/>
                                </a:solidFill>
                                <a:latin typeface="Cambria Math" panose="02040503050406030204" pitchFamily="18" charset="0"/>
                                <a:ea typeface="Cambria Math" panose="02040503050406030204" pitchFamily="18" charset="0"/>
                              </a:rPr>
                              <m:t>𝑃</m:t>
                            </m:r>
                          </m:e>
                          <m:sub>
                            <m:r>
                              <a:rPr lang="en-US" altLang="ko-KR" sz="1400" b="0" i="1" smtClean="0">
                                <a:solidFill>
                                  <a:srgbClr val="FF8601"/>
                                </a:solidFill>
                                <a:latin typeface="Cambria Math" panose="02040503050406030204" pitchFamily="18" charset="0"/>
                                <a:ea typeface="Cambria Math" panose="02040503050406030204" pitchFamily="18" charset="0"/>
                              </a:rPr>
                              <m:t>2</m:t>
                            </m:r>
                            <m:r>
                              <a:rPr lang="en-US" altLang="ko-KR" sz="1400" b="0" i="1" smtClean="0">
                                <a:solidFill>
                                  <a:srgbClr val="FF8601"/>
                                </a:solidFill>
                                <a:latin typeface="Cambria Math" panose="02040503050406030204" pitchFamily="18" charset="0"/>
                                <a:ea typeface="Cambria Math" panose="02040503050406030204" pitchFamily="18" charset="0"/>
                              </a:rPr>
                              <m:t>𝑛</m:t>
                            </m:r>
                          </m:sub>
                        </m:sSub>
                        <m:d>
                          <m:dPr>
                            <m:ctrlPr>
                              <a:rPr lang="en-US" altLang="ko-KR" sz="1400" i="1" smtClean="0">
                                <a:solidFill>
                                  <a:srgbClr val="FF8601"/>
                                </a:solidFill>
                                <a:latin typeface="Cambria Math" panose="02040503050406030204" pitchFamily="18" charset="0"/>
                                <a:ea typeface="Cambria Math" panose="02040503050406030204" pitchFamily="18" charset="0"/>
                              </a:rPr>
                            </m:ctrlPr>
                          </m:dPr>
                          <m:e>
                            <m:r>
                              <a:rPr lang="ko-KR" altLang="en-US" sz="1400" b="0" i="1" smtClean="0">
                                <a:solidFill>
                                  <a:srgbClr val="FF8601"/>
                                </a:solidFill>
                                <a:latin typeface="Cambria Math" panose="02040503050406030204" pitchFamily="18" charset="0"/>
                                <a:ea typeface="Cambria Math" panose="02040503050406030204" pitchFamily="18" charset="0"/>
                              </a:rPr>
                              <m:t>𝜇</m:t>
                            </m:r>
                          </m:e>
                        </m:d>
                        <m:sSub>
                          <m:sSubPr>
                            <m:ctrlPr>
                              <a:rPr lang="en-US" altLang="ko-KR" sz="1400" i="1" smtClean="0">
                                <a:solidFill>
                                  <a:srgbClr val="FF8601"/>
                                </a:solidFill>
                                <a:latin typeface="Cambria Math" panose="02040503050406030204" pitchFamily="18" charset="0"/>
                                <a:ea typeface="Cambria Math" panose="02040503050406030204" pitchFamily="18" charset="0"/>
                              </a:rPr>
                            </m:ctrlPr>
                          </m:sSubPr>
                          <m:e>
                            <m:r>
                              <a:rPr lang="en-US" altLang="ko-KR" sz="1400" b="0" i="1" smtClean="0">
                                <a:solidFill>
                                  <a:srgbClr val="FF8601"/>
                                </a:solidFill>
                                <a:latin typeface="Cambria Math" panose="02040503050406030204" pitchFamily="18" charset="0"/>
                                <a:ea typeface="Cambria Math" panose="02040503050406030204" pitchFamily="18" charset="0"/>
                              </a:rPr>
                              <m:t>𝑃</m:t>
                            </m:r>
                          </m:e>
                          <m:sub>
                            <m:r>
                              <a:rPr lang="en-US" altLang="ko-KR" sz="1400" b="0" i="1" smtClean="0">
                                <a:solidFill>
                                  <a:srgbClr val="FF8601"/>
                                </a:solidFill>
                                <a:latin typeface="Cambria Math" panose="02040503050406030204" pitchFamily="18" charset="0"/>
                                <a:ea typeface="Cambria Math" panose="02040503050406030204" pitchFamily="18" charset="0"/>
                              </a:rPr>
                              <m:t>2</m:t>
                            </m:r>
                            <m:r>
                              <a:rPr lang="en-US" altLang="ko-KR" sz="1400" b="0" i="1" smtClean="0">
                                <a:solidFill>
                                  <a:srgbClr val="FF8601"/>
                                </a:solidFill>
                                <a:latin typeface="Cambria Math" panose="02040503050406030204" pitchFamily="18" charset="0"/>
                                <a:ea typeface="Cambria Math" panose="02040503050406030204" pitchFamily="18" charset="0"/>
                              </a:rPr>
                              <m:t>𝑛</m:t>
                            </m:r>
                          </m:sub>
                        </m:sSub>
                        <m:r>
                          <a:rPr lang="en-US" altLang="ko-KR" sz="1400" b="0" i="1" smtClean="0">
                            <a:solidFill>
                              <a:srgbClr val="FF8601"/>
                            </a:solidFill>
                            <a:latin typeface="Cambria Math" panose="02040503050406030204" pitchFamily="18" charset="0"/>
                            <a:ea typeface="Cambria Math" panose="02040503050406030204" pitchFamily="18" charset="0"/>
                          </a:rPr>
                          <m:t>(</m:t>
                        </m:r>
                        <m:sSup>
                          <m:sSupPr>
                            <m:ctrlPr>
                              <a:rPr lang="en-US" altLang="ko-KR" sz="1400" i="1" smtClean="0">
                                <a:solidFill>
                                  <a:srgbClr val="FF8601"/>
                                </a:solidFill>
                                <a:latin typeface="Cambria Math" panose="02040503050406030204" pitchFamily="18" charset="0"/>
                                <a:ea typeface="Cambria Math" panose="02040503050406030204" pitchFamily="18" charset="0"/>
                              </a:rPr>
                            </m:ctrlPr>
                          </m:sSupPr>
                          <m:e>
                            <m:r>
                              <a:rPr lang="ko-KR" altLang="en-US" sz="1400" b="0" i="1" smtClean="0">
                                <a:solidFill>
                                  <a:srgbClr val="FF8601"/>
                                </a:solidFill>
                                <a:latin typeface="Cambria Math" panose="02040503050406030204" pitchFamily="18" charset="0"/>
                                <a:ea typeface="Cambria Math" panose="02040503050406030204" pitchFamily="18" charset="0"/>
                              </a:rPr>
                              <m:t>𝜇</m:t>
                            </m:r>
                          </m:e>
                          <m:sup>
                            <m:r>
                              <a:rPr lang="en-US" altLang="ko-KR" sz="1400" b="0" i="1" smtClean="0">
                                <a:solidFill>
                                  <a:srgbClr val="FF8601"/>
                                </a:solidFill>
                                <a:latin typeface="Cambria Math" panose="02040503050406030204" pitchFamily="18" charset="0"/>
                                <a:ea typeface="Cambria Math" panose="02040503050406030204" pitchFamily="18" charset="0"/>
                              </a:rPr>
                              <m:t>′</m:t>
                            </m:r>
                          </m:sup>
                        </m:sSup>
                        <m:r>
                          <a:rPr lang="en-US" altLang="ko-KR" sz="1400" b="0" i="1" smtClean="0">
                            <a:solidFill>
                              <a:srgbClr val="FF8601"/>
                            </a:solidFill>
                            <a:latin typeface="Cambria Math" panose="02040503050406030204" pitchFamily="18" charset="0"/>
                            <a:ea typeface="Cambria Math" panose="02040503050406030204" pitchFamily="18" charset="0"/>
                          </a:rPr>
                          <m:t>)</m:t>
                        </m:r>
                        <m:r>
                          <a:rPr lang="ko-KR" altLang="en-US" sz="1400" b="0" i="1" smtClean="0">
                            <a:solidFill>
                              <a:srgbClr val="FF8601"/>
                            </a:solidFill>
                            <a:latin typeface="Cambria Math" panose="02040503050406030204" pitchFamily="18" charset="0"/>
                            <a:ea typeface="Cambria Math" panose="02040503050406030204" pitchFamily="18" charset="0"/>
                          </a:rPr>
                          <m:t>𝜌</m:t>
                        </m:r>
                        <m:r>
                          <a:rPr lang="en-US" altLang="ko-KR" sz="1400" b="0" i="1" smtClean="0">
                            <a:solidFill>
                              <a:srgbClr val="FF8601"/>
                            </a:solidFill>
                            <a:latin typeface="Cambria Math" panose="02040503050406030204" pitchFamily="18" charset="0"/>
                            <a:ea typeface="Cambria Math" panose="02040503050406030204" pitchFamily="18" charset="0"/>
                          </a:rPr>
                          <m:t>(</m:t>
                        </m:r>
                        <m:sSup>
                          <m:sSupPr>
                            <m:ctrlPr>
                              <a:rPr lang="en-US" altLang="ko-KR" sz="1400" i="1" smtClean="0">
                                <a:solidFill>
                                  <a:srgbClr val="FF8601"/>
                                </a:solidFill>
                                <a:latin typeface="Cambria Math" panose="02040503050406030204" pitchFamily="18" charset="0"/>
                                <a:ea typeface="Cambria Math" panose="02040503050406030204" pitchFamily="18" charset="0"/>
                              </a:rPr>
                            </m:ctrlPr>
                          </m:sSupPr>
                          <m:e>
                            <m:r>
                              <a:rPr lang="ko-KR" altLang="en-US" sz="1400" b="0" i="1" smtClean="0">
                                <a:solidFill>
                                  <a:srgbClr val="FF8601"/>
                                </a:solidFill>
                                <a:latin typeface="Cambria Math" panose="02040503050406030204" pitchFamily="18" charset="0"/>
                                <a:ea typeface="Cambria Math" panose="02040503050406030204" pitchFamily="18" charset="0"/>
                              </a:rPr>
                              <m:t>𝜇</m:t>
                            </m:r>
                          </m:e>
                          <m:sup>
                            <m:r>
                              <a:rPr lang="en-US" altLang="ko-KR" sz="1400" b="0" i="1" smtClean="0">
                                <a:solidFill>
                                  <a:srgbClr val="FF8601"/>
                                </a:solidFill>
                                <a:latin typeface="Cambria Math" panose="02040503050406030204" pitchFamily="18" charset="0"/>
                                <a:ea typeface="Cambria Math" panose="02040503050406030204" pitchFamily="18" charset="0"/>
                              </a:rPr>
                              <m:t>′</m:t>
                            </m:r>
                          </m:sup>
                        </m:sSup>
                        <m:r>
                          <a:rPr lang="en-US" altLang="ko-KR" sz="1400" b="0" i="1" smtClean="0">
                            <a:solidFill>
                              <a:srgbClr val="FF8601"/>
                            </a:solidFill>
                            <a:latin typeface="Cambria Math" panose="02040503050406030204" pitchFamily="18" charset="0"/>
                            <a:ea typeface="Cambria Math" panose="02040503050406030204" pitchFamily="18" charset="0"/>
                          </a:rPr>
                          <m:t>,</m:t>
                        </m:r>
                        <m:sSup>
                          <m:sSupPr>
                            <m:ctrlPr>
                              <a:rPr lang="en-US" altLang="ko-KR" sz="1400" i="1" smtClean="0">
                                <a:solidFill>
                                  <a:srgbClr val="FF8601"/>
                                </a:solidFill>
                                <a:latin typeface="Cambria Math" panose="02040503050406030204" pitchFamily="18" charset="0"/>
                                <a:ea typeface="Cambria Math" panose="02040503050406030204" pitchFamily="18" charset="0"/>
                              </a:rPr>
                            </m:ctrlPr>
                          </m:sSupPr>
                          <m:e>
                            <m:r>
                              <a:rPr lang="en-US" altLang="ko-KR" sz="1400" b="0" i="1" smtClean="0">
                                <a:solidFill>
                                  <a:srgbClr val="FF8601"/>
                                </a:solidFill>
                                <a:latin typeface="Cambria Math" panose="02040503050406030204" pitchFamily="18" charset="0"/>
                                <a:ea typeface="Cambria Math" panose="02040503050406030204" pitchFamily="18" charset="0"/>
                              </a:rPr>
                              <m:t>𝑟</m:t>
                            </m:r>
                          </m:e>
                          <m:sup>
                            <m:r>
                              <a:rPr lang="en-US" altLang="ko-KR" sz="1400" b="0" i="1" smtClean="0">
                                <a:solidFill>
                                  <a:srgbClr val="FF8601"/>
                                </a:solidFill>
                                <a:latin typeface="Cambria Math" panose="02040503050406030204" pitchFamily="18" charset="0"/>
                                <a:ea typeface="Cambria Math" panose="02040503050406030204" pitchFamily="18" charset="0"/>
                              </a:rPr>
                              <m:t>′</m:t>
                            </m:r>
                          </m:sup>
                        </m:sSup>
                        <m:r>
                          <a:rPr lang="en-US" altLang="ko-KR" sz="1400" b="0" i="1" smtClean="0">
                            <a:solidFill>
                              <a:srgbClr val="FF8601"/>
                            </a:solidFill>
                            <a:latin typeface="Cambria Math" panose="02040503050406030204" pitchFamily="18" charset="0"/>
                            <a:ea typeface="Cambria Math" panose="02040503050406030204" pitchFamily="18" charset="0"/>
                          </a:rPr>
                          <m:t>)</m:t>
                        </m:r>
                      </m:e>
                    </m:nary>
                  </m:oMath>
                </a14:m>
                <a:endParaRPr lang="en-US" altLang="ko-KR" sz="1400" dirty="0">
                  <a:solidFill>
                    <a:srgbClr val="FF8601"/>
                  </a:solidFill>
                  <a:ea typeface="Cambria Math" panose="02040503050406030204" pitchFamily="18" charset="0"/>
                </a:endParaRPr>
              </a:p>
            </p:txBody>
          </p:sp>
        </mc:Choice>
        <mc:Fallback xmlns="">
          <p:sp>
            <p:nvSpPr>
              <p:cNvPr id="19" name="TextBox 18">
                <a:extLst>
                  <a:ext uri="{FF2B5EF4-FFF2-40B4-BE49-F238E27FC236}">
                    <a16:creationId xmlns:a16="http://schemas.microsoft.com/office/drawing/2014/main" id="{A0D69E26-A671-B4C7-76DD-44BEE56464A1}"/>
                  </a:ext>
                </a:extLst>
              </p:cNvPr>
              <p:cNvSpPr txBox="1">
                <a:spLocks noRot="1" noChangeAspect="1" noMove="1" noResize="1" noEditPoints="1" noAdjustHandles="1" noChangeArrowheads="1" noChangeShapeType="1" noTextEdit="1"/>
              </p:cNvSpPr>
              <p:nvPr/>
            </p:nvSpPr>
            <p:spPr>
              <a:xfrm>
                <a:off x="2736814" y="5602866"/>
                <a:ext cx="5156725" cy="949555"/>
              </a:xfrm>
              <a:prstGeom prst="rect">
                <a:avLst/>
              </a:prstGeom>
              <a:blipFill>
                <a:blip r:embed="rId7"/>
                <a:stretch>
                  <a:fillRect b="-61538"/>
                </a:stretch>
              </a:blipFill>
            </p:spPr>
            <p:txBody>
              <a:bodyPr/>
              <a:lstStyle/>
              <a:p>
                <a:r>
                  <a:rPr lang="ko-KR" altLang="en-US">
                    <a:noFill/>
                  </a:rPr>
                  <a:t> </a:t>
                </a:r>
              </a:p>
            </p:txBody>
          </p:sp>
        </mc:Fallback>
      </mc:AlternateContent>
      <p:sp>
        <p:nvSpPr>
          <p:cNvPr id="20" name="TextBox 19">
            <a:extLst>
              <a:ext uri="{FF2B5EF4-FFF2-40B4-BE49-F238E27FC236}">
                <a16:creationId xmlns:a16="http://schemas.microsoft.com/office/drawing/2014/main" id="{7CF46F8F-7C89-0FD8-08A8-D8E5DB8C72F6}"/>
              </a:ext>
            </a:extLst>
          </p:cNvPr>
          <p:cNvSpPr txBox="1"/>
          <p:nvPr/>
        </p:nvSpPr>
        <p:spPr>
          <a:xfrm>
            <a:off x="2525056" y="5289515"/>
            <a:ext cx="1296957" cy="307777"/>
          </a:xfrm>
          <a:prstGeom prst="rect">
            <a:avLst/>
          </a:prstGeom>
          <a:noFill/>
        </p:spPr>
        <p:txBody>
          <a:bodyPr wrap="square" rtlCol="0">
            <a:spAutoFit/>
          </a:bodyPr>
          <a:lstStyle/>
          <a:p>
            <a:pPr algn="ctr"/>
            <a:r>
              <a:rPr lang="en-US" altLang="ko-KR" sz="1400" b="1" dirty="0">
                <a:solidFill>
                  <a:srgbClr val="FF8601"/>
                </a:solidFill>
                <a:latin typeface="Arial" panose="020B0604020202020204" pitchFamily="34" charset="0"/>
                <a:cs typeface="Arial" panose="020B0604020202020204" pitchFamily="34" charset="0"/>
              </a:rPr>
              <a:t>Integral form</a:t>
            </a:r>
            <a:endParaRPr lang="ko-KR" altLang="en-US" sz="1400" b="1" dirty="0">
              <a:solidFill>
                <a:srgbClr val="FF8601"/>
              </a:solidFill>
              <a:latin typeface="Arial" panose="020B0604020202020204" pitchFamily="34" charset="0"/>
              <a:cs typeface="Arial" panose="020B0604020202020204" pitchFamily="34" charset="0"/>
            </a:endParaRPr>
          </a:p>
        </p:txBody>
      </p:sp>
      <p:cxnSp>
        <p:nvCxnSpPr>
          <p:cNvPr id="21" name="직선 연결선 20">
            <a:extLst>
              <a:ext uri="{FF2B5EF4-FFF2-40B4-BE49-F238E27FC236}">
                <a16:creationId xmlns:a16="http://schemas.microsoft.com/office/drawing/2014/main" id="{C1DFC392-CB60-2611-B41E-71F9D7A734E3}"/>
              </a:ext>
            </a:extLst>
          </p:cNvPr>
          <p:cNvCxnSpPr/>
          <p:nvPr/>
        </p:nvCxnSpPr>
        <p:spPr>
          <a:xfrm>
            <a:off x="878288" y="4314064"/>
            <a:ext cx="55961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직선 연결선 21">
            <a:extLst>
              <a:ext uri="{FF2B5EF4-FFF2-40B4-BE49-F238E27FC236}">
                <a16:creationId xmlns:a16="http://schemas.microsoft.com/office/drawing/2014/main" id="{87610EC8-2FEA-0404-C375-5B95BA6FF485}"/>
              </a:ext>
            </a:extLst>
          </p:cNvPr>
          <p:cNvCxnSpPr>
            <a:cxnSpLocks/>
          </p:cNvCxnSpPr>
          <p:nvPr/>
        </p:nvCxnSpPr>
        <p:spPr>
          <a:xfrm>
            <a:off x="1749145" y="4314064"/>
            <a:ext cx="21149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직선 연결선 22">
            <a:extLst>
              <a:ext uri="{FF2B5EF4-FFF2-40B4-BE49-F238E27FC236}">
                <a16:creationId xmlns:a16="http://schemas.microsoft.com/office/drawing/2014/main" id="{22B6DD0F-FF68-1CFD-42A8-CEF3BF4C86C7}"/>
              </a:ext>
            </a:extLst>
          </p:cNvPr>
          <p:cNvCxnSpPr>
            <a:cxnSpLocks/>
          </p:cNvCxnSpPr>
          <p:nvPr/>
        </p:nvCxnSpPr>
        <p:spPr>
          <a:xfrm>
            <a:off x="2470712" y="4314064"/>
            <a:ext cx="740229" cy="0"/>
          </a:xfrm>
          <a:prstGeom prst="line">
            <a:avLst/>
          </a:prstGeom>
          <a:ln w="190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26D081F-A5E0-7976-559C-43F13A22EF75}"/>
              </a:ext>
            </a:extLst>
          </p:cNvPr>
          <p:cNvSpPr txBox="1"/>
          <p:nvPr/>
        </p:nvSpPr>
        <p:spPr>
          <a:xfrm>
            <a:off x="2236033" y="4417062"/>
            <a:ext cx="1604867" cy="307777"/>
          </a:xfrm>
          <a:prstGeom prst="rect">
            <a:avLst/>
          </a:prstGeom>
          <a:noFill/>
        </p:spPr>
        <p:txBody>
          <a:bodyPr wrap="square" rtlCol="0">
            <a:spAutoFit/>
          </a:bodyPr>
          <a:lstStyle/>
          <a:p>
            <a:pPr algn="ctr"/>
            <a:r>
              <a:rPr lang="en-US" altLang="ko-KR" sz="1400" b="1" dirty="0">
                <a:solidFill>
                  <a:schemeClr val="accent6">
                    <a:lumMod val="60000"/>
                    <a:lumOff val="40000"/>
                  </a:schemeClr>
                </a:solidFill>
                <a:latin typeface="Arial" panose="020B0604020202020204" pitchFamily="34" charset="0"/>
                <a:cs typeface="Arial" panose="020B0604020202020204" pitchFamily="34" charset="0"/>
              </a:rPr>
              <a:t>Centrifugal force</a:t>
            </a:r>
            <a:endParaRPr lang="ko-KR" altLang="en-US" sz="1400" b="1"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A4DF965-7317-510F-1F46-4B38A2A2F148}"/>
              </a:ext>
            </a:extLst>
          </p:cNvPr>
          <p:cNvSpPr txBox="1"/>
          <p:nvPr/>
        </p:nvSpPr>
        <p:spPr>
          <a:xfrm>
            <a:off x="13495" y="4360231"/>
            <a:ext cx="1604867" cy="523220"/>
          </a:xfrm>
          <a:prstGeom prst="rect">
            <a:avLst/>
          </a:prstGeom>
          <a:noFill/>
        </p:spPr>
        <p:txBody>
          <a:bodyPr wrap="square" rtlCol="0">
            <a:spAutoFit/>
          </a:bodyPr>
          <a:lstStyle/>
          <a:p>
            <a:pPr algn="ctr"/>
            <a:r>
              <a:rPr lang="en-US" altLang="ko-KR" sz="1400" b="1" dirty="0">
                <a:solidFill>
                  <a:srgbClr val="FF0000"/>
                </a:solidFill>
                <a:latin typeface="Arial" panose="020B0604020202020204" pitchFamily="34" charset="0"/>
                <a:cs typeface="Arial" panose="020B0604020202020204" pitchFamily="34" charset="0"/>
              </a:rPr>
              <a:t>Pressure from barotropic </a:t>
            </a:r>
            <a:r>
              <a:rPr lang="en-US" altLang="ko-KR" sz="1400" b="1" dirty="0" err="1">
                <a:solidFill>
                  <a:srgbClr val="FF0000"/>
                </a:solidFill>
                <a:latin typeface="Arial" panose="020B0604020202020204" pitchFamily="34" charset="0"/>
                <a:cs typeface="Arial" panose="020B0604020202020204" pitchFamily="34" charset="0"/>
              </a:rPr>
              <a:t>EoS</a:t>
            </a:r>
            <a:endParaRPr lang="ko-KR" altLang="en-US" sz="1400" b="1" dirty="0">
              <a:solidFill>
                <a:srgbClr val="FF0000"/>
              </a:solidFill>
              <a:latin typeface="Arial" panose="020B0604020202020204" pitchFamily="34" charset="0"/>
              <a:cs typeface="Arial" panose="020B0604020202020204" pitchFamily="34" charset="0"/>
            </a:endParaRPr>
          </a:p>
        </p:txBody>
      </p:sp>
      <p:cxnSp>
        <p:nvCxnSpPr>
          <p:cNvPr id="26" name="직선 화살표 연결선 25">
            <a:extLst>
              <a:ext uri="{FF2B5EF4-FFF2-40B4-BE49-F238E27FC236}">
                <a16:creationId xmlns:a16="http://schemas.microsoft.com/office/drawing/2014/main" id="{735853DC-E4B2-A790-FC7D-FD121C72F158}"/>
              </a:ext>
            </a:extLst>
          </p:cNvPr>
          <p:cNvCxnSpPr>
            <a:cxnSpLocks/>
          </p:cNvCxnSpPr>
          <p:nvPr/>
        </p:nvCxnSpPr>
        <p:spPr>
          <a:xfrm>
            <a:off x="1845561" y="4314064"/>
            <a:ext cx="0" cy="632362"/>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4315E2F-F559-0F22-02B9-5F648C18D125}"/>
              </a:ext>
            </a:extLst>
          </p:cNvPr>
          <p:cNvSpPr txBox="1"/>
          <p:nvPr/>
        </p:nvSpPr>
        <p:spPr>
          <a:xfrm>
            <a:off x="681008" y="4987818"/>
            <a:ext cx="1604867" cy="523220"/>
          </a:xfrm>
          <a:prstGeom prst="rect">
            <a:avLst/>
          </a:prstGeom>
          <a:noFill/>
        </p:spPr>
        <p:txBody>
          <a:bodyPr wrap="square" rtlCol="0">
            <a:spAutoFit/>
          </a:bodyPr>
          <a:lstStyle/>
          <a:p>
            <a:pPr algn="ctr"/>
            <a:r>
              <a:rPr lang="en-US" altLang="ko-KR" sz="1400" b="1" dirty="0">
                <a:solidFill>
                  <a:srgbClr val="FF8601"/>
                </a:solidFill>
                <a:latin typeface="Arial" panose="020B0604020202020204" pitchFamily="34" charset="0"/>
                <a:cs typeface="Arial" panose="020B0604020202020204" pitchFamily="34" charset="0"/>
              </a:rPr>
              <a:t>Gravitational Potential</a:t>
            </a:r>
            <a:endParaRPr lang="ko-KR" altLang="en-US" sz="1400" b="1" dirty="0">
              <a:solidFill>
                <a:srgbClr val="FF860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DAE0C0E-9633-1EBA-4CFD-29F35828A9E1}"/>
                  </a:ext>
                </a:extLst>
              </p:cNvPr>
              <p:cNvSpPr txBox="1"/>
              <p:nvPr/>
            </p:nvSpPr>
            <p:spPr>
              <a:xfrm>
                <a:off x="685236" y="5495555"/>
                <a:ext cx="1604867" cy="3755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ko-KR" i="1" smtClean="0">
                              <a:solidFill>
                                <a:srgbClr val="FF8601"/>
                              </a:solidFill>
                              <a:latin typeface="Cambria Math" panose="02040503050406030204" pitchFamily="18" charset="0"/>
                            </a:rPr>
                          </m:ctrlPr>
                        </m:sSupPr>
                        <m:e>
                          <m:r>
                            <a:rPr lang="ko-KR" altLang="en-US" b="0" i="1" smtClean="0">
                              <a:solidFill>
                                <a:srgbClr val="FF8601"/>
                              </a:solidFill>
                              <a:latin typeface="Cambria Math" panose="02040503050406030204" pitchFamily="18" charset="0"/>
                            </a:rPr>
                            <m:t>𝛻</m:t>
                          </m:r>
                        </m:e>
                        <m:sup>
                          <m:r>
                            <a:rPr lang="en-US" altLang="ko-KR" b="0" i="1" smtClean="0">
                              <a:solidFill>
                                <a:srgbClr val="FF8601"/>
                              </a:solidFill>
                              <a:latin typeface="Cambria Math" panose="02040503050406030204" pitchFamily="18" charset="0"/>
                            </a:rPr>
                            <m:t>2</m:t>
                          </m:r>
                        </m:sup>
                      </m:sSup>
                      <m:r>
                        <a:rPr lang="el-GR" altLang="ko-KR" b="0" i="1" smtClean="0">
                          <a:solidFill>
                            <a:srgbClr val="FF8601"/>
                          </a:solidFill>
                          <a:latin typeface="Cambria Math" panose="02040503050406030204" pitchFamily="18" charset="0"/>
                          <a:ea typeface="Cambria Math" panose="02040503050406030204" pitchFamily="18" charset="0"/>
                        </a:rPr>
                        <m:t>𝛷</m:t>
                      </m:r>
                      <m:r>
                        <a:rPr lang="en-US" altLang="ko-KR" b="0" i="1" smtClean="0">
                          <a:solidFill>
                            <a:srgbClr val="FF8601"/>
                          </a:solidFill>
                          <a:latin typeface="Cambria Math" panose="02040503050406030204" pitchFamily="18" charset="0"/>
                          <a:ea typeface="Cambria Math" panose="02040503050406030204" pitchFamily="18" charset="0"/>
                        </a:rPr>
                        <m:t>=4</m:t>
                      </m:r>
                      <m:r>
                        <a:rPr lang="ko-KR" altLang="en-US" b="0" i="1" smtClean="0">
                          <a:solidFill>
                            <a:srgbClr val="FF8601"/>
                          </a:solidFill>
                          <a:latin typeface="Cambria Math" panose="02040503050406030204" pitchFamily="18" charset="0"/>
                          <a:ea typeface="Cambria Math" panose="02040503050406030204" pitchFamily="18" charset="0"/>
                        </a:rPr>
                        <m:t>𝜋</m:t>
                      </m:r>
                      <m:r>
                        <a:rPr lang="en-US" altLang="ko-KR" b="0" i="1" smtClean="0">
                          <a:solidFill>
                            <a:srgbClr val="FF8601"/>
                          </a:solidFill>
                          <a:latin typeface="Cambria Math" panose="02040503050406030204" pitchFamily="18" charset="0"/>
                          <a:ea typeface="Cambria Math" panose="02040503050406030204" pitchFamily="18" charset="0"/>
                        </a:rPr>
                        <m:t>𝐺</m:t>
                      </m:r>
                      <m:r>
                        <a:rPr lang="ko-KR" altLang="en-US" b="0" i="1" smtClean="0">
                          <a:solidFill>
                            <a:srgbClr val="FF8601"/>
                          </a:solidFill>
                          <a:latin typeface="Cambria Math" panose="02040503050406030204" pitchFamily="18" charset="0"/>
                          <a:ea typeface="Cambria Math" panose="02040503050406030204" pitchFamily="18" charset="0"/>
                        </a:rPr>
                        <m:t>𝜌</m:t>
                      </m:r>
                    </m:oMath>
                  </m:oMathPara>
                </a14:m>
                <a:endParaRPr lang="ko-KR" altLang="en-US" dirty="0">
                  <a:solidFill>
                    <a:srgbClr val="FF8601"/>
                  </a:solidFill>
                </a:endParaRPr>
              </a:p>
            </p:txBody>
          </p:sp>
        </mc:Choice>
        <mc:Fallback xmlns="">
          <p:sp>
            <p:nvSpPr>
              <p:cNvPr id="28" name="TextBox 27">
                <a:extLst>
                  <a:ext uri="{FF2B5EF4-FFF2-40B4-BE49-F238E27FC236}">
                    <a16:creationId xmlns:a16="http://schemas.microsoft.com/office/drawing/2014/main" id="{1DAE0C0E-9633-1EBA-4CFD-29F35828A9E1}"/>
                  </a:ext>
                </a:extLst>
              </p:cNvPr>
              <p:cNvSpPr txBox="1">
                <a:spLocks noRot="1" noChangeAspect="1" noMove="1" noResize="1" noEditPoints="1" noAdjustHandles="1" noChangeArrowheads="1" noChangeShapeType="1" noTextEdit="1"/>
              </p:cNvSpPr>
              <p:nvPr/>
            </p:nvSpPr>
            <p:spPr>
              <a:xfrm>
                <a:off x="685236" y="5495555"/>
                <a:ext cx="1604867" cy="375552"/>
              </a:xfrm>
              <a:prstGeom prst="rect">
                <a:avLst/>
              </a:prstGeom>
              <a:blipFill>
                <a:blip r:embed="rId8"/>
                <a:stretch>
                  <a:fillRect b="-4918"/>
                </a:stretch>
              </a:blipFill>
            </p:spPr>
            <p:txBody>
              <a:bodyPr/>
              <a:lstStyle/>
              <a:p>
                <a:r>
                  <a:rPr lang="ko-KR" altLang="en-US">
                    <a:noFill/>
                  </a:rPr>
                  <a:t> </a:t>
                </a:r>
              </a:p>
            </p:txBody>
          </p:sp>
        </mc:Fallback>
      </mc:AlternateContent>
      <p:sp>
        <p:nvSpPr>
          <p:cNvPr id="29" name="TextBox 28">
            <a:extLst>
              <a:ext uri="{FF2B5EF4-FFF2-40B4-BE49-F238E27FC236}">
                <a16:creationId xmlns:a16="http://schemas.microsoft.com/office/drawing/2014/main" id="{B5BD134D-E197-5814-F44A-2223F6193E8A}"/>
              </a:ext>
            </a:extLst>
          </p:cNvPr>
          <p:cNvSpPr txBox="1"/>
          <p:nvPr/>
        </p:nvSpPr>
        <p:spPr>
          <a:xfrm>
            <a:off x="560827" y="5799523"/>
            <a:ext cx="1754160" cy="307777"/>
          </a:xfrm>
          <a:prstGeom prst="rect">
            <a:avLst/>
          </a:prstGeom>
          <a:noFill/>
        </p:spPr>
        <p:txBody>
          <a:bodyPr wrap="square" rtlCol="0">
            <a:spAutoFit/>
          </a:bodyPr>
          <a:lstStyle/>
          <a:p>
            <a:pPr algn="ctr"/>
            <a:r>
              <a:rPr lang="en-US" altLang="ko-KR" sz="1400" dirty="0">
                <a:solidFill>
                  <a:srgbClr val="FF8601"/>
                </a:solidFill>
                <a:latin typeface="Arial" panose="020B0604020202020204" pitchFamily="34" charset="0"/>
                <a:cs typeface="Arial" panose="020B0604020202020204" pitchFamily="34" charset="0"/>
              </a:rPr>
              <a:t>Poisson’s equation</a:t>
            </a:r>
            <a:endParaRPr lang="ko-KR" altLang="en-US" sz="1400" dirty="0">
              <a:solidFill>
                <a:srgbClr val="FF8601"/>
              </a:solidFill>
              <a:latin typeface="Arial" panose="020B0604020202020204" pitchFamily="34" charset="0"/>
              <a:cs typeface="Arial" panose="020B0604020202020204" pitchFamily="34" charset="0"/>
            </a:endParaRPr>
          </a:p>
        </p:txBody>
      </p:sp>
      <p:sp>
        <p:nvSpPr>
          <p:cNvPr id="30" name="화살표: 오른쪽 29">
            <a:extLst>
              <a:ext uri="{FF2B5EF4-FFF2-40B4-BE49-F238E27FC236}">
                <a16:creationId xmlns:a16="http://schemas.microsoft.com/office/drawing/2014/main" id="{E52D365D-FCD1-124F-9981-AF31B89B94EB}"/>
              </a:ext>
            </a:extLst>
          </p:cNvPr>
          <p:cNvSpPr/>
          <p:nvPr/>
        </p:nvSpPr>
        <p:spPr>
          <a:xfrm>
            <a:off x="2339865" y="5784796"/>
            <a:ext cx="273698" cy="211282"/>
          </a:xfrm>
          <a:prstGeom prst="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02" name="폭발: 8pt 101">
            <a:extLst>
              <a:ext uri="{FF2B5EF4-FFF2-40B4-BE49-F238E27FC236}">
                <a16:creationId xmlns:a16="http://schemas.microsoft.com/office/drawing/2014/main" id="{58088802-E36E-2F60-7B1E-419E7359B618}"/>
              </a:ext>
            </a:extLst>
          </p:cNvPr>
          <p:cNvSpPr/>
          <p:nvPr/>
        </p:nvSpPr>
        <p:spPr>
          <a:xfrm>
            <a:off x="4652254" y="3904255"/>
            <a:ext cx="653125" cy="653125"/>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 name="TextBox 102">
            <a:extLst>
              <a:ext uri="{FF2B5EF4-FFF2-40B4-BE49-F238E27FC236}">
                <a16:creationId xmlns:a16="http://schemas.microsoft.com/office/drawing/2014/main" id="{9A903E35-4772-3453-45AE-FE5A54ED9F7E}"/>
              </a:ext>
            </a:extLst>
          </p:cNvPr>
          <p:cNvSpPr txBox="1"/>
          <p:nvPr/>
        </p:nvSpPr>
        <p:spPr>
          <a:xfrm>
            <a:off x="5068426" y="4219915"/>
            <a:ext cx="3795109" cy="1477328"/>
          </a:xfrm>
          <a:prstGeom prst="rect">
            <a:avLst/>
          </a:prstGeom>
          <a:noFill/>
          <a:ln w="38100">
            <a:solidFill>
              <a:srgbClr val="FF0000"/>
            </a:solidFill>
            <a:prstDash val="sysDash"/>
          </a:ln>
        </p:spPr>
        <p:txBody>
          <a:bodyPr wrap="square" rtlCol="0">
            <a:spAutoFit/>
          </a:bodyPr>
          <a:lstStyle/>
          <a:p>
            <a:r>
              <a:rPr lang="en-US" altLang="ko-KR" dirty="0">
                <a:latin typeface="Arial" panose="020B0604020202020204" pitchFamily="34" charset="0"/>
                <a:cs typeface="Arial" panose="020B0604020202020204" pitchFamily="34" charset="0"/>
              </a:rPr>
              <a:t> </a:t>
            </a:r>
            <a:r>
              <a:rPr lang="en-US" altLang="ko-KR" dirty="0" err="1">
                <a:latin typeface="Arial" panose="020B0604020202020204" pitchFamily="34" charset="0"/>
                <a:cs typeface="Arial" panose="020B0604020202020204" pitchFamily="34" charset="0"/>
              </a:rPr>
              <a:t>Hachisu</a:t>
            </a:r>
            <a:r>
              <a:rPr lang="en-US" altLang="ko-KR" dirty="0">
                <a:latin typeface="Arial" panose="020B0604020202020204" pitchFamily="34" charset="0"/>
                <a:cs typeface="Arial" panose="020B0604020202020204" pitchFamily="34" charset="0"/>
              </a:rPr>
              <a:t> developed method for rotating compact objects using </a:t>
            </a:r>
            <a:r>
              <a:rPr lang="en-US" altLang="ko-KR" b="1" u="sng" dirty="0">
                <a:solidFill>
                  <a:srgbClr val="00B050"/>
                </a:solidFill>
                <a:latin typeface="Arial" panose="020B0604020202020204" pitchFamily="34" charset="0"/>
                <a:cs typeface="Arial" panose="020B0604020202020204" pitchFamily="34" charset="0"/>
              </a:rPr>
              <a:t>integral form</a:t>
            </a:r>
            <a:r>
              <a:rPr lang="en-US" altLang="ko-KR" dirty="0">
                <a:latin typeface="Arial" panose="020B0604020202020204" pitchFamily="34" charset="0"/>
                <a:cs typeface="Arial" panose="020B0604020202020204" pitchFamily="34" charset="0"/>
              </a:rPr>
              <a:t> of Poisson’s equation. Equilibrium condition can be solved </a:t>
            </a:r>
            <a:r>
              <a:rPr lang="en-US" altLang="ko-KR" b="1" u="sng" dirty="0">
                <a:solidFill>
                  <a:srgbClr val="00B050"/>
                </a:solidFill>
                <a:latin typeface="Arial" panose="020B0604020202020204" pitchFamily="34" charset="0"/>
                <a:cs typeface="Arial" panose="020B0604020202020204" pitchFamily="34" charset="0"/>
              </a:rPr>
              <a:t>self-consistently</a:t>
            </a:r>
            <a:r>
              <a:rPr lang="en-US" altLang="ko-KR" dirty="0">
                <a:latin typeface="Arial" panose="020B0604020202020204" pitchFamily="34" charset="0"/>
                <a:cs typeface="Arial" panose="020B0604020202020204" pitchFamily="34" charset="0"/>
              </a:rPr>
              <a:t>.</a:t>
            </a:r>
            <a:endParaRPr lang="ko-KR" altLang="en-US" dirty="0">
              <a:latin typeface="Arial" panose="020B0604020202020204" pitchFamily="34" charset="0"/>
              <a:cs typeface="Arial" panose="020B0604020202020204" pitchFamily="34" charset="0"/>
            </a:endParaRPr>
          </a:p>
        </p:txBody>
      </p:sp>
      <p:sp>
        <p:nvSpPr>
          <p:cNvPr id="104" name="TextBox 103">
            <a:extLst>
              <a:ext uri="{FF2B5EF4-FFF2-40B4-BE49-F238E27FC236}">
                <a16:creationId xmlns:a16="http://schemas.microsoft.com/office/drawing/2014/main" id="{92778F6B-255F-DE6B-2FD3-8312C28798DB}"/>
              </a:ext>
            </a:extLst>
          </p:cNvPr>
          <p:cNvSpPr txBox="1"/>
          <p:nvPr/>
        </p:nvSpPr>
        <p:spPr>
          <a:xfrm>
            <a:off x="5205532" y="3852564"/>
            <a:ext cx="1736675" cy="338554"/>
          </a:xfrm>
          <a:prstGeom prst="rect">
            <a:avLst/>
          </a:prstGeom>
          <a:noFill/>
        </p:spPr>
        <p:txBody>
          <a:bodyPr wrap="square" rtlCol="0">
            <a:spAutoFit/>
          </a:bodyPr>
          <a:lstStyle/>
          <a:p>
            <a:r>
              <a:rPr lang="en-US" altLang="ko-KR" sz="1600" dirty="0">
                <a:solidFill>
                  <a:srgbClr val="FF0000"/>
                </a:solidFill>
                <a:latin typeface="Arial" panose="020B0604020202020204" pitchFamily="34" charset="0"/>
                <a:cs typeface="Arial" panose="020B0604020202020204" pitchFamily="34" charset="0"/>
              </a:rPr>
              <a:t>Key Points !</a:t>
            </a:r>
            <a:endParaRPr lang="ko-KR" altLang="en-US" sz="1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2115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6CE17E-32C2-BC5E-3D63-2F63845D43EB}"/>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1938E11B-FF22-B30F-83B6-E76442E102E8}"/>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80BDEF57-A839-3212-565A-12832FB6F7B9}"/>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E7E73457-AF9B-AF06-4296-60A12E73583B}"/>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811CBA45-531E-6A47-0CD8-EE35857B5F0C}"/>
              </a:ext>
            </a:extLst>
          </p:cNvPr>
          <p:cNvSpPr txBox="1"/>
          <p:nvPr/>
        </p:nvSpPr>
        <p:spPr>
          <a:xfrm>
            <a:off x="8789033" y="6336269"/>
            <a:ext cx="556123"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16</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6E639860-B6A0-E212-5D76-20F9895EC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630BB498-9251-241A-DFFC-527E3B45B6ED}"/>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7CF391D2-8299-A3A5-EEB1-35148800C6B1}"/>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AC921D46-472F-4885-D09C-0ED73D71FE53}"/>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9D240F8C-14F1-2B75-B3FA-31DB41DE88B4}"/>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8B51D8F8-2F21-E971-7777-C99F54A7EAB0}"/>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2794C7A7-BF57-6DF7-71B0-97B572C5E4E7}"/>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7A6D273A-93E3-12CC-070B-4504F7803733}"/>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A16EC7C6-2736-BFD4-B368-47B75BE78C64}"/>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176B9A43-B2CA-7AE2-869D-DA451647B575}"/>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4F39CACC-A39E-135C-333D-9581DD71CA8B}"/>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EDBA6530-ACDC-F028-6D06-D05482C65844}"/>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36AD8C52-77CE-D41E-2E73-D65384143588}"/>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3A73D8AB-1D5C-8EC7-89C4-D9586580BDA8}"/>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E8E26275-9862-2C53-B932-A0D9D36ED770}"/>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29DE3FF9-3D4C-F4BA-7ADC-5A664F6DDBF1}"/>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335EA7AE-8F07-D24F-EE55-01F46B70511D}"/>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E824A8E7-958F-6807-740E-BDE6104C531E}"/>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1A7BB68D-FC0D-90C0-4A57-DB2C9E4EA6DE}"/>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BABDF12E-DC7D-2745-017B-33B863208120}"/>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A5915940-6D8D-0E28-CBA9-21FFFA3E89A9}"/>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C0C27519-FF57-2334-2E5E-8EB764C1D25A}"/>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7FFDF3D8-FD32-1977-CCF6-26B4DD8237FA}"/>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2AFA3F30-EC81-C7AE-79CC-5C7D98278FB9}"/>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87C82B01-5BA2-F47B-D2F9-234B8F6F3F87}"/>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A034774C-2A60-9E95-6E04-92F2F0EC7B46}"/>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E592A268-24D3-7332-2A91-6C10C5A5BA02}"/>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B6A852C7-0D17-7134-AA9D-A22F0F7F0023}"/>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046C1659-3EE3-D370-16CF-1A1CFA4ABD97}"/>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DE6916D8-0BC8-6683-56E1-48D9970AB49D}"/>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3493D17B-BA6A-CD7C-1986-57FD7E902CB3}"/>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30A40BD0-39CC-D716-EF00-2521EA960D10}"/>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17553FEA-F6F5-6DE3-D6A2-99D7EFFC0A1C}"/>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914F8BE4-EDB3-7949-6D6F-7DDBDB5A0F43}"/>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276F7533-5705-32EC-3D45-EB40663DEF84}"/>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F57D970F-B15E-1781-56CD-6133605D28BC}"/>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A7532300-F29F-B1CB-5E00-42E8A91CD5DC}"/>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0B94D698-BB26-F390-1743-2167FE2DB4EB}"/>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BB0CACEF-EA56-12A6-B569-E9ED7879D41D}"/>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BE2C6479-2116-334B-3D7E-1EB9DC55252D}"/>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35FCD1BA-AD23-0B67-5C85-D0225F64FEE5}"/>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C5628C7C-E697-7738-F5CD-5CA600C17FC2}"/>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72191913-FB1D-7024-5380-06FBB07FC8E3}"/>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1961639B-5BD6-B29A-93F6-C652D98EDE28}"/>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075C93AE-DF65-D43A-EF57-8A75C8924611}"/>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DC58FB80-7AF7-7521-C252-160C5CF52891}"/>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5DE81BD0-F0C6-82AC-CCDD-43BF3BDE865D}"/>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92055391-69B4-B4FE-BDFF-59B53ADA42C2}"/>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D650F461-9122-BCF5-7001-C7792D353A97}"/>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826C3F02-4E61-9A06-92DE-247D4B250045}"/>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166F338A-58FD-0F78-30A4-322B854C34DC}"/>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B3592308-5DAF-A6BB-BD79-0F64EB86F88D}"/>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16A89B8E-39BC-1695-56ED-260ACE0CA84D}"/>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4101D12C-8DEA-1E64-A3A7-B10F15E3981D}"/>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473027D2-3CE7-EB4F-0415-D93337CBE192}"/>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4696DE7E-29E5-A3DD-EB1C-EAE92E3C2073}"/>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60ECF0F3-3042-ACE4-396A-EAD1BBE5B2B9}"/>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754812D4-06AB-F13B-0C4C-224F528A5931}"/>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336EC856-F1E5-5C66-83BD-B98D09727B90}"/>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73" name="화살표: 아래쪽 72">
            <a:extLst>
              <a:ext uri="{FF2B5EF4-FFF2-40B4-BE49-F238E27FC236}">
                <a16:creationId xmlns:a16="http://schemas.microsoft.com/office/drawing/2014/main" id="{99062F20-DE05-4B4A-384E-28349C7265D2}"/>
              </a:ext>
            </a:extLst>
          </p:cNvPr>
          <p:cNvSpPr/>
          <p:nvPr/>
        </p:nvSpPr>
        <p:spPr>
          <a:xfrm>
            <a:off x="8222647" y="4762697"/>
            <a:ext cx="431728" cy="334202"/>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 name="TextBox 2">
            <a:extLst>
              <a:ext uri="{FF2B5EF4-FFF2-40B4-BE49-F238E27FC236}">
                <a16:creationId xmlns:a16="http://schemas.microsoft.com/office/drawing/2014/main" id="{029914E8-642F-51C1-8701-A3958C61B4B9}"/>
              </a:ext>
            </a:extLst>
          </p:cNvPr>
          <p:cNvSpPr txBox="1"/>
          <p:nvPr/>
        </p:nvSpPr>
        <p:spPr>
          <a:xfrm>
            <a:off x="41918" y="79007"/>
            <a:ext cx="4195780"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Models of Neutron Stars</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6" name="사각형: 둥근 모서리 5">
            <a:extLst>
              <a:ext uri="{FF2B5EF4-FFF2-40B4-BE49-F238E27FC236}">
                <a16:creationId xmlns:a16="http://schemas.microsoft.com/office/drawing/2014/main" id="{70B22357-B152-3726-5BA2-67D153FC6FE3}"/>
              </a:ext>
            </a:extLst>
          </p:cNvPr>
          <p:cNvSpPr/>
          <p:nvPr/>
        </p:nvSpPr>
        <p:spPr>
          <a:xfrm>
            <a:off x="5393357" y="4899390"/>
            <a:ext cx="3373451" cy="1285525"/>
          </a:xfrm>
          <a:prstGeom prst="roundRect">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solidFill>
            </a:endParaRPr>
          </a:p>
        </p:txBody>
      </p:sp>
      <p:sp>
        <p:nvSpPr>
          <p:cNvPr id="7" name="TextBox 6">
            <a:extLst>
              <a:ext uri="{FF2B5EF4-FFF2-40B4-BE49-F238E27FC236}">
                <a16:creationId xmlns:a16="http://schemas.microsoft.com/office/drawing/2014/main" id="{660CFE95-3C95-86E6-609B-BD256DC56C7A}"/>
              </a:ext>
            </a:extLst>
          </p:cNvPr>
          <p:cNvSpPr txBox="1"/>
          <p:nvPr/>
        </p:nvSpPr>
        <p:spPr>
          <a:xfrm>
            <a:off x="431248" y="1315847"/>
            <a:ext cx="2892492" cy="369332"/>
          </a:xfrm>
          <a:prstGeom prst="rect">
            <a:avLst/>
          </a:prstGeom>
          <a:noFill/>
        </p:spPr>
        <p:txBody>
          <a:bodyPr wrap="square" rtlCol="0">
            <a:spAutoFit/>
          </a:bodyPr>
          <a:lstStyle/>
          <a:p>
            <a:r>
              <a:rPr lang="en-US" altLang="ko-KR" b="1" dirty="0">
                <a:latin typeface="Arial" panose="020B0604020202020204" pitchFamily="34" charset="0"/>
                <a:ea typeface="맑은 고딕" panose="020B0503020000020004" pitchFamily="50" charset="-127"/>
                <a:cs typeface="Arial" panose="020B0604020202020204" pitchFamily="34" charset="0"/>
              </a:rPr>
              <a:t>◇ Iteration Procedure</a:t>
            </a:r>
            <a:endParaRPr lang="ko-KR" altLang="en-US" b="1" dirty="0">
              <a:latin typeface="Arial" panose="020B0604020202020204" pitchFamily="34" charset="0"/>
              <a:cs typeface="Arial" panose="020B0604020202020204" pitchFamily="34" charset="0"/>
            </a:endParaRPr>
          </a:p>
        </p:txBody>
      </p:sp>
      <p:sp>
        <p:nvSpPr>
          <p:cNvPr id="8" name="타원 7">
            <a:extLst>
              <a:ext uri="{FF2B5EF4-FFF2-40B4-BE49-F238E27FC236}">
                <a16:creationId xmlns:a16="http://schemas.microsoft.com/office/drawing/2014/main" id="{E0BA193F-DFE1-E00F-9548-691794E63C4F}"/>
              </a:ext>
            </a:extLst>
          </p:cNvPr>
          <p:cNvSpPr/>
          <p:nvPr/>
        </p:nvSpPr>
        <p:spPr>
          <a:xfrm>
            <a:off x="1008024" y="2524668"/>
            <a:ext cx="1446245" cy="1129004"/>
          </a:xfrm>
          <a:prstGeom prst="ellipse">
            <a:avLst/>
          </a:prstGeom>
          <a:gradFill flip="none" rotWithShape="1">
            <a:gsLst>
              <a:gs pos="0">
                <a:schemeClr val="tx1">
                  <a:lumMod val="75000"/>
                  <a:lumOff val="25000"/>
                </a:schemeClr>
              </a:gs>
              <a:gs pos="50000">
                <a:schemeClr val="tx1">
                  <a:lumMod val="50000"/>
                  <a:lumOff val="50000"/>
                </a:schemeClr>
              </a:gs>
              <a:gs pos="100000">
                <a:schemeClr val="bg1">
                  <a:lumMod val="8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1D261EC-A495-BEB3-7C94-53699F965F6E}"/>
                  </a:ext>
                </a:extLst>
              </p:cNvPr>
              <p:cNvSpPr txBox="1"/>
              <p:nvPr/>
            </p:nvSpPr>
            <p:spPr>
              <a:xfrm>
                <a:off x="2503023" y="2118735"/>
                <a:ext cx="4940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solidFill>
                                <a:schemeClr val="tx1"/>
                              </a:solidFill>
                              <a:latin typeface="Cambria Math" panose="02040503050406030204" pitchFamily="18" charset="0"/>
                            </a:rPr>
                          </m:ctrlPr>
                        </m:sSubPr>
                        <m:e>
                          <m:r>
                            <a:rPr lang="ko-KR" altLang="en-US" i="1" smtClean="0">
                              <a:solidFill>
                                <a:schemeClr val="tx1"/>
                              </a:solidFill>
                              <a:latin typeface="Cambria Math" panose="02040503050406030204" pitchFamily="18" charset="0"/>
                            </a:rPr>
                            <m:t>𝜌</m:t>
                          </m:r>
                        </m:e>
                        <m:sub>
                          <m:r>
                            <a:rPr lang="en-US" altLang="ko-KR" b="0" i="1" smtClean="0">
                              <a:solidFill>
                                <a:schemeClr val="tx1"/>
                              </a:solidFill>
                              <a:latin typeface="Cambria Math" panose="02040503050406030204" pitchFamily="18" charset="0"/>
                            </a:rPr>
                            <m:t>𝑖</m:t>
                          </m:r>
                        </m:sub>
                      </m:sSub>
                    </m:oMath>
                  </m:oMathPara>
                </a14:m>
                <a:endParaRPr lang="en-US" altLang="ko-KR" b="0" dirty="0">
                  <a:solidFill>
                    <a:schemeClr val="tx1"/>
                  </a:solidFill>
                </a:endParaRPr>
              </a:p>
            </p:txBody>
          </p:sp>
        </mc:Choice>
        <mc:Fallback xmlns="">
          <p:sp>
            <p:nvSpPr>
              <p:cNvPr id="9" name="TextBox 8">
                <a:extLst>
                  <a:ext uri="{FF2B5EF4-FFF2-40B4-BE49-F238E27FC236}">
                    <a16:creationId xmlns:a16="http://schemas.microsoft.com/office/drawing/2014/main" id="{21D261EC-A495-BEB3-7C94-53699F965F6E}"/>
                  </a:ext>
                </a:extLst>
              </p:cNvPr>
              <p:cNvSpPr txBox="1">
                <a:spLocks noRot="1" noChangeAspect="1" noMove="1" noResize="1" noEditPoints="1" noAdjustHandles="1" noChangeArrowheads="1" noChangeShapeType="1" noTextEdit="1"/>
              </p:cNvSpPr>
              <p:nvPr/>
            </p:nvSpPr>
            <p:spPr>
              <a:xfrm>
                <a:off x="2503023" y="2118735"/>
                <a:ext cx="494084" cy="369332"/>
              </a:xfrm>
              <a:prstGeom prst="rect">
                <a:avLst/>
              </a:prstGeom>
              <a:blipFill>
                <a:blip r:embed="rId4"/>
                <a:stretch>
                  <a:fillRect b="-66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3BF8249-9268-3E51-3886-F6D40BBA2C4D}"/>
                  </a:ext>
                </a:extLst>
              </p:cNvPr>
              <p:cNvSpPr txBox="1"/>
              <p:nvPr/>
            </p:nvSpPr>
            <p:spPr>
              <a:xfrm>
                <a:off x="6612761" y="2178739"/>
                <a:ext cx="1083129" cy="307777"/>
              </a:xfrm>
              <a:prstGeom prst="rect">
                <a:avLst/>
              </a:prstGeom>
              <a:noFill/>
            </p:spPr>
            <p:txBody>
              <a:bodyPr wrap="square" rtlCol="0">
                <a:spAutoFit/>
              </a:bodyPr>
              <a:lstStyle/>
              <a:p>
                <a14:m>
                  <m:oMath xmlns:m="http://schemas.openxmlformats.org/officeDocument/2006/math">
                    <m:sSub>
                      <m:sSubPr>
                        <m:ctrlPr>
                          <a:rPr lang="en-US" altLang="ko-KR" sz="1400" b="0" i="1" smtClean="0">
                            <a:solidFill>
                              <a:schemeClr val="tx1"/>
                            </a:solidFill>
                            <a:latin typeface="Cambria Math" panose="02040503050406030204" pitchFamily="18" charset="0"/>
                            <a:ea typeface="Cambria Math" panose="02040503050406030204" pitchFamily="18" charset="0"/>
                          </a:rPr>
                        </m:ctrlPr>
                      </m:sSubPr>
                      <m:e>
                        <m:r>
                          <m:rPr>
                            <m:sty m:val="p"/>
                          </m:rPr>
                          <a:rPr lang="el-GR" altLang="ko-KR" sz="1400" b="0" i="1" smtClean="0">
                            <a:solidFill>
                              <a:schemeClr val="tx1"/>
                            </a:solidFill>
                            <a:latin typeface="Cambria Math" panose="02040503050406030204" pitchFamily="18" charset="0"/>
                            <a:ea typeface="Cambria Math" panose="02040503050406030204" pitchFamily="18" charset="0"/>
                          </a:rPr>
                          <m:t>Φ</m:t>
                        </m:r>
                      </m:e>
                      <m:sub>
                        <m:r>
                          <a:rPr lang="en-US" altLang="ko-KR" sz="1400" b="0" i="1" smtClean="0">
                            <a:solidFill>
                              <a:schemeClr val="tx1"/>
                            </a:solidFill>
                            <a:latin typeface="Cambria Math" panose="02040503050406030204" pitchFamily="18" charset="0"/>
                            <a:ea typeface="Cambria Math" panose="02040503050406030204" pitchFamily="18" charset="0"/>
                          </a:rPr>
                          <m:t>𝑖</m:t>
                        </m:r>
                      </m:sub>
                    </m:sSub>
                  </m:oMath>
                </a14:m>
                <a:r>
                  <a:rPr lang="en-US" altLang="ko-KR" sz="1400" dirty="0">
                    <a:solidFill>
                      <a:schemeClr val="tx1"/>
                    </a:solidFill>
                    <a:ea typeface="Cambria Math" panose="02040503050406030204" pitchFamily="18" charset="0"/>
                  </a:rPr>
                  <a:t> </a:t>
                </a:r>
                <a14:m>
                  <m:oMath xmlns:m="http://schemas.openxmlformats.org/officeDocument/2006/math">
                    <m:r>
                      <a:rPr lang="en-US" altLang="ko-KR" sz="1400" i="1">
                        <a:solidFill>
                          <a:schemeClr val="tx1"/>
                        </a:solidFill>
                        <a:latin typeface="Cambria Math" panose="02040503050406030204" pitchFamily="18" charset="0"/>
                        <a:ea typeface="Cambria Math" panose="02040503050406030204" pitchFamily="18" charset="0"/>
                      </a:rPr>
                      <m:t>(</m:t>
                    </m:r>
                    <m:sSup>
                      <m:sSupPr>
                        <m:ctrlPr>
                          <a:rPr lang="en-US" altLang="ko-KR" sz="1400" i="1">
                            <a:solidFill>
                              <a:schemeClr val="tx1"/>
                            </a:solidFill>
                            <a:latin typeface="Cambria Math" panose="02040503050406030204" pitchFamily="18" charset="0"/>
                            <a:ea typeface="Cambria Math" panose="02040503050406030204" pitchFamily="18" charset="0"/>
                          </a:rPr>
                        </m:ctrlPr>
                      </m:sSupPr>
                      <m:e>
                        <m:r>
                          <a:rPr lang="ko-KR" altLang="en-US" sz="1400" i="1">
                            <a:solidFill>
                              <a:schemeClr val="tx1"/>
                            </a:solidFill>
                            <a:latin typeface="Cambria Math" panose="02040503050406030204" pitchFamily="18" charset="0"/>
                            <a:ea typeface="Cambria Math" panose="02040503050406030204" pitchFamily="18" charset="0"/>
                          </a:rPr>
                          <m:t>𝜇</m:t>
                        </m:r>
                      </m:e>
                      <m:sup>
                        <m:r>
                          <a:rPr lang="en-US" altLang="ko-KR" sz="1400" i="1">
                            <a:solidFill>
                              <a:schemeClr val="tx1"/>
                            </a:solidFill>
                            <a:latin typeface="Cambria Math" panose="02040503050406030204" pitchFamily="18" charset="0"/>
                            <a:ea typeface="Cambria Math" panose="02040503050406030204" pitchFamily="18" charset="0"/>
                          </a:rPr>
                          <m:t>′</m:t>
                        </m:r>
                      </m:sup>
                    </m:sSup>
                    <m:r>
                      <a:rPr lang="en-US" altLang="ko-KR" sz="1400" i="1">
                        <a:solidFill>
                          <a:schemeClr val="tx1"/>
                        </a:solidFill>
                        <a:latin typeface="Cambria Math" panose="02040503050406030204" pitchFamily="18" charset="0"/>
                        <a:ea typeface="Cambria Math" panose="02040503050406030204" pitchFamily="18" charset="0"/>
                      </a:rPr>
                      <m:t>,</m:t>
                    </m:r>
                    <m:sSup>
                      <m:sSupPr>
                        <m:ctrlPr>
                          <a:rPr lang="en-US" altLang="ko-KR" sz="1400" i="1">
                            <a:solidFill>
                              <a:schemeClr val="tx1"/>
                            </a:solidFill>
                            <a:latin typeface="Cambria Math" panose="02040503050406030204" pitchFamily="18" charset="0"/>
                            <a:ea typeface="Cambria Math" panose="02040503050406030204" pitchFamily="18" charset="0"/>
                          </a:rPr>
                        </m:ctrlPr>
                      </m:sSupPr>
                      <m:e>
                        <m:r>
                          <a:rPr lang="en-US" altLang="ko-KR" sz="1400" i="1">
                            <a:solidFill>
                              <a:schemeClr val="tx1"/>
                            </a:solidFill>
                            <a:latin typeface="Cambria Math" panose="02040503050406030204" pitchFamily="18" charset="0"/>
                            <a:ea typeface="Cambria Math" panose="02040503050406030204" pitchFamily="18" charset="0"/>
                          </a:rPr>
                          <m:t>𝑟</m:t>
                        </m:r>
                      </m:e>
                      <m:sup>
                        <m:r>
                          <a:rPr lang="en-US" altLang="ko-KR" sz="1400" i="1">
                            <a:solidFill>
                              <a:schemeClr val="tx1"/>
                            </a:solidFill>
                            <a:latin typeface="Cambria Math" panose="02040503050406030204" pitchFamily="18" charset="0"/>
                            <a:ea typeface="Cambria Math" panose="02040503050406030204" pitchFamily="18" charset="0"/>
                          </a:rPr>
                          <m:t>′</m:t>
                        </m:r>
                      </m:sup>
                    </m:sSup>
                    <m:r>
                      <a:rPr lang="en-US" altLang="ko-KR" sz="1400" i="1">
                        <a:solidFill>
                          <a:schemeClr val="tx1"/>
                        </a:solidFill>
                        <a:latin typeface="Cambria Math" panose="02040503050406030204" pitchFamily="18" charset="0"/>
                        <a:ea typeface="Cambria Math" panose="02040503050406030204" pitchFamily="18" charset="0"/>
                      </a:rPr>
                      <m:t>)</m:t>
                    </m:r>
                  </m:oMath>
                </a14:m>
                <a:endParaRPr lang="en-US" altLang="ko-KR" sz="1400" b="0" dirty="0">
                  <a:solidFill>
                    <a:schemeClr val="tx1"/>
                  </a:solidFill>
                </a:endParaRPr>
              </a:p>
            </p:txBody>
          </p:sp>
        </mc:Choice>
        <mc:Fallback xmlns="">
          <p:sp>
            <p:nvSpPr>
              <p:cNvPr id="10" name="TextBox 9">
                <a:extLst>
                  <a:ext uri="{FF2B5EF4-FFF2-40B4-BE49-F238E27FC236}">
                    <a16:creationId xmlns:a16="http://schemas.microsoft.com/office/drawing/2014/main" id="{53BF8249-9268-3E51-3886-F6D40BBA2C4D}"/>
                  </a:ext>
                </a:extLst>
              </p:cNvPr>
              <p:cNvSpPr txBox="1">
                <a:spLocks noRot="1" noChangeAspect="1" noMove="1" noResize="1" noEditPoints="1" noAdjustHandles="1" noChangeArrowheads="1" noChangeShapeType="1" noTextEdit="1"/>
              </p:cNvSpPr>
              <p:nvPr/>
            </p:nvSpPr>
            <p:spPr>
              <a:xfrm>
                <a:off x="6612761" y="2178739"/>
                <a:ext cx="1083129" cy="307777"/>
              </a:xfrm>
              <a:prstGeom prst="rect">
                <a:avLst/>
              </a:prstGeom>
              <a:blipFill>
                <a:blip r:embed="rId5"/>
                <a:stretch>
                  <a:fillRect b="-588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1942EC7-14C4-BC80-8CED-10CF14CB4B62}"/>
                  </a:ext>
                </a:extLst>
              </p:cNvPr>
              <p:cNvSpPr txBox="1"/>
              <p:nvPr/>
            </p:nvSpPr>
            <p:spPr>
              <a:xfrm>
                <a:off x="4493484" y="3677426"/>
                <a:ext cx="985601" cy="307777"/>
              </a:xfrm>
              <a:prstGeom prst="rect">
                <a:avLst/>
              </a:prstGeom>
              <a:noFill/>
            </p:spPr>
            <p:txBody>
              <a:bodyPr wrap="square" rtlCol="0">
                <a:spAutoFit/>
              </a:bodyPr>
              <a:lstStyle/>
              <a:p>
                <a14:m>
                  <m:oMath xmlns:m="http://schemas.openxmlformats.org/officeDocument/2006/math">
                    <m:sSub>
                      <m:sSubPr>
                        <m:ctrlPr>
                          <a:rPr lang="en-US" altLang="ko-KR" sz="1400" b="0" i="1" smtClean="0">
                            <a:solidFill>
                              <a:schemeClr val="tx1"/>
                            </a:solidFill>
                            <a:latin typeface="Cambria Math" panose="02040503050406030204" pitchFamily="18" charset="0"/>
                          </a:rPr>
                        </m:ctrlPr>
                      </m:sSubPr>
                      <m:e>
                        <m:r>
                          <a:rPr lang="en-US" altLang="ko-KR" sz="1400" b="0" i="1" smtClean="0">
                            <a:solidFill>
                              <a:schemeClr val="tx1"/>
                            </a:solidFill>
                            <a:latin typeface="Cambria Math" panose="02040503050406030204" pitchFamily="18" charset="0"/>
                          </a:rPr>
                          <m:t>𝐻</m:t>
                        </m:r>
                      </m:e>
                      <m:sub>
                        <m:r>
                          <a:rPr lang="en-US" altLang="ko-KR" sz="1400" b="0" i="1" smtClean="0">
                            <a:solidFill>
                              <a:schemeClr val="tx1"/>
                            </a:solidFill>
                            <a:latin typeface="Cambria Math" panose="02040503050406030204" pitchFamily="18" charset="0"/>
                          </a:rPr>
                          <m:t>𝑖</m:t>
                        </m:r>
                      </m:sub>
                    </m:sSub>
                  </m:oMath>
                </a14:m>
                <a:r>
                  <a:rPr lang="en-US" altLang="ko-KR" sz="1400" dirty="0">
                    <a:solidFill>
                      <a:schemeClr val="tx1"/>
                    </a:solidFill>
                    <a:ea typeface="Cambria Math" panose="02040503050406030204" pitchFamily="18" charset="0"/>
                  </a:rPr>
                  <a:t> </a:t>
                </a:r>
                <a14:m>
                  <m:oMath xmlns:m="http://schemas.openxmlformats.org/officeDocument/2006/math">
                    <m:r>
                      <a:rPr lang="en-US" altLang="ko-KR" sz="1400" i="1">
                        <a:solidFill>
                          <a:schemeClr val="tx1"/>
                        </a:solidFill>
                        <a:latin typeface="Cambria Math" panose="02040503050406030204" pitchFamily="18" charset="0"/>
                        <a:ea typeface="Cambria Math" panose="02040503050406030204" pitchFamily="18" charset="0"/>
                      </a:rPr>
                      <m:t>(</m:t>
                    </m:r>
                    <m:sSup>
                      <m:sSupPr>
                        <m:ctrlPr>
                          <a:rPr lang="en-US" altLang="ko-KR" sz="1400" i="1">
                            <a:solidFill>
                              <a:schemeClr val="tx1"/>
                            </a:solidFill>
                            <a:latin typeface="Cambria Math" panose="02040503050406030204" pitchFamily="18" charset="0"/>
                            <a:ea typeface="Cambria Math" panose="02040503050406030204" pitchFamily="18" charset="0"/>
                          </a:rPr>
                        </m:ctrlPr>
                      </m:sSupPr>
                      <m:e>
                        <m:r>
                          <a:rPr lang="ko-KR" altLang="en-US" sz="1400" i="1">
                            <a:solidFill>
                              <a:schemeClr val="tx1"/>
                            </a:solidFill>
                            <a:latin typeface="Cambria Math" panose="02040503050406030204" pitchFamily="18" charset="0"/>
                            <a:ea typeface="Cambria Math" panose="02040503050406030204" pitchFamily="18" charset="0"/>
                          </a:rPr>
                          <m:t>𝜇</m:t>
                        </m:r>
                      </m:e>
                      <m:sup>
                        <m:r>
                          <a:rPr lang="en-US" altLang="ko-KR" sz="1400" i="1">
                            <a:solidFill>
                              <a:schemeClr val="tx1"/>
                            </a:solidFill>
                            <a:latin typeface="Cambria Math" panose="02040503050406030204" pitchFamily="18" charset="0"/>
                            <a:ea typeface="Cambria Math" panose="02040503050406030204" pitchFamily="18" charset="0"/>
                          </a:rPr>
                          <m:t>′</m:t>
                        </m:r>
                      </m:sup>
                    </m:sSup>
                    <m:r>
                      <a:rPr lang="en-US" altLang="ko-KR" sz="1400" i="1">
                        <a:solidFill>
                          <a:schemeClr val="tx1"/>
                        </a:solidFill>
                        <a:latin typeface="Cambria Math" panose="02040503050406030204" pitchFamily="18" charset="0"/>
                        <a:ea typeface="Cambria Math" panose="02040503050406030204" pitchFamily="18" charset="0"/>
                      </a:rPr>
                      <m:t>,</m:t>
                    </m:r>
                    <m:sSup>
                      <m:sSupPr>
                        <m:ctrlPr>
                          <a:rPr lang="en-US" altLang="ko-KR" sz="1400" i="1">
                            <a:solidFill>
                              <a:schemeClr val="tx1"/>
                            </a:solidFill>
                            <a:latin typeface="Cambria Math" panose="02040503050406030204" pitchFamily="18" charset="0"/>
                            <a:ea typeface="Cambria Math" panose="02040503050406030204" pitchFamily="18" charset="0"/>
                          </a:rPr>
                        </m:ctrlPr>
                      </m:sSupPr>
                      <m:e>
                        <m:r>
                          <a:rPr lang="en-US" altLang="ko-KR" sz="1400" i="1">
                            <a:solidFill>
                              <a:schemeClr val="tx1"/>
                            </a:solidFill>
                            <a:latin typeface="Cambria Math" panose="02040503050406030204" pitchFamily="18" charset="0"/>
                            <a:ea typeface="Cambria Math" panose="02040503050406030204" pitchFamily="18" charset="0"/>
                          </a:rPr>
                          <m:t>𝑟</m:t>
                        </m:r>
                      </m:e>
                      <m:sup>
                        <m:r>
                          <a:rPr lang="en-US" altLang="ko-KR" sz="1400" i="1">
                            <a:solidFill>
                              <a:schemeClr val="tx1"/>
                            </a:solidFill>
                            <a:latin typeface="Cambria Math" panose="02040503050406030204" pitchFamily="18" charset="0"/>
                            <a:ea typeface="Cambria Math" panose="02040503050406030204" pitchFamily="18" charset="0"/>
                          </a:rPr>
                          <m:t>′</m:t>
                        </m:r>
                      </m:sup>
                    </m:sSup>
                    <m:r>
                      <a:rPr lang="en-US" altLang="ko-KR" sz="1400" i="1">
                        <a:solidFill>
                          <a:schemeClr val="tx1"/>
                        </a:solidFill>
                        <a:latin typeface="Cambria Math" panose="02040503050406030204" pitchFamily="18" charset="0"/>
                        <a:ea typeface="Cambria Math" panose="02040503050406030204" pitchFamily="18" charset="0"/>
                      </a:rPr>
                      <m:t>)</m:t>
                    </m:r>
                  </m:oMath>
                </a14:m>
                <a:endParaRPr lang="en-US" altLang="ko-KR" sz="1400" b="0" dirty="0">
                  <a:solidFill>
                    <a:schemeClr val="tx1"/>
                  </a:solidFill>
                </a:endParaRPr>
              </a:p>
            </p:txBody>
          </p:sp>
        </mc:Choice>
        <mc:Fallback xmlns="">
          <p:sp>
            <p:nvSpPr>
              <p:cNvPr id="11" name="TextBox 10">
                <a:extLst>
                  <a:ext uri="{FF2B5EF4-FFF2-40B4-BE49-F238E27FC236}">
                    <a16:creationId xmlns:a16="http://schemas.microsoft.com/office/drawing/2014/main" id="{D1942EC7-14C4-BC80-8CED-10CF14CB4B62}"/>
                  </a:ext>
                </a:extLst>
              </p:cNvPr>
              <p:cNvSpPr txBox="1">
                <a:spLocks noRot="1" noChangeAspect="1" noMove="1" noResize="1" noEditPoints="1" noAdjustHandles="1" noChangeArrowheads="1" noChangeShapeType="1" noTextEdit="1"/>
              </p:cNvSpPr>
              <p:nvPr/>
            </p:nvSpPr>
            <p:spPr>
              <a:xfrm>
                <a:off x="4493484" y="3677426"/>
                <a:ext cx="985601" cy="307777"/>
              </a:xfrm>
              <a:prstGeom prst="rect">
                <a:avLst/>
              </a:prstGeom>
              <a:blipFill>
                <a:blip r:embed="rId6"/>
                <a:stretch>
                  <a:fillRect b="-588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B91FC8C-566D-D6D8-8976-5E0E9A392F93}"/>
                  </a:ext>
                </a:extLst>
              </p:cNvPr>
              <p:cNvSpPr txBox="1"/>
              <p:nvPr/>
            </p:nvSpPr>
            <p:spPr>
              <a:xfrm>
                <a:off x="3619303" y="2651982"/>
                <a:ext cx="5283545" cy="679994"/>
              </a:xfrm>
              <a:prstGeom prst="rect">
                <a:avLst/>
              </a:prstGeom>
              <a:noFill/>
              <a:ln>
                <a:solidFill>
                  <a:schemeClr val="bg1"/>
                </a:solidFill>
              </a:ln>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altLang="ko-KR" sz="1400" b="0" i="1" smtClean="0">
                              <a:solidFill>
                                <a:schemeClr val="tx1"/>
                              </a:solidFill>
                              <a:latin typeface="Cambria Math" panose="02040503050406030204" pitchFamily="18" charset="0"/>
                              <a:ea typeface="Cambria Math" panose="02040503050406030204" pitchFamily="18" charset="0"/>
                            </a:rPr>
                          </m:ctrlPr>
                        </m:sSubPr>
                        <m:e>
                          <m:r>
                            <a:rPr lang="el-GR" altLang="ko-KR" sz="1400" b="0" i="1" smtClean="0">
                              <a:solidFill>
                                <a:schemeClr val="tx1"/>
                              </a:solidFill>
                              <a:latin typeface="Cambria Math" panose="02040503050406030204" pitchFamily="18" charset="0"/>
                              <a:ea typeface="Cambria Math" panose="02040503050406030204" pitchFamily="18" charset="0"/>
                            </a:rPr>
                            <m:t>𝛷</m:t>
                          </m:r>
                        </m:e>
                        <m:sub>
                          <m:r>
                            <a:rPr lang="en-US" altLang="ko-KR" sz="1400" b="0" i="1" smtClean="0">
                              <a:solidFill>
                                <a:schemeClr val="tx1"/>
                              </a:solidFill>
                              <a:latin typeface="Cambria Math" panose="02040503050406030204" pitchFamily="18" charset="0"/>
                              <a:ea typeface="Cambria Math" panose="02040503050406030204" pitchFamily="18" charset="0"/>
                            </a:rPr>
                            <m:t>𝑖</m:t>
                          </m:r>
                        </m:sub>
                      </m:sSub>
                      <m:r>
                        <a:rPr lang="en-US" altLang="ko-KR" sz="1400" b="0" i="1" smtClean="0">
                          <a:solidFill>
                            <a:schemeClr val="tx1"/>
                          </a:solidFill>
                          <a:latin typeface="Cambria Math" panose="02040503050406030204" pitchFamily="18" charset="0"/>
                          <a:ea typeface="Cambria Math" panose="02040503050406030204" pitchFamily="18" charset="0"/>
                        </a:rPr>
                        <m:t>=−4</m:t>
                      </m:r>
                      <m:r>
                        <a:rPr lang="ko-KR" altLang="en-US" sz="1400" b="0" i="1" smtClean="0">
                          <a:solidFill>
                            <a:schemeClr val="tx1"/>
                          </a:solidFill>
                          <a:latin typeface="Cambria Math" panose="02040503050406030204" pitchFamily="18" charset="0"/>
                          <a:ea typeface="Cambria Math" panose="02040503050406030204" pitchFamily="18" charset="0"/>
                        </a:rPr>
                        <m:t>𝜋</m:t>
                      </m:r>
                      <m:r>
                        <a:rPr lang="en-US" altLang="ko-KR" sz="1400" b="0" i="1" smtClean="0">
                          <a:solidFill>
                            <a:schemeClr val="tx1"/>
                          </a:solidFill>
                          <a:latin typeface="Cambria Math" panose="02040503050406030204" pitchFamily="18" charset="0"/>
                          <a:ea typeface="Cambria Math" panose="02040503050406030204" pitchFamily="18" charset="0"/>
                        </a:rPr>
                        <m:t>𝐺</m:t>
                      </m:r>
                      <m:nary>
                        <m:naryPr>
                          <m:ctrlPr>
                            <a:rPr lang="en-US" altLang="ko-KR" sz="1400" i="1" smtClean="0">
                              <a:solidFill>
                                <a:schemeClr val="tx1"/>
                              </a:solidFill>
                              <a:latin typeface="Cambria Math" panose="02040503050406030204" pitchFamily="18" charset="0"/>
                              <a:ea typeface="Cambria Math" panose="02040503050406030204" pitchFamily="18" charset="0"/>
                            </a:rPr>
                          </m:ctrlPr>
                        </m:naryPr>
                        <m:sub>
                          <m:r>
                            <m:rPr>
                              <m:brk m:alnAt="23"/>
                            </m:rPr>
                            <a:rPr lang="en-US" altLang="ko-KR" sz="1400" b="0" i="1" smtClean="0">
                              <a:solidFill>
                                <a:schemeClr val="tx1"/>
                              </a:solidFill>
                              <a:latin typeface="Cambria Math" panose="02040503050406030204" pitchFamily="18" charset="0"/>
                              <a:ea typeface="Cambria Math" panose="02040503050406030204" pitchFamily="18" charset="0"/>
                            </a:rPr>
                            <m:t>0</m:t>
                          </m:r>
                        </m:sub>
                        <m:sup>
                          <m:r>
                            <a:rPr lang="en-US" altLang="ko-KR" sz="1400" b="0" i="1" smtClean="0">
                              <a:solidFill>
                                <a:schemeClr val="tx1"/>
                              </a:solidFill>
                              <a:latin typeface="Cambria Math" panose="02040503050406030204" pitchFamily="18" charset="0"/>
                              <a:ea typeface="Cambria Math" panose="02040503050406030204" pitchFamily="18" charset="0"/>
                            </a:rPr>
                            <m:t>∞</m:t>
                          </m:r>
                        </m:sup>
                        <m:e>
                          <m:r>
                            <a:rPr lang="en-US" altLang="ko-KR" sz="1400" b="0" i="1" smtClean="0">
                              <a:solidFill>
                                <a:schemeClr val="tx1"/>
                              </a:solidFill>
                              <a:latin typeface="Cambria Math" panose="02040503050406030204" pitchFamily="18" charset="0"/>
                              <a:ea typeface="Cambria Math" panose="02040503050406030204" pitchFamily="18" charset="0"/>
                            </a:rPr>
                            <m:t>𝑑</m:t>
                          </m:r>
                          <m:sSup>
                            <m:sSupPr>
                              <m:ctrlPr>
                                <a:rPr lang="en-US" altLang="ko-KR" sz="1400" i="1" smtClean="0">
                                  <a:solidFill>
                                    <a:schemeClr val="tx1"/>
                                  </a:solidFill>
                                  <a:latin typeface="Cambria Math" panose="02040503050406030204" pitchFamily="18" charset="0"/>
                                  <a:ea typeface="Cambria Math" panose="02040503050406030204" pitchFamily="18" charset="0"/>
                                </a:rPr>
                              </m:ctrlPr>
                            </m:sSupPr>
                            <m:e>
                              <m:r>
                                <a:rPr lang="en-US" altLang="ko-KR" sz="1400" b="0" i="1" smtClean="0">
                                  <a:solidFill>
                                    <a:schemeClr val="tx1"/>
                                  </a:solidFill>
                                  <a:latin typeface="Cambria Math" panose="02040503050406030204" pitchFamily="18" charset="0"/>
                                  <a:ea typeface="Cambria Math" panose="02040503050406030204" pitchFamily="18" charset="0"/>
                                </a:rPr>
                                <m:t>𝑟</m:t>
                              </m:r>
                            </m:e>
                            <m:sup>
                              <m:r>
                                <a:rPr lang="en-US" altLang="ko-KR" sz="1400" b="0" i="1" smtClean="0">
                                  <a:solidFill>
                                    <a:schemeClr val="tx1"/>
                                  </a:solidFill>
                                  <a:latin typeface="Cambria Math" panose="02040503050406030204" pitchFamily="18" charset="0"/>
                                  <a:ea typeface="Cambria Math" panose="02040503050406030204" pitchFamily="18" charset="0"/>
                                </a:rPr>
                                <m:t>′</m:t>
                              </m:r>
                            </m:sup>
                          </m:sSup>
                          <m:nary>
                            <m:naryPr>
                              <m:ctrlPr>
                                <a:rPr lang="en-US" altLang="ko-KR" sz="1400" i="1" smtClean="0">
                                  <a:solidFill>
                                    <a:schemeClr val="tx1"/>
                                  </a:solidFill>
                                  <a:latin typeface="Cambria Math" panose="02040503050406030204" pitchFamily="18" charset="0"/>
                                  <a:ea typeface="Cambria Math" panose="02040503050406030204" pitchFamily="18" charset="0"/>
                                </a:rPr>
                              </m:ctrlPr>
                            </m:naryPr>
                            <m:sub>
                              <m:r>
                                <m:rPr>
                                  <m:brk m:alnAt="23"/>
                                </m:rPr>
                                <a:rPr lang="en-US" altLang="ko-KR" sz="1400" b="0" i="1" smtClean="0">
                                  <a:solidFill>
                                    <a:schemeClr val="tx1"/>
                                  </a:solidFill>
                                  <a:latin typeface="Cambria Math" panose="02040503050406030204" pitchFamily="18" charset="0"/>
                                  <a:ea typeface="Cambria Math" panose="02040503050406030204" pitchFamily="18" charset="0"/>
                                </a:rPr>
                                <m:t>0</m:t>
                              </m:r>
                            </m:sub>
                            <m:sup>
                              <m:r>
                                <a:rPr lang="en-US" altLang="ko-KR" sz="1400" b="0" i="1" smtClean="0">
                                  <a:solidFill>
                                    <a:schemeClr val="tx1"/>
                                  </a:solidFill>
                                  <a:latin typeface="Cambria Math" panose="02040503050406030204" pitchFamily="18" charset="0"/>
                                  <a:ea typeface="Cambria Math" panose="02040503050406030204" pitchFamily="18" charset="0"/>
                                </a:rPr>
                                <m:t>1</m:t>
                              </m:r>
                            </m:sup>
                            <m:e>
                              <m:r>
                                <a:rPr lang="en-US" altLang="ko-KR" sz="1400" b="0" i="1" smtClean="0">
                                  <a:solidFill>
                                    <a:schemeClr val="tx1"/>
                                  </a:solidFill>
                                  <a:latin typeface="Cambria Math" panose="02040503050406030204" pitchFamily="18" charset="0"/>
                                  <a:ea typeface="Cambria Math" panose="02040503050406030204" pitchFamily="18" charset="0"/>
                                </a:rPr>
                                <m:t>𝑑</m:t>
                              </m:r>
                              <m:sSup>
                                <m:sSupPr>
                                  <m:ctrlPr>
                                    <a:rPr lang="en-US" altLang="ko-KR" sz="1400" i="1" smtClean="0">
                                      <a:solidFill>
                                        <a:schemeClr val="tx1"/>
                                      </a:solidFill>
                                      <a:latin typeface="Cambria Math" panose="02040503050406030204" pitchFamily="18" charset="0"/>
                                      <a:ea typeface="Cambria Math" panose="02040503050406030204" pitchFamily="18" charset="0"/>
                                    </a:rPr>
                                  </m:ctrlPr>
                                </m:sSupPr>
                                <m:e>
                                  <m:r>
                                    <a:rPr lang="ko-KR" altLang="en-US" sz="1400" b="0" i="1" smtClean="0">
                                      <a:solidFill>
                                        <a:schemeClr val="tx1"/>
                                      </a:solidFill>
                                      <a:latin typeface="Cambria Math" panose="02040503050406030204" pitchFamily="18" charset="0"/>
                                      <a:ea typeface="Cambria Math" panose="02040503050406030204" pitchFamily="18" charset="0"/>
                                    </a:rPr>
                                    <m:t>𝜇</m:t>
                                  </m:r>
                                </m:e>
                                <m:sup>
                                  <m:r>
                                    <a:rPr lang="en-US" altLang="ko-KR" sz="1400" b="0" i="1" smtClean="0">
                                      <a:solidFill>
                                        <a:schemeClr val="tx1"/>
                                      </a:solidFill>
                                      <a:latin typeface="Cambria Math" panose="02040503050406030204" pitchFamily="18" charset="0"/>
                                      <a:ea typeface="Cambria Math" panose="02040503050406030204" pitchFamily="18" charset="0"/>
                                    </a:rPr>
                                    <m:t>′</m:t>
                                  </m:r>
                                </m:sup>
                              </m:sSup>
                            </m:e>
                          </m:nary>
                        </m:e>
                      </m:nary>
                      <m:r>
                        <a:rPr lang="en-US" altLang="ko-KR" sz="1400" b="0" i="1" smtClean="0">
                          <a:solidFill>
                            <a:schemeClr val="tx1"/>
                          </a:solidFill>
                          <a:latin typeface="Cambria Math" panose="02040503050406030204" pitchFamily="18" charset="0"/>
                          <a:ea typeface="Cambria Math" panose="02040503050406030204" pitchFamily="18" charset="0"/>
                        </a:rPr>
                        <m:t>×</m:t>
                      </m:r>
                      <m:nary>
                        <m:naryPr>
                          <m:chr m:val="∑"/>
                          <m:ctrlPr>
                            <a:rPr lang="en-US" altLang="ko-KR" sz="1400" i="1" smtClean="0">
                              <a:solidFill>
                                <a:schemeClr val="tx1"/>
                              </a:solidFill>
                              <a:latin typeface="Cambria Math" panose="02040503050406030204" pitchFamily="18" charset="0"/>
                              <a:ea typeface="Cambria Math" panose="02040503050406030204" pitchFamily="18" charset="0"/>
                            </a:rPr>
                          </m:ctrlPr>
                        </m:naryPr>
                        <m:sub>
                          <m:r>
                            <m:rPr>
                              <m:brk m:alnAt="23"/>
                            </m:rPr>
                            <a:rPr lang="en-US" altLang="ko-KR" sz="1400" b="0" i="1" smtClean="0">
                              <a:solidFill>
                                <a:schemeClr val="tx1"/>
                              </a:solidFill>
                              <a:latin typeface="Cambria Math" panose="02040503050406030204" pitchFamily="18" charset="0"/>
                              <a:ea typeface="Cambria Math" panose="02040503050406030204" pitchFamily="18" charset="0"/>
                            </a:rPr>
                            <m:t>𝑛</m:t>
                          </m:r>
                          <m:r>
                            <a:rPr lang="en-US" altLang="ko-KR" sz="1400" b="0" i="1" smtClean="0">
                              <a:solidFill>
                                <a:schemeClr val="tx1"/>
                              </a:solidFill>
                              <a:latin typeface="Cambria Math" panose="02040503050406030204" pitchFamily="18" charset="0"/>
                              <a:ea typeface="Cambria Math" panose="02040503050406030204" pitchFamily="18" charset="0"/>
                            </a:rPr>
                            <m:t>=0</m:t>
                          </m:r>
                        </m:sub>
                        <m:sup>
                          <m:r>
                            <a:rPr lang="en-US" altLang="ko-KR" sz="1400" b="0" i="1" smtClean="0">
                              <a:solidFill>
                                <a:schemeClr val="tx1"/>
                              </a:solidFill>
                              <a:latin typeface="Cambria Math" panose="02040503050406030204" pitchFamily="18" charset="0"/>
                              <a:ea typeface="Cambria Math" panose="02040503050406030204" pitchFamily="18" charset="0"/>
                            </a:rPr>
                            <m:t>∞</m:t>
                          </m:r>
                        </m:sup>
                        <m:e>
                          <m:sSub>
                            <m:sSubPr>
                              <m:ctrlPr>
                                <a:rPr lang="en-US" altLang="ko-KR" sz="1400" i="1" smtClean="0">
                                  <a:solidFill>
                                    <a:schemeClr val="tx1"/>
                                  </a:solidFill>
                                  <a:latin typeface="Cambria Math" panose="02040503050406030204" pitchFamily="18" charset="0"/>
                                  <a:ea typeface="Cambria Math" panose="02040503050406030204" pitchFamily="18" charset="0"/>
                                </a:rPr>
                              </m:ctrlPr>
                            </m:sSubPr>
                            <m:e>
                              <m:r>
                                <a:rPr lang="en-US" altLang="ko-KR" sz="1400" b="0" i="1" smtClean="0">
                                  <a:solidFill>
                                    <a:schemeClr val="tx1"/>
                                  </a:solidFill>
                                  <a:latin typeface="Cambria Math" panose="02040503050406030204" pitchFamily="18" charset="0"/>
                                  <a:ea typeface="Cambria Math" panose="02040503050406030204" pitchFamily="18" charset="0"/>
                                </a:rPr>
                                <m:t>𝑓</m:t>
                              </m:r>
                            </m:e>
                            <m:sub>
                              <m:r>
                                <a:rPr lang="en-US" altLang="ko-KR" sz="1400" b="0" i="1" smtClean="0">
                                  <a:solidFill>
                                    <a:schemeClr val="tx1"/>
                                  </a:solidFill>
                                  <a:latin typeface="Cambria Math" panose="02040503050406030204" pitchFamily="18" charset="0"/>
                                  <a:ea typeface="Cambria Math" panose="02040503050406030204" pitchFamily="18" charset="0"/>
                                </a:rPr>
                                <m:t>2</m:t>
                              </m:r>
                              <m:r>
                                <a:rPr lang="en-US" altLang="ko-KR" sz="1400" b="0" i="1" smtClean="0">
                                  <a:solidFill>
                                    <a:schemeClr val="tx1"/>
                                  </a:solidFill>
                                  <a:latin typeface="Cambria Math" panose="02040503050406030204" pitchFamily="18" charset="0"/>
                                  <a:ea typeface="Cambria Math" panose="02040503050406030204" pitchFamily="18" charset="0"/>
                                </a:rPr>
                                <m:t>𝑛</m:t>
                              </m:r>
                            </m:sub>
                          </m:sSub>
                          <m:d>
                            <m:dPr>
                              <m:ctrlPr>
                                <a:rPr lang="en-US" altLang="ko-KR" sz="1400" i="1" smtClean="0">
                                  <a:solidFill>
                                    <a:schemeClr val="tx1"/>
                                  </a:solidFill>
                                  <a:latin typeface="Cambria Math" panose="02040503050406030204" pitchFamily="18" charset="0"/>
                                  <a:ea typeface="Cambria Math" panose="02040503050406030204" pitchFamily="18" charset="0"/>
                                </a:rPr>
                              </m:ctrlPr>
                            </m:dPr>
                            <m:e>
                              <m:sSup>
                                <m:sSupPr>
                                  <m:ctrlPr>
                                    <a:rPr lang="en-US" altLang="ko-KR" sz="1400" i="1" smtClean="0">
                                      <a:solidFill>
                                        <a:schemeClr val="tx1"/>
                                      </a:solidFill>
                                      <a:latin typeface="Cambria Math" panose="02040503050406030204" pitchFamily="18" charset="0"/>
                                      <a:ea typeface="Cambria Math" panose="02040503050406030204" pitchFamily="18" charset="0"/>
                                    </a:rPr>
                                  </m:ctrlPr>
                                </m:sSupPr>
                                <m:e>
                                  <m:r>
                                    <a:rPr lang="en-US" altLang="ko-KR" sz="1400" b="0" i="1" smtClean="0">
                                      <a:solidFill>
                                        <a:schemeClr val="tx1"/>
                                      </a:solidFill>
                                      <a:latin typeface="Cambria Math" panose="02040503050406030204" pitchFamily="18" charset="0"/>
                                      <a:ea typeface="Cambria Math" panose="02040503050406030204" pitchFamily="18" charset="0"/>
                                    </a:rPr>
                                    <m:t>𝑟</m:t>
                                  </m:r>
                                </m:e>
                                <m:sup>
                                  <m:r>
                                    <a:rPr lang="en-US" altLang="ko-KR" sz="1400" b="0" i="1" smtClean="0">
                                      <a:solidFill>
                                        <a:schemeClr val="tx1"/>
                                      </a:solidFill>
                                      <a:latin typeface="Cambria Math" panose="02040503050406030204" pitchFamily="18" charset="0"/>
                                      <a:ea typeface="Cambria Math" panose="02040503050406030204" pitchFamily="18" charset="0"/>
                                    </a:rPr>
                                    <m:t>′</m:t>
                                  </m:r>
                                </m:sup>
                              </m:sSup>
                              <m:r>
                                <a:rPr lang="en-US" altLang="ko-KR" sz="1400" b="0" i="1" smtClean="0">
                                  <a:solidFill>
                                    <a:schemeClr val="tx1"/>
                                  </a:solidFill>
                                  <a:latin typeface="Cambria Math" panose="02040503050406030204" pitchFamily="18" charset="0"/>
                                  <a:ea typeface="Cambria Math" panose="02040503050406030204" pitchFamily="18" charset="0"/>
                                </a:rPr>
                                <m:t>,</m:t>
                              </m:r>
                              <m:r>
                                <a:rPr lang="en-US" altLang="ko-KR" sz="1400" b="0" i="1" smtClean="0">
                                  <a:solidFill>
                                    <a:schemeClr val="tx1"/>
                                  </a:solidFill>
                                  <a:latin typeface="Cambria Math" panose="02040503050406030204" pitchFamily="18" charset="0"/>
                                  <a:ea typeface="Cambria Math" panose="02040503050406030204" pitchFamily="18" charset="0"/>
                                </a:rPr>
                                <m:t>𝑟</m:t>
                              </m:r>
                            </m:e>
                          </m:d>
                          <m:sSub>
                            <m:sSubPr>
                              <m:ctrlPr>
                                <a:rPr lang="en-US" altLang="ko-KR" sz="1400" i="1" smtClean="0">
                                  <a:solidFill>
                                    <a:schemeClr val="tx1"/>
                                  </a:solidFill>
                                  <a:latin typeface="Cambria Math" panose="02040503050406030204" pitchFamily="18" charset="0"/>
                                  <a:ea typeface="Cambria Math" panose="02040503050406030204" pitchFamily="18" charset="0"/>
                                </a:rPr>
                              </m:ctrlPr>
                            </m:sSubPr>
                            <m:e>
                              <m:r>
                                <a:rPr lang="en-US" altLang="ko-KR" sz="1400" b="0" i="1" smtClean="0">
                                  <a:solidFill>
                                    <a:schemeClr val="tx1"/>
                                  </a:solidFill>
                                  <a:latin typeface="Cambria Math" panose="02040503050406030204" pitchFamily="18" charset="0"/>
                                  <a:ea typeface="Cambria Math" panose="02040503050406030204" pitchFamily="18" charset="0"/>
                                </a:rPr>
                                <m:t>𝑃</m:t>
                              </m:r>
                            </m:e>
                            <m:sub>
                              <m:r>
                                <a:rPr lang="en-US" altLang="ko-KR" sz="1400" b="0" i="1" smtClean="0">
                                  <a:solidFill>
                                    <a:schemeClr val="tx1"/>
                                  </a:solidFill>
                                  <a:latin typeface="Cambria Math" panose="02040503050406030204" pitchFamily="18" charset="0"/>
                                  <a:ea typeface="Cambria Math" panose="02040503050406030204" pitchFamily="18" charset="0"/>
                                </a:rPr>
                                <m:t>2</m:t>
                              </m:r>
                              <m:r>
                                <a:rPr lang="en-US" altLang="ko-KR" sz="1400" b="0" i="1" smtClean="0">
                                  <a:solidFill>
                                    <a:schemeClr val="tx1"/>
                                  </a:solidFill>
                                  <a:latin typeface="Cambria Math" panose="02040503050406030204" pitchFamily="18" charset="0"/>
                                  <a:ea typeface="Cambria Math" panose="02040503050406030204" pitchFamily="18" charset="0"/>
                                </a:rPr>
                                <m:t>𝑛</m:t>
                              </m:r>
                            </m:sub>
                          </m:sSub>
                          <m:d>
                            <m:dPr>
                              <m:ctrlPr>
                                <a:rPr lang="en-US" altLang="ko-KR" sz="1400" i="1" smtClean="0">
                                  <a:solidFill>
                                    <a:schemeClr val="tx1"/>
                                  </a:solidFill>
                                  <a:latin typeface="Cambria Math" panose="02040503050406030204" pitchFamily="18" charset="0"/>
                                  <a:ea typeface="Cambria Math" panose="02040503050406030204" pitchFamily="18" charset="0"/>
                                </a:rPr>
                              </m:ctrlPr>
                            </m:dPr>
                            <m:e>
                              <m:r>
                                <a:rPr lang="ko-KR" altLang="en-US" sz="1400" b="0" i="1" smtClean="0">
                                  <a:solidFill>
                                    <a:schemeClr val="tx1"/>
                                  </a:solidFill>
                                  <a:latin typeface="Cambria Math" panose="02040503050406030204" pitchFamily="18" charset="0"/>
                                  <a:ea typeface="Cambria Math" panose="02040503050406030204" pitchFamily="18" charset="0"/>
                                </a:rPr>
                                <m:t>𝜇</m:t>
                              </m:r>
                            </m:e>
                          </m:d>
                          <m:sSub>
                            <m:sSubPr>
                              <m:ctrlPr>
                                <a:rPr lang="en-US" altLang="ko-KR" sz="1400" i="1" smtClean="0">
                                  <a:solidFill>
                                    <a:schemeClr val="tx1"/>
                                  </a:solidFill>
                                  <a:latin typeface="Cambria Math" panose="02040503050406030204" pitchFamily="18" charset="0"/>
                                  <a:ea typeface="Cambria Math" panose="02040503050406030204" pitchFamily="18" charset="0"/>
                                </a:rPr>
                              </m:ctrlPr>
                            </m:sSubPr>
                            <m:e>
                              <m:r>
                                <a:rPr lang="en-US" altLang="ko-KR" sz="1400" b="0" i="1" smtClean="0">
                                  <a:solidFill>
                                    <a:schemeClr val="tx1"/>
                                  </a:solidFill>
                                  <a:latin typeface="Cambria Math" panose="02040503050406030204" pitchFamily="18" charset="0"/>
                                  <a:ea typeface="Cambria Math" panose="02040503050406030204" pitchFamily="18" charset="0"/>
                                </a:rPr>
                                <m:t>𝑃</m:t>
                              </m:r>
                            </m:e>
                            <m:sub>
                              <m:r>
                                <a:rPr lang="en-US" altLang="ko-KR" sz="1400" b="0" i="1" smtClean="0">
                                  <a:solidFill>
                                    <a:schemeClr val="tx1"/>
                                  </a:solidFill>
                                  <a:latin typeface="Cambria Math" panose="02040503050406030204" pitchFamily="18" charset="0"/>
                                  <a:ea typeface="Cambria Math" panose="02040503050406030204" pitchFamily="18" charset="0"/>
                                </a:rPr>
                                <m:t>2</m:t>
                              </m:r>
                              <m:r>
                                <a:rPr lang="en-US" altLang="ko-KR" sz="1400" b="0" i="1" smtClean="0">
                                  <a:solidFill>
                                    <a:schemeClr val="tx1"/>
                                  </a:solidFill>
                                  <a:latin typeface="Cambria Math" panose="02040503050406030204" pitchFamily="18" charset="0"/>
                                  <a:ea typeface="Cambria Math" panose="02040503050406030204" pitchFamily="18" charset="0"/>
                                </a:rPr>
                                <m:t>𝑛</m:t>
                              </m:r>
                            </m:sub>
                          </m:sSub>
                          <m:d>
                            <m:dPr>
                              <m:ctrlPr>
                                <a:rPr lang="en-US" altLang="ko-KR" sz="1400" b="0" i="1" smtClean="0">
                                  <a:solidFill>
                                    <a:schemeClr val="tx1"/>
                                  </a:solidFill>
                                  <a:latin typeface="Cambria Math" panose="02040503050406030204" pitchFamily="18" charset="0"/>
                                  <a:ea typeface="Cambria Math" panose="02040503050406030204" pitchFamily="18" charset="0"/>
                                </a:rPr>
                              </m:ctrlPr>
                            </m:dPr>
                            <m:e>
                              <m:sSup>
                                <m:sSupPr>
                                  <m:ctrlPr>
                                    <a:rPr lang="en-US" altLang="ko-KR" sz="1400" i="1" smtClean="0">
                                      <a:solidFill>
                                        <a:schemeClr val="tx1"/>
                                      </a:solidFill>
                                      <a:latin typeface="Cambria Math" panose="02040503050406030204" pitchFamily="18" charset="0"/>
                                      <a:ea typeface="Cambria Math" panose="02040503050406030204" pitchFamily="18" charset="0"/>
                                    </a:rPr>
                                  </m:ctrlPr>
                                </m:sSupPr>
                                <m:e>
                                  <m:r>
                                    <a:rPr lang="ko-KR" altLang="en-US" sz="1400" b="0" i="1" smtClean="0">
                                      <a:solidFill>
                                        <a:schemeClr val="tx1"/>
                                      </a:solidFill>
                                      <a:latin typeface="Cambria Math" panose="02040503050406030204" pitchFamily="18" charset="0"/>
                                      <a:ea typeface="Cambria Math" panose="02040503050406030204" pitchFamily="18" charset="0"/>
                                    </a:rPr>
                                    <m:t>𝜇</m:t>
                                  </m:r>
                                </m:e>
                                <m:sup>
                                  <m:r>
                                    <a:rPr lang="en-US" altLang="ko-KR" sz="1400" b="0" i="1" smtClean="0">
                                      <a:solidFill>
                                        <a:schemeClr val="tx1"/>
                                      </a:solidFill>
                                      <a:latin typeface="Cambria Math" panose="02040503050406030204" pitchFamily="18" charset="0"/>
                                      <a:ea typeface="Cambria Math" panose="02040503050406030204" pitchFamily="18" charset="0"/>
                                    </a:rPr>
                                    <m:t>′</m:t>
                                  </m:r>
                                </m:sup>
                              </m:sSup>
                            </m:e>
                          </m:d>
                          <m:sSub>
                            <m:sSubPr>
                              <m:ctrlPr>
                                <a:rPr lang="en-US" altLang="ko-KR" sz="1400" b="0" i="1" smtClean="0">
                                  <a:solidFill>
                                    <a:schemeClr val="tx1"/>
                                  </a:solidFill>
                                  <a:latin typeface="Cambria Math" panose="02040503050406030204" pitchFamily="18" charset="0"/>
                                  <a:ea typeface="Cambria Math" panose="02040503050406030204" pitchFamily="18" charset="0"/>
                                </a:rPr>
                              </m:ctrlPr>
                            </m:sSubPr>
                            <m:e>
                              <m:r>
                                <a:rPr lang="ko-KR" altLang="en-US" sz="1400" b="0" i="1" smtClean="0">
                                  <a:solidFill>
                                    <a:schemeClr val="tx1"/>
                                  </a:solidFill>
                                  <a:latin typeface="Cambria Math" panose="02040503050406030204" pitchFamily="18" charset="0"/>
                                  <a:ea typeface="Cambria Math" panose="02040503050406030204" pitchFamily="18" charset="0"/>
                                </a:rPr>
                                <m:t>𝜌</m:t>
                              </m:r>
                            </m:e>
                            <m:sub>
                              <m:r>
                                <a:rPr lang="en-US" altLang="ko-KR" sz="1400" b="0" i="1" smtClean="0">
                                  <a:solidFill>
                                    <a:schemeClr val="tx1"/>
                                  </a:solidFill>
                                  <a:latin typeface="Cambria Math" panose="02040503050406030204" pitchFamily="18" charset="0"/>
                                  <a:ea typeface="Cambria Math" panose="02040503050406030204" pitchFamily="18" charset="0"/>
                                </a:rPr>
                                <m:t>𝑖</m:t>
                              </m:r>
                            </m:sub>
                          </m:sSub>
                          <m:r>
                            <a:rPr lang="en-US" altLang="ko-KR" sz="1400" b="0" i="1" smtClean="0">
                              <a:solidFill>
                                <a:schemeClr val="tx1"/>
                              </a:solidFill>
                              <a:latin typeface="Cambria Math" panose="02040503050406030204" pitchFamily="18" charset="0"/>
                              <a:ea typeface="Cambria Math" panose="02040503050406030204" pitchFamily="18" charset="0"/>
                            </a:rPr>
                            <m:t>(</m:t>
                          </m:r>
                          <m:sSup>
                            <m:sSupPr>
                              <m:ctrlPr>
                                <a:rPr lang="en-US" altLang="ko-KR" sz="1400" i="1" smtClean="0">
                                  <a:solidFill>
                                    <a:schemeClr val="tx1"/>
                                  </a:solidFill>
                                  <a:latin typeface="Cambria Math" panose="02040503050406030204" pitchFamily="18" charset="0"/>
                                  <a:ea typeface="Cambria Math" panose="02040503050406030204" pitchFamily="18" charset="0"/>
                                </a:rPr>
                              </m:ctrlPr>
                            </m:sSupPr>
                            <m:e>
                              <m:r>
                                <a:rPr lang="ko-KR" altLang="en-US" sz="1400" b="0" i="1" smtClean="0">
                                  <a:solidFill>
                                    <a:schemeClr val="tx1"/>
                                  </a:solidFill>
                                  <a:latin typeface="Cambria Math" panose="02040503050406030204" pitchFamily="18" charset="0"/>
                                  <a:ea typeface="Cambria Math" panose="02040503050406030204" pitchFamily="18" charset="0"/>
                                </a:rPr>
                                <m:t>𝜇</m:t>
                              </m:r>
                            </m:e>
                            <m:sup>
                              <m:r>
                                <a:rPr lang="en-US" altLang="ko-KR" sz="1400" b="0" i="1" smtClean="0">
                                  <a:solidFill>
                                    <a:schemeClr val="tx1"/>
                                  </a:solidFill>
                                  <a:latin typeface="Cambria Math" panose="02040503050406030204" pitchFamily="18" charset="0"/>
                                  <a:ea typeface="Cambria Math" panose="02040503050406030204" pitchFamily="18" charset="0"/>
                                </a:rPr>
                                <m:t>′</m:t>
                              </m:r>
                            </m:sup>
                          </m:sSup>
                          <m:r>
                            <a:rPr lang="en-US" altLang="ko-KR" sz="1400" b="0" i="1" smtClean="0">
                              <a:solidFill>
                                <a:schemeClr val="tx1"/>
                              </a:solidFill>
                              <a:latin typeface="Cambria Math" panose="02040503050406030204" pitchFamily="18" charset="0"/>
                              <a:ea typeface="Cambria Math" panose="02040503050406030204" pitchFamily="18" charset="0"/>
                            </a:rPr>
                            <m:t>,</m:t>
                          </m:r>
                          <m:sSup>
                            <m:sSupPr>
                              <m:ctrlPr>
                                <a:rPr lang="en-US" altLang="ko-KR" sz="1400" i="1" smtClean="0">
                                  <a:solidFill>
                                    <a:schemeClr val="tx1"/>
                                  </a:solidFill>
                                  <a:latin typeface="Cambria Math" panose="02040503050406030204" pitchFamily="18" charset="0"/>
                                  <a:ea typeface="Cambria Math" panose="02040503050406030204" pitchFamily="18" charset="0"/>
                                </a:rPr>
                              </m:ctrlPr>
                            </m:sSupPr>
                            <m:e>
                              <m:r>
                                <a:rPr lang="en-US" altLang="ko-KR" sz="1400" b="0" i="1" smtClean="0">
                                  <a:solidFill>
                                    <a:schemeClr val="tx1"/>
                                  </a:solidFill>
                                  <a:latin typeface="Cambria Math" panose="02040503050406030204" pitchFamily="18" charset="0"/>
                                  <a:ea typeface="Cambria Math" panose="02040503050406030204" pitchFamily="18" charset="0"/>
                                </a:rPr>
                                <m:t>𝑟</m:t>
                              </m:r>
                            </m:e>
                            <m:sup>
                              <m:r>
                                <a:rPr lang="en-US" altLang="ko-KR" sz="1400" b="0" i="1" smtClean="0">
                                  <a:solidFill>
                                    <a:schemeClr val="tx1"/>
                                  </a:solidFill>
                                  <a:latin typeface="Cambria Math" panose="02040503050406030204" pitchFamily="18" charset="0"/>
                                  <a:ea typeface="Cambria Math" panose="02040503050406030204" pitchFamily="18" charset="0"/>
                                </a:rPr>
                                <m:t>′</m:t>
                              </m:r>
                            </m:sup>
                          </m:sSup>
                          <m:r>
                            <a:rPr lang="en-US" altLang="ko-KR" sz="1400" b="0" i="1" smtClean="0">
                              <a:solidFill>
                                <a:schemeClr val="tx1"/>
                              </a:solidFill>
                              <a:latin typeface="Cambria Math" panose="02040503050406030204" pitchFamily="18" charset="0"/>
                              <a:ea typeface="Cambria Math" panose="02040503050406030204" pitchFamily="18" charset="0"/>
                            </a:rPr>
                            <m:t>)</m:t>
                          </m:r>
                        </m:e>
                      </m:nary>
                    </m:oMath>
                  </m:oMathPara>
                </a14:m>
                <a:endParaRPr lang="en-US" altLang="ko-KR" sz="1400" dirty="0">
                  <a:solidFill>
                    <a:schemeClr val="tx1"/>
                  </a:solidFill>
                  <a:ea typeface="Cambria Math" panose="02040503050406030204" pitchFamily="18" charset="0"/>
                </a:endParaRPr>
              </a:p>
            </p:txBody>
          </p:sp>
        </mc:Choice>
        <mc:Fallback xmlns="">
          <p:sp>
            <p:nvSpPr>
              <p:cNvPr id="12" name="TextBox 11">
                <a:extLst>
                  <a:ext uri="{FF2B5EF4-FFF2-40B4-BE49-F238E27FC236}">
                    <a16:creationId xmlns:a16="http://schemas.microsoft.com/office/drawing/2014/main" id="{EB91FC8C-566D-D6D8-8976-5E0E9A392F93}"/>
                  </a:ext>
                </a:extLst>
              </p:cNvPr>
              <p:cNvSpPr txBox="1">
                <a:spLocks noRot="1" noChangeAspect="1" noMove="1" noResize="1" noEditPoints="1" noAdjustHandles="1" noChangeArrowheads="1" noChangeShapeType="1" noTextEdit="1"/>
              </p:cNvSpPr>
              <p:nvPr/>
            </p:nvSpPr>
            <p:spPr>
              <a:xfrm>
                <a:off x="3619303" y="2651982"/>
                <a:ext cx="5283545" cy="679994"/>
              </a:xfrm>
              <a:prstGeom prst="rect">
                <a:avLst/>
              </a:prstGeom>
              <a:blipFill>
                <a:blip r:embed="rId7"/>
                <a:stretch>
                  <a:fillRect/>
                </a:stretch>
              </a:blipFill>
              <a:ln>
                <a:solidFill>
                  <a:schemeClr val="bg1"/>
                </a:solidFill>
              </a:ln>
            </p:spPr>
            <p:txBody>
              <a:bodyPr/>
              <a:lstStyle/>
              <a:p>
                <a:r>
                  <a:rPr lang="ko-KR" altLang="en-US">
                    <a:noFill/>
                  </a:rPr>
                  <a:t> </a:t>
                </a:r>
              </a:p>
            </p:txBody>
          </p:sp>
        </mc:Fallback>
      </mc:AlternateContent>
      <p:sp>
        <p:nvSpPr>
          <p:cNvPr id="13" name="TextBox 12">
            <a:extLst>
              <a:ext uri="{FF2B5EF4-FFF2-40B4-BE49-F238E27FC236}">
                <a16:creationId xmlns:a16="http://schemas.microsoft.com/office/drawing/2014/main" id="{51766CE2-6FB5-8789-0E3F-C92B79B5E2F0}"/>
              </a:ext>
            </a:extLst>
          </p:cNvPr>
          <p:cNvSpPr txBox="1"/>
          <p:nvPr/>
        </p:nvSpPr>
        <p:spPr>
          <a:xfrm>
            <a:off x="502227" y="2178739"/>
            <a:ext cx="2525485"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Initial density distribution</a:t>
            </a:r>
            <a:endParaRPr lang="ko-KR" altLang="en-US" sz="1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CB0A509-FC42-62CC-067B-2D922757D212}"/>
                  </a:ext>
                </a:extLst>
              </p:cNvPr>
              <p:cNvSpPr txBox="1"/>
              <p:nvPr/>
            </p:nvSpPr>
            <p:spPr>
              <a:xfrm>
                <a:off x="1008024" y="2838440"/>
                <a:ext cx="137859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ko-KR" altLang="en-US" sz="1800" b="0" i="1" smtClean="0">
                          <a:solidFill>
                            <a:schemeClr val="tx1"/>
                          </a:solidFill>
                          <a:latin typeface="Cambria Math" panose="02040503050406030204" pitchFamily="18" charset="0"/>
                          <a:ea typeface="Cambria Math" panose="02040503050406030204" pitchFamily="18" charset="0"/>
                        </a:rPr>
                        <m:t>𝜌</m:t>
                      </m:r>
                      <m:r>
                        <a:rPr lang="en-US" altLang="ko-KR" sz="1800" b="0" i="1" smtClean="0">
                          <a:solidFill>
                            <a:schemeClr val="tx1"/>
                          </a:solidFill>
                          <a:latin typeface="Cambria Math" panose="02040503050406030204" pitchFamily="18" charset="0"/>
                          <a:ea typeface="Cambria Math" panose="02040503050406030204" pitchFamily="18" charset="0"/>
                        </a:rPr>
                        <m:t>(</m:t>
                      </m:r>
                      <m:sSup>
                        <m:sSupPr>
                          <m:ctrlPr>
                            <a:rPr lang="en-US" altLang="ko-KR" sz="1800" i="1" smtClean="0">
                              <a:solidFill>
                                <a:schemeClr val="tx1"/>
                              </a:solidFill>
                              <a:latin typeface="Cambria Math" panose="02040503050406030204" pitchFamily="18" charset="0"/>
                              <a:ea typeface="Cambria Math" panose="02040503050406030204" pitchFamily="18" charset="0"/>
                            </a:rPr>
                          </m:ctrlPr>
                        </m:sSupPr>
                        <m:e>
                          <m:r>
                            <a:rPr lang="ko-KR" altLang="en-US" sz="1800" b="0" i="1" smtClean="0">
                              <a:solidFill>
                                <a:schemeClr val="tx1"/>
                              </a:solidFill>
                              <a:latin typeface="Cambria Math" panose="02040503050406030204" pitchFamily="18" charset="0"/>
                              <a:ea typeface="Cambria Math" panose="02040503050406030204" pitchFamily="18" charset="0"/>
                            </a:rPr>
                            <m:t>𝜇</m:t>
                          </m:r>
                        </m:e>
                        <m:sup>
                          <m:r>
                            <a:rPr lang="en-US" altLang="ko-KR" sz="1800" b="0" i="1" smtClean="0">
                              <a:solidFill>
                                <a:schemeClr val="tx1"/>
                              </a:solidFill>
                              <a:latin typeface="Cambria Math" panose="02040503050406030204" pitchFamily="18" charset="0"/>
                              <a:ea typeface="Cambria Math" panose="02040503050406030204" pitchFamily="18" charset="0"/>
                            </a:rPr>
                            <m:t>′</m:t>
                          </m:r>
                        </m:sup>
                      </m:sSup>
                      <m:r>
                        <a:rPr lang="en-US" altLang="ko-KR" sz="1800" b="0" i="1" smtClean="0">
                          <a:solidFill>
                            <a:schemeClr val="tx1"/>
                          </a:solidFill>
                          <a:latin typeface="Cambria Math" panose="02040503050406030204" pitchFamily="18" charset="0"/>
                          <a:ea typeface="Cambria Math" panose="02040503050406030204" pitchFamily="18" charset="0"/>
                        </a:rPr>
                        <m:t>,</m:t>
                      </m:r>
                      <m:sSup>
                        <m:sSupPr>
                          <m:ctrlPr>
                            <a:rPr lang="en-US" altLang="ko-KR" sz="1800" i="1" smtClean="0">
                              <a:solidFill>
                                <a:schemeClr val="tx1"/>
                              </a:solidFill>
                              <a:latin typeface="Cambria Math" panose="02040503050406030204" pitchFamily="18" charset="0"/>
                              <a:ea typeface="Cambria Math" panose="02040503050406030204" pitchFamily="18" charset="0"/>
                            </a:rPr>
                          </m:ctrlPr>
                        </m:sSupPr>
                        <m:e>
                          <m:r>
                            <a:rPr lang="en-US" altLang="ko-KR" sz="1800" b="0" i="1" smtClean="0">
                              <a:solidFill>
                                <a:schemeClr val="tx1"/>
                              </a:solidFill>
                              <a:latin typeface="Cambria Math" panose="02040503050406030204" pitchFamily="18" charset="0"/>
                              <a:ea typeface="Cambria Math" panose="02040503050406030204" pitchFamily="18" charset="0"/>
                            </a:rPr>
                            <m:t>𝑟</m:t>
                          </m:r>
                        </m:e>
                        <m:sup>
                          <m:r>
                            <a:rPr lang="en-US" altLang="ko-KR" sz="1800" b="0" i="1" smtClean="0">
                              <a:solidFill>
                                <a:schemeClr val="tx1"/>
                              </a:solidFill>
                              <a:latin typeface="Cambria Math" panose="02040503050406030204" pitchFamily="18" charset="0"/>
                              <a:ea typeface="Cambria Math" panose="02040503050406030204" pitchFamily="18" charset="0"/>
                            </a:rPr>
                            <m:t>′</m:t>
                          </m:r>
                        </m:sup>
                      </m:sSup>
                      <m:r>
                        <a:rPr lang="en-US" altLang="ko-KR" sz="1800" b="0" i="1" smtClean="0">
                          <a:solidFill>
                            <a:schemeClr val="tx1"/>
                          </a:solidFill>
                          <a:latin typeface="Cambria Math" panose="02040503050406030204" pitchFamily="18" charset="0"/>
                          <a:ea typeface="Cambria Math" panose="02040503050406030204" pitchFamily="18" charset="0"/>
                        </a:rPr>
                        <m:t>)</m:t>
                      </m:r>
                    </m:oMath>
                  </m:oMathPara>
                </a14:m>
                <a:endParaRPr lang="ko-KR" altLang="en-US" dirty="0">
                  <a:solidFill>
                    <a:schemeClr val="tx1"/>
                  </a:solidFill>
                </a:endParaRPr>
              </a:p>
            </p:txBody>
          </p:sp>
        </mc:Choice>
        <mc:Fallback xmlns="">
          <p:sp>
            <p:nvSpPr>
              <p:cNvPr id="14" name="TextBox 13">
                <a:extLst>
                  <a:ext uri="{FF2B5EF4-FFF2-40B4-BE49-F238E27FC236}">
                    <a16:creationId xmlns:a16="http://schemas.microsoft.com/office/drawing/2014/main" id="{9CB0A509-FC42-62CC-067B-2D922757D212}"/>
                  </a:ext>
                </a:extLst>
              </p:cNvPr>
              <p:cNvSpPr txBox="1">
                <a:spLocks noRot="1" noChangeAspect="1" noMove="1" noResize="1" noEditPoints="1" noAdjustHandles="1" noChangeArrowheads="1" noChangeShapeType="1" noTextEdit="1"/>
              </p:cNvSpPr>
              <p:nvPr/>
            </p:nvSpPr>
            <p:spPr>
              <a:xfrm>
                <a:off x="1008024" y="2838440"/>
                <a:ext cx="1378598" cy="369332"/>
              </a:xfrm>
              <a:prstGeom prst="rect">
                <a:avLst/>
              </a:prstGeom>
              <a:blipFill>
                <a:blip r:embed="rId8"/>
                <a:stretch>
                  <a:fillRect b="-13333"/>
                </a:stretch>
              </a:blipFill>
            </p:spPr>
            <p:txBody>
              <a:bodyPr/>
              <a:lstStyle/>
              <a:p>
                <a:r>
                  <a:rPr lang="ko-KR" altLang="en-US">
                    <a:noFill/>
                  </a:rPr>
                  <a:t> </a:t>
                </a:r>
              </a:p>
            </p:txBody>
          </p:sp>
        </mc:Fallback>
      </mc:AlternateContent>
      <p:sp>
        <p:nvSpPr>
          <p:cNvPr id="15" name="화살표: 오른쪽 14">
            <a:extLst>
              <a:ext uri="{FF2B5EF4-FFF2-40B4-BE49-F238E27FC236}">
                <a16:creationId xmlns:a16="http://schemas.microsoft.com/office/drawing/2014/main" id="{9B1BAC38-6153-3D9A-B1C3-FCE83B87AC86}"/>
              </a:ext>
            </a:extLst>
          </p:cNvPr>
          <p:cNvSpPr/>
          <p:nvPr/>
        </p:nvSpPr>
        <p:spPr>
          <a:xfrm>
            <a:off x="2873103" y="2905118"/>
            <a:ext cx="391885" cy="194111"/>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6" name="TextBox 15">
            <a:extLst>
              <a:ext uri="{FF2B5EF4-FFF2-40B4-BE49-F238E27FC236}">
                <a16:creationId xmlns:a16="http://schemas.microsoft.com/office/drawing/2014/main" id="{BD6CB0D4-A18B-1363-EB99-E1178EFE3B8C}"/>
              </a:ext>
            </a:extLst>
          </p:cNvPr>
          <p:cNvSpPr txBox="1"/>
          <p:nvPr/>
        </p:nvSpPr>
        <p:spPr>
          <a:xfrm>
            <a:off x="3619304" y="2178739"/>
            <a:ext cx="3151964"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Gravitational potential at each point</a:t>
            </a:r>
            <a:endParaRPr lang="ko-KR" altLang="en-US" sz="1400" dirty="0">
              <a:latin typeface="Arial" panose="020B0604020202020204" pitchFamily="34" charset="0"/>
              <a:cs typeface="Arial" panose="020B0604020202020204" pitchFamily="34" charset="0"/>
            </a:endParaRPr>
          </a:p>
        </p:txBody>
      </p:sp>
      <p:sp>
        <p:nvSpPr>
          <p:cNvPr id="17" name="화살표: 오른쪽 16">
            <a:extLst>
              <a:ext uri="{FF2B5EF4-FFF2-40B4-BE49-F238E27FC236}">
                <a16:creationId xmlns:a16="http://schemas.microsoft.com/office/drawing/2014/main" id="{F59D1CFB-B33C-BF53-B65F-5C7FA325F4DA}"/>
              </a:ext>
            </a:extLst>
          </p:cNvPr>
          <p:cNvSpPr/>
          <p:nvPr/>
        </p:nvSpPr>
        <p:spPr>
          <a:xfrm>
            <a:off x="5479085" y="3488539"/>
            <a:ext cx="391885" cy="194111"/>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8" name="TextBox 17">
            <a:extLst>
              <a:ext uri="{FF2B5EF4-FFF2-40B4-BE49-F238E27FC236}">
                <a16:creationId xmlns:a16="http://schemas.microsoft.com/office/drawing/2014/main" id="{AFA16AC1-80BB-B28F-EEAD-C4E7AC1A0BAE}"/>
              </a:ext>
            </a:extLst>
          </p:cNvPr>
          <p:cNvSpPr txBox="1"/>
          <p:nvPr/>
        </p:nvSpPr>
        <p:spPr>
          <a:xfrm>
            <a:off x="4493484" y="3459168"/>
            <a:ext cx="937054"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Enthalpy</a:t>
            </a:r>
            <a:endParaRPr lang="ko-KR" altLang="en-US" sz="1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BDB8421-531B-44FB-94E3-118EF1D4E25D}"/>
                  </a:ext>
                </a:extLst>
              </p:cNvPr>
              <p:cNvSpPr txBox="1"/>
              <p:nvPr/>
            </p:nvSpPr>
            <p:spPr>
              <a:xfrm>
                <a:off x="6069971" y="3448283"/>
                <a:ext cx="1975243" cy="311945"/>
              </a:xfrm>
              <a:prstGeom prst="rect">
                <a:avLst/>
              </a:prstGeom>
              <a:noFill/>
              <a:ln>
                <a:solidFill>
                  <a:schemeClr val="bg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400" b="0" i="1" smtClean="0">
                              <a:solidFill>
                                <a:schemeClr val="tx1"/>
                              </a:solidFill>
                              <a:latin typeface="Cambria Math" panose="02040503050406030204" pitchFamily="18" charset="0"/>
                            </a:rPr>
                          </m:ctrlPr>
                        </m:sSubPr>
                        <m:e>
                          <m:r>
                            <a:rPr lang="en-US" altLang="ko-KR" sz="1400" b="0" i="1" smtClean="0">
                              <a:solidFill>
                                <a:schemeClr val="tx1"/>
                              </a:solidFill>
                              <a:latin typeface="Cambria Math" panose="02040503050406030204" pitchFamily="18" charset="0"/>
                            </a:rPr>
                            <m:t>𝐻</m:t>
                          </m:r>
                        </m:e>
                        <m:sub>
                          <m:r>
                            <a:rPr lang="en-US" altLang="ko-KR" sz="1400" b="0" i="1" smtClean="0">
                              <a:solidFill>
                                <a:schemeClr val="tx1"/>
                              </a:solidFill>
                              <a:latin typeface="Cambria Math" panose="02040503050406030204" pitchFamily="18" charset="0"/>
                            </a:rPr>
                            <m:t>𝑖</m:t>
                          </m:r>
                        </m:sub>
                      </m:sSub>
                      <m:r>
                        <a:rPr lang="en-US" altLang="ko-KR" sz="1400" b="0" i="1" smtClean="0">
                          <a:solidFill>
                            <a:schemeClr val="tx1"/>
                          </a:solidFill>
                          <a:latin typeface="Cambria Math" panose="02040503050406030204" pitchFamily="18" charset="0"/>
                        </a:rPr>
                        <m:t>=</m:t>
                      </m:r>
                      <m:r>
                        <a:rPr lang="en-US" altLang="ko-KR" sz="1400" b="0" i="1" smtClean="0">
                          <a:solidFill>
                            <a:schemeClr val="tx1"/>
                          </a:solidFill>
                          <a:latin typeface="Cambria Math" panose="02040503050406030204" pitchFamily="18" charset="0"/>
                        </a:rPr>
                        <m:t>𝐶</m:t>
                      </m:r>
                      <m:r>
                        <a:rPr lang="en-US" altLang="ko-KR" sz="1400" b="0" i="1" smtClean="0">
                          <a:solidFill>
                            <a:schemeClr val="tx1"/>
                          </a:solidFill>
                          <a:latin typeface="Cambria Math" panose="02040503050406030204" pitchFamily="18" charset="0"/>
                        </a:rPr>
                        <m:t>−</m:t>
                      </m:r>
                      <m:sSub>
                        <m:sSubPr>
                          <m:ctrlPr>
                            <a:rPr lang="en-US" altLang="ko-KR" sz="1400" b="0" i="1" smtClean="0">
                              <a:solidFill>
                                <a:schemeClr val="tx1"/>
                              </a:solidFill>
                              <a:latin typeface="Cambria Math" panose="02040503050406030204" pitchFamily="18" charset="0"/>
                              <a:ea typeface="Cambria Math" panose="02040503050406030204" pitchFamily="18" charset="0"/>
                            </a:rPr>
                          </m:ctrlPr>
                        </m:sSubPr>
                        <m:e>
                          <m:r>
                            <m:rPr>
                              <m:sty m:val="p"/>
                            </m:rPr>
                            <a:rPr lang="el-GR" altLang="ko-KR" sz="1400" i="1">
                              <a:solidFill>
                                <a:schemeClr val="tx1"/>
                              </a:solidFill>
                              <a:latin typeface="Cambria Math" panose="02040503050406030204" pitchFamily="18" charset="0"/>
                              <a:ea typeface="Cambria Math" panose="02040503050406030204" pitchFamily="18" charset="0"/>
                            </a:rPr>
                            <m:t>Φ</m:t>
                          </m:r>
                        </m:e>
                        <m:sub>
                          <m:r>
                            <a:rPr lang="en-US" altLang="ko-KR" sz="1400" b="0" i="1" smtClean="0">
                              <a:solidFill>
                                <a:schemeClr val="tx1"/>
                              </a:solidFill>
                              <a:latin typeface="Cambria Math" panose="02040503050406030204" pitchFamily="18" charset="0"/>
                              <a:ea typeface="Cambria Math" panose="02040503050406030204" pitchFamily="18" charset="0"/>
                            </a:rPr>
                            <m:t>𝑖</m:t>
                          </m:r>
                        </m:sub>
                      </m:sSub>
                      <m:r>
                        <a:rPr lang="en-US" altLang="ko-KR" sz="1400" b="0" i="1" smtClean="0">
                          <a:solidFill>
                            <a:schemeClr val="tx1"/>
                          </a:solidFill>
                          <a:latin typeface="Cambria Math" panose="02040503050406030204" pitchFamily="18" charset="0"/>
                          <a:ea typeface="Cambria Math" panose="02040503050406030204" pitchFamily="18" charset="0"/>
                        </a:rPr>
                        <m:t>−</m:t>
                      </m:r>
                      <m:sSubSup>
                        <m:sSubSupPr>
                          <m:ctrlPr>
                            <a:rPr lang="en-US" altLang="ko-KR" sz="1400" b="0" i="1" smtClean="0">
                              <a:solidFill>
                                <a:schemeClr val="tx1"/>
                              </a:solidFill>
                              <a:latin typeface="Cambria Math" panose="02040503050406030204" pitchFamily="18" charset="0"/>
                              <a:ea typeface="Cambria Math" panose="02040503050406030204" pitchFamily="18" charset="0"/>
                            </a:rPr>
                          </m:ctrlPr>
                        </m:sSubSupPr>
                        <m:e>
                          <m:r>
                            <a:rPr lang="en-US" altLang="ko-KR" sz="1400" b="0" i="1" smtClean="0">
                              <a:solidFill>
                                <a:schemeClr val="tx1"/>
                              </a:solidFill>
                              <a:latin typeface="Cambria Math" panose="02040503050406030204" pitchFamily="18" charset="0"/>
                              <a:ea typeface="Cambria Math" panose="02040503050406030204" pitchFamily="18" charset="0"/>
                            </a:rPr>
                            <m:t>h</m:t>
                          </m:r>
                        </m:e>
                        <m:sub>
                          <m:r>
                            <a:rPr lang="en-US" altLang="ko-KR" sz="1400" b="0" i="1" smtClean="0">
                              <a:solidFill>
                                <a:schemeClr val="tx1"/>
                              </a:solidFill>
                              <a:latin typeface="Cambria Math" panose="02040503050406030204" pitchFamily="18" charset="0"/>
                              <a:ea typeface="Cambria Math" panose="02040503050406030204" pitchFamily="18" charset="0"/>
                            </a:rPr>
                            <m:t>0</m:t>
                          </m:r>
                        </m:sub>
                        <m:sup>
                          <m:r>
                            <a:rPr lang="en-US" altLang="ko-KR" sz="1400" b="0" i="1" smtClean="0">
                              <a:solidFill>
                                <a:schemeClr val="tx1"/>
                              </a:solidFill>
                              <a:latin typeface="Cambria Math" panose="02040503050406030204" pitchFamily="18" charset="0"/>
                              <a:ea typeface="Cambria Math" panose="02040503050406030204" pitchFamily="18" charset="0"/>
                            </a:rPr>
                            <m:t>2</m:t>
                          </m:r>
                        </m:sup>
                      </m:sSubSup>
                      <m:r>
                        <m:rPr>
                          <m:sty m:val="p"/>
                        </m:rPr>
                        <a:rPr lang="el-GR" altLang="ko-KR" sz="1400" b="0" i="1" smtClean="0">
                          <a:solidFill>
                            <a:schemeClr val="tx1"/>
                          </a:solidFill>
                          <a:latin typeface="Cambria Math" panose="02040503050406030204" pitchFamily="18" charset="0"/>
                          <a:ea typeface="Cambria Math" panose="02040503050406030204" pitchFamily="18" charset="0"/>
                        </a:rPr>
                        <m:t>Ψ</m:t>
                      </m:r>
                      <m:r>
                        <a:rPr lang="en-US" altLang="ko-KR" sz="1400" b="0" i="1" smtClean="0">
                          <a:solidFill>
                            <a:schemeClr val="tx1"/>
                          </a:solidFill>
                          <a:latin typeface="Cambria Math" panose="02040503050406030204" pitchFamily="18" charset="0"/>
                          <a:ea typeface="Cambria Math" panose="02040503050406030204" pitchFamily="18" charset="0"/>
                        </a:rPr>
                        <m:t>(</m:t>
                      </m:r>
                      <m:r>
                        <a:rPr lang="ko-KR" altLang="en-US" sz="1400" b="0" i="1" smtClean="0">
                          <a:solidFill>
                            <a:schemeClr val="tx1"/>
                          </a:solidFill>
                          <a:latin typeface="Cambria Math" panose="02040503050406030204" pitchFamily="18" charset="0"/>
                          <a:ea typeface="Cambria Math" panose="02040503050406030204" pitchFamily="18" charset="0"/>
                        </a:rPr>
                        <m:t>𝜛</m:t>
                      </m:r>
                      <m:r>
                        <a:rPr lang="en-US" altLang="ko-KR" sz="1400" b="0" i="1" smtClean="0">
                          <a:solidFill>
                            <a:schemeClr val="tx1"/>
                          </a:solidFill>
                          <a:latin typeface="Cambria Math" panose="02040503050406030204" pitchFamily="18" charset="0"/>
                          <a:ea typeface="Cambria Math" panose="02040503050406030204" pitchFamily="18" charset="0"/>
                        </a:rPr>
                        <m:t>)</m:t>
                      </m:r>
                    </m:oMath>
                  </m:oMathPara>
                </a14:m>
                <a:endParaRPr lang="ko-KR" altLang="en-US" sz="1400" dirty="0">
                  <a:solidFill>
                    <a:schemeClr val="tx1"/>
                  </a:solidFill>
                </a:endParaRPr>
              </a:p>
            </p:txBody>
          </p:sp>
        </mc:Choice>
        <mc:Fallback xmlns="">
          <p:sp>
            <p:nvSpPr>
              <p:cNvPr id="19" name="TextBox 18">
                <a:extLst>
                  <a:ext uri="{FF2B5EF4-FFF2-40B4-BE49-F238E27FC236}">
                    <a16:creationId xmlns:a16="http://schemas.microsoft.com/office/drawing/2014/main" id="{FBDB8421-531B-44FB-94E3-118EF1D4E25D}"/>
                  </a:ext>
                </a:extLst>
              </p:cNvPr>
              <p:cNvSpPr txBox="1">
                <a:spLocks noRot="1" noChangeAspect="1" noMove="1" noResize="1" noEditPoints="1" noAdjustHandles="1" noChangeArrowheads="1" noChangeShapeType="1" noTextEdit="1"/>
              </p:cNvSpPr>
              <p:nvPr/>
            </p:nvSpPr>
            <p:spPr>
              <a:xfrm>
                <a:off x="6069971" y="3448283"/>
                <a:ext cx="1975243" cy="311945"/>
              </a:xfrm>
              <a:prstGeom prst="rect">
                <a:avLst/>
              </a:prstGeom>
              <a:blipFill>
                <a:blip r:embed="rId9"/>
                <a:stretch>
                  <a:fillRect b="-5660"/>
                </a:stretch>
              </a:blipFill>
              <a:ln>
                <a:solidFill>
                  <a:schemeClr val="bg1"/>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D205303-0A29-179F-8187-2C8179F0E155}"/>
                  </a:ext>
                </a:extLst>
              </p:cNvPr>
              <p:cNvSpPr txBox="1"/>
              <p:nvPr/>
            </p:nvSpPr>
            <p:spPr>
              <a:xfrm>
                <a:off x="867045" y="4557407"/>
                <a:ext cx="4328241" cy="307777"/>
              </a:xfrm>
              <a:prstGeom prst="rect">
                <a:avLst/>
              </a:prstGeom>
              <a:noFill/>
            </p:spPr>
            <p:txBody>
              <a:bodyPr wrap="square" rtlCol="0">
                <a:spAutoFit/>
              </a:bodyPr>
              <a:lstStyle/>
              <a:p>
                <a:r>
                  <a:rPr lang="en-US" altLang="ko-KR" sz="1400" dirty="0">
                    <a:solidFill>
                      <a:schemeClr val="tx1"/>
                    </a:solidFill>
                    <a:latin typeface="Arial" panose="020B0604020202020204" pitchFamily="34" charset="0"/>
                    <a:cs typeface="Arial" panose="020B0604020202020204" pitchFamily="34" charset="0"/>
                  </a:rPr>
                  <a:t>Calculate new density distribution </a:t>
                </a:r>
                <a14:m>
                  <m:oMath xmlns:m="http://schemas.openxmlformats.org/officeDocument/2006/math">
                    <m:sSub>
                      <m:sSubPr>
                        <m:ctrlPr>
                          <a:rPr lang="en-US" altLang="ko-KR" sz="1400" b="0" i="1" smtClean="0">
                            <a:solidFill>
                              <a:schemeClr val="tx1"/>
                            </a:solidFill>
                            <a:latin typeface="Cambria Math" panose="02040503050406030204" pitchFamily="18" charset="0"/>
                            <a:cs typeface="Arial" panose="020B0604020202020204" pitchFamily="34" charset="0"/>
                          </a:rPr>
                        </m:ctrlPr>
                      </m:sSubPr>
                      <m:e>
                        <m:r>
                          <a:rPr lang="en-US" altLang="ko-KR" sz="1400" b="0" i="1" smtClean="0">
                            <a:solidFill>
                              <a:schemeClr val="tx1"/>
                            </a:solidFill>
                            <a:latin typeface="Cambria Math" panose="02040503050406030204" pitchFamily="18" charset="0"/>
                            <a:cs typeface="Arial" panose="020B0604020202020204" pitchFamily="34" charset="0"/>
                          </a:rPr>
                          <m:t>𝜌</m:t>
                        </m:r>
                      </m:e>
                      <m:sub>
                        <m:r>
                          <a:rPr lang="en-US" altLang="ko-KR" sz="1400" b="0" i="1" smtClean="0">
                            <a:solidFill>
                              <a:schemeClr val="tx1"/>
                            </a:solidFill>
                            <a:latin typeface="Cambria Math" panose="02040503050406030204" pitchFamily="18" charset="0"/>
                            <a:cs typeface="Arial" panose="020B0604020202020204" pitchFamily="34" charset="0"/>
                          </a:rPr>
                          <m:t>𝑖</m:t>
                        </m:r>
                        <m:r>
                          <a:rPr lang="en-US" altLang="ko-KR" sz="1400" b="0" i="1" smtClean="0">
                            <a:solidFill>
                              <a:schemeClr val="tx1"/>
                            </a:solidFill>
                            <a:latin typeface="Cambria Math" panose="02040503050406030204" pitchFamily="18" charset="0"/>
                            <a:cs typeface="Arial" panose="020B0604020202020204" pitchFamily="34" charset="0"/>
                          </a:rPr>
                          <m:t>+1</m:t>
                        </m:r>
                      </m:sub>
                    </m:sSub>
                  </m:oMath>
                </a14:m>
                <a:r>
                  <a:rPr lang="ko-KR" altLang="en-US" sz="1400" dirty="0">
                    <a:solidFill>
                      <a:schemeClr val="tx1"/>
                    </a:solidFill>
                    <a:latin typeface="Arial" panose="020B0604020202020204" pitchFamily="34" charset="0"/>
                    <a:cs typeface="Arial" panose="020B0604020202020204" pitchFamily="34" charset="0"/>
                  </a:rPr>
                  <a:t> </a:t>
                </a:r>
                <a:r>
                  <a:rPr lang="en-US" altLang="ko-KR" sz="1400" dirty="0">
                    <a:solidFill>
                      <a:schemeClr val="tx1"/>
                    </a:solidFill>
                    <a:latin typeface="Arial" panose="020B0604020202020204" pitchFamily="34" charset="0"/>
                    <a:cs typeface="Arial" panose="020B0604020202020204" pitchFamily="34" charset="0"/>
                  </a:rPr>
                  <a:t>from </a:t>
                </a:r>
                <a14:m>
                  <m:oMath xmlns:m="http://schemas.openxmlformats.org/officeDocument/2006/math">
                    <m:sSub>
                      <m:sSubPr>
                        <m:ctrlPr>
                          <a:rPr lang="en-US" altLang="ko-KR" sz="1400" b="0" i="1" smtClean="0">
                            <a:solidFill>
                              <a:schemeClr val="tx1"/>
                            </a:solidFill>
                            <a:latin typeface="Cambria Math" panose="02040503050406030204" pitchFamily="18" charset="0"/>
                            <a:cs typeface="Arial" panose="020B0604020202020204" pitchFamily="34" charset="0"/>
                          </a:rPr>
                        </m:ctrlPr>
                      </m:sSubPr>
                      <m:e>
                        <m:r>
                          <a:rPr lang="en-US" altLang="ko-KR" sz="1400" b="0" i="1" smtClean="0">
                            <a:solidFill>
                              <a:schemeClr val="tx1"/>
                            </a:solidFill>
                            <a:latin typeface="Cambria Math" panose="02040503050406030204" pitchFamily="18" charset="0"/>
                            <a:cs typeface="Arial" panose="020B0604020202020204" pitchFamily="34" charset="0"/>
                          </a:rPr>
                          <m:t>𝐻</m:t>
                        </m:r>
                      </m:e>
                      <m:sub>
                        <m:r>
                          <a:rPr lang="en-US" altLang="ko-KR" sz="1400" b="0" i="1" smtClean="0">
                            <a:solidFill>
                              <a:schemeClr val="tx1"/>
                            </a:solidFill>
                            <a:latin typeface="Cambria Math" panose="02040503050406030204" pitchFamily="18" charset="0"/>
                            <a:cs typeface="Arial" panose="020B0604020202020204" pitchFamily="34" charset="0"/>
                          </a:rPr>
                          <m:t>𝑖</m:t>
                        </m:r>
                      </m:sub>
                    </m:sSub>
                  </m:oMath>
                </a14:m>
                <a:endParaRPr lang="ko-KR" altLang="en-US" sz="1400" dirty="0">
                  <a:solidFill>
                    <a:schemeClr val="tx1"/>
                  </a:solidFill>
                  <a:latin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FD205303-0A29-179F-8187-2C8179F0E155}"/>
                  </a:ext>
                </a:extLst>
              </p:cNvPr>
              <p:cNvSpPr txBox="1">
                <a:spLocks noRot="1" noChangeAspect="1" noMove="1" noResize="1" noEditPoints="1" noAdjustHandles="1" noChangeArrowheads="1" noChangeShapeType="1" noTextEdit="1"/>
              </p:cNvSpPr>
              <p:nvPr/>
            </p:nvSpPr>
            <p:spPr>
              <a:xfrm>
                <a:off x="867045" y="4557407"/>
                <a:ext cx="4328241" cy="307777"/>
              </a:xfrm>
              <a:prstGeom prst="rect">
                <a:avLst/>
              </a:prstGeom>
              <a:blipFill>
                <a:blip r:embed="rId10"/>
                <a:stretch>
                  <a:fillRect l="-423" t="-4000" b="-20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F370589-C2EB-1637-E20B-25ED31C04F00}"/>
                  </a:ext>
                </a:extLst>
              </p:cNvPr>
              <p:cNvSpPr txBox="1"/>
              <p:nvPr/>
            </p:nvSpPr>
            <p:spPr>
              <a:xfrm>
                <a:off x="775708" y="5597608"/>
                <a:ext cx="1814781" cy="6143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ko-KR" sz="1400" b="0" i="1" smtClean="0">
                              <a:solidFill>
                                <a:schemeClr val="tx1"/>
                              </a:solidFill>
                              <a:latin typeface="Cambria Math" panose="02040503050406030204" pitchFamily="18" charset="0"/>
                              <a:cs typeface="Arial" panose="020B0604020202020204" pitchFamily="34" charset="0"/>
                            </a:rPr>
                          </m:ctrlPr>
                        </m:sSubPr>
                        <m:e>
                          <m:r>
                            <a:rPr lang="ko-KR" altLang="en-US" sz="1400" b="0" i="1" smtClean="0">
                              <a:solidFill>
                                <a:schemeClr val="tx1"/>
                              </a:solidFill>
                              <a:latin typeface="Cambria Math" panose="02040503050406030204" pitchFamily="18" charset="0"/>
                              <a:cs typeface="Arial" panose="020B0604020202020204" pitchFamily="34" charset="0"/>
                            </a:rPr>
                            <m:t>𝜌</m:t>
                          </m:r>
                        </m:e>
                        <m:sub>
                          <m:r>
                            <a:rPr lang="en-US" altLang="ko-KR" sz="1400" b="0" i="1" smtClean="0">
                              <a:solidFill>
                                <a:schemeClr val="tx1"/>
                              </a:solidFill>
                              <a:latin typeface="Cambria Math" panose="02040503050406030204" pitchFamily="18" charset="0"/>
                              <a:cs typeface="Arial" panose="020B0604020202020204" pitchFamily="34" charset="0"/>
                            </a:rPr>
                            <m:t>𝑖</m:t>
                          </m:r>
                          <m:r>
                            <a:rPr lang="en-US" altLang="ko-KR" sz="1400" b="0" i="1" smtClean="0">
                              <a:solidFill>
                                <a:schemeClr val="tx1"/>
                              </a:solidFill>
                              <a:latin typeface="Cambria Math" panose="02040503050406030204" pitchFamily="18" charset="0"/>
                              <a:cs typeface="Arial" panose="020B0604020202020204" pitchFamily="34" charset="0"/>
                            </a:rPr>
                            <m:t>+1</m:t>
                          </m:r>
                        </m:sub>
                      </m:sSub>
                      <m:r>
                        <a:rPr lang="en-US" altLang="ko-KR" sz="1400" b="0" i="1" smtClean="0">
                          <a:solidFill>
                            <a:schemeClr val="tx1"/>
                          </a:solidFill>
                          <a:latin typeface="Cambria Math" panose="02040503050406030204" pitchFamily="18" charset="0"/>
                          <a:cs typeface="Arial" panose="020B0604020202020204" pitchFamily="34" charset="0"/>
                        </a:rPr>
                        <m:t>=</m:t>
                      </m:r>
                      <m:sSup>
                        <m:sSupPr>
                          <m:ctrlPr>
                            <a:rPr lang="en-US" altLang="ko-KR" sz="1400" b="0" i="1" smtClean="0">
                              <a:solidFill>
                                <a:schemeClr val="tx1"/>
                              </a:solidFill>
                              <a:latin typeface="Cambria Math" panose="02040503050406030204" pitchFamily="18" charset="0"/>
                              <a:cs typeface="Arial" panose="020B0604020202020204" pitchFamily="34" charset="0"/>
                            </a:rPr>
                          </m:ctrlPr>
                        </m:sSupPr>
                        <m:e>
                          <m:d>
                            <m:dPr>
                              <m:begChr m:val="["/>
                              <m:endChr m:val="]"/>
                              <m:ctrlPr>
                                <a:rPr lang="en-US" altLang="ko-KR" sz="1400" b="0" i="1" smtClean="0">
                                  <a:solidFill>
                                    <a:schemeClr val="tx1"/>
                                  </a:solidFill>
                                  <a:latin typeface="Cambria Math" panose="02040503050406030204" pitchFamily="18" charset="0"/>
                                  <a:cs typeface="Arial" panose="020B0604020202020204" pitchFamily="34" charset="0"/>
                                </a:rPr>
                              </m:ctrlPr>
                            </m:dPr>
                            <m:e>
                              <m:f>
                                <m:fPr>
                                  <m:ctrlPr>
                                    <a:rPr lang="en-US" altLang="ko-KR" sz="1400" b="0" i="1" smtClean="0">
                                      <a:solidFill>
                                        <a:schemeClr val="tx1"/>
                                      </a:solidFill>
                                      <a:latin typeface="Cambria Math" panose="02040503050406030204" pitchFamily="18" charset="0"/>
                                      <a:cs typeface="Arial" panose="020B0604020202020204" pitchFamily="34" charset="0"/>
                                    </a:rPr>
                                  </m:ctrlPr>
                                </m:fPr>
                                <m:num>
                                  <m:sSub>
                                    <m:sSubPr>
                                      <m:ctrlPr>
                                        <a:rPr lang="en-US" altLang="ko-KR" sz="1400" b="0" i="1" smtClean="0">
                                          <a:solidFill>
                                            <a:schemeClr val="tx1"/>
                                          </a:solidFill>
                                          <a:latin typeface="Cambria Math" panose="02040503050406030204" pitchFamily="18" charset="0"/>
                                          <a:cs typeface="Arial" panose="020B0604020202020204" pitchFamily="34" charset="0"/>
                                        </a:rPr>
                                      </m:ctrlPr>
                                    </m:sSubPr>
                                    <m:e>
                                      <m:r>
                                        <a:rPr lang="en-US" altLang="ko-KR" sz="1400" b="0" i="1" smtClean="0">
                                          <a:solidFill>
                                            <a:schemeClr val="tx1"/>
                                          </a:solidFill>
                                          <a:latin typeface="Cambria Math" panose="02040503050406030204" pitchFamily="18" charset="0"/>
                                          <a:cs typeface="Arial" panose="020B0604020202020204" pitchFamily="34" charset="0"/>
                                        </a:rPr>
                                        <m:t>𝐻</m:t>
                                      </m:r>
                                    </m:e>
                                    <m:sub>
                                      <m:r>
                                        <a:rPr lang="en-US" altLang="ko-KR" sz="1400" b="0" i="1" smtClean="0">
                                          <a:solidFill>
                                            <a:schemeClr val="tx1"/>
                                          </a:solidFill>
                                          <a:latin typeface="Cambria Math" panose="02040503050406030204" pitchFamily="18" charset="0"/>
                                          <a:cs typeface="Arial" panose="020B0604020202020204" pitchFamily="34" charset="0"/>
                                        </a:rPr>
                                        <m:t>𝑖</m:t>
                                      </m:r>
                                    </m:sub>
                                  </m:sSub>
                                </m:num>
                                <m:den>
                                  <m:r>
                                    <a:rPr lang="en-US" altLang="ko-KR" sz="1400" b="0" i="1" smtClean="0">
                                      <a:solidFill>
                                        <a:schemeClr val="tx1"/>
                                      </a:solidFill>
                                      <a:latin typeface="Cambria Math" panose="02040503050406030204" pitchFamily="18" charset="0"/>
                                      <a:cs typeface="Arial" panose="020B0604020202020204" pitchFamily="34" charset="0"/>
                                    </a:rPr>
                                    <m:t>𝐾</m:t>
                                  </m:r>
                                  <m:d>
                                    <m:dPr>
                                      <m:ctrlPr>
                                        <a:rPr lang="en-US" altLang="ko-KR" sz="1400" b="0" i="1" smtClean="0">
                                          <a:solidFill>
                                            <a:schemeClr val="tx1"/>
                                          </a:solidFill>
                                          <a:latin typeface="Cambria Math" panose="02040503050406030204" pitchFamily="18" charset="0"/>
                                          <a:cs typeface="Arial" panose="020B0604020202020204" pitchFamily="34" charset="0"/>
                                        </a:rPr>
                                      </m:ctrlPr>
                                    </m:dPr>
                                    <m:e>
                                      <m:r>
                                        <a:rPr lang="en-US" altLang="ko-KR" sz="1400" b="0" i="1" smtClean="0">
                                          <a:solidFill>
                                            <a:schemeClr val="tx1"/>
                                          </a:solidFill>
                                          <a:latin typeface="Cambria Math" panose="02040503050406030204" pitchFamily="18" charset="0"/>
                                          <a:cs typeface="Arial" panose="020B0604020202020204" pitchFamily="34" charset="0"/>
                                        </a:rPr>
                                        <m:t>1+</m:t>
                                      </m:r>
                                      <m:r>
                                        <a:rPr lang="en-US" altLang="ko-KR" sz="1400" b="0" i="1" smtClean="0">
                                          <a:solidFill>
                                            <a:schemeClr val="tx1"/>
                                          </a:solidFill>
                                          <a:latin typeface="Cambria Math" panose="02040503050406030204" pitchFamily="18" charset="0"/>
                                          <a:cs typeface="Arial" panose="020B0604020202020204" pitchFamily="34" charset="0"/>
                                        </a:rPr>
                                        <m:t>𝑁</m:t>
                                      </m:r>
                                    </m:e>
                                  </m:d>
                                </m:den>
                              </m:f>
                            </m:e>
                          </m:d>
                        </m:e>
                        <m:sup>
                          <m:r>
                            <a:rPr lang="en-US" altLang="ko-KR" sz="1400" b="0" i="1" smtClean="0">
                              <a:solidFill>
                                <a:schemeClr val="tx1"/>
                              </a:solidFill>
                              <a:latin typeface="Cambria Math" panose="02040503050406030204" pitchFamily="18" charset="0"/>
                              <a:cs typeface="Arial" panose="020B0604020202020204" pitchFamily="34" charset="0"/>
                            </a:rPr>
                            <m:t>𝑁</m:t>
                          </m:r>
                        </m:sup>
                      </m:sSup>
                    </m:oMath>
                  </m:oMathPara>
                </a14:m>
                <a:endParaRPr lang="ko-KR" altLang="en-US" sz="1400" dirty="0">
                  <a:solidFill>
                    <a:schemeClr val="tx1"/>
                  </a:solidFill>
                </a:endParaRPr>
              </a:p>
            </p:txBody>
          </p:sp>
        </mc:Choice>
        <mc:Fallback xmlns="">
          <p:sp>
            <p:nvSpPr>
              <p:cNvPr id="21" name="TextBox 20">
                <a:extLst>
                  <a:ext uri="{FF2B5EF4-FFF2-40B4-BE49-F238E27FC236}">
                    <a16:creationId xmlns:a16="http://schemas.microsoft.com/office/drawing/2014/main" id="{9F370589-C2EB-1637-E20B-25ED31C04F00}"/>
                  </a:ext>
                </a:extLst>
              </p:cNvPr>
              <p:cNvSpPr txBox="1">
                <a:spLocks noRot="1" noChangeAspect="1" noMove="1" noResize="1" noEditPoints="1" noAdjustHandles="1" noChangeArrowheads="1" noChangeShapeType="1" noTextEdit="1"/>
              </p:cNvSpPr>
              <p:nvPr/>
            </p:nvSpPr>
            <p:spPr>
              <a:xfrm>
                <a:off x="775708" y="5597608"/>
                <a:ext cx="1814781" cy="614399"/>
              </a:xfrm>
              <a:prstGeom prst="rect">
                <a:avLst/>
              </a:prstGeom>
              <a:blipFill>
                <a:blip r:embed="rId11"/>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89C7679-5AAE-E773-40D9-1DF5F2557F79}"/>
                  </a:ext>
                </a:extLst>
              </p:cNvPr>
              <p:cNvSpPr txBox="1"/>
              <p:nvPr/>
            </p:nvSpPr>
            <p:spPr>
              <a:xfrm>
                <a:off x="775708" y="5036309"/>
                <a:ext cx="2593912" cy="6574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1400" b="0" i="1" smtClean="0">
                          <a:solidFill>
                            <a:schemeClr val="tx1"/>
                          </a:solidFill>
                          <a:latin typeface="Cambria Math" panose="02040503050406030204" pitchFamily="18" charset="0"/>
                          <a:cs typeface="Arial" panose="020B0604020202020204" pitchFamily="34" charset="0"/>
                        </a:rPr>
                        <m:t>𝐻</m:t>
                      </m:r>
                      <m:r>
                        <a:rPr lang="en-US" altLang="ko-KR" sz="1400" b="0" i="1" smtClean="0">
                          <a:solidFill>
                            <a:schemeClr val="tx1"/>
                          </a:solidFill>
                          <a:latin typeface="Cambria Math" panose="02040503050406030204" pitchFamily="18" charset="0"/>
                          <a:cs typeface="Arial" panose="020B0604020202020204" pitchFamily="34" charset="0"/>
                        </a:rPr>
                        <m:t>=</m:t>
                      </m:r>
                      <m:nary>
                        <m:naryPr>
                          <m:limLoc m:val="undOvr"/>
                          <m:subHide m:val="on"/>
                          <m:supHide m:val="on"/>
                          <m:ctrlPr>
                            <a:rPr lang="en-US" altLang="ko-KR" sz="1400" b="0" i="1" smtClean="0">
                              <a:solidFill>
                                <a:schemeClr val="tx1"/>
                              </a:solidFill>
                              <a:latin typeface="Cambria Math" panose="02040503050406030204" pitchFamily="18" charset="0"/>
                              <a:cs typeface="Arial" panose="020B0604020202020204" pitchFamily="34" charset="0"/>
                            </a:rPr>
                          </m:ctrlPr>
                        </m:naryPr>
                        <m:sub/>
                        <m:sup/>
                        <m:e>
                          <m:sSup>
                            <m:sSupPr>
                              <m:ctrlPr>
                                <a:rPr lang="en-US" altLang="ko-KR" sz="1400" b="0" i="1" smtClean="0">
                                  <a:solidFill>
                                    <a:schemeClr val="tx1"/>
                                  </a:solidFill>
                                  <a:latin typeface="Cambria Math" panose="02040503050406030204" pitchFamily="18" charset="0"/>
                                  <a:cs typeface="Arial" panose="020B0604020202020204" pitchFamily="34" charset="0"/>
                                </a:rPr>
                              </m:ctrlPr>
                            </m:sSupPr>
                            <m:e>
                              <m:r>
                                <a:rPr lang="ko-KR" altLang="en-US" sz="1400" b="0" i="1" smtClean="0">
                                  <a:solidFill>
                                    <a:schemeClr val="tx1"/>
                                  </a:solidFill>
                                  <a:latin typeface="Cambria Math" panose="02040503050406030204" pitchFamily="18" charset="0"/>
                                  <a:cs typeface="Arial" panose="020B0604020202020204" pitchFamily="34" charset="0"/>
                                </a:rPr>
                                <m:t>𝜌</m:t>
                              </m:r>
                            </m:e>
                            <m:sup>
                              <m:r>
                                <a:rPr lang="en-US" altLang="ko-KR" sz="1400" b="0" i="1" smtClean="0">
                                  <a:solidFill>
                                    <a:schemeClr val="tx1"/>
                                  </a:solidFill>
                                  <a:latin typeface="Cambria Math" panose="02040503050406030204" pitchFamily="18" charset="0"/>
                                  <a:cs typeface="Arial" panose="020B0604020202020204" pitchFamily="34" charset="0"/>
                                </a:rPr>
                                <m:t>−1</m:t>
                              </m:r>
                            </m:sup>
                          </m:sSup>
                          <m:r>
                            <a:rPr lang="en-US" altLang="ko-KR" sz="1400" i="1">
                              <a:solidFill>
                                <a:schemeClr val="tx1"/>
                              </a:solidFill>
                              <a:latin typeface="Cambria Math" panose="02040503050406030204" pitchFamily="18" charset="0"/>
                              <a:cs typeface="Arial" panose="020B0604020202020204" pitchFamily="34" charset="0"/>
                            </a:rPr>
                            <m:t>𝑑𝑃</m:t>
                          </m:r>
                        </m:e>
                      </m:nary>
                      <m:r>
                        <a:rPr lang="en-US" altLang="ko-KR" sz="1400" b="0" i="1" smtClean="0">
                          <a:solidFill>
                            <a:schemeClr val="tx1"/>
                          </a:solidFill>
                          <a:latin typeface="Cambria Math" panose="02040503050406030204" pitchFamily="18" charset="0"/>
                          <a:cs typeface="Arial" panose="020B0604020202020204" pitchFamily="34" charset="0"/>
                        </a:rPr>
                        <m:t>=</m:t>
                      </m:r>
                      <m:d>
                        <m:dPr>
                          <m:ctrlPr>
                            <a:rPr lang="en-US" altLang="ko-KR" sz="1400" b="0" i="1" smtClean="0">
                              <a:solidFill>
                                <a:schemeClr val="tx1"/>
                              </a:solidFill>
                              <a:latin typeface="Cambria Math" panose="02040503050406030204" pitchFamily="18" charset="0"/>
                              <a:cs typeface="Arial" panose="020B0604020202020204" pitchFamily="34" charset="0"/>
                            </a:rPr>
                          </m:ctrlPr>
                        </m:dPr>
                        <m:e>
                          <m:r>
                            <a:rPr lang="en-US" altLang="ko-KR" sz="1400" b="0" i="1" smtClean="0">
                              <a:solidFill>
                                <a:schemeClr val="tx1"/>
                              </a:solidFill>
                              <a:latin typeface="Cambria Math" panose="02040503050406030204" pitchFamily="18" charset="0"/>
                              <a:cs typeface="Arial" panose="020B0604020202020204" pitchFamily="34" charset="0"/>
                            </a:rPr>
                            <m:t>1+</m:t>
                          </m:r>
                          <m:r>
                            <a:rPr lang="en-US" altLang="ko-KR" sz="1400" b="0" i="1" smtClean="0">
                              <a:solidFill>
                                <a:schemeClr val="tx1"/>
                              </a:solidFill>
                              <a:latin typeface="Cambria Math" panose="02040503050406030204" pitchFamily="18" charset="0"/>
                              <a:cs typeface="Arial" panose="020B0604020202020204" pitchFamily="34" charset="0"/>
                            </a:rPr>
                            <m:t>𝑁</m:t>
                          </m:r>
                        </m:e>
                      </m:d>
                      <m:r>
                        <a:rPr lang="en-US" altLang="ko-KR" sz="1400" b="0" i="1" smtClean="0">
                          <a:solidFill>
                            <a:schemeClr val="tx1"/>
                          </a:solidFill>
                          <a:latin typeface="Cambria Math" panose="02040503050406030204" pitchFamily="18" charset="0"/>
                          <a:cs typeface="Arial" panose="020B0604020202020204" pitchFamily="34" charset="0"/>
                        </a:rPr>
                        <m:t>𝑃</m:t>
                      </m:r>
                      <m:r>
                        <a:rPr lang="en-US" altLang="ko-KR" sz="1400" b="0" i="1" smtClean="0">
                          <a:solidFill>
                            <a:schemeClr val="tx1"/>
                          </a:solidFill>
                          <a:latin typeface="Cambria Math" panose="02040503050406030204" pitchFamily="18" charset="0"/>
                          <a:cs typeface="Arial" panose="020B0604020202020204" pitchFamily="34" charset="0"/>
                        </a:rPr>
                        <m:t>/</m:t>
                      </m:r>
                      <m:r>
                        <a:rPr lang="ko-KR" altLang="en-US" sz="1400" b="0" i="1" smtClean="0">
                          <a:solidFill>
                            <a:schemeClr val="tx1"/>
                          </a:solidFill>
                          <a:latin typeface="Cambria Math" panose="02040503050406030204" pitchFamily="18" charset="0"/>
                          <a:cs typeface="Arial" panose="020B0604020202020204" pitchFamily="34" charset="0"/>
                        </a:rPr>
                        <m:t>𝜌</m:t>
                      </m:r>
                    </m:oMath>
                  </m:oMathPara>
                </a14:m>
                <a:endParaRPr lang="en-US" altLang="ko-KR" sz="1400" dirty="0">
                  <a:solidFill>
                    <a:schemeClr val="tx1"/>
                  </a:solidFill>
                  <a:latin typeface="Arial" panose="020B06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589C7679-5AAE-E773-40D9-1DF5F2557F79}"/>
                  </a:ext>
                </a:extLst>
              </p:cNvPr>
              <p:cNvSpPr txBox="1">
                <a:spLocks noRot="1" noChangeAspect="1" noMove="1" noResize="1" noEditPoints="1" noAdjustHandles="1" noChangeArrowheads="1" noChangeShapeType="1" noTextEdit="1"/>
              </p:cNvSpPr>
              <p:nvPr/>
            </p:nvSpPr>
            <p:spPr>
              <a:xfrm>
                <a:off x="775708" y="5036309"/>
                <a:ext cx="2593912" cy="657424"/>
              </a:xfrm>
              <a:prstGeom prst="rect">
                <a:avLst/>
              </a:prstGeom>
              <a:blipFill>
                <a:blip r:embed="rId12"/>
                <a:stretch>
                  <a:fillRect/>
                </a:stretch>
              </a:blipFill>
            </p:spPr>
            <p:txBody>
              <a:bodyPr/>
              <a:lstStyle/>
              <a:p>
                <a:r>
                  <a:rPr lang="ko-KR" altLang="en-US">
                    <a:noFill/>
                  </a:rPr>
                  <a:t> </a:t>
                </a:r>
              </a:p>
            </p:txBody>
          </p:sp>
        </mc:Fallback>
      </mc:AlternateContent>
      <p:sp>
        <p:nvSpPr>
          <p:cNvPr id="23" name="TextBox 22">
            <a:extLst>
              <a:ext uri="{FF2B5EF4-FFF2-40B4-BE49-F238E27FC236}">
                <a16:creationId xmlns:a16="http://schemas.microsoft.com/office/drawing/2014/main" id="{23599EDF-32F2-5744-1AEC-465EDE7D9AB1}"/>
              </a:ext>
            </a:extLst>
          </p:cNvPr>
          <p:cNvSpPr txBox="1"/>
          <p:nvPr/>
        </p:nvSpPr>
        <p:spPr>
          <a:xfrm>
            <a:off x="2270884" y="5779192"/>
            <a:ext cx="1268964" cy="276999"/>
          </a:xfrm>
          <a:prstGeom prst="rect">
            <a:avLst/>
          </a:prstGeom>
          <a:noFill/>
        </p:spPr>
        <p:txBody>
          <a:bodyPr wrap="square" rtlCol="0">
            <a:spAutoFit/>
          </a:bodyPr>
          <a:lstStyle/>
          <a:p>
            <a:r>
              <a:rPr lang="en-US" altLang="ko-KR" sz="1200" dirty="0">
                <a:latin typeface="Arial" panose="020B0604020202020204" pitchFamily="34" charset="0"/>
                <a:cs typeface="Arial" panose="020B0604020202020204" pitchFamily="34" charset="0"/>
              </a:rPr>
              <a:t>For polytropic</a:t>
            </a:r>
            <a:endParaRPr lang="ko-KR" altLang="en-US" sz="12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00D8646F-4797-E2EB-0F63-1C3A233800B2}"/>
              </a:ext>
            </a:extLst>
          </p:cNvPr>
          <p:cNvSpPr txBox="1"/>
          <p:nvPr/>
        </p:nvSpPr>
        <p:spPr>
          <a:xfrm>
            <a:off x="2201661" y="3563495"/>
            <a:ext cx="979716"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Iteration</a:t>
            </a:r>
            <a:endParaRPr lang="ko-KR" altLang="en-US" sz="1400" dirty="0">
              <a:latin typeface="Arial" panose="020B0604020202020204" pitchFamily="34" charset="0"/>
              <a:cs typeface="Arial" panose="020B0604020202020204" pitchFamily="34" charset="0"/>
            </a:endParaRPr>
          </a:p>
        </p:txBody>
      </p:sp>
      <p:sp>
        <p:nvSpPr>
          <p:cNvPr id="25" name="타원 24">
            <a:extLst>
              <a:ext uri="{FF2B5EF4-FFF2-40B4-BE49-F238E27FC236}">
                <a16:creationId xmlns:a16="http://schemas.microsoft.com/office/drawing/2014/main" id="{174825ED-E774-923F-7573-818189428453}"/>
              </a:ext>
            </a:extLst>
          </p:cNvPr>
          <p:cNvSpPr/>
          <p:nvPr/>
        </p:nvSpPr>
        <p:spPr>
          <a:xfrm>
            <a:off x="3784806" y="5083003"/>
            <a:ext cx="1446245" cy="1129004"/>
          </a:xfrm>
          <a:prstGeom prst="ellipse">
            <a:avLst/>
          </a:prstGeom>
          <a:gradFill flip="none" rotWithShape="1">
            <a:gsLst>
              <a:gs pos="30000">
                <a:srgbClr val="484848"/>
              </a:gs>
              <a:gs pos="0">
                <a:schemeClr val="tx1">
                  <a:lumMod val="75000"/>
                  <a:lumOff val="25000"/>
                </a:schemeClr>
              </a:gs>
              <a:gs pos="54000">
                <a:schemeClr val="tx1">
                  <a:lumMod val="50000"/>
                  <a:lumOff val="50000"/>
                </a:schemeClr>
              </a:gs>
              <a:gs pos="100000">
                <a:schemeClr val="bg1">
                  <a:lumMod val="8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648520D-6E4B-2580-DB66-237A924C4197}"/>
                  </a:ext>
                </a:extLst>
              </p:cNvPr>
              <p:cNvSpPr txBox="1"/>
              <p:nvPr/>
            </p:nvSpPr>
            <p:spPr>
              <a:xfrm>
                <a:off x="3784806" y="5178378"/>
                <a:ext cx="137859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ko-KR" altLang="en-US" sz="1800" b="0" i="1" smtClean="0">
                          <a:solidFill>
                            <a:schemeClr val="tx1"/>
                          </a:solidFill>
                          <a:latin typeface="Cambria Math" panose="02040503050406030204" pitchFamily="18" charset="0"/>
                          <a:ea typeface="Cambria Math" panose="02040503050406030204" pitchFamily="18" charset="0"/>
                        </a:rPr>
                        <m:t>𝜌</m:t>
                      </m:r>
                      <m:r>
                        <a:rPr lang="en-US" altLang="ko-KR" sz="1800" b="0" i="1" smtClean="0">
                          <a:solidFill>
                            <a:schemeClr val="tx1"/>
                          </a:solidFill>
                          <a:latin typeface="Cambria Math" panose="02040503050406030204" pitchFamily="18" charset="0"/>
                          <a:ea typeface="Cambria Math" panose="02040503050406030204" pitchFamily="18" charset="0"/>
                        </a:rPr>
                        <m:t>(</m:t>
                      </m:r>
                      <m:sSup>
                        <m:sSupPr>
                          <m:ctrlPr>
                            <a:rPr lang="en-US" altLang="ko-KR" sz="1800" i="1" smtClean="0">
                              <a:solidFill>
                                <a:schemeClr val="tx1"/>
                              </a:solidFill>
                              <a:latin typeface="Cambria Math" panose="02040503050406030204" pitchFamily="18" charset="0"/>
                              <a:ea typeface="Cambria Math" panose="02040503050406030204" pitchFamily="18" charset="0"/>
                            </a:rPr>
                          </m:ctrlPr>
                        </m:sSupPr>
                        <m:e>
                          <m:r>
                            <a:rPr lang="ko-KR" altLang="en-US" sz="1800" b="0" i="1" smtClean="0">
                              <a:solidFill>
                                <a:schemeClr val="tx1"/>
                              </a:solidFill>
                              <a:latin typeface="Cambria Math" panose="02040503050406030204" pitchFamily="18" charset="0"/>
                              <a:ea typeface="Cambria Math" panose="02040503050406030204" pitchFamily="18" charset="0"/>
                            </a:rPr>
                            <m:t>𝜇</m:t>
                          </m:r>
                        </m:e>
                        <m:sup>
                          <m:r>
                            <a:rPr lang="en-US" altLang="ko-KR" sz="1800" b="0" i="1" smtClean="0">
                              <a:solidFill>
                                <a:schemeClr val="tx1"/>
                              </a:solidFill>
                              <a:latin typeface="Cambria Math" panose="02040503050406030204" pitchFamily="18" charset="0"/>
                              <a:ea typeface="Cambria Math" panose="02040503050406030204" pitchFamily="18" charset="0"/>
                            </a:rPr>
                            <m:t>′</m:t>
                          </m:r>
                        </m:sup>
                      </m:sSup>
                      <m:r>
                        <a:rPr lang="en-US" altLang="ko-KR" sz="1800" b="0" i="1" smtClean="0">
                          <a:solidFill>
                            <a:schemeClr val="tx1"/>
                          </a:solidFill>
                          <a:latin typeface="Cambria Math" panose="02040503050406030204" pitchFamily="18" charset="0"/>
                          <a:ea typeface="Cambria Math" panose="02040503050406030204" pitchFamily="18" charset="0"/>
                        </a:rPr>
                        <m:t>,</m:t>
                      </m:r>
                      <m:sSup>
                        <m:sSupPr>
                          <m:ctrlPr>
                            <a:rPr lang="en-US" altLang="ko-KR" sz="1800" i="1" smtClean="0">
                              <a:solidFill>
                                <a:schemeClr val="tx1"/>
                              </a:solidFill>
                              <a:latin typeface="Cambria Math" panose="02040503050406030204" pitchFamily="18" charset="0"/>
                              <a:ea typeface="Cambria Math" panose="02040503050406030204" pitchFamily="18" charset="0"/>
                            </a:rPr>
                          </m:ctrlPr>
                        </m:sSupPr>
                        <m:e>
                          <m:r>
                            <a:rPr lang="en-US" altLang="ko-KR" sz="1800" b="0" i="1" smtClean="0">
                              <a:solidFill>
                                <a:schemeClr val="tx1"/>
                              </a:solidFill>
                              <a:latin typeface="Cambria Math" panose="02040503050406030204" pitchFamily="18" charset="0"/>
                              <a:ea typeface="Cambria Math" panose="02040503050406030204" pitchFamily="18" charset="0"/>
                            </a:rPr>
                            <m:t>𝑟</m:t>
                          </m:r>
                        </m:e>
                        <m:sup>
                          <m:r>
                            <a:rPr lang="en-US" altLang="ko-KR" sz="1800" b="0" i="1" smtClean="0">
                              <a:solidFill>
                                <a:schemeClr val="tx1"/>
                              </a:solidFill>
                              <a:latin typeface="Cambria Math" panose="02040503050406030204" pitchFamily="18" charset="0"/>
                              <a:ea typeface="Cambria Math" panose="02040503050406030204" pitchFamily="18" charset="0"/>
                            </a:rPr>
                            <m:t>′</m:t>
                          </m:r>
                        </m:sup>
                      </m:sSup>
                      <m:r>
                        <a:rPr lang="en-US" altLang="ko-KR" sz="1800" b="0" i="1" smtClean="0">
                          <a:solidFill>
                            <a:schemeClr val="tx1"/>
                          </a:solidFill>
                          <a:latin typeface="Cambria Math" panose="02040503050406030204" pitchFamily="18" charset="0"/>
                          <a:ea typeface="Cambria Math" panose="02040503050406030204" pitchFamily="18" charset="0"/>
                        </a:rPr>
                        <m:t>)</m:t>
                      </m:r>
                    </m:oMath>
                  </m:oMathPara>
                </a14:m>
                <a:endParaRPr lang="ko-KR" altLang="en-US" dirty="0">
                  <a:solidFill>
                    <a:schemeClr val="tx1"/>
                  </a:solidFill>
                </a:endParaRPr>
              </a:p>
            </p:txBody>
          </p:sp>
        </mc:Choice>
        <mc:Fallback xmlns="">
          <p:sp>
            <p:nvSpPr>
              <p:cNvPr id="26" name="TextBox 25">
                <a:extLst>
                  <a:ext uri="{FF2B5EF4-FFF2-40B4-BE49-F238E27FC236}">
                    <a16:creationId xmlns:a16="http://schemas.microsoft.com/office/drawing/2014/main" id="{6648520D-6E4B-2580-DB66-237A924C4197}"/>
                  </a:ext>
                </a:extLst>
              </p:cNvPr>
              <p:cNvSpPr txBox="1">
                <a:spLocks noRot="1" noChangeAspect="1" noMove="1" noResize="1" noEditPoints="1" noAdjustHandles="1" noChangeArrowheads="1" noChangeShapeType="1" noTextEdit="1"/>
              </p:cNvSpPr>
              <p:nvPr/>
            </p:nvSpPr>
            <p:spPr>
              <a:xfrm>
                <a:off x="3784806" y="5178378"/>
                <a:ext cx="1378598" cy="369332"/>
              </a:xfrm>
              <a:prstGeom prst="rect">
                <a:avLst/>
              </a:prstGeom>
              <a:blipFill>
                <a:blip r:embed="rId13"/>
                <a:stretch>
                  <a:fillRect b="-1311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6089AB2-F243-7ACD-47BE-1A447E8C02CC}"/>
                  </a:ext>
                </a:extLst>
              </p:cNvPr>
              <p:cNvSpPr txBox="1"/>
              <p:nvPr/>
            </p:nvSpPr>
            <p:spPr>
              <a:xfrm>
                <a:off x="5234066" y="5468231"/>
                <a:ext cx="1779639" cy="5319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ko-KR" sz="1400" b="1" i="1" smtClean="0">
                              <a:solidFill>
                                <a:schemeClr val="tx1"/>
                              </a:solidFill>
                              <a:latin typeface="Cambria Math" panose="02040503050406030204" pitchFamily="18" charset="0"/>
                            </a:rPr>
                          </m:ctrlPr>
                        </m:fPr>
                        <m:num>
                          <m:sSub>
                            <m:sSubPr>
                              <m:ctrlPr>
                                <a:rPr lang="en-US" altLang="ko-KR" sz="1400" b="1" i="1" smtClean="0">
                                  <a:solidFill>
                                    <a:schemeClr val="tx1"/>
                                  </a:solidFill>
                                  <a:latin typeface="Cambria Math" panose="02040503050406030204" pitchFamily="18" charset="0"/>
                                </a:rPr>
                              </m:ctrlPr>
                            </m:sSubPr>
                            <m:e>
                              <m:r>
                                <a:rPr lang="en-US" altLang="ko-KR" sz="1400" b="1" i="1" smtClean="0">
                                  <a:solidFill>
                                    <a:schemeClr val="tx1"/>
                                  </a:solidFill>
                                  <a:latin typeface="Cambria Math" panose="02040503050406030204" pitchFamily="18" charset="0"/>
                                </a:rPr>
                                <m:t>𝑯</m:t>
                              </m:r>
                            </m:e>
                            <m:sub>
                              <m:r>
                                <a:rPr lang="en-US" altLang="ko-KR" sz="1400" b="1" i="1" smtClean="0">
                                  <a:solidFill>
                                    <a:schemeClr val="tx1"/>
                                  </a:solidFill>
                                  <a:latin typeface="Cambria Math" panose="02040503050406030204" pitchFamily="18" charset="0"/>
                                </a:rPr>
                                <m:t>𝒊</m:t>
                              </m:r>
                              <m:r>
                                <a:rPr lang="en-US" altLang="ko-KR" sz="1400" b="1" i="1" smtClean="0">
                                  <a:solidFill>
                                    <a:schemeClr val="tx1"/>
                                  </a:solidFill>
                                  <a:latin typeface="Cambria Math" panose="02040503050406030204" pitchFamily="18" charset="0"/>
                                </a:rPr>
                                <m:t>+</m:t>
                              </m:r>
                              <m:r>
                                <a:rPr lang="en-US" altLang="ko-KR" sz="1400" b="1" i="1" smtClean="0">
                                  <a:solidFill>
                                    <a:schemeClr val="tx1"/>
                                  </a:solidFill>
                                  <a:latin typeface="Cambria Math" panose="02040503050406030204" pitchFamily="18" charset="0"/>
                                </a:rPr>
                                <m:t>𝟏</m:t>
                              </m:r>
                            </m:sub>
                          </m:sSub>
                          <m:r>
                            <a:rPr lang="en-US" altLang="ko-KR" sz="1400" b="1" i="1" smtClean="0">
                              <a:solidFill>
                                <a:schemeClr val="tx1"/>
                              </a:solidFill>
                              <a:latin typeface="Cambria Math" panose="02040503050406030204" pitchFamily="18" charset="0"/>
                            </a:rPr>
                            <m:t>−</m:t>
                          </m:r>
                          <m:sSub>
                            <m:sSubPr>
                              <m:ctrlPr>
                                <a:rPr lang="en-US" altLang="ko-KR" sz="1400" b="1" i="1" smtClean="0">
                                  <a:solidFill>
                                    <a:schemeClr val="tx1"/>
                                  </a:solidFill>
                                  <a:latin typeface="Cambria Math" panose="02040503050406030204" pitchFamily="18" charset="0"/>
                                </a:rPr>
                              </m:ctrlPr>
                            </m:sSubPr>
                            <m:e>
                              <m:r>
                                <a:rPr lang="en-US" altLang="ko-KR" sz="1400" b="1" i="1" smtClean="0">
                                  <a:solidFill>
                                    <a:schemeClr val="tx1"/>
                                  </a:solidFill>
                                  <a:latin typeface="Cambria Math" panose="02040503050406030204" pitchFamily="18" charset="0"/>
                                </a:rPr>
                                <m:t>𝑯</m:t>
                              </m:r>
                            </m:e>
                            <m:sub>
                              <m:r>
                                <a:rPr lang="en-US" altLang="ko-KR" sz="1400" b="1" i="1" smtClean="0">
                                  <a:solidFill>
                                    <a:schemeClr val="tx1"/>
                                  </a:solidFill>
                                  <a:latin typeface="Cambria Math" panose="02040503050406030204" pitchFamily="18" charset="0"/>
                                </a:rPr>
                                <m:t>𝒊</m:t>
                              </m:r>
                            </m:sub>
                          </m:sSub>
                        </m:num>
                        <m:den>
                          <m:sSub>
                            <m:sSubPr>
                              <m:ctrlPr>
                                <a:rPr lang="en-US" altLang="ko-KR" sz="1400" b="1" i="1" smtClean="0">
                                  <a:solidFill>
                                    <a:schemeClr val="tx1"/>
                                  </a:solidFill>
                                  <a:latin typeface="Cambria Math" panose="02040503050406030204" pitchFamily="18" charset="0"/>
                                </a:rPr>
                              </m:ctrlPr>
                            </m:sSubPr>
                            <m:e>
                              <m:r>
                                <a:rPr lang="en-US" altLang="ko-KR" sz="1400" b="1" i="1" smtClean="0">
                                  <a:solidFill>
                                    <a:schemeClr val="tx1"/>
                                  </a:solidFill>
                                  <a:latin typeface="Cambria Math" panose="02040503050406030204" pitchFamily="18" charset="0"/>
                                </a:rPr>
                                <m:t>𝑯</m:t>
                              </m:r>
                            </m:e>
                            <m:sub>
                              <m:r>
                                <a:rPr lang="en-US" altLang="ko-KR" sz="1400" b="1" i="1" smtClean="0">
                                  <a:solidFill>
                                    <a:schemeClr val="tx1"/>
                                  </a:solidFill>
                                  <a:latin typeface="Cambria Math" panose="02040503050406030204" pitchFamily="18" charset="0"/>
                                </a:rPr>
                                <m:t>𝒊</m:t>
                              </m:r>
                              <m:r>
                                <a:rPr lang="en-US" altLang="ko-KR" sz="1400" b="1" i="1" smtClean="0">
                                  <a:solidFill>
                                    <a:schemeClr val="tx1"/>
                                  </a:solidFill>
                                  <a:latin typeface="Cambria Math" panose="02040503050406030204" pitchFamily="18" charset="0"/>
                                </a:rPr>
                                <m:t>+</m:t>
                              </m:r>
                              <m:r>
                                <a:rPr lang="en-US" altLang="ko-KR" sz="1400" b="1" i="1" smtClean="0">
                                  <a:solidFill>
                                    <a:schemeClr val="tx1"/>
                                  </a:solidFill>
                                  <a:latin typeface="Cambria Math" panose="02040503050406030204" pitchFamily="18" charset="0"/>
                                </a:rPr>
                                <m:t>𝟏</m:t>
                              </m:r>
                            </m:sub>
                          </m:sSub>
                        </m:den>
                      </m:f>
                    </m:oMath>
                  </m:oMathPara>
                </a14:m>
                <a:endParaRPr lang="ko-KR" altLang="en-US" sz="1400" b="1" dirty="0">
                  <a:solidFill>
                    <a:schemeClr val="tx1"/>
                  </a:solidFill>
                </a:endParaRPr>
              </a:p>
            </p:txBody>
          </p:sp>
        </mc:Choice>
        <mc:Fallback xmlns="">
          <p:sp>
            <p:nvSpPr>
              <p:cNvPr id="27" name="TextBox 26">
                <a:extLst>
                  <a:ext uri="{FF2B5EF4-FFF2-40B4-BE49-F238E27FC236}">
                    <a16:creationId xmlns:a16="http://schemas.microsoft.com/office/drawing/2014/main" id="{D6089AB2-F243-7ACD-47BE-1A447E8C02CC}"/>
                  </a:ext>
                </a:extLst>
              </p:cNvPr>
              <p:cNvSpPr txBox="1">
                <a:spLocks noRot="1" noChangeAspect="1" noMove="1" noResize="1" noEditPoints="1" noAdjustHandles="1" noChangeArrowheads="1" noChangeShapeType="1" noTextEdit="1"/>
              </p:cNvSpPr>
              <p:nvPr/>
            </p:nvSpPr>
            <p:spPr>
              <a:xfrm>
                <a:off x="5234066" y="5468231"/>
                <a:ext cx="1779639" cy="531940"/>
              </a:xfrm>
              <a:prstGeom prst="rect">
                <a:avLst/>
              </a:prstGeom>
              <a:blipFill>
                <a:blip r:embed="rId1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69864AF-FC6F-F3A4-517A-CEDC3570B1AC}"/>
                  </a:ext>
                </a:extLst>
              </p:cNvPr>
              <p:cNvSpPr txBox="1"/>
              <p:nvPr/>
            </p:nvSpPr>
            <p:spPr>
              <a:xfrm>
                <a:off x="6311894" y="5424715"/>
                <a:ext cx="1779639" cy="6181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ko-KR" sz="1400" b="1" i="1" smtClean="0">
                              <a:solidFill>
                                <a:schemeClr val="tx1"/>
                              </a:solidFill>
                              <a:latin typeface="Cambria Math" panose="02040503050406030204" pitchFamily="18" charset="0"/>
                            </a:rPr>
                          </m:ctrlPr>
                        </m:fPr>
                        <m:num>
                          <m:sSubSup>
                            <m:sSubSupPr>
                              <m:ctrlPr>
                                <a:rPr lang="en-US" altLang="ko-KR" sz="1400" b="1" i="1" smtClean="0">
                                  <a:solidFill>
                                    <a:schemeClr val="tx1"/>
                                  </a:solidFill>
                                  <a:latin typeface="Cambria Math" panose="02040503050406030204" pitchFamily="18" charset="0"/>
                                </a:rPr>
                              </m:ctrlPr>
                            </m:sSubSupPr>
                            <m:e>
                              <m:r>
                                <a:rPr lang="en-US" altLang="ko-KR" sz="1400" b="1" i="1" smtClean="0">
                                  <a:solidFill>
                                    <a:schemeClr val="tx1"/>
                                  </a:solidFill>
                                  <a:latin typeface="Cambria Math" panose="02040503050406030204" pitchFamily="18" charset="0"/>
                                </a:rPr>
                                <m:t>𝒉</m:t>
                              </m:r>
                            </m:e>
                            <m:sub>
                              <m:r>
                                <a:rPr lang="en-US" altLang="ko-KR" sz="1400" b="1" i="1" smtClean="0">
                                  <a:solidFill>
                                    <a:schemeClr val="tx1"/>
                                  </a:solidFill>
                                  <a:latin typeface="Cambria Math" panose="02040503050406030204" pitchFamily="18" charset="0"/>
                                </a:rPr>
                                <m:t>𝟎</m:t>
                              </m:r>
                              <m:r>
                                <a:rPr lang="en-US" altLang="ko-KR" sz="1400" b="1" i="1" smtClean="0">
                                  <a:solidFill>
                                    <a:schemeClr val="tx1"/>
                                  </a:solidFill>
                                  <a:latin typeface="Cambria Math" panose="02040503050406030204" pitchFamily="18" charset="0"/>
                                </a:rPr>
                                <m:t>,</m:t>
                              </m:r>
                              <m:r>
                                <a:rPr lang="en-US" altLang="ko-KR" sz="1400" b="1" i="1" smtClean="0">
                                  <a:solidFill>
                                    <a:schemeClr val="tx1"/>
                                  </a:solidFill>
                                  <a:latin typeface="Cambria Math" panose="02040503050406030204" pitchFamily="18" charset="0"/>
                                </a:rPr>
                                <m:t>𝒊</m:t>
                              </m:r>
                              <m:r>
                                <a:rPr lang="en-US" altLang="ko-KR" sz="1400" b="1" i="1" smtClean="0">
                                  <a:solidFill>
                                    <a:schemeClr val="tx1"/>
                                  </a:solidFill>
                                  <a:latin typeface="Cambria Math" panose="02040503050406030204" pitchFamily="18" charset="0"/>
                                </a:rPr>
                                <m:t>+</m:t>
                              </m:r>
                              <m:r>
                                <a:rPr lang="en-US" altLang="ko-KR" sz="1400" b="1" i="1" smtClean="0">
                                  <a:solidFill>
                                    <a:schemeClr val="tx1"/>
                                  </a:solidFill>
                                  <a:latin typeface="Cambria Math" panose="02040503050406030204" pitchFamily="18" charset="0"/>
                                </a:rPr>
                                <m:t>𝟏</m:t>
                              </m:r>
                            </m:sub>
                            <m:sup>
                              <m:r>
                                <a:rPr lang="en-US" altLang="ko-KR" sz="1400" b="1" i="1" smtClean="0">
                                  <a:solidFill>
                                    <a:schemeClr val="tx1"/>
                                  </a:solidFill>
                                  <a:latin typeface="Cambria Math" panose="02040503050406030204" pitchFamily="18" charset="0"/>
                                </a:rPr>
                                <m:t>𝟐</m:t>
                              </m:r>
                            </m:sup>
                          </m:sSubSup>
                          <m:r>
                            <a:rPr lang="en-US" altLang="ko-KR" sz="1400" b="1" i="1" smtClean="0">
                              <a:solidFill>
                                <a:schemeClr val="tx1"/>
                              </a:solidFill>
                              <a:latin typeface="Cambria Math" panose="02040503050406030204" pitchFamily="18" charset="0"/>
                            </a:rPr>
                            <m:t>−</m:t>
                          </m:r>
                          <m:sSubSup>
                            <m:sSubSupPr>
                              <m:ctrlPr>
                                <a:rPr lang="en-US" altLang="ko-KR" sz="1400" b="1" i="1" smtClean="0">
                                  <a:solidFill>
                                    <a:schemeClr val="tx1"/>
                                  </a:solidFill>
                                  <a:latin typeface="Cambria Math" panose="02040503050406030204" pitchFamily="18" charset="0"/>
                                </a:rPr>
                              </m:ctrlPr>
                            </m:sSubSupPr>
                            <m:e>
                              <m:r>
                                <a:rPr lang="en-US" altLang="ko-KR" sz="1400" b="1" i="1" smtClean="0">
                                  <a:solidFill>
                                    <a:schemeClr val="tx1"/>
                                  </a:solidFill>
                                  <a:latin typeface="Cambria Math" panose="02040503050406030204" pitchFamily="18" charset="0"/>
                                </a:rPr>
                                <m:t>𝒉</m:t>
                              </m:r>
                            </m:e>
                            <m:sub>
                              <m:r>
                                <a:rPr lang="en-US" altLang="ko-KR" sz="1400" b="1" i="1" smtClean="0">
                                  <a:solidFill>
                                    <a:schemeClr val="tx1"/>
                                  </a:solidFill>
                                  <a:latin typeface="Cambria Math" panose="02040503050406030204" pitchFamily="18" charset="0"/>
                                </a:rPr>
                                <m:t>𝟎</m:t>
                              </m:r>
                              <m:r>
                                <a:rPr lang="en-US" altLang="ko-KR" sz="1400" b="1" i="1" smtClean="0">
                                  <a:solidFill>
                                    <a:schemeClr val="tx1"/>
                                  </a:solidFill>
                                  <a:latin typeface="Cambria Math" panose="02040503050406030204" pitchFamily="18" charset="0"/>
                                </a:rPr>
                                <m:t>,</m:t>
                              </m:r>
                              <m:r>
                                <a:rPr lang="en-US" altLang="ko-KR" sz="1400" b="1" i="1" smtClean="0">
                                  <a:solidFill>
                                    <a:schemeClr val="tx1"/>
                                  </a:solidFill>
                                  <a:latin typeface="Cambria Math" panose="02040503050406030204" pitchFamily="18" charset="0"/>
                                </a:rPr>
                                <m:t>𝒊</m:t>
                              </m:r>
                            </m:sub>
                            <m:sup>
                              <m:r>
                                <a:rPr lang="en-US" altLang="ko-KR" sz="1400" b="1" i="1" smtClean="0">
                                  <a:solidFill>
                                    <a:schemeClr val="tx1"/>
                                  </a:solidFill>
                                  <a:latin typeface="Cambria Math" panose="02040503050406030204" pitchFamily="18" charset="0"/>
                                </a:rPr>
                                <m:t>𝟐</m:t>
                              </m:r>
                            </m:sup>
                          </m:sSubSup>
                        </m:num>
                        <m:den>
                          <m:sSubSup>
                            <m:sSubSupPr>
                              <m:ctrlPr>
                                <a:rPr lang="en-US" altLang="ko-KR" sz="1400" b="1" i="1">
                                  <a:solidFill>
                                    <a:schemeClr val="tx1"/>
                                  </a:solidFill>
                                  <a:latin typeface="Cambria Math" panose="02040503050406030204" pitchFamily="18" charset="0"/>
                                </a:rPr>
                              </m:ctrlPr>
                            </m:sSubSupPr>
                            <m:e>
                              <m:r>
                                <a:rPr lang="en-US" altLang="ko-KR" sz="1400" b="1" i="1">
                                  <a:solidFill>
                                    <a:schemeClr val="tx1"/>
                                  </a:solidFill>
                                  <a:latin typeface="Cambria Math" panose="02040503050406030204" pitchFamily="18" charset="0"/>
                                </a:rPr>
                                <m:t>𝒉</m:t>
                              </m:r>
                            </m:e>
                            <m:sub>
                              <m:r>
                                <a:rPr lang="en-US" altLang="ko-KR" sz="1400" b="1" i="1">
                                  <a:solidFill>
                                    <a:schemeClr val="tx1"/>
                                  </a:solidFill>
                                  <a:latin typeface="Cambria Math" panose="02040503050406030204" pitchFamily="18" charset="0"/>
                                </a:rPr>
                                <m:t>𝟎</m:t>
                              </m:r>
                              <m:r>
                                <a:rPr lang="en-US" altLang="ko-KR" sz="1400" b="1" i="1">
                                  <a:solidFill>
                                    <a:schemeClr val="tx1"/>
                                  </a:solidFill>
                                  <a:latin typeface="Cambria Math" panose="02040503050406030204" pitchFamily="18" charset="0"/>
                                </a:rPr>
                                <m:t>,</m:t>
                              </m:r>
                              <m:r>
                                <a:rPr lang="en-US" altLang="ko-KR" sz="1400" b="1" i="1" smtClean="0">
                                  <a:solidFill>
                                    <a:schemeClr val="tx1"/>
                                  </a:solidFill>
                                  <a:latin typeface="Cambria Math" panose="02040503050406030204" pitchFamily="18" charset="0"/>
                                </a:rPr>
                                <m:t>𝒊</m:t>
                              </m:r>
                              <m:r>
                                <a:rPr lang="en-US" altLang="ko-KR" sz="1400" b="1" i="1">
                                  <a:solidFill>
                                    <a:schemeClr val="tx1"/>
                                  </a:solidFill>
                                  <a:latin typeface="Cambria Math" panose="02040503050406030204" pitchFamily="18" charset="0"/>
                                </a:rPr>
                                <m:t>+</m:t>
                              </m:r>
                              <m:r>
                                <a:rPr lang="en-US" altLang="ko-KR" sz="1400" b="1" i="1">
                                  <a:solidFill>
                                    <a:schemeClr val="tx1"/>
                                  </a:solidFill>
                                  <a:latin typeface="Cambria Math" panose="02040503050406030204" pitchFamily="18" charset="0"/>
                                </a:rPr>
                                <m:t>𝟏</m:t>
                              </m:r>
                            </m:sub>
                            <m:sup>
                              <m:r>
                                <a:rPr lang="en-US" altLang="ko-KR" sz="1400" b="1" i="1">
                                  <a:solidFill>
                                    <a:schemeClr val="tx1"/>
                                  </a:solidFill>
                                  <a:latin typeface="Cambria Math" panose="02040503050406030204" pitchFamily="18" charset="0"/>
                                </a:rPr>
                                <m:t>𝟐</m:t>
                              </m:r>
                            </m:sup>
                          </m:sSubSup>
                        </m:den>
                      </m:f>
                    </m:oMath>
                  </m:oMathPara>
                </a14:m>
                <a:endParaRPr lang="ko-KR" altLang="en-US" sz="1400" b="1" dirty="0">
                  <a:solidFill>
                    <a:schemeClr val="tx1"/>
                  </a:solidFill>
                </a:endParaRPr>
              </a:p>
            </p:txBody>
          </p:sp>
        </mc:Choice>
        <mc:Fallback xmlns="">
          <p:sp>
            <p:nvSpPr>
              <p:cNvPr id="28" name="TextBox 27">
                <a:extLst>
                  <a:ext uri="{FF2B5EF4-FFF2-40B4-BE49-F238E27FC236}">
                    <a16:creationId xmlns:a16="http://schemas.microsoft.com/office/drawing/2014/main" id="{269864AF-FC6F-F3A4-517A-CEDC3570B1AC}"/>
                  </a:ext>
                </a:extLst>
              </p:cNvPr>
              <p:cNvSpPr txBox="1">
                <a:spLocks noRot="1" noChangeAspect="1" noMove="1" noResize="1" noEditPoints="1" noAdjustHandles="1" noChangeArrowheads="1" noChangeShapeType="1" noTextEdit="1"/>
              </p:cNvSpPr>
              <p:nvPr/>
            </p:nvSpPr>
            <p:spPr>
              <a:xfrm>
                <a:off x="6311894" y="5424715"/>
                <a:ext cx="1779639" cy="618183"/>
              </a:xfrm>
              <a:prstGeom prst="rect">
                <a:avLst/>
              </a:prstGeom>
              <a:blipFill>
                <a:blip r:embed="rId1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B0A6682-C296-6B4F-D7DA-69D59076AC6B}"/>
                  </a:ext>
                </a:extLst>
              </p:cNvPr>
              <p:cNvSpPr txBox="1"/>
              <p:nvPr/>
            </p:nvSpPr>
            <p:spPr>
              <a:xfrm>
                <a:off x="7503622" y="5465538"/>
                <a:ext cx="1407518" cy="5333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ko-KR" sz="1400" b="1" i="1" smtClean="0">
                              <a:solidFill>
                                <a:schemeClr val="tx1"/>
                              </a:solidFill>
                              <a:latin typeface="Cambria Math" panose="02040503050406030204" pitchFamily="18" charset="0"/>
                            </a:rPr>
                          </m:ctrlPr>
                        </m:fPr>
                        <m:num>
                          <m:sSub>
                            <m:sSubPr>
                              <m:ctrlPr>
                                <a:rPr lang="en-US" altLang="ko-KR" sz="1400" b="1" i="1" smtClean="0">
                                  <a:solidFill>
                                    <a:schemeClr val="tx1"/>
                                  </a:solidFill>
                                  <a:latin typeface="Cambria Math" panose="02040503050406030204" pitchFamily="18" charset="0"/>
                                </a:rPr>
                              </m:ctrlPr>
                            </m:sSubPr>
                            <m:e>
                              <m:r>
                                <a:rPr lang="en-US" altLang="ko-KR" sz="1400" b="1" i="1" smtClean="0">
                                  <a:solidFill>
                                    <a:schemeClr val="tx1"/>
                                  </a:solidFill>
                                  <a:latin typeface="Cambria Math" panose="02040503050406030204" pitchFamily="18" charset="0"/>
                                </a:rPr>
                                <m:t>𝑪</m:t>
                              </m:r>
                            </m:e>
                            <m:sub>
                              <m:r>
                                <a:rPr lang="en-US" altLang="ko-KR" sz="1400" b="1" i="1" smtClean="0">
                                  <a:solidFill>
                                    <a:schemeClr val="tx1"/>
                                  </a:solidFill>
                                  <a:latin typeface="Cambria Math" panose="02040503050406030204" pitchFamily="18" charset="0"/>
                                </a:rPr>
                                <m:t>𝒊</m:t>
                              </m:r>
                              <m:r>
                                <a:rPr lang="en-US" altLang="ko-KR" sz="1400" b="1" i="1" smtClean="0">
                                  <a:solidFill>
                                    <a:schemeClr val="tx1"/>
                                  </a:solidFill>
                                  <a:latin typeface="Cambria Math" panose="02040503050406030204" pitchFamily="18" charset="0"/>
                                </a:rPr>
                                <m:t>+</m:t>
                              </m:r>
                              <m:r>
                                <a:rPr lang="en-US" altLang="ko-KR" sz="1400" b="1" i="1" smtClean="0">
                                  <a:solidFill>
                                    <a:schemeClr val="tx1"/>
                                  </a:solidFill>
                                  <a:latin typeface="Cambria Math" panose="02040503050406030204" pitchFamily="18" charset="0"/>
                                </a:rPr>
                                <m:t>𝟏</m:t>
                              </m:r>
                            </m:sub>
                          </m:sSub>
                          <m:r>
                            <a:rPr lang="en-US" altLang="ko-KR" sz="1400" b="1" i="1" smtClean="0">
                              <a:solidFill>
                                <a:schemeClr val="tx1"/>
                              </a:solidFill>
                              <a:latin typeface="Cambria Math" panose="02040503050406030204" pitchFamily="18" charset="0"/>
                            </a:rPr>
                            <m:t>−</m:t>
                          </m:r>
                          <m:sSub>
                            <m:sSubPr>
                              <m:ctrlPr>
                                <a:rPr lang="en-US" altLang="ko-KR" sz="1400" b="1" i="1" smtClean="0">
                                  <a:solidFill>
                                    <a:schemeClr val="tx1"/>
                                  </a:solidFill>
                                  <a:latin typeface="Cambria Math" panose="02040503050406030204" pitchFamily="18" charset="0"/>
                                </a:rPr>
                              </m:ctrlPr>
                            </m:sSubPr>
                            <m:e>
                              <m:r>
                                <a:rPr lang="en-US" altLang="ko-KR" sz="1400" b="1" i="1" smtClean="0">
                                  <a:solidFill>
                                    <a:schemeClr val="tx1"/>
                                  </a:solidFill>
                                  <a:latin typeface="Cambria Math" panose="02040503050406030204" pitchFamily="18" charset="0"/>
                                </a:rPr>
                                <m:t>𝑪</m:t>
                              </m:r>
                            </m:e>
                            <m:sub>
                              <m:r>
                                <a:rPr lang="en-US" altLang="ko-KR" sz="1400" b="1" i="1" smtClean="0">
                                  <a:solidFill>
                                    <a:schemeClr val="tx1"/>
                                  </a:solidFill>
                                  <a:latin typeface="Cambria Math" panose="02040503050406030204" pitchFamily="18" charset="0"/>
                                </a:rPr>
                                <m:t>𝒊</m:t>
                              </m:r>
                            </m:sub>
                          </m:sSub>
                        </m:num>
                        <m:den>
                          <m:sSub>
                            <m:sSubPr>
                              <m:ctrlPr>
                                <a:rPr lang="en-US" altLang="ko-KR" sz="1400" b="1" i="1" smtClean="0">
                                  <a:solidFill>
                                    <a:schemeClr val="tx1"/>
                                  </a:solidFill>
                                  <a:latin typeface="Cambria Math" panose="02040503050406030204" pitchFamily="18" charset="0"/>
                                </a:rPr>
                              </m:ctrlPr>
                            </m:sSubPr>
                            <m:e>
                              <m:r>
                                <a:rPr lang="en-US" altLang="ko-KR" sz="1400" b="1" i="1" smtClean="0">
                                  <a:solidFill>
                                    <a:schemeClr val="tx1"/>
                                  </a:solidFill>
                                  <a:latin typeface="Cambria Math" panose="02040503050406030204" pitchFamily="18" charset="0"/>
                                </a:rPr>
                                <m:t>𝑪</m:t>
                              </m:r>
                            </m:e>
                            <m:sub>
                              <m:r>
                                <a:rPr lang="en-US" altLang="ko-KR" sz="1400" b="1" i="1" smtClean="0">
                                  <a:solidFill>
                                    <a:schemeClr val="tx1"/>
                                  </a:solidFill>
                                  <a:latin typeface="Cambria Math" panose="02040503050406030204" pitchFamily="18" charset="0"/>
                                </a:rPr>
                                <m:t>𝒊</m:t>
                              </m:r>
                              <m:r>
                                <a:rPr lang="en-US" altLang="ko-KR" sz="1400" b="1" i="1" smtClean="0">
                                  <a:solidFill>
                                    <a:schemeClr val="tx1"/>
                                  </a:solidFill>
                                  <a:latin typeface="Cambria Math" panose="02040503050406030204" pitchFamily="18" charset="0"/>
                                </a:rPr>
                                <m:t>+</m:t>
                              </m:r>
                              <m:r>
                                <a:rPr lang="en-US" altLang="ko-KR" sz="1400" b="1" i="1" smtClean="0">
                                  <a:solidFill>
                                    <a:schemeClr val="tx1"/>
                                  </a:solidFill>
                                  <a:latin typeface="Cambria Math" panose="02040503050406030204" pitchFamily="18" charset="0"/>
                                </a:rPr>
                                <m:t>𝟏</m:t>
                              </m:r>
                            </m:sub>
                          </m:sSub>
                        </m:den>
                      </m:f>
                    </m:oMath>
                  </m:oMathPara>
                </a14:m>
                <a:endParaRPr lang="ko-KR" altLang="en-US" sz="1400" b="1" dirty="0">
                  <a:solidFill>
                    <a:schemeClr val="tx1"/>
                  </a:solidFill>
                </a:endParaRPr>
              </a:p>
            </p:txBody>
          </p:sp>
        </mc:Choice>
        <mc:Fallback xmlns="">
          <p:sp>
            <p:nvSpPr>
              <p:cNvPr id="29" name="TextBox 28">
                <a:extLst>
                  <a:ext uri="{FF2B5EF4-FFF2-40B4-BE49-F238E27FC236}">
                    <a16:creationId xmlns:a16="http://schemas.microsoft.com/office/drawing/2014/main" id="{4B0A6682-C296-6B4F-D7DA-69D59076AC6B}"/>
                  </a:ext>
                </a:extLst>
              </p:cNvPr>
              <p:cNvSpPr txBox="1">
                <a:spLocks noRot="1" noChangeAspect="1" noMove="1" noResize="1" noEditPoints="1" noAdjustHandles="1" noChangeArrowheads="1" noChangeShapeType="1" noTextEdit="1"/>
              </p:cNvSpPr>
              <p:nvPr/>
            </p:nvSpPr>
            <p:spPr>
              <a:xfrm>
                <a:off x="7503622" y="5465538"/>
                <a:ext cx="1407518" cy="533351"/>
              </a:xfrm>
              <a:prstGeom prst="rect">
                <a:avLst/>
              </a:prstGeom>
              <a:blipFill>
                <a:blip r:embed="rId1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7EE81E5-1ED0-67D0-B98A-553A982F8AFB}"/>
                  </a:ext>
                </a:extLst>
              </p:cNvPr>
              <p:cNvSpPr txBox="1"/>
              <p:nvPr/>
            </p:nvSpPr>
            <p:spPr>
              <a:xfrm>
                <a:off x="5501666" y="4964647"/>
                <a:ext cx="1638568" cy="312008"/>
              </a:xfrm>
              <a:prstGeom prst="rect">
                <a:avLst/>
              </a:prstGeom>
              <a:noFill/>
            </p:spPr>
            <p:txBody>
              <a:bodyPr wrap="square" rtlCol="0">
                <a:spAutoFit/>
              </a:bodyPr>
              <a:lstStyle/>
              <a:p>
                <a:r>
                  <a:rPr lang="en-US" altLang="ko-KR" sz="1400" b="1" dirty="0">
                    <a:solidFill>
                      <a:schemeClr val="tx1"/>
                    </a:solidFill>
                  </a:rPr>
                  <a:t>Until </a:t>
                </a:r>
                <a14:m>
                  <m:oMath xmlns:m="http://schemas.openxmlformats.org/officeDocument/2006/math">
                    <m:r>
                      <a:rPr lang="en-US" altLang="ko-KR" sz="1400" b="1" i="1" smtClean="0">
                        <a:solidFill>
                          <a:schemeClr val="tx1"/>
                        </a:solidFill>
                        <a:latin typeface="Cambria Math" panose="02040503050406030204" pitchFamily="18" charset="0"/>
                      </a:rPr>
                      <m:t>&lt;</m:t>
                    </m:r>
                    <m:sSup>
                      <m:sSupPr>
                        <m:ctrlPr>
                          <a:rPr lang="en-US" altLang="ko-KR" sz="1400" b="1" i="1" smtClean="0">
                            <a:solidFill>
                              <a:schemeClr val="tx1"/>
                            </a:solidFill>
                            <a:latin typeface="Cambria Math" panose="02040503050406030204" pitchFamily="18" charset="0"/>
                          </a:rPr>
                        </m:ctrlPr>
                      </m:sSupPr>
                      <m:e>
                        <m:r>
                          <a:rPr lang="en-US" altLang="ko-KR" sz="1400" b="1" i="1" smtClean="0">
                            <a:solidFill>
                              <a:schemeClr val="tx1"/>
                            </a:solidFill>
                            <a:latin typeface="Cambria Math" panose="02040503050406030204" pitchFamily="18" charset="0"/>
                          </a:rPr>
                          <m:t>𝟏𝟎</m:t>
                        </m:r>
                      </m:e>
                      <m:sup>
                        <m:r>
                          <a:rPr lang="en-US" altLang="ko-KR" sz="1400" b="1" i="1" smtClean="0">
                            <a:solidFill>
                              <a:schemeClr val="tx1"/>
                            </a:solidFill>
                            <a:latin typeface="Cambria Math" panose="02040503050406030204" pitchFamily="18" charset="0"/>
                          </a:rPr>
                          <m:t>−</m:t>
                        </m:r>
                        <m:r>
                          <a:rPr lang="en-US" altLang="ko-KR" sz="1400" b="1" i="1" smtClean="0">
                            <a:solidFill>
                              <a:schemeClr val="tx1"/>
                            </a:solidFill>
                            <a:latin typeface="Cambria Math" panose="02040503050406030204" pitchFamily="18" charset="0"/>
                          </a:rPr>
                          <m:t>𝟒</m:t>
                        </m:r>
                      </m:sup>
                    </m:sSup>
                  </m:oMath>
                </a14:m>
                <a:endParaRPr lang="ko-KR" altLang="en-US" sz="1400" b="1" dirty="0">
                  <a:solidFill>
                    <a:schemeClr val="tx1"/>
                  </a:solidFill>
                </a:endParaRPr>
              </a:p>
            </p:txBody>
          </p:sp>
        </mc:Choice>
        <mc:Fallback xmlns="">
          <p:sp>
            <p:nvSpPr>
              <p:cNvPr id="30" name="TextBox 29">
                <a:extLst>
                  <a:ext uri="{FF2B5EF4-FFF2-40B4-BE49-F238E27FC236}">
                    <a16:creationId xmlns:a16="http://schemas.microsoft.com/office/drawing/2014/main" id="{57EE81E5-1ED0-67D0-B98A-553A982F8AFB}"/>
                  </a:ext>
                </a:extLst>
              </p:cNvPr>
              <p:cNvSpPr txBox="1">
                <a:spLocks noRot="1" noChangeAspect="1" noMove="1" noResize="1" noEditPoints="1" noAdjustHandles="1" noChangeArrowheads="1" noChangeShapeType="1" noTextEdit="1"/>
              </p:cNvSpPr>
              <p:nvPr/>
            </p:nvSpPr>
            <p:spPr>
              <a:xfrm>
                <a:off x="5501666" y="4964647"/>
                <a:ext cx="1638568" cy="312008"/>
              </a:xfrm>
              <a:prstGeom prst="rect">
                <a:avLst/>
              </a:prstGeom>
              <a:blipFill>
                <a:blip r:embed="rId17"/>
                <a:stretch>
                  <a:fillRect l="-1119" b="-19231"/>
                </a:stretch>
              </a:blipFill>
            </p:spPr>
            <p:txBody>
              <a:bodyPr/>
              <a:lstStyle/>
              <a:p>
                <a:r>
                  <a:rPr lang="ko-KR" altLang="en-US">
                    <a:noFill/>
                  </a:rPr>
                  <a:t> </a:t>
                </a:r>
              </a:p>
            </p:txBody>
          </p:sp>
        </mc:Fallback>
      </mc:AlternateContent>
      <p:sp>
        <p:nvSpPr>
          <p:cNvPr id="31" name="TextBox 30">
            <a:extLst>
              <a:ext uri="{FF2B5EF4-FFF2-40B4-BE49-F238E27FC236}">
                <a16:creationId xmlns:a16="http://schemas.microsoft.com/office/drawing/2014/main" id="{58FE4F10-8ED9-B7F9-65E2-C796DEAF8C59}"/>
              </a:ext>
            </a:extLst>
          </p:cNvPr>
          <p:cNvSpPr txBox="1"/>
          <p:nvPr/>
        </p:nvSpPr>
        <p:spPr>
          <a:xfrm>
            <a:off x="431248" y="1805830"/>
            <a:ext cx="2938372"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Step 0 (Lane-Emden eq)</a:t>
            </a:r>
            <a:endParaRPr lang="ko-KR" altLang="en-US"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A0368A77-6369-719A-AAB2-882D002542DB}"/>
              </a:ext>
            </a:extLst>
          </p:cNvPr>
          <p:cNvSpPr txBox="1"/>
          <p:nvPr/>
        </p:nvSpPr>
        <p:spPr>
          <a:xfrm>
            <a:off x="3431262" y="1803019"/>
            <a:ext cx="4496866"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Step 1 (Derive Gravitational Potential)</a:t>
            </a:r>
            <a:endParaRPr lang="ko-KR" altLang="en-US"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4BDE67BB-AC22-8658-4C31-01E5F9192F77}"/>
              </a:ext>
            </a:extLst>
          </p:cNvPr>
          <p:cNvSpPr txBox="1"/>
          <p:nvPr/>
        </p:nvSpPr>
        <p:spPr>
          <a:xfrm>
            <a:off x="797304" y="4061387"/>
            <a:ext cx="5073666"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Step 2 (Calculate Self-Consistent iterations)</a:t>
            </a:r>
            <a:endParaRPr lang="ko-KR" altLang="en-US" b="1"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60D0409-33D1-B4BC-F069-697665B7E345}"/>
              </a:ext>
            </a:extLst>
          </p:cNvPr>
          <p:cNvSpPr txBox="1"/>
          <p:nvPr/>
        </p:nvSpPr>
        <p:spPr>
          <a:xfrm>
            <a:off x="5913428" y="3729100"/>
            <a:ext cx="2989421" cy="369332"/>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Solved by Simpson Method!</a:t>
            </a:r>
            <a:endParaRPr lang="ko-KR" altLang="en-US"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FCFB242-86BD-C1A8-AD82-D327FE9A7075}"/>
              </a:ext>
            </a:extLst>
          </p:cNvPr>
          <p:cNvSpPr txBox="1"/>
          <p:nvPr/>
        </p:nvSpPr>
        <p:spPr>
          <a:xfrm>
            <a:off x="220587" y="809454"/>
            <a:ext cx="5513463" cy="369332"/>
          </a:xfrm>
          <a:prstGeom prst="rect">
            <a:avLst/>
          </a:prstGeom>
          <a:noFill/>
        </p:spPr>
        <p:txBody>
          <a:bodyPr wrap="square" rtlCol="0">
            <a:spAutoFit/>
          </a:bodyPr>
          <a:lstStyle/>
          <a:p>
            <a:r>
              <a:rPr lang="en-US" altLang="ko-KR" b="1" dirty="0">
                <a:latin typeface="맑은 고딕" panose="020B0503020000020004" pitchFamily="50" charset="-127"/>
                <a:ea typeface="맑은 고딕" panose="020B0503020000020004" pitchFamily="50" charset="-127"/>
                <a:cs typeface="Arial" panose="020B0604020202020204" pitchFamily="34" charset="0"/>
              </a:rPr>
              <a:t>◆ </a:t>
            </a:r>
            <a:r>
              <a:rPr lang="en-US" altLang="ko-KR" b="1" dirty="0" err="1">
                <a:latin typeface="Arial" panose="020B0604020202020204" pitchFamily="34" charset="0"/>
                <a:cs typeface="Arial" panose="020B0604020202020204" pitchFamily="34" charset="0"/>
              </a:rPr>
              <a:t>Hachisu</a:t>
            </a:r>
            <a:r>
              <a:rPr lang="en-US" altLang="ko-KR" b="1" dirty="0">
                <a:latin typeface="Arial" panose="020B0604020202020204" pitchFamily="34" charset="0"/>
                <a:cs typeface="Arial" panose="020B0604020202020204" pitchFamily="34" charset="0"/>
              </a:rPr>
              <a:t> Self Consistent Field (HSCF) Method</a:t>
            </a:r>
            <a:endParaRPr lang="ko-KR"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128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F9930E4D-BAD5-D39E-9AAE-E375E2012AA3}"/>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0C869F46-07A5-F6F0-54E0-182D2FF4D4F1}"/>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B424E4AB-027D-967E-AF0A-542FE23BFCCC}"/>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F45EA2D3-CC02-C7D8-34D4-0BB19C4F77D3}"/>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903FA149-7324-DFB4-8106-5CD9F3FE4779}"/>
              </a:ext>
            </a:extLst>
          </p:cNvPr>
          <p:cNvSpPr txBox="1"/>
          <p:nvPr/>
        </p:nvSpPr>
        <p:spPr>
          <a:xfrm>
            <a:off x="8789033" y="6336269"/>
            <a:ext cx="473285"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17</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BC9684DA-D7FF-97AB-1014-1D1D65B07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9A54E791-60EE-1645-142D-DEB9C1AD84BA}"/>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1297E525-E502-5452-95FE-4E0D862B788E}"/>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3F743636-B204-DFF2-95BD-D4CA666C9D1F}"/>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2B98059B-1F42-601C-4F58-1F6D4B329665}"/>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F30C1D22-EC74-AE9F-F8E5-26EB02E6A607}"/>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4C8F0B9C-4070-3F75-E0E9-84C3F818EFA6}"/>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099857CE-E3BA-F455-6D6A-50FA2EC80E1A}"/>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BA248761-1CA9-4CE3-1AD2-FAFCD87868E6}"/>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7B5BB40F-DD6D-FECA-5CE0-C5CD68704BDE}"/>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1D36B256-83E4-D60E-5BBA-E2FABCFC1A0A}"/>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9B6BAFD0-AE9E-A17F-6056-8FF3D229EB10}"/>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D2D81D95-C46B-4B45-33E3-9213F2B2A128}"/>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F7D3996A-6B5A-7DCA-6812-9DB01F7F4F14}"/>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6CECB1FF-3D0B-2AAF-409C-F84F5FA7DF98}"/>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353357D9-BD4D-C428-20B2-7DAD3D0FEEDC}"/>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183ED63A-2793-AC92-E869-74A30CF87565}"/>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301E8F0D-039A-5DC2-A90E-FCD75815771A}"/>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FBA22A95-166E-46AA-7CB0-14A917759370}"/>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5E6F2A6A-9B8A-8DCF-94B3-45A689F91782}"/>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E2791DE3-36F5-AAD6-1DFA-742A5D76164A}"/>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D2E1A67C-52A1-F40B-B4B3-801B00FD296F}"/>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890BF241-EF87-18AD-20C8-817981EE09DB}"/>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297558E8-9B3A-CD8F-06F7-C1FB3A116ED1}"/>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7DB6F039-8460-C3BB-96B2-D83924B02B47}"/>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BD1C58C0-ABDC-4581-9C74-84EB9F2A454B}"/>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F72C6947-73DE-A83C-5C69-7B12414B0F1E}"/>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F1576E21-05D9-F699-5663-282CEF3799A7}"/>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1311EBCF-605A-F4E2-AB5F-BC08E0A8707D}"/>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AB489C75-D706-1396-0D1F-2E6E57F9E33F}"/>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5A2C8CED-1D1F-C4E8-1FB6-029C21FC6505}"/>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17EA9C52-7830-3651-9EF1-B5A4330E1033}"/>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9F6C103A-8F25-B6E9-4F31-77A952105DF7}"/>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59A11057-C5F9-B9CD-3586-8D85DD58F683}"/>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489AB6BF-40BB-E3F3-7601-C0C8D30185E3}"/>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CBE98AA9-84D2-58B4-4335-A1D5FC161788}"/>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3699D578-698F-E4B9-A3F1-CFA537689C19}"/>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B9A58FA0-6D4C-2452-C720-B7B9B0623C73}"/>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980417A9-8965-64D1-0E05-DF449052182A}"/>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5637294A-8939-43A0-C4E6-2A933923F6FE}"/>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BD690B0D-131F-52BA-FFE5-58B023897278}"/>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0B002597-B77F-9339-A63A-2EB9C9551F7D}"/>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39FA309D-C6D4-ECB4-48FD-AF5970081B92}"/>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773875B7-7A79-EBCE-C957-6C4F14F86327}"/>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AAA87CED-DEB8-7619-E642-DFFE03D79385}"/>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E97C2C3A-B78F-D213-7115-7E3B10271885}"/>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6826245B-554B-186B-732A-4F983C3A25D4}"/>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23F4ACA5-A1B8-1A76-A14F-2AE9B0D6AFDC}"/>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140A341F-FE71-850C-8483-314124A0FE7B}"/>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47867436-DC06-A155-39C1-1C309BF56A79}"/>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4BB08508-31E6-7518-6D54-F68BC4A63E92}"/>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73150A3E-064E-B742-8B2A-D35819083471}"/>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D77BC8F8-D8D2-D84B-94D1-227D7ACD1A4A}"/>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8EE97E69-09A4-6645-98F2-A7696F357B6D}"/>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42BBF15F-B1FB-1BC2-A0A8-6DD7668AD3E8}"/>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CEB969CF-7172-F64D-E0AA-C558FB385B6A}"/>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D18DB30C-5E1D-DB17-B2A8-D076B00E111E}"/>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6CA0797B-7A68-87D9-1198-CDA8A2925BFD}"/>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4CB6CDF5-1BED-CBA0-43D0-091606C1D609}"/>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73" name="화살표: 아래쪽 72">
            <a:extLst>
              <a:ext uri="{FF2B5EF4-FFF2-40B4-BE49-F238E27FC236}">
                <a16:creationId xmlns:a16="http://schemas.microsoft.com/office/drawing/2014/main" id="{0AACCA23-5449-5E91-D6F0-9EB319628F38}"/>
              </a:ext>
            </a:extLst>
          </p:cNvPr>
          <p:cNvSpPr/>
          <p:nvPr/>
        </p:nvSpPr>
        <p:spPr>
          <a:xfrm>
            <a:off x="7364352" y="4689792"/>
            <a:ext cx="431728" cy="334202"/>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 name="TextBox 2">
            <a:extLst>
              <a:ext uri="{FF2B5EF4-FFF2-40B4-BE49-F238E27FC236}">
                <a16:creationId xmlns:a16="http://schemas.microsoft.com/office/drawing/2014/main" id="{F29A824A-B6D2-ABC4-8264-914336C4BEB0}"/>
              </a:ext>
            </a:extLst>
          </p:cNvPr>
          <p:cNvSpPr txBox="1"/>
          <p:nvPr/>
        </p:nvSpPr>
        <p:spPr>
          <a:xfrm>
            <a:off x="41918" y="79007"/>
            <a:ext cx="4195780" cy="461665"/>
          </a:xfrm>
          <a:prstGeom prst="rect">
            <a:avLst/>
          </a:prstGeom>
          <a:noFill/>
        </p:spPr>
        <p:txBody>
          <a:bodyPr wrap="square" rtlCol="0">
            <a:spAutoFit/>
          </a:bodyPr>
          <a:lstStyle/>
          <a:p>
            <a:r>
              <a:rPr lang="en-US" altLang="ko-KR" sz="2400" b="1" dirty="0">
                <a:solidFill>
                  <a:schemeClr val="bg1"/>
                </a:solidFill>
                <a:latin typeface="Arial" panose="020B0604020202020204" pitchFamily="34" charset="0"/>
                <a:cs typeface="Arial" panose="020B0604020202020204" pitchFamily="34" charset="0"/>
              </a:rPr>
              <a:t>Astronomical Constraints</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25D4226-E8E4-A33D-E745-837C39DEC2AA}"/>
              </a:ext>
            </a:extLst>
          </p:cNvPr>
          <p:cNvSpPr txBox="1"/>
          <p:nvPr/>
        </p:nvSpPr>
        <p:spPr>
          <a:xfrm>
            <a:off x="220587" y="799861"/>
            <a:ext cx="5513463" cy="369332"/>
          </a:xfrm>
          <a:prstGeom prst="rect">
            <a:avLst/>
          </a:prstGeom>
          <a:noFill/>
        </p:spPr>
        <p:txBody>
          <a:bodyPr wrap="square" rtlCol="0">
            <a:spAutoFit/>
          </a:bodyPr>
          <a:lstStyle/>
          <a:p>
            <a:r>
              <a:rPr lang="en-US" altLang="ko-KR" b="1" dirty="0">
                <a:latin typeface="맑은 고딕" panose="020B0503020000020004" pitchFamily="50" charset="-127"/>
                <a:ea typeface="맑은 고딕" panose="020B0503020000020004" pitchFamily="50" charset="-127"/>
                <a:cs typeface="Arial" panose="020B0604020202020204" pitchFamily="34" charset="0"/>
              </a:rPr>
              <a:t>◆ </a:t>
            </a:r>
            <a:r>
              <a:rPr lang="en-US" altLang="ko-KR" b="1" dirty="0">
                <a:latin typeface="Arial" panose="020B0604020202020204" pitchFamily="34" charset="0"/>
                <a:cs typeface="Arial" panose="020B0604020202020204" pitchFamily="34" charset="0"/>
              </a:rPr>
              <a:t>Komatsu </a:t>
            </a:r>
            <a:r>
              <a:rPr lang="en-US" altLang="ko-KR" b="1" dirty="0" err="1">
                <a:latin typeface="Arial" panose="020B0604020202020204" pitchFamily="34" charset="0"/>
                <a:cs typeface="Arial" panose="020B0604020202020204" pitchFamily="34" charset="0"/>
              </a:rPr>
              <a:t>Eriguchi</a:t>
            </a:r>
            <a:r>
              <a:rPr lang="en-US" altLang="ko-KR" b="1" dirty="0">
                <a:latin typeface="Arial" panose="020B0604020202020204" pitchFamily="34" charset="0"/>
                <a:cs typeface="Arial" panose="020B0604020202020204" pitchFamily="34" charset="0"/>
              </a:rPr>
              <a:t> </a:t>
            </a:r>
            <a:r>
              <a:rPr lang="en-US" altLang="ko-KR" b="1" dirty="0" err="1">
                <a:latin typeface="Arial" panose="020B0604020202020204" pitchFamily="34" charset="0"/>
                <a:cs typeface="Arial" panose="020B0604020202020204" pitchFamily="34" charset="0"/>
              </a:rPr>
              <a:t>Hachisu</a:t>
            </a:r>
            <a:r>
              <a:rPr lang="en-US" altLang="ko-KR" b="1" dirty="0">
                <a:latin typeface="Arial" panose="020B0604020202020204" pitchFamily="34" charset="0"/>
                <a:cs typeface="Arial" panose="020B0604020202020204" pitchFamily="34" charset="0"/>
              </a:rPr>
              <a:t> (KEH) Method</a:t>
            </a:r>
            <a:endParaRPr lang="ko-KR" altLang="en-US"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1BA77E9-D9E6-4DCB-22D7-AC88C6B33037}"/>
              </a:ext>
            </a:extLst>
          </p:cNvPr>
          <p:cNvSpPr txBox="1"/>
          <p:nvPr/>
        </p:nvSpPr>
        <p:spPr>
          <a:xfrm>
            <a:off x="431248" y="1295698"/>
            <a:ext cx="2490180"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Einstein Equation</a:t>
            </a:r>
            <a:endParaRPr lang="ko-KR" alt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95128CE-0670-CCD5-C958-BE021215DD3F}"/>
                  </a:ext>
                </a:extLst>
              </p:cNvPr>
              <p:cNvSpPr txBox="1"/>
              <p:nvPr/>
            </p:nvSpPr>
            <p:spPr>
              <a:xfrm>
                <a:off x="431248" y="1767020"/>
                <a:ext cx="4657174" cy="165846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sty m:val="p"/>
                        </m:rPr>
                        <a:rPr lang="en-US" altLang="ko-KR" b="0" i="1" smtClean="0">
                          <a:solidFill>
                            <a:schemeClr val="tx1"/>
                          </a:solidFill>
                          <a:latin typeface="Cambria Math" panose="02040503050406030204" pitchFamily="18" charset="0"/>
                        </a:rPr>
                        <m:t>Δ</m:t>
                      </m:r>
                      <m:d>
                        <m:dPr>
                          <m:begChr m:val="["/>
                          <m:endChr m:val="]"/>
                          <m:ctrlPr>
                            <a:rPr lang="en-US" altLang="ko-KR" b="0" i="1" smtClean="0">
                              <a:solidFill>
                                <a:schemeClr val="tx1"/>
                              </a:solidFill>
                              <a:latin typeface="Cambria Math" panose="02040503050406030204" pitchFamily="18" charset="0"/>
                            </a:rPr>
                          </m:ctrlPr>
                        </m:dPr>
                        <m:e>
                          <m:r>
                            <a:rPr lang="en-US" altLang="ko-KR" b="0" i="1" smtClean="0">
                              <a:solidFill>
                                <a:schemeClr val="tx1"/>
                              </a:solidFill>
                              <a:latin typeface="Cambria Math" panose="02040503050406030204" pitchFamily="18" charset="0"/>
                            </a:rPr>
                            <m:t>𝜌</m:t>
                          </m:r>
                          <m:sSup>
                            <m:sSupPr>
                              <m:ctrlPr>
                                <a:rPr lang="en-US" altLang="ko-KR" b="0" i="1" smtClean="0">
                                  <a:solidFill>
                                    <a:schemeClr val="tx1"/>
                                  </a:solidFill>
                                  <a:latin typeface="Cambria Math" panose="02040503050406030204" pitchFamily="18" charset="0"/>
                                </a:rPr>
                              </m:ctrlPr>
                            </m:sSupPr>
                            <m:e>
                              <m:r>
                                <a:rPr lang="en-US" altLang="ko-KR" b="0" i="1" smtClean="0">
                                  <a:solidFill>
                                    <a:schemeClr val="tx1"/>
                                  </a:solidFill>
                                  <a:latin typeface="Cambria Math" panose="02040503050406030204" pitchFamily="18" charset="0"/>
                                </a:rPr>
                                <m:t>𝑒</m:t>
                              </m:r>
                            </m:e>
                            <m:sup>
                              <m:r>
                                <a:rPr lang="en-US" altLang="ko-KR" b="0" i="1" smtClean="0">
                                  <a:solidFill>
                                    <a:schemeClr val="tx1"/>
                                  </a:solidFill>
                                  <a:latin typeface="Cambria Math" panose="02040503050406030204" pitchFamily="18" charset="0"/>
                                </a:rPr>
                                <m:t>𝛾</m:t>
                              </m:r>
                              <m:r>
                                <a:rPr lang="en-US" altLang="ko-KR" b="0" i="1" smtClean="0">
                                  <a:solidFill>
                                    <a:schemeClr val="tx1"/>
                                  </a:solidFill>
                                  <a:latin typeface="Cambria Math" panose="02040503050406030204" pitchFamily="18" charset="0"/>
                                </a:rPr>
                                <m:t>/2</m:t>
                              </m:r>
                            </m:sup>
                          </m:sSup>
                        </m:e>
                      </m:d>
                      <m:r>
                        <a:rPr lang="en-US" altLang="ko-KR" b="0" i="1" smtClean="0">
                          <a:solidFill>
                            <a:schemeClr val="tx1"/>
                          </a:solidFill>
                          <a:latin typeface="Cambria Math" panose="02040503050406030204" pitchFamily="18" charset="0"/>
                        </a:rPr>
                        <m:t>=</m:t>
                      </m:r>
                      <m:sSub>
                        <m:sSubPr>
                          <m:ctrlPr>
                            <a:rPr lang="en-US" altLang="ko-KR" b="0" i="1" smtClean="0">
                              <a:solidFill>
                                <a:schemeClr val="tx1"/>
                              </a:solidFill>
                              <a:latin typeface="Cambria Math" panose="02040503050406030204" pitchFamily="18" charset="0"/>
                            </a:rPr>
                          </m:ctrlPr>
                        </m:sSubPr>
                        <m:e>
                          <m:r>
                            <a:rPr lang="en-US" altLang="ko-KR" b="0" i="1" smtClean="0">
                              <a:solidFill>
                                <a:schemeClr val="tx1"/>
                              </a:solidFill>
                              <a:latin typeface="Cambria Math" panose="02040503050406030204" pitchFamily="18" charset="0"/>
                            </a:rPr>
                            <m:t>𝑆</m:t>
                          </m:r>
                        </m:e>
                        <m:sub>
                          <m:r>
                            <a:rPr lang="en-US" altLang="ko-KR" b="0" i="1" smtClean="0">
                              <a:solidFill>
                                <a:schemeClr val="tx1"/>
                              </a:solidFill>
                              <a:latin typeface="Cambria Math" panose="02040503050406030204" pitchFamily="18" charset="0"/>
                            </a:rPr>
                            <m:t>𝜌</m:t>
                          </m:r>
                        </m:sub>
                      </m:sSub>
                      <m:d>
                        <m:dPr>
                          <m:ctrlPr>
                            <a:rPr lang="en-US" altLang="ko-KR" b="0" i="1" smtClean="0">
                              <a:solidFill>
                                <a:schemeClr val="tx1"/>
                              </a:solidFill>
                              <a:latin typeface="Cambria Math" panose="02040503050406030204" pitchFamily="18" charset="0"/>
                            </a:rPr>
                          </m:ctrlPr>
                        </m:dPr>
                        <m:e>
                          <m:r>
                            <a:rPr lang="en-US" altLang="ko-KR" b="0" i="1" smtClean="0">
                              <a:solidFill>
                                <a:schemeClr val="tx1"/>
                              </a:solidFill>
                              <a:latin typeface="Cambria Math" panose="02040503050406030204" pitchFamily="18" charset="0"/>
                            </a:rPr>
                            <m:t>𝑟</m:t>
                          </m:r>
                          <m:r>
                            <a:rPr lang="en-US" altLang="ko-KR" b="0" i="1" smtClean="0">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𝜇</m:t>
                          </m:r>
                        </m:e>
                      </m:d>
                    </m:oMath>
                  </m:oMathPara>
                </a14:m>
                <a:endParaRPr lang="en-US" altLang="ko-KR" b="0" dirty="0">
                  <a:solidFill>
                    <a:schemeClr val="tx1"/>
                  </a:solidFill>
                </a:endParaRPr>
              </a:p>
              <a:p>
                <a:pPr/>
                <a14:m>
                  <m:oMathPara xmlns:m="http://schemas.openxmlformats.org/officeDocument/2006/math">
                    <m:oMathParaPr>
                      <m:jc m:val="left"/>
                    </m:oMathParaPr>
                    <m:oMath xmlns:m="http://schemas.openxmlformats.org/officeDocument/2006/math">
                      <m:d>
                        <m:dPr>
                          <m:ctrlPr>
                            <a:rPr lang="en-US" altLang="ko-KR" b="0" i="1" smtClean="0">
                              <a:solidFill>
                                <a:schemeClr val="tx1"/>
                              </a:solidFill>
                              <a:latin typeface="Cambria Math" panose="02040503050406030204" pitchFamily="18" charset="0"/>
                            </a:rPr>
                          </m:ctrlPr>
                        </m:dPr>
                        <m:e>
                          <m:r>
                            <m:rPr>
                              <m:sty m:val="p"/>
                            </m:rPr>
                            <a:rPr lang="en-US" altLang="ko-KR" b="0" i="0" smtClean="0">
                              <a:solidFill>
                                <a:schemeClr val="tx1"/>
                              </a:solidFill>
                              <a:latin typeface="Cambria Math" panose="02040503050406030204" pitchFamily="18" charset="0"/>
                            </a:rPr>
                            <m:t>Δ</m:t>
                          </m:r>
                          <m:r>
                            <a:rPr lang="en-US" altLang="ko-KR" b="0" i="1" smtClean="0">
                              <a:solidFill>
                                <a:schemeClr val="tx1"/>
                              </a:solidFill>
                              <a:latin typeface="Cambria Math" panose="02040503050406030204" pitchFamily="18" charset="0"/>
                            </a:rPr>
                            <m:t>+</m:t>
                          </m:r>
                          <m:f>
                            <m:fPr>
                              <m:ctrlPr>
                                <a:rPr lang="en-US" altLang="ko-KR" b="0" i="1" smtClean="0">
                                  <a:solidFill>
                                    <a:schemeClr val="tx1"/>
                                  </a:solidFill>
                                  <a:latin typeface="Cambria Math" panose="02040503050406030204" pitchFamily="18" charset="0"/>
                                </a:rPr>
                              </m:ctrlPr>
                            </m:fPr>
                            <m:num>
                              <m:r>
                                <a:rPr lang="en-US" altLang="ko-KR" b="0" i="1" smtClean="0">
                                  <a:solidFill>
                                    <a:schemeClr val="tx1"/>
                                  </a:solidFill>
                                  <a:latin typeface="Cambria Math" panose="02040503050406030204" pitchFamily="18" charset="0"/>
                                </a:rPr>
                                <m:t>1</m:t>
                              </m:r>
                            </m:num>
                            <m:den>
                              <m:r>
                                <a:rPr lang="en-US" altLang="ko-KR" b="0" i="1" smtClean="0">
                                  <a:solidFill>
                                    <a:schemeClr val="tx1"/>
                                  </a:solidFill>
                                  <a:latin typeface="Cambria Math" panose="02040503050406030204" pitchFamily="18" charset="0"/>
                                </a:rPr>
                                <m:t>𝑟</m:t>
                              </m:r>
                            </m:den>
                          </m:f>
                          <m:f>
                            <m:fPr>
                              <m:ctrlPr>
                                <a:rPr lang="en-US" altLang="ko-KR" b="0" i="1" smtClean="0">
                                  <a:solidFill>
                                    <a:schemeClr val="tx1"/>
                                  </a:solidFill>
                                  <a:latin typeface="Cambria Math" panose="02040503050406030204" pitchFamily="18" charset="0"/>
                                </a:rPr>
                              </m:ctrlPr>
                            </m:fPr>
                            <m:num>
                              <m:r>
                                <a:rPr lang="en-US" altLang="ko-KR" b="0" i="1" smtClean="0">
                                  <a:solidFill>
                                    <a:schemeClr val="tx1"/>
                                  </a:solidFill>
                                  <a:latin typeface="Cambria Math" panose="02040503050406030204" pitchFamily="18" charset="0"/>
                                </a:rPr>
                                <m:t>𝜕</m:t>
                              </m:r>
                            </m:num>
                            <m:den>
                              <m:r>
                                <a:rPr lang="en-US" altLang="ko-KR" b="0" i="1" smtClean="0">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𝑟</m:t>
                              </m:r>
                            </m:den>
                          </m:f>
                          <m:r>
                            <a:rPr lang="en-US" altLang="ko-KR" b="0" i="1" smtClean="0">
                              <a:solidFill>
                                <a:schemeClr val="tx1"/>
                              </a:solidFill>
                              <a:latin typeface="Cambria Math" panose="02040503050406030204" pitchFamily="18" charset="0"/>
                            </a:rPr>
                            <m:t>−</m:t>
                          </m:r>
                          <m:f>
                            <m:fPr>
                              <m:ctrlPr>
                                <a:rPr lang="en-US" altLang="ko-KR" b="0" i="1" smtClean="0">
                                  <a:solidFill>
                                    <a:schemeClr val="tx1"/>
                                  </a:solidFill>
                                  <a:latin typeface="Cambria Math" panose="02040503050406030204" pitchFamily="18" charset="0"/>
                                </a:rPr>
                              </m:ctrlPr>
                            </m:fPr>
                            <m:num>
                              <m:r>
                                <a:rPr lang="en-US" altLang="ko-KR" b="0" i="1" smtClean="0">
                                  <a:solidFill>
                                    <a:schemeClr val="tx1"/>
                                  </a:solidFill>
                                  <a:latin typeface="Cambria Math" panose="02040503050406030204" pitchFamily="18" charset="0"/>
                                </a:rPr>
                                <m:t>1</m:t>
                              </m:r>
                            </m:num>
                            <m:den>
                              <m:sSup>
                                <m:sSupPr>
                                  <m:ctrlPr>
                                    <a:rPr lang="en-US" altLang="ko-KR" b="0" i="1" smtClean="0">
                                      <a:solidFill>
                                        <a:schemeClr val="tx1"/>
                                      </a:solidFill>
                                      <a:latin typeface="Cambria Math" panose="02040503050406030204" pitchFamily="18" charset="0"/>
                                    </a:rPr>
                                  </m:ctrlPr>
                                </m:sSupPr>
                                <m:e>
                                  <m:r>
                                    <a:rPr lang="en-US" altLang="ko-KR" b="0" i="1" smtClean="0">
                                      <a:solidFill>
                                        <a:schemeClr val="tx1"/>
                                      </a:solidFill>
                                      <a:latin typeface="Cambria Math" panose="02040503050406030204" pitchFamily="18" charset="0"/>
                                    </a:rPr>
                                    <m:t>𝑟</m:t>
                                  </m:r>
                                </m:e>
                                <m:sup>
                                  <m:r>
                                    <a:rPr lang="en-US" altLang="ko-KR" b="0" i="1" smtClean="0">
                                      <a:solidFill>
                                        <a:schemeClr val="tx1"/>
                                      </a:solidFill>
                                      <a:latin typeface="Cambria Math" panose="02040503050406030204" pitchFamily="18" charset="0"/>
                                    </a:rPr>
                                    <m:t>2</m:t>
                                  </m:r>
                                </m:sup>
                              </m:sSup>
                            </m:den>
                          </m:f>
                          <m:r>
                            <a:rPr lang="en-US" altLang="ko-KR" b="0" i="1" smtClean="0">
                              <a:solidFill>
                                <a:schemeClr val="tx1"/>
                              </a:solidFill>
                              <a:latin typeface="Cambria Math" panose="02040503050406030204" pitchFamily="18" charset="0"/>
                            </a:rPr>
                            <m:t>𝜇</m:t>
                          </m:r>
                          <m:f>
                            <m:fPr>
                              <m:ctrlPr>
                                <a:rPr lang="en-US" altLang="ko-KR" b="0" i="1" smtClean="0">
                                  <a:solidFill>
                                    <a:schemeClr val="tx1"/>
                                  </a:solidFill>
                                  <a:latin typeface="Cambria Math" panose="02040503050406030204" pitchFamily="18" charset="0"/>
                                </a:rPr>
                              </m:ctrlPr>
                            </m:fPr>
                            <m:num>
                              <m:r>
                                <a:rPr lang="en-US" altLang="ko-KR" b="0" i="1" smtClean="0">
                                  <a:solidFill>
                                    <a:schemeClr val="tx1"/>
                                  </a:solidFill>
                                  <a:latin typeface="Cambria Math" panose="02040503050406030204" pitchFamily="18" charset="0"/>
                                </a:rPr>
                                <m:t>𝜕</m:t>
                              </m:r>
                            </m:num>
                            <m:den>
                              <m:r>
                                <a:rPr lang="en-US" altLang="ko-KR" b="0" i="1" smtClean="0">
                                  <a:solidFill>
                                    <a:schemeClr val="tx1"/>
                                  </a:solidFill>
                                  <a:latin typeface="Cambria Math" panose="02040503050406030204" pitchFamily="18" charset="0"/>
                                </a:rPr>
                                <m:t>𝜕𝜇</m:t>
                              </m:r>
                            </m:den>
                          </m:f>
                        </m:e>
                      </m:d>
                      <m:r>
                        <a:rPr lang="en-US" altLang="ko-KR" b="0" i="1" smtClean="0">
                          <a:solidFill>
                            <a:schemeClr val="tx1"/>
                          </a:solidFill>
                          <a:latin typeface="Cambria Math" panose="02040503050406030204" pitchFamily="18" charset="0"/>
                        </a:rPr>
                        <m:t>𝛾</m:t>
                      </m:r>
                      <m:sSup>
                        <m:sSupPr>
                          <m:ctrlPr>
                            <a:rPr lang="en-US" altLang="ko-KR" b="0" i="1" smtClean="0">
                              <a:solidFill>
                                <a:schemeClr val="tx1"/>
                              </a:solidFill>
                              <a:latin typeface="Cambria Math" panose="02040503050406030204" pitchFamily="18" charset="0"/>
                            </a:rPr>
                          </m:ctrlPr>
                        </m:sSupPr>
                        <m:e>
                          <m:r>
                            <a:rPr lang="en-US" altLang="ko-KR" b="0" i="1" smtClean="0">
                              <a:solidFill>
                                <a:schemeClr val="tx1"/>
                              </a:solidFill>
                              <a:latin typeface="Cambria Math" panose="02040503050406030204" pitchFamily="18" charset="0"/>
                            </a:rPr>
                            <m:t>𝑒</m:t>
                          </m:r>
                        </m:e>
                        <m:sup>
                          <m:r>
                            <a:rPr lang="en-US" altLang="ko-KR" b="0" i="1" smtClean="0">
                              <a:solidFill>
                                <a:schemeClr val="tx1"/>
                              </a:solidFill>
                              <a:latin typeface="Cambria Math" panose="02040503050406030204" pitchFamily="18" charset="0"/>
                            </a:rPr>
                            <m:t>𝛾</m:t>
                          </m:r>
                          <m:r>
                            <a:rPr lang="en-US" altLang="ko-KR" b="0" i="1" smtClean="0">
                              <a:solidFill>
                                <a:schemeClr val="tx1"/>
                              </a:solidFill>
                              <a:latin typeface="Cambria Math" panose="02040503050406030204" pitchFamily="18" charset="0"/>
                            </a:rPr>
                            <m:t>/2</m:t>
                          </m:r>
                        </m:sup>
                      </m:sSup>
                      <m:r>
                        <a:rPr lang="en-US" altLang="ko-KR" b="0" i="1" smtClean="0">
                          <a:solidFill>
                            <a:schemeClr val="tx1"/>
                          </a:solidFill>
                          <a:latin typeface="Cambria Math" panose="02040503050406030204" pitchFamily="18" charset="0"/>
                        </a:rPr>
                        <m:t>=</m:t>
                      </m:r>
                      <m:sSub>
                        <m:sSubPr>
                          <m:ctrlPr>
                            <a:rPr lang="en-US" altLang="ko-KR" b="0" i="1" smtClean="0">
                              <a:solidFill>
                                <a:schemeClr val="tx1"/>
                              </a:solidFill>
                              <a:latin typeface="Cambria Math" panose="02040503050406030204" pitchFamily="18" charset="0"/>
                            </a:rPr>
                          </m:ctrlPr>
                        </m:sSubPr>
                        <m:e>
                          <m:r>
                            <a:rPr lang="en-US" altLang="ko-KR" b="0" i="1" smtClean="0">
                              <a:solidFill>
                                <a:schemeClr val="tx1"/>
                              </a:solidFill>
                              <a:latin typeface="Cambria Math" panose="02040503050406030204" pitchFamily="18" charset="0"/>
                            </a:rPr>
                            <m:t>𝑆</m:t>
                          </m:r>
                        </m:e>
                        <m:sub>
                          <m:r>
                            <a:rPr lang="en-US" altLang="ko-KR" b="0" i="1" smtClean="0">
                              <a:solidFill>
                                <a:schemeClr val="tx1"/>
                              </a:solidFill>
                              <a:latin typeface="Cambria Math" panose="02040503050406030204" pitchFamily="18" charset="0"/>
                            </a:rPr>
                            <m:t>𝛾</m:t>
                          </m:r>
                        </m:sub>
                      </m:sSub>
                      <m:d>
                        <m:dPr>
                          <m:ctrlPr>
                            <a:rPr lang="en-US" altLang="ko-KR" b="0" i="1" smtClean="0">
                              <a:solidFill>
                                <a:schemeClr val="tx1"/>
                              </a:solidFill>
                              <a:latin typeface="Cambria Math" panose="02040503050406030204" pitchFamily="18" charset="0"/>
                            </a:rPr>
                          </m:ctrlPr>
                        </m:dPr>
                        <m:e>
                          <m:r>
                            <a:rPr lang="en-US" altLang="ko-KR" b="0" i="1" smtClean="0">
                              <a:solidFill>
                                <a:schemeClr val="tx1"/>
                              </a:solidFill>
                              <a:latin typeface="Cambria Math" panose="02040503050406030204" pitchFamily="18" charset="0"/>
                            </a:rPr>
                            <m:t>𝑟</m:t>
                          </m:r>
                          <m:r>
                            <a:rPr lang="en-US" altLang="ko-KR" b="0" i="1" smtClean="0">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𝜇</m:t>
                          </m:r>
                        </m:e>
                      </m:d>
                    </m:oMath>
                  </m:oMathPara>
                </a14:m>
                <a:endParaRPr lang="en-US" altLang="ko-KR" b="0" dirty="0">
                  <a:solidFill>
                    <a:schemeClr val="tx1"/>
                  </a:solidFill>
                </a:endParaRPr>
              </a:p>
              <a:p>
                <a:pPr/>
                <a14:m>
                  <m:oMathPara xmlns:m="http://schemas.openxmlformats.org/officeDocument/2006/math">
                    <m:oMathParaPr>
                      <m:jc m:val="left"/>
                    </m:oMathParaPr>
                    <m:oMath xmlns:m="http://schemas.openxmlformats.org/officeDocument/2006/math">
                      <m:d>
                        <m:dPr>
                          <m:ctrlPr>
                            <a:rPr lang="en-US" altLang="ko-KR" b="0" i="1" smtClean="0">
                              <a:solidFill>
                                <a:schemeClr val="tx1"/>
                              </a:solidFill>
                              <a:latin typeface="Cambria Math" panose="02040503050406030204" pitchFamily="18" charset="0"/>
                            </a:rPr>
                          </m:ctrlPr>
                        </m:dPr>
                        <m:e>
                          <m:r>
                            <m:rPr>
                              <m:sty m:val="p"/>
                            </m:rPr>
                            <a:rPr lang="en-US" altLang="ko-KR" b="0" i="0" smtClean="0">
                              <a:solidFill>
                                <a:schemeClr val="tx1"/>
                              </a:solidFill>
                              <a:latin typeface="Cambria Math" panose="02040503050406030204" pitchFamily="18" charset="0"/>
                            </a:rPr>
                            <m:t>Δ</m:t>
                          </m:r>
                          <m:r>
                            <a:rPr lang="en-US" altLang="ko-KR" b="0" i="1" smtClean="0">
                              <a:solidFill>
                                <a:schemeClr val="tx1"/>
                              </a:solidFill>
                              <a:latin typeface="Cambria Math" panose="02040503050406030204" pitchFamily="18" charset="0"/>
                            </a:rPr>
                            <m:t>+</m:t>
                          </m:r>
                          <m:f>
                            <m:fPr>
                              <m:ctrlPr>
                                <a:rPr lang="en-US" altLang="ko-KR" b="0" i="1" smtClean="0">
                                  <a:solidFill>
                                    <a:schemeClr val="tx1"/>
                                  </a:solidFill>
                                  <a:latin typeface="Cambria Math" panose="02040503050406030204" pitchFamily="18" charset="0"/>
                                </a:rPr>
                              </m:ctrlPr>
                            </m:fPr>
                            <m:num>
                              <m:r>
                                <a:rPr lang="en-US" altLang="ko-KR" b="0" i="1" smtClean="0">
                                  <a:solidFill>
                                    <a:schemeClr val="tx1"/>
                                  </a:solidFill>
                                  <a:latin typeface="Cambria Math" panose="02040503050406030204" pitchFamily="18" charset="0"/>
                                </a:rPr>
                                <m:t>2</m:t>
                              </m:r>
                            </m:num>
                            <m:den>
                              <m:r>
                                <a:rPr lang="en-US" altLang="ko-KR" b="0" i="1" smtClean="0">
                                  <a:solidFill>
                                    <a:schemeClr val="tx1"/>
                                  </a:solidFill>
                                  <a:latin typeface="Cambria Math" panose="02040503050406030204" pitchFamily="18" charset="0"/>
                                </a:rPr>
                                <m:t>𝑟</m:t>
                              </m:r>
                            </m:den>
                          </m:f>
                          <m:f>
                            <m:fPr>
                              <m:ctrlPr>
                                <a:rPr lang="en-US" altLang="ko-KR" b="0" i="1" smtClean="0">
                                  <a:solidFill>
                                    <a:schemeClr val="tx1"/>
                                  </a:solidFill>
                                  <a:latin typeface="Cambria Math" panose="02040503050406030204" pitchFamily="18" charset="0"/>
                                </a:rPr>
                              </m:ctrlPr>
                            </m:fPr>
                            <m:num>
                              <m:r>
                                <a:rPr lang="en-US" altLang="ko-KR" b="0" i="1" smtClean="0">
                                  <a:solidFill>
                                    <a:schemeClr val="tx1"/>
                                  </a:solidFill>
                                  <a:latin typeface="Cambria Math" panose="02040503050406030204" pitchFamily="18" charset="0"/>
                                </a:rPr>
                                <m:t>𝜕</m:t>
                              </m:r>
                            </m:num>
                            <m:den>
                              <m:r>
                                <a:rPr lang="en-US" altLang="ko-KR" b="0" i="1" smtClean="0">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𝑟</m:t>
                              </m:r>
                            </m:den>
                          </m:f>
                          <m:r>
                            <a:rPr lang="en-US" altLang="ko-KR" b="0" i="1" smtClean="0">
                              <a:solidFill>
                                <a:schemeClr val="tx1"/>
                              </a:solidFill>
                              <a:latin typeface="Cambria Math" panose="02040503050406030204" pitchFamily="18" charset="0"/>
                            </a:rPr>
                            <m:t>−</m:t>
                          </m:r>
                          <m:f>
                            <m:fPr>
                              <m:ctrlPr>
                                <a:rPr lang="en-US" altLang="ko-KR" b="0" i="1" smtClean="0">
                                  <a:solidFill>
                                    <a:schemeClr val="tx1"/>
                                  </a:solidFill>
                                  <a:latin typeface="Cambria Math" panose="02040503050406030204" pitchFamily="18" charset="0"/>
                                </a:rPr>
                              </m:ctrlPr>
                            </m:fPr>
                            <m:num>
                              <m:r>
                                <a:rPr lang="en-US" altLang="ko-KR" b="0" i="1" smtClean="0">
                                  <a:solidFill>
                                    <a:schemeClr val="tx1"/>
                                  </a:solidFill>
                                  <a:latin typeface="Cambria Math" panose="02040503050406030204" pitchFamily="18" charset="0"/>
                                </a:rPr>
                                <m:t>1</m:t>
                              </m:r>
                            </m:num>
                            <m:den>
                              <m:sSup>
                                <m:sSupPr>
                                  <m:ctrlPr>
                                    <a:rPr lang="en-US" altLang="ko-KR" b="0" i="1" smtClean="0">
                                      <a:solidFill>
                                        <a:schemeClr val="tx1"/>
                                      </a:solidFill>
                                      <a:latin typeface="Cambria Math" panose="02040503050406030204" pitchFamily="18" charset="0"/>
                                    </a:rPr>
                                  </m:ctrlPr>
                                </m:sSupPr>
                                <m:e>
                                  <m:r>
                                    <a:rPr lang="en-US" altLang="ko-KR" b="0" i="1" smtClean="0">
                                      <a:solidFill>
                                        <a:schemeClr val="tx1"/>
                                      </a:solidFill>
                                      <a:latin typeface="Cambria Math" panose="02040503050406030204" pitchFamily="18" charset="0"/>
                                    </a:rPr>
                                    <m:t>𝑟</m:t>
                                  </m:r>
                                </m:e>
                                <m:sup>
                                  <m:r>
                                    <a:rPr lang="en-US" altLang="ko-KR" b="0" i="1" smtClean="0">
                                      <a:solidFill>
                                        <a:schemeClr val="tx1"/>
                                      </a:solidFill>
                                      <a:latin typeface="Cambria Math" panose="02040503050406030204" pitchFamily="18" charset="0"/>
                                    </a:rPr>
                                    <m:t>2</m:t>
                                  </m:r>
                                </m:sup>
                              </m:sSup>
                            </m:den>
                          </m:f>
                          <m:r>
                            <a:rPr lang="en-US" altLang="ko-KR" b="0" i="1" smtClean="0">
                              <a:solidFill>
                                <a:schemeClr val="tx1"/>
                              </a:solidFill>
                              <a:latin typeface="Cambria Math" panose="02040503050406030204" pitchFamily="18" charset="0"/>
                            </a:rPr>
                            <m:t>𝜇</m:t>
                          </m:r>
                          <m:f>
                            <m:fPr>
                              <m:ctrlPr>
                                <a:rPr lang="en-US" altLang="ko-KR" b="0" i="1" smtClean="0">
                                  <a:solidFill>
                                    <a:schemeClr val="tx1"/>
                                  </a:solidFill>
                                  <a:latin typeface="Cambria Math" panose="02040503050406030204" pitchFamily="18" charset="0"/>
                                </a:rPr>
                              </m:ctrlPr>
                            </m:fPr>
                            <m:num>
                              <m:r>
                                <a:rPr lang="en-US" altLang="ko-KR" b="0" i="1" smtClean="0">
                                  <a:solidFill>
                                    <a:schemeClr val="tx1"/>
                                  </a:solidFill>
                                  <a:latin typeface="Cambria Math" panose="02040503050406030204" pitchFamily="18" charset="0"/>
                                </a:rPr>
                                <m:t>𝜕</m:t>
                              </m:r>
                            </m:num>
                            <m:den>
                              <m:r>
                                <a:rPr lang="en-US" altLang="ko-KR" b="0" i="1" smtClean="0">
                                  <a:solidFill>
                                    <a:schemeClr val="tx1"/>
                                  </a:solidFill>
                                  <a:latin typeface="Cambria Math" panose="02040503050406030204" pitchFamily="18" charset="0"/>
                                </a:rPr>
                                <m:t>𝜕𝜇</m:t>
                              </m:r>
                            </m:den>
                          </m:f>
                        </m:e>
                      </m:d>
                      <m:r>
                        <a:rPr lang="en-US" altLang="ko-KR" b="0" i="1" smtClean="0">
                          <a:solidFill>
                            <a:schemeClr val="tx1"/>
                          </a:solidFill>
                          <a:latin typeface="Cambria Math" panose="02040503050406030204" pitchFamily="18" charset="0"/>
                        </a:rPr>
                        <m:t>𝜔</m:t>
                      </m:r>
                      <m:sSup>
                        <m:sSupPr>
                          <m:ctrlPr>
                            <a:rPr lang="en-US" altLang="ko-KR" i="1">
                              <a:solidFill>
                                <a:schemeClr val="tx1"/>
                              </a:solidFill>
                              <a:latin typeface="Cambria Math" panose="02040503050406030204" pitchFamily="18" charset="0"/>
                            </a:rPr>
                          </m:ctrlPr>
                        </m:sSupPr>
                        <m:e>
                          <m:r>
                            <a:rPr lang="en-US" altLang="ko-KR" i="1">
                              <a:solidFill>
                                <a:schemeClr val="tx1"/>
                              </a:solidFill>
                              <a:latin typeface="Cambria Math" panose="02040503050406030204" pitchFamily="18" charset="0"/>
                            </a:rPr>
                            <m:t>𝑒</m:t>
                          </m:r>
                        </m:e>
                        <m:sup>
                          <m:r>
                            <a:rPr lang="en-US" altLang="ko-KR" b="0" i="1" smtClean="0">
                              <a:solidFill>
                                <a:schemeClr val="tx1"/>
                              </a:solidFill>
                              <a:latin typeface="Cambria Math" panose="02040503050406030204" pitchFamily="18" charset="0"/>
                            </a:rPr>
                            <m:t>(</m:t>
                          </m:r>
                          <m:r>
                            <a:rPr lang="en-US" altLang="ko-KR" i="1">
                              <a:solidFill>
                                <a:schemeClr val="tx1"/>
                              </a:solidFill>
                              <a:latin typeface="Cambria Math" panose="02040503050406030204" pitchFamily="18" charset="0"/>
                            </a:rPr>
                            <m:t>𝛾</m:t>
                          </m:r>
                          <m:r>
                            <a:rPr lang="en-US" altLang="ko-KR" b="0" i="1" smtClean="0">
                              <a:solidFill>
                                <a:schemeClr val="tx1"/>
                              </a:solidFill>
                              <a:latin typeface="Cambria Math" panose="02040503050406030204" pitchFamily="18" charset="0"/>
                            </a:rPr>
                            <m:t>−2</m:t>
                          </m:r>
                          <m:r>
                            <a:rPr lang="en-US" altLang="ko-KR" b="0" i="1" smtClean="0">
                              <a:solidFill>
                                <a:schemeClr val="tx1"/>
                              </a:solidFill>
                              <a:latin typeface="Cambria Math" panose="02040503050406030204" pitchFamily="18" charset="0"/>
                            </a:rPr>
                            <m:t>𝜌</m:t>
                          </m:r>
                          <m:r>
                            <a:rPr lang="en-US" altLang="ko-KR" b="0" i="1" smtClean="0">
                              <a:solidFill>
                                <a:schemeClr val="tx1"/>
                              </a:solidFill>
                              <a:latin typeface="Cambria Math" panose="02040503050406030204" pitchFamily="18" charset="0"/>
                            </a:rPr>
                            <m:t>)/2</m:t>
                          </m:r>
                        </m:sup>
                      </m:sSup>
                      <m:r>
                        <a:rPr lang="en-US" altLang="ko-KR" b="0" i="1" smtClean="0">
                          <a:solidFill>
                            <a:schemeClr val="tx1"/>
                          </a:solidFill>
                          <a:latin typeface="Cambria Math" panose="02040503050406030204" pitchFamily="18" charset="0"/>
                        </a:rPr>
                        <m:t>=</m:t>
                      </m:r>
                      <m:sSub>
                        <m:sSubPr>
                          <m:ctrlPr>
                            <a:rPr lang="en-US" altLang="ko-KR" b="0" i="1" smtClean="0">
                              <a:solidFill>
                                <a:schemeClr val="tx1"/>
                              </a:solidFill>
                              <a:latin typeface="Cambria Math" panose="02040503050406030204" pitchFamily="18" charset="0"/>
                            </a:rPr>
                          </m:ctrlPr>
                        </m:sSubPr>
                        <m:e>
                          <m:r>
                            <a:rPr lang="en-US" altLang="ko-KR" b="0" i="1" smtClean="0">
                              <a:solidFill>
                                <a:schemeClr val="tx1"/>
                              </a:solidFill>
                              <a:latin typeface="Cambria Math" panose="02040503050406030204" pitchFamily="18" charset="0"/>
                            </a:rPr>
                            <m:t>𝑆</m:t>
                          </m:r>
                        </m:e>
                        <m:sub>
                          <m:r>
                            <a:rPr lang="en-US" altLang="ko-KR" b="0" i="1" smtClean="0">
                              <a:solidFill>
                                <a:schemeClr val="tx1"/>
                              </a:solidFill>
                              <a:latin typeface="Cambria Math" panose="02040503050406030204" pitchFamily="18" charset="0"/>
                            </a:rPr>
                            <m:t>𝜔</m:t>
                          </m:r>
                        </m:sub>
                      </m:sSub>
                      <m:d>
                        <m:dPr>
                          <m:ctrlPr>
                            <a:rPr lang="en-US" altLang="ko-KR" b="0" i="1" smtClean="0">
                              <a:solidFill>
                                <a:schemeClr val="tx1"/>
                              </a:solidFill>
                              <a:latin typeface="Cambria Math" panose="02040503050406030204" pitchFamily="18" charset="0"/>
                            </a:rPr>
                          </m:ctrlPr>
                        </m:dPr>
                        <m:e>
                          <m:r>
                            <a:rPr lang="en-US" altLang="ko-KR" b="0" i="1" smtClean="0">
                              <a:solidFill>
                                <a:schemeClr val="tx1"/>
                              </a:solidFill>
                              <a:latin typeface="Cambria Math" panose="02040503050406030204" pitchFamily="18" charset="0"/>
                            </a:rPr>
                            <m:t>𝑟</m:t>
                          </m:r>
                          <m:r>
                            <a:rPr lang="en-US" altLang="ko-KR" b="0" i="1" smtClean="0">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𝜇</m:t>
                          </m:r>
                        </m:e>
                      </m:d>
                    </m:oMath>
                  </m:oMathPara>
                </a14:m>
                <a:endParaRPr lang="en-US" altLang="ko-KR" b="0" dirty="0">
                  <a:solidFill>
                    <a:schemeClr val="tx1"/>
                  </a:solidFill>
                </a:endParaRPr>
              </a:p>
            </p:txBody>
          </p:sp>
        </mc:Choice>
        <mc:Fallback xmlns="">
          <p:sp>
            <p:nvSpPr>
              <p:cNvPr id="7" name="TextBox 6">
                <a:extLst>
                  <a:ext uri="{FF2B5EF4-FFF2-40B4-BE49-F238E27FC236}">
                    <a16:creationId xmlns:a16="http://schemas.microsoft.com/office/drawing/2014/main" id="{C95128CE-0670-CCD5-C958-BE021215DD3F}"/>
                  </a:ext>
                </a:extLst>
              </p:cNvPr>
              <p:cNvSpPr txBox="1">
                <a:spLocks noRot="1" noChangeAspect="1" noMove="1" noResize="1" noEditPoints="1" noAdjustHandles="1" noChangeArrowheads="1" noChangeShapeType="1" noTextEdit="1"/>
              </p:cNvSpPr>
              <p:nvPr/>
            </p:nvSpPr>
            <p:spPr>
              <a:xfrm>
                <a:off x="431248" y="1767020"/>
                <a:ext cx="4657174" cy="1658467"/>
              </a:xfrm>
              <a:prstGeom prst="rect">
                <a:avLst/>
              </a:prstGeom>
              <a:blipFill>
                <a:blip r:embed="rId4"/>
                <a:stretch>
                  <a:fillRect/>
                </a:stretch>
              </a:blipFill>
            </p:spPr>
            <p:txBody>
              <a:bodyPr/>
              <a:lstStyle/>
              <a:p>
                <a:r>
                  <a:rPr lang="ko-KR" altLang="en-US">
                    <a:noFill/>
                  </a:rPr>
                  <a:t> </a:t>
                </a:r>
              </a:p>
            </p:txBody>
          </p:sp>
        </mc:Fallback>
      </mc:AlternateContent>
      <p:sp>
        <p:nvSpPr>
          <p:cNvPr id="8" name="TextBox 7">
            <a:extLst>
              <a:ext uri="{FF2B5EF4-FFF2-40B4-BE49-F238E27FC236}">
                <a16:creationId xmlns:a16="http://schemas.microsoft.com/office/drawing/2014/main" id="{3ADD3E2F-B2EF-7F76-E19E-20FE79B6B909}"/>
              </a:ext>
            </a:extLst>
          </p:cNvPr>
          <p:cNvSpPr txBox="1"/>
          <p:nvPr/>
        </p:nvSpPr>
        <p:spPr>
          <a:xfrm>
            <a:off x="431248" y="3537903"/>
            <a:ext cx="1818724" cy="369332"/>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Where,</a:t>
            </a:r>
            <a:endParaRPr lang="ko-KR"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C993A00-710F-8528-E747-0A3442F55952}"/>
                  </a:ext>
                </a:extLst>
              </p:cNvPr>
              <p:cNvSpPr txBox="1"/>
              <p:nvPr/>
            </p:nvSpPr>
            <p:spPr>
              <a:xfrm>
                <a:off x="-388690" y="3978125"/>
                <a:ext cx="7530928" cy="8790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ko-KR" sz="1100" b="0" i="1" smtClean="0">
                              <a:solidFill>
                                <a:schemeClr val="tx1"/>
                              </a:solidFill>
                              <a:latin typeface="Cambria Math" panose="02040503050406030204" pitchFamily="18" charset="0"/>
                            </a:rPr>
                          </m:ctrlPr>
                        </m:sSubPr>
                        <m:e>
                          <m:r>
                            <a:rPr lang="en-US" altLang="ko-KR" sz="1100" b="0" i="1" smtClean="0">
                              <a:solidFill>
                                <a:schemeClr val="tx1"/>
                              </a:solidFill>
                              <a:latin typeface="Cambria Math" panose="02040503050406030204" pitchFamily="18" charset="0"/>
                            </a:rPr>
                            <m:t>𝑆</m:t>
                          </m:r>
                        </m:e>
                        <m:sub>
                          <m:r>
                            <a:rPr lang="en-US" altLang="ko-KR" sz="1100" b="0" i="1" smtClean="0">
                              <a:solidFill>
                                <a:schemeClr val="tx1"/>
                              </a:solidFill>
                              <a:latin typeface="Cambria Math" panose="02040503050406030204" pitchFamily="18" charset="0"/>
                            </a:rPr>
                            <m:t>𝜌</m:t>
                          </m:r>
                        </m:sub>
                      </m:sSub>
                      <m:d>
                        <m:dPr>
                          <m:ctrlPr>
                            <a:rPr lang="en-US" altLang="ko-KR" sz="1100" b="0" i="1" smtClean="0">
                              <a:solidFill>
                                <a:schemeClr val="tx1"/>
                              </a:solidFill>
                              <a:latin typeface="Cambria Math" panose="02040503050406030204" pitchFamily="18" charset="0"/>
                            </a:rPr>
                          </m:ctrlPr>
                        </m:dPr>
                        <m:e>
                          <m:r>
                            <a:rPr lang="en-US" altLang="ko-KR" sz="1100" b="0" i="1" smtClean="0">
                              <a:solidFill>
                                <a:schemeClr val="tx1"/>
                              </a:solidFill>
                              <a:latin typeface="Cambria Math" panose="02040503050406030204" pitchFamily="18" charset="0"/>
                            </a:rPr>
                            <m:t>𝑟</m:t>
                          </m:r>
                          <m:r>
                            <a:rPr lang="en-US" altLang="ko-KR" sz="1100" b="0" i="1" smtClean="0">
                              <a:solidFill>
                                <a:schemeClr val="tx1"/>
                              </a:solidFill>
                              <a:latin typeface="Cambria Math" panose="02040503050406030204" pitchFamily="18" charset="0"/>
                            </a:rPr>
                            <m:t>,</m:t>
                          </m:r>
                          <m:r>
                            <a:rPr lang="en-US" altLang="ko-KR" sz="1100" b="0" i="1" smtClean="0">
                              <a:solidFill>
                                <a:schemeClr val="tx1"/>
                              </a:solidFill>
                              <a:latin typeface="Cambria Math" panose="02040503050406030204" pitchFamily="18" charset="0"/>
                            </a:rPr>
                            <m:t>𝜇</m:t>
                          </m:r>
                        </m:e>
                      </m:d>
                      <m:r>
                        <a:rPr lang="en-US" altLang="ko-KR" sz="1100" b="0" i="1" smtClean="0">
                          <a:solidFill>
                            <a:schemeClr val="tx1"/>
                          </a:solidFill>
                          <a:latin typeface="Cambria Math" panose="02040503050406030204" pitchFamily="18" charset="0"/>
                        </a:rPr>
                        <m:t>=</m:t>
                      </m:r>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𝑒</m:t>
                          </m:r>
                        </m:e>
                        <m:sup>
                          <m:r>
                            <a:rPr lang="en-US" altLang="ko-KR" sz="1100" b="0" i="1" smtClean="0">
                              <a:solidFill>
                                <a:schemeClr val="tx1"/>
                              </a:solidFill>
                              <a:latin typeface="Cambria Math" panose="02040503050406030204" pitchFamily="18" charset="0"/>
                            </a:rPr>
                            <m:t>𝛾</m:t>
                          </m:r>
                          <m:r>
                            <a:rPr lang="en-US" altLang="ko-KR" sz="1100" b="0" i="1" smtClean="0">
                              <a:solidFill>
                                <a:schemeClr val="tx1"/>
                              </a:solidFill>
                              <a:latin typeface="Cambria Math" panose="02040503050406030204" pitchFamily="18" charset="0"/>
                            </a:rPr>
                            <m:t>/2</m:t>
                          </m:r>
                        </m:sup>
                      </m:sSup>
                      <m:d>
                        <m:dPr>
                          <m:begChr m:val="["/>
                          <m:endChr m:val="]"/>
                          <m:ctrlPr>
                            <a:rPr lang="en-US" altLang="ko-KR" sz="1100" b="0" i="1" smtClean="0">
                              <a:solidFill>
                                <a:schemeClr val="tx1"/>
                              </a:solidFill>
                              <a:latin typeface="Cambria Math" panose="02040503050406030204" pitchFamily="18" charset="0"/>
                            </a:rPr>
                          </m:ctrlPr>
                        </m:dPr>
                        <m:e>
                          <m:eqArr>
                            <m:eqArrPr>
                              <m:ctrlPr>
                                <a:rPr lang="en-US" altLang="ko-KR" sz="1100" b="0" i="1" smtClean="0">
                                  <a:solidFill>
                                    <a:schemeClr val="tx1"/>
                                  </a:solidFill>
                                  <a:latin typeface="Cambria Math" panose="02040503050406030204" pitchFamily="18" charset="0"/>
                                </a:rPr>
                              </m:ctrlPr>
                            </m:eqArrPr>
                            <m:e>
                              <m:r>
                                <a:rPr lang="en-US" altLang="ko-KR" sz="1100" b="0" i="1" smtClean="0">
                                  <a:solidFill>
                                    <a:schemeClr val="tx1"/>
                                  </a:solidFill>
                                  <a:latin typeface="Cambria Math" panose="02040503050406030204" pitchFamily="18" charset="0"/>
                                </a:rPr>
                                <m:t>8</m:t>
                              </m:r>
                              <m:r>
                                <a:rPr lang="en-US" altLang="ko-KR" sz="1100" b="0" i="1" smtClean="0">
                                  <a:solidFill>
                                    <a:schemeClr val="tx1"/>
                                  </a:solidFill>
                                  <a:latin typeface="Cambria Math" panose="02040503050406030204" pitchFamily="18" charset="0"/>
                                </a:rPr>
                                <m:t>𝜋</m:t>
                              </m:r>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𝑒</m:t>
                                  </m:r>
                                </m:e>
                                <m:sup>
                                  <m:r>
                                    <a:rPr lang="en-US" altLang="ko-KR" sz="1100" b="0" i="1" smtClean="0">
                                      <a:solidFill>
                                        <a:schemeClr val="tx1"/>
                                      </a:solidFill>
                                      <a:latin typeface="Cambria Math" panose="02040503050406030204" pitchFamily="18" charset="0"/>
                                    </a:rPr>
                                    <m:t>2</m:t>
                                  </m:r>
                                  <m:r>
                                    <a:rPr lang="en-US" altLang="ko-KR" sz="1100" b="0" i="1" smtClean="0">
                                      <a:solidFill>
                                        <a:schemeClr val="tx1"/>
                                      </a:solidFill>
                                      <a:latin typeface="Cambria Math" panose="02040503050406030204" pitchFamily="18" charset="0"/>
                                    </a:rPr>
                                    <m:t>𝛼</m:t>
                                  </m:r>
                                </m:sup>
                              </m:sSup>
                              <m:d>
                                <m:dPr>
                                  <m:ctrlPr>
                                    <a:rPr lang="en-US" altLang="ko-KR" sz="1100" b="0" i="1" smtClean="0">
                                      <a:solidFill>
                                        <a:schemeClr val="tx1"/>
                                      </a:solidFill>
                                      <a:latin typeface="Cambria Math" panose="02040503050406030204" pitchFamily="18" charset="0"/>
                                    </a:rPr>
                                  </m:ctrlPr>
                                </m:dPr>
                                <m:e>
                                  <m:r>
                                    <a:rPr lang="ko-KR" altLang="en-US" sz="1100" b="0" i="1" smtClean="0">
                                      <a:solidFill>
                                        <a:schemeClr val="tx1"/>
                                      </a:solidFill>
                                      <a:latin typeface="Cambria Math" panose="02040503050406030204" pitchFamily="18" charset="0"/>
                                    </a:rPr>
                                    <m:t>𝜀</m:t>
                                  </m:r>
                                  <m:r>
                                    <a:rPr lang="en-US" altLang="ko-KR" sz="1100" b="0" i="1" smtClean="0">
                                      <a:solidFill>
                                        <a:schemeClr val="tx1"/>
                                      </a:solidFill>
                                      <a:latin typeface="Cambria Math" panose="02040503050406030204" pitchFamily="18" charset="0"/>
                                    </a:rPr>
                                    <m:t>+</m:t>
                                  </m:r>
                                  <m:r>
                                    <a:rPr lang="en-US" altLang="ko-KR" sz="1100" b="0" i="1" smtClean="0">
                                      <a:solidFill>
                                        <a:schemeClr val="tx1"/>
                                      </a:solidFill>
                                      <a:latin typeface="Cambria Math" panose="02040503050406030204" pitchFamily="18" charset="0"/>
                                    </a:rPr>
                                    <m:t>𝑝</m:t>
                                  </m:r>
                                </m:e>
                              </m:d>
                              <m:f>
                                <m:fPr>
                                  <m:ctrlPr>
                                    <a:rPr lang="en-US" altLang="ko-KR" sz="1100" b="0" i="1" smtClean="0">
                                      <a:solidFill>
                                        <a:schemeClr val="tx1"/>
                                      </a:solidFill>
                                      <a:latin typeface="Cambria Math" panose="02040503050406030204" pitchFamily="18" charset="0"/>
                                    </a:rPr>
                                  </m:ctrlPr>
                                </m:fPr>
                                <m:num>
                                  <m:r>
                                    <a:rPr lang="en-US" altLang="ko-KR" sz="1100" i="1">
                                      <a:solidFill>
                                        <a:schemeClr val="tx1"/>
                                      </a:solidFill>
                                      <a:latin typeface="Cambria Math" panose="02040503050406030204" pitchFamily="18" charset="0"/>
                                    </a:rPr>
                                    <m:t>1+</m:t>
                                  </m:r>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𝑣</m:t>
                                      </m:r>
                                    </m:e>
                                    <m:sup>
                                      <m:r>
                                        <a:rPr lang="en-US" altLang="ko-KR" sz="1100" b="0" i="1" smtClean="0">
                                          <a:solidFill>
                                            <a:schemeClr val="tx1"/>
                                          </a:solidFill>
                                          <a:latin typeface="Cambria Math" panose="02040503050406030204" pitchFamily="18" charset="0"/>
                                        </a:rPr>
                                        <m:t>2</m:t>
                                      </m:r>
                                    </m:sup>
                                  </m:sSup>
                                </m:num>
                                <m:den>
                                  <m:r>
                                    <a:rPr lang="en-US" altLang="ko-KR" sz="1100" b="0" i="1" smtClean="0">
                                      <a:solidFill>
                                        <a:schemeClr val="tx1"/>
                                      </a:solidFill>
                                      <a:latin typeface="Cambria Math" panose="02040503050406030204" pitchFamily="18" charset="0"/>
                                    </a:rPr>
                                    <m:t>1−</m:t>
                                  </m:r>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𝑣</m:t>
                                      </m:r>
                                    </m:e>
                                    <m:sup>
                                      <m:r>
                                        <a:rPr lang="en-US" altLang="ko-KR" sz="1100" b="0" i="1" smtClean="0">
                                          <a:solidFill>
                                            <a:schemeClr val="tx1"/>
                                          </a:solidFill>
                                          <a:latin typeface="Cambria Math" panose="02040503050406030204" pitchFamily="18" charset="0"/>
                                        </a:rPr>
                                        <m:t>2</m:t>
                                      </m:r>
                                    </m:sup>
                                  </m:sSup>
                                </m:den>
                              </m:f>
                              <m:r>
                                <a:rPr lang="en-US" altLang="ko-KR" sz="1100" b="0" i="1" smtClean="0">
                                  <a:solidFill>
                                    <a:schemeClr val="tx1"/>
                                  </a:solidFill>
                                  <a:latin typeface="Cambria Math" panose="02040503050406030204" pitchFamily="18" charset="0"/>
                                </a:rPr>
                                <m:t>+</m:t>
                              </m:r>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𝑟</m:t>
                                  </m:r>
                                </m:e>
                                <m:sup>
                                  <m:r>
                                    <a:rPr lang="en-US" altLang="ko-KR" sz="1100" b="0" i="1" smtClean="0">
                                      <a:solidFill>
                                        <a:schemeClr val="tx1"/>
                                      </a:solidFill>
                                      <a:latin typeface="Cambria Math" panose="02040503050406030204" pitchFamily="18" charset="0"/>
                                    </a:rPr>
                                    <m:t>2</m:t>
                                  </m:r>
                                </m:sup>
                              </m:sSup>
                              <m:d>
                                <m:dPr>
                                  <m:ctrlPr>
                                    <a:rPr lang="en-US" altLang="ko-KR" sz="1100" b="0" i="1" smtClean="0">
                                      <a:solidFill>
                                        <a:schemeClr val="tx1"/>
                                      </a:solidFill>
                                      <a:latin typeface="Cambria Math" panose="02040503050406030204" pitchFamily="18" charset="0"/>
                                    </a:rPr>
                                  </m:ctrlPr>
                                </m:dPr>
                                <m:e>
                                  <m:r>
                                    <a:rPr lang="en-US" altLang="ko-KR" sz="1100" b="0" i="1" smtClean="0">
                                      <a:solidFill>
                                        <a:schemeClr val="tx1"/>
                                      </a:solidFill>
                                      <a:latin typeface="Cambria Math" panose="02040503050406030204" pitchFamily="18" charset="0"/>
                                    </a:rPr>
                                    <m:t>1−</m:t>
                                  </m:r>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𝜇</m:t>
                                      </m:r>
                                    </m:e>
                                    <m:sup>
                                      <m:r>
                                        <a:rPr lang="en-US" altLang="ko-KR" sz="1100" b="0" i="1" smtClean="0">
                                          <a:solidFill>
                                            <a:schemeClr val="tx1"/>
                                          </a:solidFill>
                                          <a:latin typeface="Cambria Math" panose="02040503050406030204" pitchFamily="18" charset="0"/>
                                        </a:rPr>
                                        <m:t>2</m:t>
                                      </m:r>
                                    </m:sup>
                                  </m:sSup>
                                </m:e>
                              </m:d>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𝑒</m:t>
                                  </m:r>
                                </m:e>
                                <m:sup>
                                  <m:r>
                                    <a:rPr lang="en-US" altLang="ko-KR" sz="1100" b="0" i="1" smtClean="0">
                                      <a:solidFill>
                                        <a:schemeClr val="tx1"/>
                                      </a:solidFill>
                                      <a:latin typeface="Cambria Math" panose="02040503050406030204" pitchFamily="18" charset="0"/>
                                    </a:rPr>
                                    <m:t>−2</m:t>
                                  </m:r>
                                  <m:r>
                                    <a:rPr lang="en-US" altLang="ko-KR" sz="1100" b="0" i="1" smtClean="0">
                                      <a:solidFill>
                                        <a:schemeClr val="tx1"/>
                                      </a:solidFill>
                                      <a:latin typeface="Cambria Math" panose="02040503050406030204" pitchFamily="18" charset="0"/>
                                    </a:rPr>
                                    <m:t>𝜌</m:t>
                                  </m:r>
                                </m:sup>
                              </m:sSup>
                              <m:d>
                                <m:dPr>
                                  <m:begChr m:val="["/>
                                  <m:endChr m:val="]"/>
                                  <m:ctrlPr>
                                    <a:rPr lang="en-US" altLang="ko-KR" sz="1100" b="0" i="1" smtClean="0">
                                      <a:solidFill>
                                        <a:schemeClr val="tx1"/>
                                      </a:solidFill>
                                      <a:latin typeface="Cambria Math" panose="02040503050406030204" pitchFamily="18" charset="0"/>
                                    </a:rPr>
                                  </m:ctrlPr>
                                </m:dPr>
                                <m:e>
                                  <m:sSubSup>
                                    <m:sSubSupPr>
                                      <m:ctrlPr>
                                        <a:rPr lang="en-US" altLang="ko-KR" sz="1100" b="0" i="1" smtClean="0">
                                          <a:solidFill>
                                            <a:schemeClr val="tx1"/>
                                          </a:solidFill>
                                          <a:latin typeface="Cambria Math" panose="02040503050406030204" pitchFamily="18" charset="0"/>
                                        </a:rPr>
                                      </m:ctrlPr>
                                    </m:sSubSupPr>
                                    <m:e>
                                      <m:r>
                                        <a:rPr lang="en-US" altLang="ko-KR" sz="1100" b="0" i="1" smtClean="0">
                                          <a:solidFill>
                                            <a:schemeClr val="tx1"/>
                                          </a:solidFill>
                                          <a:latin typeface="Cambria Math" panose="02040503050406030204" pitchFamily="18" charset="0"/>
                                        </a:rPr>
                                        <m:t>𝜔</m:t>
                                      </m:r>
                                    </m:e>
                                    <m:sub>
                                      <m:r>
                                        <a:rPr lang="en-US" altLang="ko-KR" sz="1100" b="0" i="1" smtClean="0">
                                          <a:solidFill>
                                            <a:schemeClr val="tx1"/>
                                          </a:solidFill>
                                          <a:latin typeface="Cambria Math" panose="02040503050406030204" pitchFamily="18" charset="0"/>
                                        </a:rPr>
                                        <m:t>′</m:t>
                                      </m:r>
                                      <m:r>
                                        <a:rPr lang="en-US" altLang="ko-KR" sz="1100" b="0" i="1" smtClean="0">
                                          <a:solidFill>
                                            <a:schemeClr val="tx1"/>
                                          </a:solidFill>
                                          <a:latin typeface="Cambria Math" panose="02040503050406030204" pitchFamily="18" charset="0"/>
                                        </a:rPr>
                                        <m:t>𝑟</m:t>
                                      </m:r>
                                    </m:sub>
                                    <m:sup>
                                      <m:r>
                                        <a:rPr lang="en-US" altLang="ko-KR" sz="1100" b="0" i="1" smtClean="0">
                                          <a:solidFill>
                                            <a:schemeClr val="tx1"/>
                                          </a:solidFill>
                                          <a:latin typeface="Cambria Math" panose="02040503050406030204" pitchFamily="18" charset="0"/>
                                        </a:rPr>
                                        <m:t>2</m:t>
                                      </m:r>
                                    </m:sup>
                                  </m:sSubSup>
                                  <m:r>
                                    <a:rPr lang="en-US" altLang="ko-KR" sz="1100" b="0" i="1" smtClean="0">
                                      <a:solidFill>
                                        <a:schemeClr val="tx1"/>
                                      </a:solidFill>
                                      <a:latin typeface="Cambria Math" panose="02040503050406030204" pitchFamily="18" charset="0"/>
                                    </a:rPr>
                                    <m:t>+</m:t>
                                  </m:r>
                                  <m:f>
                                    <m:fPr>
                                      <m:ctrlPr>
                                        <a:rPr lang="en-US" altLang="ko-KR" sz="1100" b="0" i="1" smtClean="0">
                                          <a:solidFill>
                                            <a:schemeClr val="tx1"/>
                                          </a:solidFill>
                                          <a:latin typeface="Cambria Math" panose="02040503050406030204" pitchFamily="18" charset="0"/>
                                        </a:rPr>
                                      </m:ctrlPr>
                                    </m:fPr>
                                    <m:num>
                                      <m:r>
                                        <a:rPr lang="en-US" altLang="ko-KR" sz="1100" b="0" i="1" smtClean="0">
                                          <a:solidFill>
                                            <a:schemeClr val="tx1"/>
                                          </a:solidFill>
                                          <a:latin typeface="Cambria Math" panose="02040503050406030204" pitchFamily="18" charset="0"/>
                                        </a:rPr>
                                        <m:t>1</m:t>
                                      </m:r>
                                    </m:num>
                                    <m:den>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𝑟</m:t>
                                          </m:r>
                                        </m:e>
                                        <m:sup>
                                          <m:r>
                                            <a:rPr lang="en-US" altLang="ko-KR" sz="1100" b="0" i="1" smtClean="0">
                                              <a:solidFill>
                                                <a:schemeClr val="tx1"/>
                                              </a:solidFill>
                                              <a:latin typeface="Cambria Math" panose="02040503050406030204" pitchFamily="18" charset="0"/>
                                            </a:rPr>
                                            <m:t>2</m:t>
                                          </m:r>
                                        </m:sup>
                                      </m:sSup>
                                    </m:den>
                                  </m:f>
                                  <m:d>
                                    <m:dPr>
                                      <m:ctrlPr>
                                        <a:rPr lang="en-US" altLang="ko-KR" sz="1100" b="0" i="1" smtClean="0">
                                          <a:solidFill>
                                            <a:schemeClr val="tx1"/>
                                          </a:solidFill>
                                          <a:latin typeface="Cambria Math" panose="02040503050406030204" pitchFamily="18" charset="0"/>
                                        </a:rPr>
                                      </m:ctrlPr>
                                    </m:dPr>
                                    <m:e>
                                      <m:r>
                                        <a:rPr lang="en-US" altLang="ko-KR" sz="1100" b="0" i="1" smtClean="0">
                                          <a:solidFill>
                                            <a:schemeClr val="tx1"/>
                                          </a:solidFill>
                                          <a:latin typeface="Cambria Math" panose="02040503050406030204" pitchFamily="18" charset="0"/>
                                        </a:rPr>
                                        <m:t>1−</m:t>
                                      </m:r>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𝜇</m:t>
                                          </m:r>
                                        </m:e>
                                        <m:sup>
                                          <m:r>
                                            <a:rPr lang="en-US" altLang="ko-KR" sz="1100" b="0" i="1" smtClean="0">
                                              <a:solidFill>
                                                <a:schemeClr val="tx1"/>
                                              </a:solidFill>
                                              <a:latin typeface="Cambria Math" panose="02040503050406030204" pitchFamily="18" charset="0"/>
                                            </a:rPr>
                                            <m:t>2</m:t>
                                          </m:r>
                                        </m:sup>
                                      </m:sSup>
                                    </m:e>
                                  </m:d>
                                  <m:sSubSup>
                                    <m:sSubSupPr>
                                      <m:ctrlPr>
                                        <a:rPr lang="en-US" altLang="ko-KR" sz="1100" b="0" i="1" smtClean="0">
                                          <a:solidFill>
                                            <a:schemeClr val="tx1"/>
                                          </a:solidFill>
                                          <a:latin typeface="Cambria Math" panose="02040503050406030204" pitchFamily="18" charset="0"/>
                                        </a:rPr>
                                      </m:ctrlPr>
                                    </m:sSubSupPr>
                                    <m:e>
                                      <m:r>
                                        <a:rPr lang="en-US" altLang="ko-KR" sz="1100" b="0" i="1" smtClean="0">
                                          <a:solidFill>
                                            <a:schemeClr val="tx1"/>
                                          </a:solidFill>
                                          <a:latin typeface="Cambria Math" panose="02040503050406030204" pitchFamily="18" charset="0"/>
                                        </a:rPr>
                                        <m:t>𝜔</m:t>
                                      </m:r>
                                    </m:e>
                                    <m:sub>
                                      <m:r>
                                        <a:rPr lang="en-US" altLang="ko-KR" sz="1100" b="0" i="1" smtClean="0">
                                          <a:solidFill>
                                            <a:schemeClr val="tx1"/>
                                          </a:solidFill>
                                          <a:latin typeface="Cambria Math" panose="02040503050406030204" pitchFamily="18" charset="0"/>
                                        </a:rPr>
                                        <m:t>′</m:t>
                                      </m:r>
                                      <m:r>
                                        <a:rPr lang="en-US" altLang="ko-KR" sz="1100" b="0" i="1" smtClean="0">
                                          <a:solidFill>
                                            <a:schemeClr val="tx1"/>
                                          </a:solidFill>
                                          <a:latin typeface="Cambria Math" panose="02040503050406030204" pitchFamily="18" charset="0"/>
                                        </a:rPr>
                                        <m:t>𝜇</m:t>
                                      </m:r>
                                    </m:sub>
                                    <m:sup>
                                      <m:r>
                                        <a:rPr lang="en-US" altLang="ko-KR" sz="1100" b="0" i="1" smtClean="0">
                                          <a:solidFill>
                                            <a:schemeClr val="tx1"/>
                                          </a:solidFill>
                                          <a:latin typeface="Cambria Math" panose="02040503050406030204" pitchFamily="18" charset="0"/>
                                        </a:rPr>
                                        <m:t>2</m:t>
                                      </m:r>
                                    </m:sup>
                                  </m:sSubSup>
                                </m:e>
                              </m:d>
                              <m:r>
                                <a:rPr lang="en-US" altLang="ko-KR" sz="1100" b="0" i="1" smtClean="0">
                                  <a:solidFill>
                                    <a:schemeClr val="tx1"/>
                                  </a:solidFill>
                                  <a:latin typeface="Cambria Math" panose="02040503050406030204" pitchFamily="18" charset="0"/>
                                </a:rPr>
                                <m:t>+</m:t>
                              </m:r>
                              <m:f>
                                <m:fPr>
                                  <m:ctrlPr>
                                    <a:rPr lang="en-US" altLang="ko-KR" sz="1100" b="0" i="1" smtClean="0">
                                      <a:solidFill>
                                        <a:schemeClr val="tx1"/>
                                      </a:solidFill>
                                      <a:latin typeface="Cambria Math" panose="02040503050406030204" pitchFamily="18" charset="0"/>
                                    </a:rPr>
                                  </m:ctrlPr>
                                </m:fPr>
                                <m:num>
                                  <m:r>
                                    <a:rPr lang="en-US" altLang="ko-KR" sz="1100" b="0" i="1" smtClean="0">
                                      <a:solidFill>
                                        <a:schemeClr val="tx1"/>
                                      </a:solidFill>
                                      <a:latin typeface="Cambria Math" panose="02040503050406030204" pitchFamily="18" charset="0"/>
                                    </a:rPr>
                                    <m:t>1</m:t>
                                  </m:r>
                                </m:num>
                                <m:den>
                                  <m:r>
                                    <a:rPr lang="en-US" altLang="ko-KR" sz="1100" b="0" i="1" smtClean="0">
                                      <a:solidFill>
                                        <a:schemeClr val="tx1"/>
                                      </a:solidFill>
                                      <a:latin typeface="Cambria Math" panose="02040503050406030204" pitchFamily="18" charset="0"/>
                                    </a:rPr>
                                    <m:t>𝑟</m:t>
                                  </m:r>
                                </m:den>
                              </m:f>
                              <m:sSub>
                                <m:sSubPr>
                                  <m:ctrlPr>
                                    <a:rPr lang="en-US" altLang="ko-KR" sz="1100" b="0" i="1" smtClean="0">
                                      <a:solidFill>
                                        <a:schemeClr val="tx1"/>
                                      </a:solidFill>
                                      <a:latin typeface="Cambria Math" panose="02040503050406030204" pitchFamily="18" charset="0"/>
                                    </a:rPr>
                                  </m:ctrlPr>
                                </m:sSubPr>
                                <m:e>
                                  <m:r>
                                    <a:rPr lang="en-US" altLang="ko-KR" sz="1100" b="0" i="1" smtClean="0">
                                      <a:solidFill>
                                        <a:schemeClr val="tx1"/>
                                      </a:solidFill>
                                      <a:latin typeface="Cambria Math" panose="02040503050406030204" pitchFamily="18" charset="0"/>
                                    </a:rPr>
                                    <m:t>𝛾</m:t>
                                  </m:r>
                                </m:e>
                                <m:sub>
                                  <m:r>
                                    <a:rPr lang="en-US" altLang="ko-KR" sz="1100" b="0" i="1" smtClean="0">
                                      <a:solidFill>
                                        <a:schemeClr val="tx1"/>
                                      </a:solidFill>
                                      <a:latin typeface="Cambria Math" panose="02040503050406030204" pitchFamily="18" charset="0"/>
                                    </a:rPr>
                                    <m:t>′</m:t>
                                  </m:r>
                                  <m:r>
                                    <a:rPr lang="en-US" altLang="ko-KR" sz="1100" b="0" i="1" smtClean="0">
                                      <a:solidFill>
                                        <a:schemeClr val="tx1"/>
                                      </a:solidFill>
                                      <a:latin typeface="Cambria Math" panose="02040503050406030204" pitchFamily="18" charset="0"/>
                                    </a:rPr>
                                    <m:t>𝑟</m:t>
                                  </m:r>
                                </m:sub>
                              </m:sSub>
                              <m:r>
                                <a:rPr lang="en-US" altLang="ko-KR" sz="1100" b="0" i="1" smtClean="0">
                                  <a:solidFill>
                                    <a:schemeClr val="tx1"/>
                                  </a:solidFill>
                                  <a:latin typeface="Cambria Math" panose="02040503050406030204" pitchFamily="18" charset="0"/>
                                </a:rPr>
                                <m:t>−</m:t>
                              </m:r>
                              <m:f>
                                <m:fPr>
                                  <m:ctrlPr>
                                    <a:rPr lang="en-US" altLang="ko-KR" sz="1100" b="0" i="1" smtClean="0">
                                      <a:solidFill>
                                        <a:schemeClr val="tx1"/>
                                      </a:solidFill>
                                      <a:latin typeface="Cambria Math" panose="02040503050406030204" pitchFamily="18" charset="0"/>
                                    </a:rPr>
                                  </m:ctrlPr>
                                </m:fPr>
                                <m:num>
                                  <m:r>
                                    <a:rPr lang="en-US" altLang="ko-KR" sz="1100" b="0" i="1" smtClean="0">
                                      <a:solidFill>
                                        <a:schemeClr val="tx1"/>
                                      </a:solidFill>
                                      <a:latin typeface="Cambria Math" panose="02040503050406030204" pitchFamily="18" charset="0"/>
                                    </a:rPr>
                                    <m:t>1</m:t>
                                  </m:r>
                                </m:num>
                                <m:den>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𝑟</m:t>
                                      </m:r>
                                    </m:e>
                                    <m:sup>
                                      <m:r>
                                        <a:rPr lang="en-US" altLang="ko-KR" sz="1100" b="0" i="1" smtClean="0">
                                          <a:solidFill>
                                            <a:schemeClr val="tx1"/>
                                          </a:solidFill>
                                          <a:latin typeface="Cambria Math" panose="02040503050406030204" pitchFamily="18" charset="0"/>
                                        </a:rPr>
                                        <m:t>2</m:t>
                                      </m:r>
                                    </m:sup>
                                  </m:sSup>
                                </m:den>
                              </m:f>
                              <m:r>
                                <a:rPr lang="en-US" altLang="ko-KR" sz="1100" b="0" i="1" smtClean="0">
                                  <a:solidFill>
                                    <a:schemeClr val="tx1"/>
                                  </a:solidFill>
                                  <a:latin typeface="Cambria Math" panose="02040503050406030204" pitchFamily="18" charset="0"/>
                                </a:rPr>
                                <m:t>𝜇</m:t>
                              </m:r>
                              <m:sSub>
                                <m:sSubPr>
                                  <m:ctrlPr>
                                    <a:rPr lang="en-US" altLang="ko-KR" sz="1100" b="0" i="1" smtClean="0">
                                      <a:solidFill>
                                        <a:schemeClr val="tx1"/>
                                      </a:solidFill>
                                      <a:latin typeface="Cambria Math" panose="02040503050406030204" pitchFamily="18" charset="0"/>
                                    </a:rPr>
                                  </m:ctrlPr>
                                </m:sSubPr>
                                <m:e>
                                  <m:r>
                                    <a:rPr lang="en-US" altLang="ko-KR" sz="1100" b="0" i="1" smtClean="0">
                                      <a:solidFill>
                                        <a:schemeClr val="tx1"/>
                                      </a:solidFill>
                                      <a:latin typeface="Cambria Math" panose="02040503050406030204" pitchFamily="18" charset="0"/>
                                    </a:rPr>
                                    <m:t>𝛾</m:t>
                                  </m:r>
                                </m:e>
                                <m:sub>
                                  <m:r>
                                    <a:rPr lang="en-US" altLang="ko-KR" sz="1100" b="0" i="1" smtClean="0">
                                      <a:solidFill>
                                        <a:schemeClr val="tx1"/>
                                      </a:solidFill>
                                      <a:latin typeface="Cambria Math" panose="02040503050406030204" pitchFamily="18" charset="0"/>
                                    </a:rPr>
                                    <m:t>′</m:t>
                                  </m:r>
                                  <m:r>
                                    <a:rPr lang="en-US" altLang="ko-KR" sz="1100" b="0" i="1" smtClean="0">
                                      <a:solidFill>
                                        <a:schemeClr val="tx1"/>
                                      </a:solidFill>
                                      <a:latin typeface="Cambria Math" panose="02040503050406030204" pitchFamily="18" charset="0"/>
                                    </a:rPr>
                                    <m:t>𝜇</m:t>
                                  </m:r>
                                </m:sub>
                              </m:sSub>
                            </m:e>
                            <m:e>
                              <m:r>
                                <a:rPr lang="en-US" altLang="ko-KR" sz="1100" b="0" i="1" smtClean="0">
                                  <a:solidFill>
                                    <a:schemeClr val="tx1"/>
                                  </a:solidFill>
                                  <a:latin typeface="Cambria Math" panose="02040503050406030204" pitchFamily="18" charset="0"/>
                                </a:rPr>
                                <m:t>+</m:t>
                              </m:r>
                              <m:f>
                                <m:fPr>
                                  <m:ctrlPr>
                                    <a:rPr lang="en-US" altLang="ko-KR" sz="1100" b="0" i="1" smtClean="0">
                                      <a:solidFill>
                                        <a:schemeClr val="tx1"/>
                                      </a:solidFill>
                                      <a:latin typeface="Cambria Math" panose="02040503050406030204" pitchFamily="18" charset="0"/>
                                    </a:rPr>
                                  </m:ctrlPr>
                                </m:fPr>
                                <m:num>
                                  <m:r>
                                    <a:rPr lang="en-US" altLang="ko-KR" sz="1100" b="0" i="1" smtClean="0">
                                      <a:solidFill>
                                        <a:schemeClr val="tx1"/>
                                      </a:solidFill>
                                      <a:latin typeface="Cambria Math" panose="02040503050406030204" pitchFamily="18" charset="0"/>
                                    </a:rPr>
                                    <m:t>𝜌</m:t>
                                  </m:r>
                                </m:num>
                                <m:den>
                                  <m:r>
                                    <a:rPr lang="en-US" altLang="ko-KR" sz="1100" b="0" i="1" smtClean="0">
                                      <a:solidFill>
                                        <a:schemeClr val="tx1"/>
                                      </a:solidFill>
                                      <a:latin typeface="Cambria Math" panose="02040503050406030204" pitchFamily="18" charset="0"/>
                                    </a:rPr>
                                    <m:t>2</m:t>
                                  </m:r>
                                </m:den>
                              </m:f>
                              <m:d>
                                <m:dPr>
                                  <m:begChr m:val="{"/>
                                  <m:endChr m:val="}"/>
                                  <m:ctrlPr>
                                    <a:rPr lang="en-US" altLang="ko-KR" sz="1100" b="0" i="1" smtClean="0">
                                      <a:solidFill>
                                        <a:schemeClr val="tx1"/>
                                      </a:solidFill>
                                      <a:latin typeface="Cambria Math" panose="02040503050406030204" pitchFamily="18" charset="0"/>
                                    </a:rPr>
                                  </m:ctrlPr>
                                </m:dPr>
                                <m:e>
                                  <m:r>
                                    <a:rPr lang="en-US" altLang="ko-KR" sz="1100" b="0" i="1" smtClean="0">
                                      <a:solidFill>
                                        <a:schemeClr val="tx1"/>
                                      </a:solidFill>
                                      <a:latin typeface="Cambria Math" panose="02040503050406030204" pitchFamily="18" charset="0"/>
                                    </a:rPr>
                                    <m:t>16</m:t>
                                  </m:r>
                                  <m:r>
                                    <a:rPr lang="en-US" altLang="ko-KR" sz="1100" b="0" i="1" smtClean="0">
                                      <a:solidFill>
                                        <a:schemeClr val="tx1"/>
                                      </a:solidFill>
                                      <a:latin typeface="Cambria Math" panose="02040503050406030204" pitchFamily="18" charset="0"/>
                                    </a:rPr>
                                    <m:t>𝜋</m:t>
                                  </m:r>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𝑒</m:t>
                                      </m:r>
                                    </m:e>
                                    <m:sup>
                                      <m:r>
                                        <a:rPr lang="en-US" altLang="ko-KR" sz="1100" b="0" i="1" smtClean="0">
                                          <a:solidFill>
                                            <a:schemeClr val="tx1"/>
                                          </a:solidFill>
                                          <a:latin typeface="Cambria Math" panose="02040503050406030204" pitchFamily="18" charset="0"/>
                                        </a:rPr>
                                        <m:t>2</m:t>
                                      </m:r>
                                      <m:r>
                                        <a:rPr lang="en-US" altLang="ko-KR" sz="1100" b="0" i="1" smtClean="0">
                                          <a:solidFill>
                                            <a:schemeClr val="tx1"/>
                                          </a:solidFill>
                                          <a:latin typeface="Cambria Math" panose="02040503050406030204" pitchFamily="18" charset="0"/>
                                        </a:rPr>
                                        <m:t>𝛼</m:t>
                                      </m:r>
                                    </m:sup>
                                  </m:sSup>
                                  <m:r>
                                    <a:rPr lang="en-US" altLang="ko-KR" sz="1100" b="0" i="1" smtClean="0">
                                      <a:solidFill>
                                        <a:schemeClr val="tx1"/>
                                      </a:solidFill>
                                      <a:latin typeface="Cambria Math" panose="02040503050406030204" pitchFamily="18" charset="0"/>
                                    </a:rPr>
                                    <m:t>𝑝</m:t>
                                  </m:r>
                                  <m:r>
                                    <a:rPr lang="en-US" altLang="ko-KR" sz="1100" b="0" i="1" smtClean="0">
                                      <a:solidFill>
                                        <a:schemeClr val="tx1"/>
                                      </a:solidFill>
                                      <a:latin typeface="Cambria Math" panose="02040503050406030204" pitchFamily="18" charset="0"/>
                                    </a:rPr>
                                    <m:t>−</m:t>
                                  </m:r>
                                  <m:sSub>
                                    <m:sSubPr>
                                      <m:ctrlPr>
                                        <a:rPr lang="en-US" altLang="ko-KR" sz="1100" b="0" i="1" smtClean="0">
                                          <a:solidFill>
                                            <a:schemeClr val="tx1"/>
                                          </a:solidFill>
                                          <a:latin typeface="Cambria Math" panose="02040503050406030204" pitchFamily="18" charset="0"/>
                                        </a:rPr>
                                      </m:ctrlPr>
                                    </m:sSubPr>
                                    <m:e>
                                      <m:r>
                                        <a:rPr lang="en-US" altLang="ko-KR" sz="1100" b="0" i="1" smtClean="0">
                                          <a:solidFill>
                                            <a:schemeClr val="tx1"/>
                                          </a:solidFill>
                                          <a:latin typeface="Cambria Math" panose="02040503050406030204" pitchFamily="18" charset="0"/>
                                        </a:rPr>
                                        <m:t>𝛾</m:t>
                                      </m:r>
                                    </m:e>
                                    <m:sub>
                                      <m:r>
                                        <a:rPr lang="en-US" altLang="ko-KR" sz="1100" b="0" i="1" smtClean="0">
                                          <a:solidFill>
                                            <a:schemeClr val="tx1"/>
                                          </a:solidFill>
                                          <a:latin typeface="Cambria Math" panose="02040503050406030204" pitchFamily="18" charset="0"/>
                                        </a:rPr>
                                        <m:t>′</m:t>
                                      </m:r>
                                      <m:r>
                                        <a:rPr lang="en-US" altLang="ko-KR" sz="1100" b="0" i="1" smtClean="0">
                                          <a:solidFill>
                                            <a:schemeClr val="tx1"/>
                                          </a:solidFill>
                                          <a:latin typeface="Cambria Math" panose="02040503050406030204" pitchFamily="18" charset="0"/>
                                        </a:rPr>
                                        <m:t>𝑟</m:t>
                                      </m:r>
                                    </m:sub>
                                  </m:sSub>
                                  <m:d>
                                    <m:dPr>
                                      <m:ctrlPr>
                                        <a:rPr lang="en-US" altLang="ko-KR" sz="1100" b="0" i="1" smtClean="0">
                                          <a:solidFill>
                                            <a:schemeClr val="tx1"/>
                                          </a:solidFill>
                                          <a:latin typeface="Cambria Math" panose="02040503050406030204" pitchFamily="18" charset="0"/>
                                        </a:rPr>
                                      </m:ctrlPr>
                                    </m:dPr>
                                    <m:e>
                                      <m:f>
                                        <m:fPr>
                                          <m:ctrlPr>
                                            <a:rPr lang="en-US" altLang="ko-KR" sz="1100" b="0" i="1" smtClean="0">
                                              <a:solidFill>
                                                <a:schemeClr val="tx1"/>
                                              </a:solidFill>
                                              <a:latin typeface="Cambria Math" panose="02040503050406030204" pitchFamily="18" charset="0"/>
                                            </a:rPr>
                                          </m:ctrlPr>
                                        </m:fPr>
                                        <m:num>
                                          <m:r>
                                            <a:rPr lang="en-US" altLang="ko-KR" sz="1100" b="0" i="1" smtClean="0">
                                              <a:solidFill>
                                                <a:schemeClr val="tx1"/>
                                              </a:solidFill>
                                              <a:latin typeface="Cambria Math" panose="02040503050406030204" pitchFamily="18" charset="0"/>
                                            </a:rPr>
                                            <m:t>1</m:t>
                                          </m:r>
                                        </m:num>
                                        <m:den>
                                          <m:r>
                                            <a:rPr lang="en-US" altLang="ko-KR" sz="1100" b="0" i="1" smtClean="0">
                                              <a:solidFill>
                                                <a:schemeClr val="tx1"/>
                                              </a:solidFill>
                                              <a:latin typeface="Cambria Math" panose="02040503050406030204" pitchFamily="18" charset="0"/>
                                            </a:rPr>
                                            <m:t>2</m:t>
                                          </m:r>
                                        </m:den>
                                      </m:f>
                                      <m:sSub>
                                        <m:sSubPr>
                                          <m:ctrlPr>
                                            <a:rPr lang="en-US" altLang="ko-KR" sz="1100" b="0" i="1" smtClean="0">
                                              <a:solidFill>
                                                <a:schemeClr val="tx1"/>
                                              </a:solidFill>
                                              <a:latin typeface="Cambria Math" panose="02040503050406030204" pitchFamily="18" charset="0"/>
                                            </a:rPr>
                                          </m:ctrlPr>
                                        </m:sSubPr>
                                        <m:e>
                                          <m:r>
                                            <a:rPr lang="en-US" altLang="ko-KR" sz="1100" b="0" i="1" smtClean="0">
                                              <a:solidFill>
                                                <a:schemeClr val="tx1"/>
                                              </a:solidFill>
                                              <a:latin typeface="Cambria Math" panose="02040503050406030204" pitchFamily="18" charset="0"/>
                                            </a:rPr>
                                            <m:t>𝛾</m:t>
                                          </m:r>
                                        </m:e>
                                        <m:sub>
                                          <m:r>
                                            <a:rPr lang="en-US" altLang="ko-KR" sz="1100" b="0" i="1" smtClean="0">
                                              <a:solidFill>
                                                <a:schemeClr val="tx1"/>
                                              </a:solidFill>
                                              <a:latin typeface="Cambria Math" panose="02040503050406030204" pitchFamily="18" charset="0"/>
                                            </a:rPr>
                                            <m:t>′</m:t>
                                          </m:r>
                                          <m:r>
                                            <a:rPr lang="en-US" altLang="ko-KR" sz="1100" b="0" i="1" smtClean="0">
                                              <a:solidFill>
                                                <a:schemeClr val="tx1"/>
                                              </a:solidFill>
                                              <a:latin typeface="Cambria Math" panose="02040503050406030204" pitchFamily="18" charset="0"/>
                                            </a:rPr>
                                            <m:t>𝑟</m:t>
                                          </m:r>
                                        </m:sub>
                                      </m:sSub>
                                      <m:r>
                                        <a:rPr lang="en-US" altLang="ko-KR" sz="1100" b="0" i="1" smtClean="0">
                                          <a:solidFill>
                                            <a:schemeClr val="tx1"/>
                                          </a:solidFill>
                                          <a:latin typeface="Cambria Math" panose="02040503050406030204" pitchFamily="18" charset="0"/>
                                        </a:rPr>
                                        <m:t>+</m:t>
                                      </m:r>
                                      <m:f>
                                        <m:fPr>
                                          <m:ctrlPr>
                                            <a:rPr lang="en-US" altLang="ko-KR" sz="1100" b="0" i="1" smtClean="0">
                                              <a:solidFill>
                                                <a:schemeClr val="tx1"/>
                                              </a:solidFill>
                                              <a:latin typeface="Cambria Math" panose="02040503050406030204" pitchFamily="18" charset="0"/>
                                            </a:rPr>
                                          </m:ctrlPr>
                                        </m:fPr>
                                        <m:num>
                                          <m:r>
                                            <a:rPr lang="en-US" altLang="ko-KR" sz="1100" b="0" i="1" smtClean="0">
                                              <a:solidFill>
                                                <a:schemeClr val="tx1"/>
                                              </a:solidFill>
                                              <a:latin typeface="Cambria Math" panose="02040503050406030204" pitchFamily="18" charset="0"/>
                                            </a:rPr>
                                            <m:t>1</m:t>
                                          </m:r>
                                        </m:num>
                                        <m:den>
                                          <m:r>
                                            <a:rPr lang="en-US" altLang="ko-KR" sz="1100" b="0" i="1" smtClean="0">
                                              <a:solidFill>
                                                <a:schemeClr val="tx1"/>
                                              </a:solidFill>
                                              <a:latin typeface="Cambria Math" panose="02040503050406030204" pitchFamily="18" charset="0"/>
                                            </a:rPr>
                                            <m:t>𝑟</m:t>
                                          </m:r>
                                        </m:den>
                                      </m:f>
                                    </m:e>
                                  </m:d>
                                  <m:r>
                                    <a:rPr lang="en-US" altLang="ko-KR" sz="1100" b="0" i="1" smtClean="0">
                                      <a:solidFill>
                                        <a:schemeClr val="tx1"/>
                                      </a:solidFill>
                                      <a:latin typeface="Cambria Math" panose="02040503050406030204" pitchFamily="18" charset="0"/>
                                    </a:rPr>
                                    <m:t>−</m:t>
                                  </m:r>
                                  <m:f>
                                    <m:fPr>
                                      <m:ctrlPr>
                                        <a:rPr lang="en-US" altLang="ko-KR" sz="1100" b="0" i="1" smtClean="0">
                                          <a:solidFill>
                                            <a:schemeClr val="tx1"/>
                                          </a:solidFill>
                                          <a:latin typeface="Cambria Math" panose="02040503050406030204" pitchFamily="18" charset="0"/>
                                        </a:rPr>
                                      </m:ctrlPr>
                                    </m:fPr>
                                    <m:num>
                                      <m:r>
                                        <a:rPr lang="en-US" altLang="ko-KR" sz="1100" b="0" i="1" smtClean="0">
                                          <a:solidFill>
                                            <a:schemeClr val="tx1"/>
                                          </a:solidFill>
                                          <a:latin typeface="Cambria Math" panose="02040503050406030204" pitchFamily="18" charset="0"/>
                                        </a:rPr>
                                        <m:t>1</m:t>
                                      </m:r>
                                    </m:num>
                                    <m:den>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𝑟</m:t>
                                          </m:r>
                                        </m:e>
                                        <m:sup>
                                          <m:r>
                                            <a:rPr lang="en-US" altLang="ko-KR" sz="1100" b="0" i="1" smtClean="0">
                                              <a:solidFill>
                                                <a:schemeClr val="tx1"/>
                                              </a:solidFill>
                                              <a:latin typeface="Cambria Math" panose="02040503050406030204" pitchFamily="18" charset="0"/>
                                            </a:rPr>
                                            <m:t>2</m:t>
                                          </m:r>
                                        </m:sup>
                                      </m:sSup>
                                    </m:den>
                                  </m:f>
                                  <m:sSub>
                                    <m:sSubPr>
                                      <m:ctrlPr>
                                        <a:rPr lang="en-US" altLang="ko-KR" sz="1100" b="0" i="1" smtClean="0">
                                          <a:solidFill>
                                            <a:schemeClr val="tx1"/>
                                          </a:solidFill>
                                          <a:latin typeface="Cambria Math" panose="02040503050406030204" pitchFamily="18" charset="0"/>
                                        </a:rPr>
                                      </m:ctrlPr>
                                    </m:sSubPr>
                                    <m:e>
                                      <m:r>
                                        <a:rPr lang="en-US" altLang="ko-KR" sz="1100" b="0" i="1" smtClean="0">
                                          <a:solidFill>
                                            <a:schemeClr val="tx1"/>
                                          </a:solidFill>
                                          <a:latin typeface="Cambria Math" panose="02040503050406030204" pitchFamily="18" charset="0"/>
                                        </a:rPr>
                                        <m:t>𝛾</m:t>
                                      </m:r>
                                    </m:e>
                                    <m:sub>
                                      <m:r>
                                        <a:rPr lang="en-US" altLang="ko-KR" sz="1100" b="0" i="1" smtClean="0">
                                          <a:solidFill>
                                            <a:schemeClr val="tx1"/>
                                          </a:solidFill>
                                          <a:latin typeface="Cambria Math" panose="02040503050406030204" pitchFamily="18" charset="0"/>
                                        </a:rPr>
                                        <m:t>′</m:t>
                                      </m:r>
                                      <m:r>
                                        <a:rPr lang="en-US" altLang="ko-KR" sz="1100" b="0" i="1" smtClean="0">
                                          <a:solidFill>
                                            <a:schemeClr val="tx1"/>
                                          </a:solidFill>
                                          <a:latin typeface="Cambria Math" panose="02040503050406030204" pitchFamily="18" charset="0"/>
                                        </a:rPr>
                                        <m:t>𝜇</m:t>
                                      </m:r>
                                    </m:sub>
                                  </m:sSub>
                                  <m:d>
                                    <m:dPr>
                                      <m:begChr m:val="["/>
                                      <m:endChr m:val="]"/>
                                      <m:ctrlPr>
                                        <a:rPr lang="en-US" altLang="ko-KR" sz="1100" b="0" i="1" smtClean="0">
                                          <a:solidFill>
                                            <a:schemeClr val="tx1"/>
                                          </a:solidFill>
                                          <a:latin typeface="Cambria Math" panose="02040503050406030204" pitchFamily="18" charset="0"/>
                                        </a:rPr>
                                      </m:ctrlPr>
                                    </m:dPr>
                                    <m:e>
                                      <m:f>
                                        <m:fPr>
                                          <m:ctrlPr>
                                            <a:rPr lang="en-US" altLang="ko-KR" sz="1100" b="0" i="1" smtClean="0">
                                              <a:solidFill>
                                                <a:schemeClr val="tx1"/>
                                              </a:solidFill>
                                              <a:latin typeface="Cambria Math" panose="02040503050406030204" pitchFamily="18" charset="0"/>
                                            </a:rPr>
                                          </m:ctrlPr>
                                        </m:fPr>
                                        <m:num>
                                          <m:r>
                                            <a:rPr lang="en-US" altLang="ko-KR" sz="1100" b="0" i="1" smtClean="0">
                                              <a:solidFill>
                                                <a:schemeClr val="tx1"/>
                                              </a:solidFill>
                                              <a:latin typeface="Cambria Math" panose="02040503050406030204" pitchFamily="18" charset="0"/>
                                            </a:rPr>
                                            <m:t>1</m:t>
                                          </m:r>
                                        </m:num>
                                        <m:den>
                                          <m:r>
                                            <a:rPr lang="en-US" altLang="ko-KR" sz="1100" b="0" i="1" smtClean="0">
                                              <a:solidFill>
                                                <a:schemeClr val="tx1"/>
                                              </a:solidFill>
                                              <a:latin typeface="Cambria Math" panose="02040503050406030204" pitchFamily="18" charset="0"/>
                                            </a:rPr>
                                            <m:t>2</m:t>
                                          </m:r>
                                        </m:den>
                                      </m:f>
                                      <m:sSub>
                                        <m:sSubPr>
                                          <m:ctrlPr>
                                            <a:rPr lang="en-US" altLang="ko-KR" sz="1100" b="0" i="1" smtClean="0">
                                              <a:solidFill>
                                                <a:schemeClr val="tx1"/>
                                              </a:solidFill>
                                              <a:latin typeface="Cambria Math" panose="02040503050406030204" pitchFamily="18" charset="0"/>
                                            </a:rPr>
                                          </m:ctrlPr>
                                        </m:sSubPr>
                                        <m:e>
                                          <m:r>
                                            <a:rPr lang="en-US" altLang="ko-KR" sz="1100" b="0" i="1" smtClean="0">
                                              <a:solidFill>
                                                <a:schemeClr val="tx1"/>
                                              </a:solidFill>
                                              <a:latin typeface="Cambria Math" panose="02040503050406030204" pitchFamily="18" charset="0"/>
                                            </a:rPr>
                                            <m:t>𝛾</m:t>
                                          </m:r>
                                        </m:e>
                                        <m:sub>
                                          <m:r>
                                            <a:rPr lang="en-US" altLang="ko-KR" sz="1100" b="0" i="1" smtClean="0">
                                              <a:solidFill>
                                                <a:schemeClr val="tx1"/>
                                              </a:solidFill>
                                              <a:latin typeface="Cambria Math" panose="02040503050406030204" pitchFamily="18" charset="0"/>
                                            </a:rPr>
                                            <m:t>′</m:t>
                                          </m:r>
                                          <m:r>
                                            <a:rPr lang="en-US" altLang="ko-KR" sz="1100" b="0" i="1" smtClean="0">
                                              <a:solidFill>
                                                <a:schemeClr val="tx1"/>
                                              </a:solidFill>
                                              <a:latin typeface="Cambria Math" panose="02040503050406030204" pitchFamily="18" charset="0"/>
                                            </a:rPr>
                                            <m:t>𝜇</m:t>
                                          </m:r>
                                        </m:sub>
                                      </m:sSub>
                                      <m:d>
                                        <m:dPr>
                                          <m:ctrlPr>
                                            <a:rPr lang="en-US" altLang="ko-KR" sz="1100" b="0" i="1" smtClean="0">
                                              <a:solidFill>
                                                <a:schemeClr val="tx1"/>
                                              </a:solidFill>
                                              <a:latin typeface="Cambria Math" panose="02040503050406030204" pitchFamily="18" charset="0"/>
                                            </a:rPr>
                                          </m:ctrlPr>
                                        </m:dPr>
                                        <m:e>
                                          <m:r>
                                            <a:rPr lang="en-US" altLang="ko-KR" sz="1100" b="0" i="1" smtClean="0">
                                              <a:solidFill>
                                                <a:schemeClr val="tx1"/>
                                              </a:solidFill>
                                              <a:latin typeface="Cambria Math" panose="02040503050406030204" pitchFamily="18" charset="0"/>
                                            </a:rPr>
                                            <m:t>1−</m:t>
                                          </m:r>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𝜇</m:t>
                                              </m:r>
                                            </m:e>
                                            <m:sup>
                                              <m:r>
                                                <a:rPr lang="en-US" altLang="ko-KR" sz="1100" b="0" i="1" smtClean="0">
                                                  <a:solidFill>
                                                    <a:schemeClr val="tx1"/>
                                                  </a:solidFill>
                                                  <a:latin typeface="Cambria Math" panose="02040503050406030204" pitchFamily="18" charset="0"/>
                                                </a:rPr>
                                                <m:t>2</m:t>
                                              </m:r>
                                            </m:sup>
                                          </m:sSup>
                                        </m:e>
                                      </m:d>
                                      <m:r>
                                        <a:rPr lang="en-US" altLang="ko-KR" sz="1100" b="0" i="1" smtClean="0">
                                          <a:solidFill>
                                            <a:schemeClr val="tx1"/>
                                          </a:solidFill>
                                          <a:latin typeface="Cambria Math" panose="02040503050406030204" pitchFamily="18" charset="0"/>
                                        </a:rPr>
                                        <m:t>−</m:t>
                                      </m:r>
                                      <m:r>
                                        <a:rPr lang="en-US" altLang="ko-KR" sz="1100" b="0" i="1" smtClean="0">
                                          <a:solidFill>
                                            <a:schemeClr val="tx1"/>
                                          </a:solidFill>
                                          <a:latin typeface="Cambria Math" panose="02040503050406030204" pitchFamily="18" charset="0"/>
                                        </a:rPr>
                                        <m:t>𝜇</m:t>
                                      </m:r>
                                    </m:e>
                                  </m:d>
                                </m:e>
                              </m:d>
                            </m:e>
                          </m:eqArr>
                        </m:e>
                      </m:d>
                    </m:oMath>
                  </m:oMathPara>
                </a14:m>
                <a:endParaRPr lang="ko-KR" altLang="en-US" sz="1100" dirty="0">
                  <a:solidFill>
                    <a:schemeClr val="tx1"/>
                  </a:solidFill>
                </a:endParaRPr>
              </a:p>
            </p:txBody>
          </p:sp>
        </mc:Choice>
        <mc:Fallback xmlns="">
          <p:sp>
            <p:nvSpPr>
              <p:cNvPr id="9" name="TextBox 8">
                <a:extLst>
                  <a:ext uri="{FF2B5EF4-FFF2-40B4-BE49-F238E27FC236}">
                    <a16:creationId xmlns:a16="http://schemas.microsoft.com/office/drawing/2014/main" id="{8C993A00-710F-8528-E747-0A3442F55952}"/>
                  </a:ext>
                </a:extLst>
              </p:cNvPr>
              <p:cNvSpPr txBox="1">
                <a:spLocks noRot="1" noChangeAspect="1" noMove="1" noResize="1" noEditPoints="1" noAdjustHandles="1" noChangeArrowheads="1" noChangeShapeType="1" noTextEdit="1"/>
              </p:cNvSpPr>
              <p:nvPr/>
            </p:nvSpPr>
            <p:spPr>
              <a:xfrm>
                <a:off x="-388690" y="3978125"/>
                <a:ext cx="7530928" cy="879023"/>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2FAD621-FDB0-1E44-6677-BE4A9E1C02B9}"/>
                  </a:ext>
                </a:extLst>
              </p:cNvPr>
              <p:cNvSpPr txBox="1"/>
              <p:nvPr/>
            </p:nvSpPr>
            <p:spPr>
              <a:xfrm>
                <a:off x="0" y="4962419"/>
                <a:ext cx="5063953" cy="4726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ko-KR" sz="1100" b="0" i="1" smtClean="0">
                              <a:solidFill>
                                <a:schemeClr val="tx1"/>
                              </a:solidFill>
                              <a:latin typeface="Cambria Math" panose="02040503050406030204" pitchFamily="18" charset="0"/>
                            </a:rPr>
                          </m:ctrlPr>
                        </m:sSubPr>
                        <m:e>
                          <m:r>
                            <a:rPr lang="en-US" altLang="ko-KR" sz="1100" b="0" i="1" smtClean="0">
                              <a:solidFill>
                                <a:schemeClr val="tx1"/>
                              </a:solidFill>
                              <a:latin typeface="Cambria Math" panose="02040503050406030204" pitchFamily="18" charset="0"/>
                            </a:rPr>
                            <m:t>𝑆</m:t>
                          </m:r>
                        </m:e>
                        <m:sub>
                          <m:r>
                            <a:rPr lang="en-US" altLang="ko-KR" sz="1100" b="0" i="1" smtClean="0">
                              <a:solidFill>
                                <a:schemeClr val="tx1"/>
                              </a:solidFill>
                              <a:latin typeface="Cambria Math" panose="02040503050406030204" pitchFamily="18" charset="0"/>
                            </a:rPr>
                            <m:t>𝛾</m:t>
                          </m:r>
                        </m:sub>
                      </m:sSub>
                      <m:d>
                        <m:dPr>
                          <m:ctrlPr>
                            <a:rPr lang="en-US" altLang="ko-KR" sz="1100" b="0" i="1" smtClean="0">
                              <a:solidFill>
                                <a:schemeClr val="tx1"/>
                              </a:solidFill>
                              <a:latin typeface="Cambria Math" panose="02040503050406030204" pitchFamily="18" charset="0"/>
                            </a:rPr>
                          </m:ctrlPr>
                        </m:dPr>
                        <m:e>
                          <m:r>
                            <a:rPr lang="en-US" altLang="ko-KR" sz="1100" b="0" i="1" smtClean="0">
                              <a:solidFill>
                                <a:schemeClr val="tx1"/>
                              </a:solidFill>
                              <a:latin typeface="Cambria Math" panose="02040503050406030204" pitchFamily="18" charset="0"/>
                            </a:rPr>
                            <m:t>𝑟</m:t>
                          </m:r>
                          <m:r>
                            <a:rPr lang="en-US" altLang="ko-KR" sz="1100" b="0" i="1" smtClean="0">
                              <a:solidFill>
                                <a:schemeClr val="tx1"/>
                              </a:solidFill>
                              <a:latin typeface="Cambria Math" panose="02040503050406030204" pitchFamily="18" charset="0"/>
                            </a:rPr>
                            <m:t>,</m:t>
                          </m:r>
                          <m:r>
                            <a:rPr lang="en-US" altLang="ko-KR" sz="1100" b="0" i="1" smtClean="0">
                              <a:solidFill>
                                <a:schemeClr val="tx1"/>
                              </a:solidFill>
                              <a:latin typeface="Cambria Math" panose="02040503050406030204" pitchFamily="18" charset="0"/>
                            </a:rPr>
                            <m:t>𝜇</m:t>
                          </m:r>
                        </m:e>
                      </m:d>
                      <m:r>
                        <a:rPr lang="en-US" altLang="ko-KR" sz="1100" b="0" i="1" smtClean="0">
                          <a:solidFill>
                            <a:schemeClr val="tx1"/>
                          </a:solidFill>
                          <a:latin typeface="Cambria Math" panose="02040503050406030204" pitchFamily="18" charset="0"/>
                        </a:rPr>
                        <m:t>=</m:t>
                      </m:r>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𝑒</m:t>
                          </m:r>
                        </m:e>
                        <m:sup>
                          <m:r>
                            <a:rPr lang="en-US" altLang="ko-KR" sz="1100" b="0" i="1" smtClean="0">
                              <a:solidFill>
                                <a:schemeClr val="tx1"/>
                              </a:solidFill>
                              <a:latin typeface="Cambria Math" panose="02040503050406030204" pitchFamily="18" charset="0"/>
                            </a:rPr>
                            <m:t>𝛾</m:t>
                          </m:r>
                          <m:r>
                            <a:rPr lang="en-US" altLang="ko-KR" sz="1100" b="0" i="1" smtClean="0">
                              <a:solidFill>
                                <a:schemeClr val="tx1"/>
                              </a:solidFill>
                              <a:latin typeface="Cambria Math" panose="02040503050406030204" pitchFamily="18" charset="0"/>
                            </a:rPr>
                            <m:t>/2</m:t>
                          </m:r>
                        </m:sup>
                      </m:sSup>
                      <m:d>
                        <m:dPr>
                          <m:begChr m:val="["/>
                          <m:endChr m:val="]"/>
                          <m:ctrlPr>
                            <a:rPr lang="en-US" altLang="ko-KR" sz="1100" b="0" i="1" smtClean="0">
                              <a:solidFill>
                                <a:schemeClr val="tx1"/>
                              </a:solidFill>
                              <a:latin typeface="Cambria Math" panose="02040503050406030204" pitchFamily="18" charset="0"/>
                            </a:rPr>
                          </m:ctrlPr>
                        </m:dPr>
                        <m:e>
                          <m:r>
                            <a:rPr lang="en-US" altLang="ko-KR" sz="1100" b="0" i="1" smtClean="0">
                              <a:solidFill>
                                <a:schemeClr val="tx1"/>
                              </a:solidFill>
                              <a:latin typeface="Cambria Math" panose="02040503050406030204" pitchFamily="18" charset="0"/>
                            </a:rPr>
                            <m:t>16</m:t>
                          </m:r>
                          <m:r>
                            <a:rPr lang="en-US" altLang="ko-KR" sz="1100" b="0" i="1" smtClean="0">
                              <a:solidFill>
                                <a:schemeClr val="tx1"/>
                              </a:solidFill>
                              <a:latin typeface="Cambria Math" panose="02040503050406030204" pitchFamily="18" charset="0"/>
                            </a:rPr>
                            <m:t>𝜋</m:t>
                          </m:r>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𝑒</m:t>
                              </m:r>
                            </m:e>
                            <m:sup>
                              <m:r>
                                <a:rPr lang="en-US" altLang="ko-KR" sz="1100" b="0" i="1" smtClean="0">
                                  <a:solidFill>
                                    <a:schemeClr val="tx1"/>
                                  </a:solidFill>
                                  <a:latin typeface="Cambria Math" panose="02040503050406030204" pitchFamily="18" charset="0"/>
                                </a:rPr>
                                <m:t>2</m:t>
                              </m:r>
                              <m:r>
                                <a:rPr lang="en-US" altLang="ko-KR" sz="1100" b="0" i="1" smtClean="0">
                                  <a:solidFill>
                                    <a:schemeClr val="tx1"/>
                                  </a:solidFill>
                                  <a:latin typeface="Cambria Math" panose="02040503050406030204" pitchFamily="18" charset="0"/>
                                </a:rPr>
                                <m:t>𝛼</m:t>
                              </m:r>
                            </m:sup>
                          </m:sSup>
                          <m:r>
                            <a:rPr lang="en-US" altLang="ko-KR" sz="1100" b="0" i="1" smtClean="0">
                              <a:solidFill>
                                <a:schemeClr val="tx1"/>
                              </a:solidFill>
                              <a:latin typeface="Cambria Math" panose="02040503050406030204" pitchFamily="18" charset="0"/>
                            </a:rPr>
                            <m:t>𝑝</m:t>
                          </m:r>
                          <m:r>
                            <a:rPr lang="en-US" altLang="ko-KR" sz="1100" b="0" i="1" smtClean="0">
                              <a:solidFill>
                                <a:schemeClr val="tx1"/>
                              </a:solidFill>
                              <a:latin typeface="Cambria Math" panose="02040503050406030204" pitchFamily="18" charset="0"/>
                            </a:rPr>
                            <m:t>+</m:t>
                          </m:r>
                          <m:f>
                            <m:fPr>
                              <m:ctrlPr>
                                <a:rPr lang="en-US" altLang="ko-KR" sz="1100" b="0" i="1" smtClean="0">
                                  <a:solidFill>
                                    <a:schemeClr val="tx1"/>
                                  </a:solidFill>
                                  <a:latin typeface="Cambria Math" panose="02040503050406030204" pitchFamily="18" charset="0"/>
                                </a:rPr>
                              </m:ctrlPr>
                            </m:fPr>
                            <m:num>
                              <m:r>
                                <a:rPr lang="en-US" altLang="ko-KR" sz="1100" b="0" i="1" smtClean="0">
                                  <a:solidFill>
                                    <a:schemeClr val="tx1"/>
                                  </a:solidFill>
                                  <a:latin typeface="Cambria Math" panose="02040503050406030204" pitchFamily="18" charset="0"/>
                                </a:rPr>
                                <m:t>𝛾</m:t>
                              </m:r>
                            </m:num>
                            <m:den>
                              <m:r>
                                <a:rPr lang="en-US" altLang="ko-KR" sz="1100" b="0" i="1" smtClean="0">
                                  <a:solidFill>
                                    <a:schemeClr val="tx1"/>
                                  </a:solidFill>
                                  <a:latin typeface="Cambria Math" panose="02040503050406030204" pitchFamily="18" charset="0"/>
                                </a:rPr>
                                <m:t>2</m:t>
                              </m:r>
                            </m:den>
                          </m:f>
                          <m:d>
                            <m:dPr>
                              <m:begChr m:val="{"/>
                              <m:endChr m:val="}"/>
                              <m:ctrlPr>
                                <a:rPr lang="en-US" altLang="ko-KR" sz="1100" b="0" i="1" smtClean="0">
                                  <a:solidFill>
                                    <a:schemeClr val="tx1"/>
                                  </a:solidFill>
                                  <a:latin typeface="Cambria Math" panose="02040503050406030204" pitchFamily="18" charset="0"/>
                                </a:rPr>
                              </m:ctrlPr>
                            </m:dPr>
                            <m:e>
                              <m:r>
                                <a:rPr lang="en-US" altLang="ko-KR" sz="1100" b="0" i="1" smtClean="0">
                                  <a:solidFill>
                                    <a:schemeClr val="tx1"/>
                                  </a:solidFill>
                                  <a:latin typeface="Cambria Math" panose="02040503050406030204" pitchFamily="18" charset="0"/>
                                </a:rPr>
                                <m:t>16</m:t>
                              </m:r>
                              <m:r>
                                <a:rPr lang="en-US" altLang="ko-KR" sz="1100" b="0" i="1" smtClean="0">
                                  <a:solidFill>
                                    <a:schemeClr val="tx1"/>
                                  </a:solidFill>
                                  <a:latin typeface="Cambria Math" panose="02040503050406030204" pitchFamily="18" charset="0"/>
                                </a:rPr>
                                <m:t>𝜋</m:t>
                              </m:r>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𝑒</m:t>
                                  </m:r>
                                </m:e>
                                <m:sup>
                                  <m:r>
                                    <a:rPr lang="en-US" altLang="ko-KR" sz="1100" b="0" i="1" smtClean="0">
                                      <a:solidFill>
                                        <a:schemeClr val="tx1"/>
                                      </a:solidFill>
                                      <a:latin typeface="Cambria Math" panose="02040503050406030204" pitchFamily="18" charset="0"/>
                                    </a:rPr>
                                    <m:t>2</m:t>
                                  </m:r>
                                  <m:r>
                                    <a:rPr lang="en-US" altLang="ko-KR" sz="1100" b="0" i="1" smtClean="0">
                                      <a:solidFill>
                                        <a:schemeClr val="tx1"/>
                                      </a:solidFill>
                                      <a:latin typeface="Cambria Math" panose="02040503050406030204" pitchFamily="18" charset="0"/>
                                    </a:rPr>
                                    <m:t>𝛼</m:t>
                                  </m:r>
                                </m:sup>
                              </m:sSup>
                              <m:r>
                                <a:rPr lang="en-US" altLang="ko-KR" sz="1100" b="0" i="1" smtClean="0">
                                  <a:solidFill>
                                    <a:schemeClr val="tx1"/>
                                  </a:solidFill>
                                  <a:latin typeface="Cambria Math" panose="02040503050406030204" pitchFamily="18" charset="0"/>
                                </a:rPr>
                                <m:t>𝑝</m:t>
                              </m:r>
                              <m:r>
                                <a:rPr lang="en-US" altLang="ko-KR" sz="1100" b="0" i="1" smtClean="0">
                                  <a:solidFill>
                                    <a:schemeClr val="tx1"/>
                                  </a:solidFill>
                                  <a:latin typeface="Cambria Math" panose="02040503050406030204" pitchFamily="18" charset="0"/>
                                </a:rPr>
                                <m:t>−</m:t>
                              </m:r>
                              <m:f>
                                <m:fPr>
                                  <m:ctrlPr>
                                    <a:rPr lang="en-US" altLang="ko-KR" sz="1100" b="0" i="1" smtClean="0">
                                      <a:solidFill>
                                        <a:schemeClr val="tx1"/>
                                      </a:solidFill>
                                      <a:latin typeface="Cambria Math" panose="02040503050406030204" pitchFamily="18" charset="0"/>
                                    </a:rPr>
                                  </m:ctrlPr>
                                </m:fPr>
                                <m:num>
                                  <m:r>
                                    <a:rPr lang="en-US" altLang="ko-KR" sz="1100" b="0" i="1" smtClean="0">
                                      <a:solidFill>
                                        <a:schemeClr val="tx1"/>
                                      </a:solidFill>
                                      <a:latin typeface="Cambria Math" panose="02040503050406030204" pitchFamily="18" charset="0"/>
                                    </a:rPr>
                                    <m:t>1</m:t>
                                  </m:r>
                                </m:num>
                                <m:den>
                                  <m:r>
                                    <a:rPr lang="en-US" altLang="ko-KR" sz="1100" b="0" i="1" smtClean="0">
                                      <a:solidFill>
                                        <a:schemeClr val="tx1"/>
                                      </a:solidFill>
                                      <a:latin typeface="Cambria Math" panose="02040503050406030204" pitchFamily="18" charset="0"/>
                                    </a:rPr>
                                    <m:t>2</m:t>
                                  </m:r>
                                </m:den>
                              </m:f>
                              <m:sSubSup>
                                <m:sSubSupPr>
                                  <m:ctrlPr>
                                    <a:rPr lang="en-US" altLang="ko-KR" sz="1100" b="0" i="1" smtClean="0">
                                      <a:solidFill>
                                        <a:schemeClr val="tx1"/>
                                      </a:solidFill>
                                      <a:latin typeface="Cambria Math" panose="02040503050406030204" pitchFamily="18" charset="0"/>
                                    </a:rPr>
                                  </m:ctrlPr>
                                </m:sSubSupPr>
                                <m:e>
                                  <m:r>
                                    <a:rPr lang="en-US" altLang="ko-KR" sz="1100" b="0" i="1" smtClean="0">
                                      <a:solidFill>
                                        <a:schemeClr val="tx1"/>
                                      </a:solidFill>
                                      <a:latin typeface="Cambria Math" panose="02040503050406030204" pitchFamily="18" charset="0"/>
                                    </a:rPr>
                                    <m:t>𝛾</m:t>
                                  </m:r>
                                </m:e>
                                <m:sub>
                                  <m:r>
                                    <a:rPr lang="en-US" altLang="ko-KR" sz="1100" b="0" i="1" smtClean="0">
                                      <a:solidFill>
                                        <a:schemeClr val="tx1"/>
                                      </a:solidFill>
                                      <a:latin typeface="Cambria Math" panose="02040503050406030204" pitchFamily="18" charset="0"/>
                                    </a:rPr>
                                    <m:t>′</m:t>
                                  </m:r>
                                  <m:r>
                                    <a:rPr lang="en-US" altLang="ko-KR" sz="1100" b="0" i="1" smtClean="0">
                                      <a:solidFill>
                                        <a:schemeClr val="tx1"/>
                                      </a:solidFill>
                                      <a:latin typeface="Cambria Math" panose="02040503050406030204" pitchFamily="18" charset="0"/>
                                    </a:rPr>
                                    <m:t>𝑟</m:t>
                                  </m:r>
                                </m:sub>
                                <m:sup>
                                  <m:r>
                                    <a:rPr lang="en-US" altLang="ko-KR" sz="1100" b="0" i="1" smtClean="0">
                                      <a:solidFill>
                                        <a:schemeClr val="tx1"/>
                                      </a:solidFill>
                                      <a:latin typeface="Cambria Math" panose="02040503050406030204" pitchFamily="18" charset="0"/>
                                    </a:rPr>
                                    <m:t>2</m:t>
                                  </m:r>
                                </m:sup>
                              </m:sSubSup>
                              <m:r>
                                <a:rPr lang="en-US" altLang="ko-KR" sz="1100" b="0" i="1" smtClean="0">
                                  <a:solidFill>
                                    <a:schemeClr val="tx1"/>
                                  </a:solidFill>
                                  <a:latin typeface="Cambria Math" panose="02040503050406030204" pitchFamily="18" charset="0"/>
                                </a:rPr>
                                <m:t>−</m:t>
                              </m:r>
                              <m:f>
                                <m:fPr>
                                  <m:ctrlPr>
                                    <a:rPr lang="en-US" altLang="ko-KR" sz="1100" b="0" i="1" smtClean="0">
                                      <a:solidFill>
                                        <a:schemeClr val="tx1"/>
                                      </a:solidFill>
                                      <a:latin typeface="Cambria Math" panose="02040503050406030204" pitchFamily="18" charset="0"/>
                                    </a:rPr>
                                  </m:ctrlPr>
                                </m:fPr>
                                <m:num>
                                  <m:r>
                                    <a:rPr lang="en-US" altLang="ko-KR" sz="1100" b="0" i="1" smtClean="0">
                                      <a:solidFill>
                                        <a:schemeClr val="tx1"/>
                                      </a:solidFill>
                                      <a:latin typeface="Cambria Math" panose="02040503050406030204" pitchFamily="18" charset="0"/>
                                    </a:rPr>
                                    <m:t>1</m:t>
                                  </m:r>
                                </m:num>
                                <m:den>
                                  <m:r>
                                    <a:rPr lang="en-US" altLang="ko-KR" sz="1100" b="0" i="1" smtClean="0">
                                      <a:solidFill>
                                        <a:schemeClr val="tx1"/>
                                      </a:solidFill>
                                      <a:latin typeface="Cambria Math" panose="02040503050406030204" pitchFamily="18" charset="0"/>
                                    </a:rPr>
                                    <m:t>2</m:t>
                                  </m:r>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𝑟</m:t>
                                      </m:r>
                                    </m:e>
                                    <m:sup>
                                      <m:r>
                                        <a:rPr lang="en-US" altLang="ko-KR" sz="1100" b="0" i="1" smtClean="0">
                                          <a:solidFill>
                                            <a:schemeClr val="tx1"/>
                                          </a:solidFill>
                                          <a:latin typeface="Cambria Math" panose="02040503050406030204" pitchFamily="18" charset="0"/>
                                        </a:rPr>
                                        <m:t>2</m:t>
                                      </m:r>
                                    </m:sup>
                                  </m:sSup>
                                </m:den>
                              </m:f>
                              <m:d>
                                <m:dPr>
                                  <m:ctrlPr>
                                    <a:rPr lang="en-US" altLang="ko-KR" sz="1100" b="0" i="1" smtClean="0">
                                      <a:solidFill>
                                        <a:schemeClr val="tx1"/>
                                      </a:solidFill>
                                      <a:latin typeface="Cambria Math" panose="02040503050406030204" pitchFamily="18" charset="0"/>
                                    </a:rPr>
                                  </m:ctrlPr>
                                </m:dPr>
                                <m:e>
                                  <m:r>
                                    <a:rPr lang="en-US" altLang="ko-KR" sz="1100" b="0" i="1" smtClean="0">
                                      <a:solidFill>
                                        <a:schemeClr val="tx1"/>
                                      </a:solidFill>
                                      <a:latin typeface="Cambria Math" panose="02040503050406030204" pitchFamily="18" charset="0"/>
                                    </a:rPr>
                                    <m:t>1−</m:t>
                                  </m:r>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𝜇</m:t>
                                      </m:r>
                                    </m:e>
                                    <m:sup>
                                      <m:r>
                                        <a:rPr lang="en-US" altLang="ko-KR" sz="1100" b="0" i="1" smtClean="0">
                                          <a:solidFill>
                                            <a:schemeClr val="tx1"/>
                                          </a:solidFill>
                                          <a:latin typeface="Cambria Math" panose="02040503050406030204" pitchFamily="18" charset="0"/>
                                        </a:rPr>
                                        <m:t>2</m:t>
                                      </m:r>
                                    </m:sup>
                                  </m:sSup>
                                </m:e>
                              </m:d>
                              <m:sSubSup>
                                <m:sSubSupPr>
                                  <m:ctrlPr>
                                    <a:rPr lang="en-US" altLang="ko-KR" sz="1100" b="0" i="1" smtClean="0">
                                      <a:solidFill>
                                        <a:schemeClr val="tx1"/>
                                      </a:solidFill>
                                      <a:latin typeface="Cambria Math" panose="02040503050406030204" pitchFamily="18" charset="0"/>
                                    </a:rPr>
                                  </m:ctrlPr>
                                </m:sSubSupPr>
                                <m:e>
                                  <m:r>
                                    <a:rPr lang="en-US" altLang="ko-KR" sz="1100" b="0" i="1" smtClean="0">
                                      <a:solidFill>
                                        <a:schemeClr val="tx1"/>
                                      </a:solidFill>
                                      <a:latin typeface="Cambria Math" panose="02040503050406030204" pitchFamily="18" charset="0"/>
                                    </a:rPr>
                                    <m:t>𝛾</m:t>
                                  </m:r>
                                </m:e>
                                <m:sub>
                                  <m:r>
                                    <a:rPr lang="en-US" altLang="ko-KR" sz="1100" b="0" i="1" smtClean="0">
                                      <a:solidFill>
                                        <a:schemeClr val="tx1"/>
                                      </a:solidFill>
                                      <a:latin typeface="Cambria Math" panose="02040503050406030204" pitchFamily="18" charset="0"/>
                                    </a:rPr>
                                    <m:t>′</m:t>
                                  </m:r>
                                  <m:r>
                                    <a:rPr lang="en-US" altLang="ko-KR" sz="1100" b="0" i="1" smtClean="0">
                                      <a:solidFill>
                                        <a:schemeClr val="tx1"/>
                                      </a:solidFill>
                                      <a:latin typeface="Cambria Math" panose="02040503050406030204" pitchFamily="18" charset="0"/>
                                    </a:rPr>
                                    <m:t>𝜇</m:t>
                                  </m:r>
                                </m:sub>
                                <m:sup>
                                  <m:r>
                                    <a:rPr lang="en-US" altLang="ko-KR" sz="1100" b="0" i="1" smtClean="0">
                                      <a:solidFill>
                                        <a:schemeClr val="tx1"/>
                                      </a:solidFill>
                                      <a:latin typeface="Cambria Math" panose="02040503050406030204" pitchFamily="18" charset="0"/>
                                    </a:rPr>
                                    <m:t>2</m:t>
                                  </m:r>
                                </m:sup>
                              </m:sSubSup>
                            </m:e>
                          </m:d>
                        </m:e>
                      </m:d>
                    </m:oMath>
                  </m:oMathPara>
                </a14:m>
                <a:endParaRPr lang="ko-KR" altLang="en-US" sz="1100" dirty="0">
                  <a:solidFill>
                    <a:schemeClr val="tx1"/>
                  </a:solidFill>
                </a:endParaRPr>
              </a:p>
            </p:txBody>
          </p:sp>
        </mc:Choice>
        <mc:Fallback xmlns="">
          <p:sp>
            <p:nvSpPr>
              <p:cNvPr id="10" name="TextBox 9">
                <a:extLst>
                  <a:ext uri="{FF2B5EF4-FFF2-40B4-BE49-F238E27FC236}">
                    <a16:creationId xmlns:a16="http://schemas.microsoft.com/office/drawing/2014/main" id="{12FAD621-FDB0-1E44-6677-BE4A9E1C02B9}"/>
                  </a:ext>
                </a:extLst>
              </p:cNvPr>
              <p:cNvSpPr txBox="1">
                <a:spLocks noRot="1" noChangeAspect="1" noMove="1" noResize="1" noEditPoints="1" noAdjustHandles="1" noChangeArrowheads="1" noChangeShapeType="1" noTextEdit="1"/>
              </p:cNvSpPr>
              <p:nvPr/>
            </p:nvSpPr>
            <p:spPr>
              <a:xfrm>
                <a:off x="0" y="4962419"/>
                <a:ext cx="5063953" cy="472694"/>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180536C-D3D6-FC18-898A-21D3820FC827}"/>
                  </a:ext>
                </a:extLst>
              </p:cNvPr>
              <p:cNvSpPr txBox="1"/>
              <p:nvPr/>
            </p:nvSpPr>
            <p:spPr>
              <a:xfrm>
                <a:off x="431248" y="5521692"/>
                <a:ext cx="8457649" cy="8771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ko-KR" sz="1100" b="0" i="1" smtClean="0">
                              <a:solidFill>
                                <a:schemeClr val="tx1"/>
                              </a:solidFill>
                              <a:latin typeface="Cambria Math" panose="02040503050406030204" pitchFamily="18" charset="0"/>
                            </a:rPr>
                          </m:ctrlPr>
                        </m:sSubPr>
                        <m:e>
                          <m:r>
                            <a:rPr lang="en-US" altLang="ko-KR" sz="1100" b="0" i="1" smtClean="0">
                              <a:solidFill>
                                <a:schemeClr val="tx1"/>
                              </a:solidFill>
                              <a:latin typeface="Cambria Math" panose="02040503050406030204" pitchFamily="18" charset="0"/>
                            </a:rPr>
                            <m:t>𝑆</m:t>
                          </m:r>
                        </m:e>
                        <m:sub>
                          <m:r>
                            <a:rPr lang="en-US" altLang="ko-KR" sz="1100" b="0" i="1" smtClean="0">
                              <a:solidFill>
                                <a:schemeClr val="tx1"/>
                              </a:solidFill>
                              <a:latin typeface="Cambria Math" panose="02040503050406030204" pitchFamily="18" charset="0"/>
                            </a:rPr>
                            <m:t>𝜔</m:t>
                          </m:r>
                        </m:sub>
                      </m:sSub>
                      <m:d>
                        <m:dPr>
                          <m:ctrlPr>
                            <a:rPr lang="en-US" altLang="ko-KR" sz="1100" b="0" i="1" smtClean="0">
                              <a:solidFill>
                                <a:schemeClr val="tx1"/>
                              </a:solidFill>
                              <a:latin typeface="Cambria Math" panose="02040503050406030204" pitchFamily="18" charset="0"/>
                            </a:rPr>
                          </m:ctrlPr>
                        </m:dPr>
                        <m:e>
                          <m:r>
                            <a:rPr lang="en-US" altLang="ko-KR" sz="1100" b="0" i="1" smtClean="0">
                              <a:solidFill>
                                <a:schemeClr val="tx1"/>
                              </a:solidFill>
                              <a:latin typeface="Cambria Math" panose="02040503050406030204" pitchFamily="18" charset="0"/>
                            </a:rPr>
                            <m:t>𝑟</m:t>
                          </m:r>
                          <m:r>
                            <a:rPr lang="en-US" altLang="ko-KR" sz="1100" b="0" i="1" smtClean="0">
                              <a:solidFill>
                                <a:schemeClr val="tx1"/>
                              </a:solidFill>
                              <a:latin typeface="Cambria Math" panose="02040503050406030204" pitchFamily="18" charset="0"/>
                            </a:rPr>
                            <m:t>,</m:t>
                          </m:r>
                          <m:r>
                            <a:rPr lang="en-US" altLang="ko-KR" sz="1100" b="0" i="1" smtClean="0">
                              <a:solidFill>
                                <a:schemeClr val="tx1"/>
                              </a:solidFill>
                              <a:latin typeface="Cambria Math" panose="02040503050406030204" pitchFamily="18" charset="0"/>
                            </a:rPr>
                            <m:t>𝜇</m:t>
                          </m:r>
                        </m:e>
                      </m:d>
                      <m:r>
                        <a:rPr lang="en-US" altLang="ko-KR" sz="1100" b="0" i="1" smtClean="0">
                          <a:solidFill>
                            <a:schemeClr val="tx1"/>
                          </a:solidFill>
                          <a:latin typeface="Cambria Math" panose="02040503050406030204" pitchFamily="18" charset="0"/>
                        </a:rPr>
                        <m:t>=</m:t>
                      </m:r>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𝑒</m:t>
                          </m:r>
                        </m:e>
                        <m:sup>
                          <m:d>
                            <m:dPr>
                              <m:ctrlPr>
                                <a:rPr lang="en-US" altLang="ko-KR" sz="1100" b="0" i="1" smtClean="0">
                                  <a:solidFill>
                                    <a:schemeClr val="tx1"/>
                                  </a:solidFill>
                                  <a:latin typeface="Cambria Math" panose="02040503050406030204" pitchFamily="18" charset="0"/>
                                </a:rPr>
                              </m:ctrlPr>
                            </m:dPr>
                            <m:e>
                              <m:r>
                                <a:rPr lang="en-US" altLang="ko-KR" sz="1100" b="0" i="1" smtClean="0">
                                  <a:solidFill>
                                    <a:schemeClr val="tx1"/>
                                  </a:solidFill>
                                  <a:latin typeface="Cambria Math" panose="02040503050406030204" pitchFamily="18" charset="0"/>
                                </a:rPr>
                                <m:t>𝛾</m:t>
                              </m:r>
                              <m:r>
                                <a:rPr lang="en-US" altLang="ko-KR" sz="1100" b="0" i="1" smtClean="0">
                                  <a:solidFill>
                                    <a:schemeClr val="tx1"/>
                                  </a:solidFill>
                                  <a:latin typeface="Cambria Math" panose="02040503050406030204" pitchFamily="18" charset="0"/>
                                </a:rPr>
                                <m:t>−2</m:t>
                              </m:r>
                              <m:r>
                                <a:rPr lang="en-US" altLang="ko-KR" sz="1100" b="0" i="1" smtClean="0">
                                  <a:solidFill>
                                    <a:schemeClr val="tx1"/>
                                  </a:solidFill>
                                  <a:latin typeface="Cambria Math" panose="02040503050406030204" pitchFamily="18" charset="0"/>
                                </a:rPr>
                                <m:t>𝜌</m:t>
                              </m:r>
                            </m:e>
                          </m:d>
                          <m:r>
                            <a:rPr lang="en-US" altLang="ko-KR" sz="1100" b="0" i="1" smtClean="0">
                              <a:solidFill>
                                <a:schemeClr val="tx1"/>
                              </a:solidFill>
                              <a:latin typeface="Cambria Math" panose="02040503050406030204" pitchFamily="18" charset="0"/>
                            </a:rPr>
                            <m:t>/2</m:t>
                          </m:r>
                        </m:sup>
                      </m:sSup>
                      <m:d>
                        <m:dPr>
                          <m:begChr m:val="["/>
                          <m:endChr m:val="]"/>
                          <m:ctrlPr>
                            <a:rPr lang="en-US" altLang="ko-KR" sz="1100" b="0" i="1" smtClean="0">
                              <a:solidFill>
                                <a:schemeClr val="tx1"/>
                              </a:solidFill>
                              <a:latin typeface="Cambria Math" panose="02040503050406030204" pitchFamily="18" charset="0"/>
                            </a:rPr>
                          </m:ctrlPr>
                        </m:dPr>
                        <m:e>
                          <m:eqArr>
                            <m:eqArrPr>
                              <m:ctrlPr>
                                <a:rPr lang="en-US" altLang="ko-KR" sz="1100" b="0" i="1" smtClean="0">
                                  <a:solidFill>
                                    <a:schemeClr val="tx1"/>
                                  </a:solidFill>
                                  <a:latin typeface="Cambria Math" panose="02040503050406030204" pitchFamily="18" charset="0"/>
                                </a:rPr>
                              </m:ctrlPr>
                            </m:eqArrPr>
                            <m:e>
                              <m:r>
                                <a:rPr lang="en-US" altLang="ko-KR" sz="1100" b="0" i="1" smtClean="0">
                                  <a:solidFill>
                                    <a:schemeClr val="tx1"/>
                                  </a:solidFill>
                                  <a:latin typeface="Cambria Math" panose="02040503050406030204" pitchFamily="18" charset="0"/>
                                </a:rPr>
                                <m:t>−16</m:t>
                              </m:r>
                              <m:r>
                                <a:rPr lang="en-US" altLang="ko-KR" sz="1100" b="0" i="1" smtClean="0">
                                  <a:solidFill>
                                    <a:schemeClr val="tx1"/>
                                  </a:solidFill>
                                  <a:latin typeface="Cambria Math" panose="02040503050406030204" pitchFamily="18" charset="0"/>
                                </a:rPr>
                                <m:t>𝜋</m:t>
                              </m:r>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𝑒</m:t>
                                  </m:r>
                                </m:e>
                                <m:sup>
                                  <m:r>
                                    <a:rPr lang="en-US" altLang="ko-KR" sz="1100" b="0" i="1" smtClean="0">
                                      <a:solidFill>
                                        <a:schemeClr val="tx1"/>
                                      </a:solidFill>
                                      <a:latin typeface="Cambria Math" panose="02040503050406030204" pitchFamily="18" charset="0"/>
                                    </a:rPr>
                                    <m:t>2</m:t>
                                  </m:r>
                                  <m:r>
                                    <a:rPr lang="en-US" altLang="ko-KR" sz="1100" b="0" i="1" smtClean="0">
                                      <a:solidFill>
                                        <a:schemeClr val="tx1"/>
                                      </a:solidFill>
                                      <a:latin typeface="Cambria Math" panose="02040503050406030204" pitchFamily="18" charset="0"/>
                                    </a:rPr>
                                    <m:t>𝛼</m:t>
                                  </m:r>
                                </m:sup>
                              </m:sSup>
                              <m:f>
                                <m:fPr>
                                  <m:ctrlPr>
                                    <a:rPr lang="en-US" altLang="ko-KR" sz="1100" b="0" i="1" smtClean="0">
                                      <a:solidFill>
                                        <a:schemeClr val="tx1"/>
                                      </a:solidFill>
                                      <a:latin typeface="Cambria Math" panose="02040503050406030204" pitchFamily="18" charset="0"/>
                                    </a:rPr>
                                  </m:ctrlPr>
                                </m:fPr>
                                <m:num>
                                  <m:d>
                                    <m:dPr>
                                      <m:ctrlPr>
                                        <a:rPr lang="en-US" altLang="ko-KR" sz="1100" b="0" i="1" smtClean="0">
                                          <a:solidFill>
                                            <a:schemeClr val="tx1"/>
                                          </a:solidFill>
                                          <a:latin typeface="Cambria Math" panose="02040503050406030204" pitchFamily="18" charset="0"/>
                                        </a:rPr>
                                      </m:ctrlPr>
                                    </m:dPr>
                                    <m:e>
                                      <m:r>
                                        <m:rPr>
                                          <m:sty m:val="p"/>
                                        </m:rPr>
                                        <a:rPr lang="en-US" altLang="ko-KR" sz="1100" b="0" i="0" smtClean="0">
                                          <a:solidFill>
                                            <a:schemeClr val="tx1"/>
                                          </a:solidFill>
                                          <a:latin typeface="Cambria Math" panose="02040503050406030204" pitchFamily="18" charset="0"/>
                                        </a:rPr>
                                        <m:t>Ω</m:t>
                                      </m:r>
                                      <m:r>
                                        <a:rPr lang="en-US" altLang="ko-KR" sz="1100" b="0" i="1" smtClean="0">
                                          <a:solidFill>
                                            <a:schemeClr val="tx1"/>
                                          </a:solidFill>
                                          <a:latin typeface="Cambria Math" panose="02040503050406030204" pitchFamily="18" charset="0"/>
                                        </a:rPr>
                                        <m:t>−</m:t>
                                      </m:r>
                                      <m:r>
                                        <a:rPr lang="en-US" altLang="ko-KR" sz="1100" b="0" i="1" smtClean="0">
                                          <a:solidFill>
                                            <a:schemeClr val="tx1"/>
                                          </a:solidFill>
                                          <a:latin typeface="Cambria Math" panose="02040503050406030204" pitchFamily="18" charset="0"/>
                                        </a:rPr>
                                        <m:t>𝜔</m:t>
                                      </m:r>
                                    </m:e>
                                  </m:d>
                                  <m:d>
                                    <m:dPr>
                                      <m:ctrlPr>
                                        <a:rPr lang="en-US" altLang="ko-KR" sz="1100" b="0" i="1" smtClean="0">
                                          <a:solidFill>
                                            <a:schemeClr val="tx1"/>
                                          </a:solidFill>
                                          <a:latin typeface="Cambria Math" panose="02040503050406030204" pitchFamily="18" charset="0"/>
                                        </a:rPr>
                                      </m:ctrlPr>
                                    </m:dPr>
                                    <m:e>
                                      <m:r>
                                        <a:rPr lang="ko-KR" altLang="en-US" sz="1100" b="0" i="1" smtClean="0">
                                          <a:solidFill>
                                            <a:schemeClr val="tx1"/>
                                          </a:solidFill>
                                          <a:latin typeface="Cambria Math" panose="02040503050406030204" pitchFamily="18" charset="0"/>
                                        </a:rPr>
                                        <m:t>𝜀</m:t>
                                      </m:r>
                                      <m:r>
                                        <a:rPr lang="en-US" altLang="ko-KR" sz="1100" b="0" i="1" smtClean="0">
                                          <a:solidFill>
                                            <a:schemeClr val="tx1"/>
                                          </a:solidFill>
                                          <a:latin typeface="Cambria Math" panose="02040503050406030204" pitchFamily="18" charset="0"/>
                                        </a:rPr>
                                        <m:t>+</m:t>
                                      </m:r>
                                      <m:r>
                                        <a:rPr lang="en-US" altLang="ko-KR" sz="1100" b="0" i="1" smtClean="0">
                                          <a:solidFill>
                                            <a:schemeClr val="tx1"/>
                                          </a:solidFill>
                                          <a:latin typeface="Cambria Math" panose="02040503050406030204" pitchFamily="18" charset="0"/>
                                        </a:rPr>
                                        <m:t>𝑝</m:t>
                                      </m:r>
                                    </m:e>
                                  </m:d>
                                </m:num>
                                <m:den>
                                  <m:r>
                                    <a:rPr lang="en-US" altLang="ko-KR" sz="1100" b="0" i="1" smtClean="0">
                                      <a:solidFill>
                                        <a:schemeClr val="tx1"/>
                                      </a:solidFill>
                                      <a:latin typeface="Cambria Math" panose="02040503050406030204" pitchFamily="18" charset="0"/>
                                    </a:rPr>
                                    <m:t>1−</m:t>
                                  </m:r>
                                  <m:sSup>
                                    <m:sSupPr>
                                      <m:ctrlPr>
                                        <a:rPr lang="en-US" altLang="ko-KR" sz="1100" b="0" i="1" smtClean="0">
                                          <a:solidFill>
                                            <a:schemeClr val="tx1"/>
                                          </a:solidFill>
                                          <a:latin typeface="Cambria Math" panose="02040503050406030204" pitchFamily="18" charset="0"/>
                                        </a:rPr>
                                      </m:ctrlPr>
                                    </m:sSupPr>
                                    <m:e>
                                      <m:r>
                                        <a:rPr lang="en-US" altLang="ko-KR" sz="1100" b="0" i="1" smtClean="0">
                                          <a:solidFill>
                                            <a:schemeClr val="tx1"/>
                                          </a:solidFill>
                                          <a:latin typeface="Cambria Math" panose="02040503050406030204" pitchFamily="18" charset="0"/>
                                        </a:rPr>
                                        <m:t>𝑣</m:t>
                                      </m:r>
                                    </m:e>
                                    <m:sup>
                                      <m:r>
                                        <a:rPr lang="en-US" altLang="ko-KR" sz="1100" b="0" i="1" smtClean="0">
                                          <a:solidFill>
                                            <a:schemeClr val="tx1"/>
                                          </a:solidFill>
                                          <a:latin typeface="Cambria Math" panose="02040503050406030204" pitchFamily="18" charset="0"/>
                                        </a:rPr>
                                        <m:t>2</m:t>
                                      </m:r>
                                    </m:sup>
                                  </m:sSup>
                                </m:den>
                              </m:f>
                              <m:r>
                                <a:rPr lang="en-US" altLang="ko-KR" sz="1100" b="0" i="1" smtClean="0">
                                  <a:solidFill>
                                    <a:schemeClr val="tx1"/>
                                  </a:solidFill>
                                  <a:latin typeface="Cambria Math" panose="02040503050406030204" pitchFamily="18" charset="0"/>
                                </a:rPr>
                                <m:t>+</m:t>
                              </m:r>
                              <m:r>
                                <a:rPr lang="en-US" altLang="ko-KR" sz="1100" b="0" i="1" smtClean="0">
                                  <a:solidFill>
                                    <a:schemeClr val="tx1"/>
                                  </a:solidFill>
                                  <a:latin typeface="Cambria Math" panose="02040503050406030204" pitchFamily="18" charset="0"/>
                                </a:rPr>
                                <m:t>𝜔</m:t>
                              </m:r>
                              <m:d>
                                <m:dPr>
                                  <m:begChr m:val="{"/>
                                  <m:endChr m:val="}"/>
                                  <m:ctrlPr>
                                    <a:rPr lang="en-US" altLang="ko-KR" sz="1100" b="0" i="1" smtClean="0">
                                      <a:solidFill>
                                        <a:schemeClr val="tx1"/>
                                      </a:solidFill>
                                      <a:latin typeface="Cambria Math" panose="02040503050406030204" pitchFamily="18" charset="0"/>
                                    </a:rPr>
                                  </m:ctrlPr>
                                </m:dPr>
                                <m:e>
                                  <m:eqArr>
                                    <m:eqArrPr>
                                      <m:ctrlPr>
                                        <a:rPr lang="en-US" altLang="ko-KR" sz="1100" i="1">
                                          <a:solidFill>
                                            <a:schemeClr val="tx1"/>
                                          </a:solidFill>
                                          <a:latin typeface="Cambria Math" panose="02040503050406030204" pitchFamily="18" charset="0"/>
                                        </a:rPr>
                                      </m:ctrlPr>
                                    </m:eqArrPr>
                                    <m:e>
                                      <m:r>
                                        <a:rPr lang="en-US" altLang="ko-KR" sz="1100" i="1">
                                          <a:solidFill>
                                            <a:schemeClr val="tx1"/>
                                          </a:solidFill>
                                          <a:latin typeface="Cambria Math" panose="02040503050406030204" pitchFamily="18" charset="0"/>
                                        </a:rPr>
                                        <m:t>−8</m:t>
                                      </m:r>
                                      <m:r>
                                        <a:rPr lang="en-US" altLang="ko-KR" sz="1100" i="1">
                                          <a:solidFill>
                                            <a:schemeClr val="tx1"/>
                                          </a:solidFill>
                                          <a:latin typeface="Cambria Math" panose="02040503050406030204" pitchFamily="18" charset="0"/>
                                        </a:rPr>
                                        <m:t>𝜋</m:t>
                                      </m:r>
                                      <m:sSup>
                                        <m:sSupPr>
                                          <m:ctrlPr>
                                            <a:rPr lang="en-US" altLang="ko-KR" sz="1100" i="1">
                                              <a:solidFill>
                                                <a:schemeClr val="tx1"/>
                                              </a:solidFill>
                                              <a:latin typeface="Cambria Math" panose="02040503050406030204" pitchFamily="18" charset="0"/>
                                            </a:rPr>
                                          </m:ctrlPr>
                                        </m:sSupPr>
                                        <m:e>
                                          <m:r>
                                            <a:rPr lang="en-US" altLang="ko-KR" sz="1100" i="1">
                                              <a:solidFill>
                                                <a:schemeClr val="tx1"/>
                                              </a:solidFill>
                                              <a:latin typeface="Cambria Math" panose="02040503050406030204" pitchFamily="18" charset="0"/>
                                            </a:rPr>
                                            <m:t>𝑒</m:t>
                                          </m:r>
                                        </m:e>
                                        <m:sup>
                                          <m:r>
                                            <a:rPr lang="en-US" altLang="ko-KR" sz="1100" i="1">
                                              <a:solidFill>
                                                <a:schemeClr val="tx1"/>
                                              </a:solidFill>
                                              <a:latin typeface="Cambria Math" panose="02040503050406030204" pitchFamily="18" charset="0"/>
                                            </a:rPr>
                                            <m:t>2</m:t>
                                          </m:r>
                                          <m:r>
                                            <a:rPr lang="en-US" altLang="ko-KR" sz="1100" i="1">
                                              <a:solidFill>
                                                <a:schemeClr val="tx1"/>
                                              </a:solidFill>
                                              <a:latin typeface="Cambria Math" panose="02040503050406030204" pitchFamily="18" charset="0"/>
                                            </a:rPr>
                                            <m:t>𝛼</m:t>
                                          </m:r>
                                        </m:sup>
                                      </m:sSup>
                                      <m:f>
                                        <m:fPr>
                                          <m:ctrlPr>
                                            <a:rPr lang="en-US" altLang="ko-KR" sz="1100" i="1">
                                              <a:solidFill>
                                                <a:schemeClr val="tx1"/>
                                              </a:solidFill>
                                              <a:latin typeface="Cambria Math" panose="02040503050406030204" pitchFamily="18" charset="0"/>
                                            </a:rPr>
                                          </m:ctrlPr>
                                        </m:fPr>
                                        <m:num>
                                          <m:d>
                                            <m:dPr>
                                              <m:ctrlPr>
                                                <a:rPr lang="en-US" altLang="ko-KR" sz="1100" i="1">
                                                  <a:solidFill>
                                                    <a:schemeClr val="tx1"/>
                                                  </a:solidFill>
                                                  <a:latin typeface="Cambria Math" panose="02040503050406030204" pitchFamily="18" charset="0"/>
                                                </a:rPr>
                                              </m:ctrlPr>
                                            </m:dPr>
                                            <m:e>
                                              <m:r>
                                                <a:rPr lang="en-US" altLang="ko-KR" sz="1100" i="1">
                                                  <a:solidFill>
                                                    <a:schemeClr val="tx1"/>
                                                  </a:solidFill>
                                                  <a:latin typeface="Cambria Math" panose="02040503050406030204" pitchFamily="18" charset="0"/>
                                                </a:rPr>
                                                <m:t>1+</m:t>
                                              </m:r>
                                              <m:sSup>
                                                <m:sSupPr>
                                                  <m:ctrlPr>
                                                    <a:rPr lang="en-US" altLang="ko-KR" sz="1100" i="1">
                                                      <a:solidFill>
                                                        <a:schemeClr val="tx1"/>
                                                      </a:solidFill>
                                                      <a:latin typeface="Cambria Math" panose="02040503050406030204" pitchFamily="18" charset="0"/>
                                                    </a:rPr>
                                                  </m:ctrlPr>
                                                </m:sSupPr>
                                                <m:e>
                                                  <m:r>
                                                    <a:rPr lang="en-US" altLang="ko-KR" sz="1100" i="1">
                                                      <a:solidFill>
                                                        <a:schemeClr val="tx1"/>
                                                      </a:solidFill>
                                                      <a:latin typeface="Cambria Math" panose="02040503050406030204" pitchFamily="18" charset="0"/>
                                                    </a:rPr>
                                                    <m:t>𝑣</m:t>
                                                  </m:r>
                                                </m:e>
                                                <m:sup>
                                                  <m:r>
                                                    <a:rPr lang="en-US" altLang="ko-KR" sz="1100" i="1">
                                                      <a:solidFill>
                                                        <a:schemeClr val="tx1"/>
                                                      </a:solidFill>
                                                      <a:latin typeface="Cambria Math" panose="02040503050406030204" pitchFamily="18" charset="0"/>
                                                    </a:rPr>
                                                    <m:t>2</m:t>
                                                  </m:r>
                                                </m:sup>
                                              </m:sSup>
                                            </m:e>
                                          </m:d>
                                          <m:r>
                                            <a:rPr lang="ko-KR" altLang="en-US" sz="1100" i="1">
                                              <a:solidFill>
                                                <a:schemeClr val="tx1"/>
                                              </a:solidFill>
                                              <a:latin typeface="Cambria Math" panose="02040503050406030204" pitchFamily="18" charset="0"/>
                                            </a:rPr>
                                            <m:t>𝜀</m:t>
                                          </m:r>
                                          <m:r>
                                            <a:rPr lang="en-US" altLang="ko-KR" sz="1100" i="1">
                                              <a:solidFill>
                                                <a:schemeClr val="tx1"/>
                                              </a:solidFill>
                                              <a:latin typeface="Cambria Math" panose="02040503050406030204" pitchFamily="18" charset="0"/>
                                            </a:rPr>
                                            <m:t>+2</m:t>
                                          </m:r>
                                          <m:sSup>
                                            <m:sSupPr>
                                              <m:ctrlPr>
                                                <a:rPr lang="en-US" altLang="ko-KR" sz="1100" i="1">
                                                  <a:solidFill>
                                                    <a:schemeClr val="tx1"/>
                                                  </a:solidFill>
                                                  <a:latin typeface="Cambria Math" panose="02040503050406030204" pitchFamily="18" charset="0"/>
                                                </a:rPr>
                                              </m:ctrlPr>
                                            </m:sSupPr>
                                            <m:e>
                                              <m:r>
                                                <a:rPr lang="en-US" altLang="ko-KR" sz="1100" i="1">
                                                  <a:solidFill>
                                                    <a:schemeClr val="tx1"/>
                                                  </a:solidFill>
                                                  <a:latin typeface="Cambria Math" panose="02040503050406030204" pitchFamily="18" charset="0"/>
                                                </a:rPr>
                                                <m:t>𝑣</m:t>
                                              </m:r>
                                            </m:e>
                                            <m:sup>
                                              <m:r>
                                                <a:rPr lang="en-US" altLang="ko-KR" sz="1100" i="1">
                                                  <a:solidFill>
                                                    <a:schemeClr val="tx1"/>
                                                  </a:solidFill>
                                                  <a:latin typeface="Cambria Math" panose="02040503050406030204" pitchFamily="18" charset="0"/>
                                                </a:rPr>
                                                <m:t>2</m:t>
                                              </m:r>
                                            </m:sup>
                                          </m:sSup>
                                          <m:r>
                                            <a:rPr lang="en-US" altLang="ko-KR" sz="1100" i="1">
                                              <a:solidFill>
                                                <a:schemeClr val="tx1"/>
                                              </a:solidFill>
                                              <a:latin typeface="Cambria Math" panose="02040503050406030204" pitchFamily="18" charset="0"/>
                                            </a:rPr>
                                            <m:t>𝑝</m:t>
                                          </m:r>
                                        </m:num>
                                        <m:den>
                                          <m:r>
                                            <a:rPr lang="en-US" altLang="ko-KR" sz="1100" i="1">
                                              <a:solidFill>
                                                <a:schemeClr val="tx1"/>
                                              </a:solidFill>
                                              <a:latin typeface="Cambria Math" panose="02040503050406030204" pitchFamily="18" charset="0"/>
                                            </a:rPr>
                                            <m:t>1−</m:t>
                                          </m:r>
                                          <m:sSup>
                                            <m:sSupPr>
                                              <m:ctrlPr>
                                                <a:rPr lang="en-US" altLang="ko-KR" sz="1100" i="1">
                                                  <a:solidFill>
                                                    <a:schemeClr val="tx1"/>
                                                  </a:solidFill>
                                                  <a:latin typeface="Cambria Math" panose="02040503050406030204" pitchFamily="18" charset="0"/>
                                                </a:rPr>
                                              </m:ctrlPr>
                                            </m:sSupPr>
                                            <m:e>
                                              <m:r>
                                                <a:rPr lang="en-US" altLang="ko-KR" sz="1100" i="1">
                                                  <a:solidFill>
                                                    <a:schemeClr val="tx1"/>
                                                  </a:solidFill>
                                                  <a:latin typeface="Cambria Math" panose="02040503050406030204" pitchFamily="18" charset="0"/>
                                                </a:rPr>
                                                <m:t>𝑣</m:t>
                                              </m:r>
                                            </m:e>
                                            <m:sup>
                                              <m:r>
                                                <a:rPr lang="en-US" altLang="ko-KR" sz="1100" i="1">
                                                  <a:solidFill>
                                                    <a:schemeClr val="tx1"/>
                                                  </a:solidFill>
                                                  <a:latin typeface="Cambria Math" panose="02040503050406030204" pitchFamily="18" charset="0"/>
                                                </a:rPr>
                                                <m:t>2</m:t>
                                              </m:r>
                                            </m:sup>
                                          </m:sSup>
                                        </m:den>
                                      </m:f>
                                      <m:r>
                                        <a:rPr lang="en-US" altLang="ko-KR" sz="1100" i="1">
                                          <a:solidFill>
                                            <a:schemeClr val="tx1"/>
                                          </a:solidFill>
                                          <a:latin typeface="Cambria Math" panose="02040503050406030204" pitchFamily="18" charset="0"/>
                                        </a:rPr>
                                        <m:t>−</m:t>
                                      </m:r>
                                      <m:f>
                                        <m:fPr>
                                          <m:ctrlPr>
                                            <a:rPr lang="en-US" altLang="ko-KR" sz="1100" i="1">
                                              <a:solidFill>
                                                <a:schemeClr val="tx1"/>
                                              </a:solidFill>
                                              <a:latin typeface="Cambria Math" panose="02040503050406030204" pitchFamily="18" charset="0"/>
                                            </a:rPr>
                                          </m:ctrlPr>
                                        </m:fPr>
                                        <m:num>
                                          <m:r>
                                            <a:rPr lang="en-US" altLang="ko-KR" sz="1100" i="1">
                                              <a:solidFill>
                                                <a:schemeClr val="tx1"/>
                                              </a:solidFill>
                                              <a:latin typeface="Cambria Math" panose="02040503050406030204" pitchFamily="18" charset="0"/>
                                            </a:rPr>
                                            <m:t>1</m:t>
                                          </m:r>
                                        </m:num>
                                        <m:den>
                                          <m:r>
                                            <a:rPr lang="en-US" altLang="ko-KR" sz="1100" i="1">
                                              <a:solidFill>
                                                <a:schemeClr val="tx1"/>
                                              </a:solidFill>
                                              <a:latin typeface="Cambria Math" panose="02040503050406030204" pitchFamily="18" charset="0"/>
                                            </a:rPr>
                                            <m:t>𝑟</m:t>
                                          </m:r>
                                        </m:den>
                                      </m:f>
                                      <m:d>
                                        <m:dPr>
                                          <m:ctrlPr>
                                            <a:rPr lang="en-US" altLang="ko-KR" sz="1100" i="1">
                                              <a:solidFill>
                                                <a:schemeClr val="tx1"/>
                                              </a:solidFill>
                                              <a:latin typeface="Cambria Math" panose="02040503050406030204" pitchFamily="18" charset="0"/>
                                            </a:rPr>
                                          </m:ctrlPr>
                                        </m:dPr>
                                        <m:e>
                                          <m:r>
                                            <a:rPr lang="en-US" altLang="ko-KR" sz="1100" i="1">
                                              <a:solidFill>
                                                <a:schemeClr val="tx1"/>
                                              </a:solidFill>
                                              <a:latin typeface="Cambria Math" panose="02040503050406030204" pitchFamily="18" charset="0"/>
                                            </a:rPr>
                                            <m:t>2</m:t>
                                          </m:r>
                                          <m:sSub>
                                            <m:sSubPr>
                                              <m:ctrlPr>
                                                <a:rPr lang="en-US" altLang="ko-KR" sz="1100" i="1">
                                                  <a:solidFill>
                                                    <a:schemeClr val="tx1"/>
                                                  </a:solidFill>
                                                  <a:latin typeface="Cambria Math" panose="02040503050406030204" pitchFamily="18" charset="0"/>
                                                </a:rPr>
                                              </m:ctrlPr>
                                            </m:sSubPr>
                                            <m:e>
                                              <m:r>
                                                <a:rPr lang="en-US" altLang="ko-KR" sz="1100" i="1">
                                                  <a:solidFill>
                                                    <a:schemeClr val="tx1"/>
                                                  </a:solidFill>
                                                  <a:latin typeface="Cambria Math" panose="02040503050406030204" pitchFamily="18" charset="0"/>
                                                </a:rPr>
                                                <m:t>𝜌</m:t>
                                              </m:r>
                                            </m:e>
                                            <m:sub>
                                              <m:r>
                                                <a:rPr lang="en-US" altLang="ko-KR" sz="1100" i="1">
                                                  <a:solidFill>
                                                    <a:schemeClr val="tx1"/>
                                                  </a:solidFill>
                                                  <a:latin typeface="Cambria Math" panose="02040503050406030204" pitchFamily="18" charset="0"/>
                                                </a:rPr>
                                                <m:t>′</m:t>
                                              </m:r>
                                              <m:r>
                                                <a:rPr lang="en-US" altLang="ko-KR" sz="1100" i="1">
                                                  <a:solidFill>
                                                    <a:schemeClr val="tx1"/>
                                                  </a:solidFill>
                                                  <a:latin typeface="Cambria Math" panose="02040503050406030204" pitchFamily="18" charset="0"/>
                                                </a:rPr>
                                                <m:t>𝑟</m:t>
                                              </m:r>
                                            </m:sub>
                                          </m:sSub>
                                          <m:r>
                                            <a:rPr lang="en-US" altLang="ko-KR" sz="1100" i="1">
                                              <a:solidFill>
                                                <a:schemeClr val="tx1"/>
                                              </a:solidFill>
                                              <a:latin typeface="Cambria Math" panose="02040503050406030204" pitchFamily="18" charset="0"/>
                                            </a:rPr>
                                            <m:t>+</m:t>
                                          </m:r>
                                          <m:f>
                                            <m:fPr>
                                              <m:ctrlPr>
                                                <a:rPr lang="en-US" altLang="ko-KR" sz="1100" i="1">
                                                  <a:solidFill>
                                                    <a:schemeClr val="tx1"/>
                                                  </a:solidFill>
                                                  <a:latin typeface="Cambria Math" panose="02040503050406030204" pitchFamily="18" charset="0"/>
                                                </a:rPr>
                                              </m:ctrlPr>
                                            </m:fPr>
                                            <m:num>
                                              <m:r>
                                                <a:rPr lang="en-US" altLang="ko-KR" sz="1100" i="1">
                                                  <a:solidFill>
                                                    <a:schemeClr val="tx1"/>
                                                  </a:solidFill>
                                                  <a:latin typeface="Cambria Math" panose="02040503050406030204" pitchFamily="18" charset="0"/>
                                                </a:rPr>
                                                <m:t>1</m:t>
                                              </m:r>
                                            </m:num>
                                            <m:den>
                                              <m:r>
                                                <a:rPr lang="en-US" altLang="ko-KR" sz="1100" i="1">
                                                  <a:solidFill>
                                                    <a:schemeClr val="tx1"/>
                                                  </a:solidFill>
                                                  <a:latin typeface="Cambria Math" panose="02040503050406030204" pitchFamily="18" charset="0"/>
                                                </a:rPr>
                                                <m:t>2</m:t>
                                              </m:r>
                                            </m:den>
                                          </m:f>
                                          <m:sSub>
                                            <m:sSubPr>
                                              <m:ctrlPr>
                                                <a:rPr lang="en-US" altLang="ko-KR" sz="1100" i="1">
                                                  <a:solidFill>
                                                    <a:schemeClr val="tx1"/>
                                                  </a:solidFill>
                                                  <a:latin typeface="Cambria Math" panose="02040503050406030204" pitchFamily="18" charset="0"/>
                                                </a:rPr>
                                              </m:ctrlPr>
                                            </m:sSubPr>
                                            <m:e>
                                              <m:r>
                                                <a:rPr lang="en-US" altLang="ko-KR" sz="1100" i="1">
                                                  <a:solidFill>
                                                    <a:schemeClr val="tx1"/>
                                                  </a:solidFill>
                                                  <a:latin typeface="Cambria Math" panose="02040503050406030204" pitchFamily="18" charset="0"/>
                                                </a:rPr>
                                                <m:t>𝛾</m:t>
                                              </m:r>
                                            </m:e>
                                            <m:sub>
                                              <m:r>
                                                <a:rPr lang="en-US" altLang="ko-KR" sz="1100" i="1">
                                                  <a:solidFill>
                                                    <a:schemeClr val="tx1"/>
                                                  </a:solidFill>
                                                  <a:latin typeface="Cambria Math" panose="02040503050406030204" pitchFamily="18" charset="0"/>
                                                </a:rPr>
                                                <m:t>′</m:t>
                                              </m:r>
                                              <m:r>
                                                <a:rPr lang="en-US" altLang="ko-KR" sz="1100" i="1">
                                                  <a:solidFill>
                                                    <a:schemeClr val="tx1"/>
                                                  </a:solidFill>
                                                  <a:latin typeface="Cambria Math" panose="02040503050406030204" pitchFamily="18" charset="0"/>
                                                </a:rPr>
                                                <m:t>𝑟</m:t>
                                              </m:r>
                                            </m:sub>
                                          </m:sSub>
                                        </m:e>
                                      </m:d>
                                      <m:r>
                                        <a:rPr lang="en-US" altLang="ko-KR" sz="1100" i="1">
                                          <a:solidFill>
                                            <a:schemeClr val="tx1"/>
                                          </a:solidFill>
                                          <a:latin typeface="Cambria Math" panose="02040503050406030204" pitchFamily="18" charset="0"/>
                                        </a:rPr>
                                        <m:t>+</m:t>
                                      </m:r>
                                      <m:f>
                                        <m:fPr>
                                          <m:ctrlPr>
                                            <a:rPr lang="en-US" altLang="ko-KR" sz="1100" i="1">
                                              <a:solidFill>
                                                <a:schemeClr val="tx1"/>
                                              </a:solidFill>
                                              <a:latin typeface="Cambria Math" panose="02040503050406030204" pitchFamily="18" charset="0"/>
                                            </a:rPr>
                                          </m:ctrlPr>
                                        </m:fPr>
                                        <m:num>
                                          <m:r>
                                            <a:rPr lang="en-US" altLang="ko-KR" sz="1100" i="1">
                                              <a:solidFill>
                                                <a:schemeClr val="tx1"/>
                                              </a:solidFill>
                                              <a:latin typeface="Cambria Math" panose="02040503050406030204" pitchFamily="18" charset="0"/>
                                            </a:rPr>
                                            <m:t>1</m:t>
                                          </m:r>
                                        </m:num>
                                        <m:den>
                                          <m:sSup>
                                            <m:sSupPr>
                                              <m:ctrlPr>
                                                <a:rPr lang="en-US" altLang="ko-KR" sz="1100" i="1">
                                                  <a:solidFill>
                                                    <a:schemeClr val="tx1"/>
                                                  </a:solidFill>
                                                  <a:latin typeface="Cambria Math" panose="02040503050406030204" pitchFamily="18" charset="0"/>
                                                </a:rPr>
                                              </m:ctrlPr>
                                            </m:sSupPr>
                                            <m:e>
                                              <m:r>
                                                <a:rPr lang="en-US" altLang="ko-KR" sz="1100" i="1">
                                                  <a:solidFill>
                                                    <a:schemeClr val="tx1"/>
                                                  </a:solidFill>
                                                  <a:latin typeface="Cambria Math" panose="02040503050406030204" pitchFamily="18" charset="0"/>
                                                </a:rPr>
                                                <m:t>𝑟</m:t>
                                              </m:r>
                                            </m:e>
                                            <m:sup>
                                              <m:r>
                                                <a:rPr lang="en-US" altLang="ko-KR" sz="1100" i="1">
                                                  <a:solidFill>
                                                    <a:schemeClr val="tx1"/>
                                                  </a:solidFill>
                                                  <a:latin typeface="Cambria Math" panose="02040503050406030204" pitchFamily="18" charset="0"/>
                                                </a:rPr>
                                                <m:t>2</m:t>
                                              </m:r>
                                            </m:sup>
                                          </m:sSup>
                                        </m:den>
                                      </m:f>
                                      <m:r>
                                        <a:rPr lang="en-US" altLang="ko-KR" sz="1100" i="1">
                                          <a:solidFill>
                                            <a:schemeClr val="tx1"/>
                                          </a:solidFill>
                                          <a:latin typeface="Cambria Math" panose="02040503050406030204" pitchFamily="18" charset="0"/>
                                        </a:rPr>
                                        <m:t>𝜇</m:t>
                                      </m:r>
                                      <m:d>
                                        <m:dPr>
                                          <m:ctrlPr>
                                            <a:rPr lang="en-US" altLang="ko-KR" sz="1100" i="1">
                                              <a:solidFill>
                                                <a:schemeClr val="tx1"/>
                                              </a:solidFill>
                                              <a:latin typeface="Cambria Math" panose="02040503050406030204" pitchFamily="18" charset="0"/>
                                            </a:rPr>
                                          </m:ctrlPr>
                                        </m:dPr>
                                        <m:e>
                                          <m:r>
                                            <a:rPr lang="en-US" altLang="ko-KR" sz="1100" i="1">
                                              <a:solidFill>
                                                <a:schemeClr val="tx1"/>
                                              </a:solidFill>
                                              <a:latin typeface="Cambria Math" panose="02040503050406030204" pitchFamily="18" charset="0"/>
                                            </a:rPr>
                                            <m:t>2</m:t>
                                          </m:r>
                                          <m:sSub>
                                            <m:sSubPr>
                                              <m:ctrlPr>
                                                <a:rPr lang="en-US" altLang="ko-KR" sz="1100" i="1">
                                                  <a:solidFill>
                                                    <a:schemeClr val="tx1"/>
                                                  </a:solidFill>
                                                  <a:latin typeface="Cambria Math" panose="02040503050406030204" pitchFamily="18" charset="0"/>
                                                </a:rPr>
                                              </m:ctrlPr>
                                            </m:sSubPr>
                                            <m:e>
                                              <m:r>
                                                <a:rPr lang="en-US" altLang="ko-KR" sz="1100" i="1">
                                                  <a:solidFill>
                                                    <a:schemeClr val="tx1"/>
                                                  </a:solidFill>
                                                  <a:latin typeface="Cambria Math" panose="02040503050406030204" pitchFamily="18" charset="0"/>
                                                </a:rPr>
                                                <m:t>𝜌</m:t>
                                              </m:r>
                                            </m:e>
                                            <m:sub>
                                              <m:r>
                                                <a:rPr lang="en-US" altLang="ko-KR" sz="1100" i="1">
                                                  <a:solidFill>
                                                    <a:schemeClr val="tx1"/>
                                                  </a:solidFill>
                                                  <a:latin typeface="Cambria Math" panose="02040503050406030204" pitchFamily="18" charset="0"/>
                                                </a:rPr>
                                                <m:t>′</m:t>
                                              </m:r>
                                              <m:r>
                                                <a:rPr lang="en-US" altLang="ko-KR" sz="1100" i="1">
                                                  <a:solidFill>
                                                    <a:schemeClr val="tx1"/>
                                                  </a:solidFill>
                                                  <a:latin typeface="Cambria Math" panose="02040503050406030204" pitchFamily="18" charset="0"/>
                                                </a:rPr>
                                                <m:t>𝜇</m:t>
                                              </m:r>
                                            </m:sub>
                                          </m:sSub>
                                          <m:r>
                                            <a:rPr lang="en-US" altLang="ko-KR" sz="1100" i="1">
                                              <a:solidFill>
                                                <a:schemeClr val="tx1"/>
                                              </a:solidFill>
                                              <a:latin typeface="Cambria Math" panose="02040503050406030204" pitchFamily="18" charset="0"/>
                                            </a:rPr>
                                            <m:t>+</m:t>
                                          </m:r>
                                          <m:f>
                                            <m:fPr>
                                              <m:ctrlPr>
                                                <a:rPr lang="en-US" altLang="ko-KR" sz="1100" i="1">
                                                  <a:solidFill>
                                                    <a:schemeClr val="tx1"/>
                                                  </a:solidFill>
                                                  <a:latin typeface="Cambria Math" panose="02040503050406030204" pitchFamily="18" charset="0"/>
                                                </a:rPr>
                                              </m:ctrlPr>
                                            </m:fPr>
                                            <m:num>
                                              <m:r>
                                                <a:rPr lang="en-US" altLang="ko-KR" sz="1100" i="1">
                                                  <a:solidFill>
                                                    <a:schemeClr val="tx1"/>
                                                  </a:solidFill>
                                                  <a:latin typeface="Cambria Math" panose="02040503050406030204" pitchFamily="18" charset="0"/>
                                                </a:rPr>
                                                <m:t>1</m:t>
                                              </m:r>
                                            </m:num>
                                            <m:den>
                                              <m:r>
                                                <a:rPr lang="en-US" altLang="ko-KR" sz="1100" i="1">
                                                  <a:solidFill>
                                                    <a:schemeClr val="tx1"/>
                                                  </a:solidFill>
                                                  <a:latin typeface="Cambria Math" panose="02040503050406030204" pitchFamily="18" charset="0"/>
                                                </a:rPr>
                                                <m:t>2</m:t>
                                              </m:r>
                                            </m:den>
                                          </m:f>
                                          <m:sSub>
                                            <m:sSubPr>
                                              <m:ctrlPr>
                                                <a:rPr lang="en-US" altLang="ko-KR" sz="1100" i="1">
                                                  <a:solidFill>
                                                    <a:schemeClr val="tx1"/>
                                                  </a:solidFill>
                                                  <a:latin typeface="Cambria Math" panose="02040503050406030204" pitchFamily="18" charset="0"/>
                                                </a:rPr>
                                              </m:ctrlPr>
                                            </m:sSubPr>
                                            <m:e>
                                              <m:r>
                                                <a:rPr lang="en-US" altLang="ko-KR" sz="1100" i="1">
                                                  <a:solidFill>
                                                    <a:schemeClr val="tx1"/>
                                                  </a:solidFill>
                                                  <a:latin typeface="Cambria Math" panose="02040503050406030204" pitchFamily="18" charset="0"/>
                                                </a:rPr>
                                                <m:t>𝛾</m:t>
                                              </m:r>
                                            </m:e>
                                            <m:sub>
                                              <m:r>
                                                <a:rPr lang="en-US" altLang="ko-KR" sz="1100" i="1">
                                                  <a:solidFill>
                                                    <a:schemeClr val="tx1"/>
                                                  </a:solidFill>
                                                  <a:latin typeface="Cambria Math" panose="02040503050406030204" pitchFamily="18" charset="0"/>
                                                </a:rPr>
                                                <m:t>′</m:t>
                                              </m:r>
                                              <m:r>
                                                <a:rPr lang="en-US" altLang="ko-KR" sz="1100" i="1">
                                                  <a:solidFill>
                                                    <a:schemeClr val="tx1"/>
                                                  </a:solidFill>
                                                  <a:latin typeface="Cambria Math" panose="02040503050406030204" pitchFamily="18" charset="0"/>
                                                </a:rPr>
                                                <m:t>𝜇</m:t>
                                              </m:r>
                                            </m:sub>
                                          </m:sSub>
                                        </m:e>
                                      </m:d>
                                      <m:r>
                                        <a:rPr lang="en-US" altLang="ko-KR" sz="1100" i="1">
                                          <a:solidFill>
                                            <a:schemeClr val="tx1"/>
                                          </a:solidFill>
                                          <a:latin typeface="Cambria Math" panose="02040503050406030204" pitchFamily="18" charset="0"/>
                                        </a:rPr>
                                        <m:t>+</m:t>
                                      </m:r>
                                      <m:f>
                                        <m:fPr>
                                          <m:ctrlPr>
                                            <a:rPr lang="en-US" altLang="ko-KR" sz="1100" i="1">
                                              <a:solidFill>
                                                <a:schemeClr val="tx1"/>
                                              </a:solidFill>
                                              <a:latin typeface="Cambria Math" panose="02040503050406030204" pitchFamily="18" charset="0"/>
                                            </a:rPr>
                                          </m:ctrlPr>
                                        </m:fPr>
                                        <m:num>
                                          <m:r>
                                            <a:rPr lang="en-US" altLang="ko-KR" sz="1100" i="1">
                                              <a:solidFill>
                                                <a:schemeClr val="tx1"/>
                                              </a:solidFill>
                                              <a:latin typeface="Cambria Math" panose="02040503050406030204" pitchFamily="18" charset="0"/>
                                            </a:rPr>
                                            <m:t>1</m:t>
                                          </m:r>
                                        </m:num>
                                        <m:den>
                                          <m:r>
                                            <a:rPr lang="en-US" altLang="ko-KR" sz="1100" i="1">
                                              <a:solidFill>
                                                <a:schemeClr val="tx1"/>
                                              </a:solidFill>
                                              <a:latin typeface="Cambria Math" panose="02040503050406030204" pitchFamily="18" charset="0"/>
                                            </a:rPr>
                                            <m:t>4</m:t>
                                          </m:r>
                                        </m:den>
                                      </m:f>
                                      <m:d>
                                        <m:dPr>
                                          <m:ctrlPr>
                                            <a:rPr lang="en-US" altLang="ko-KR" sz="1100" i="1">
                                              <a:solidFill>
                                                <a:schemeClr val="tx1"/>
                                              </a:solidFill>
                                              <a:latin typeface="Cambria Math" panose="02040503050406030204" pitchFamily="18" charset="0"/>
                                            </a:rPr>
                                          </m:ctrlPr>
                                        </m:dPr>
                                        <m:e>
                                          <m:r>
                                            <a:rPr lang="en-US" altLang="ko-KR" sz="1100" i="1">
                                              <a:solidFill>
                                                <a:schemeClr val="tx1"/>
                                              </a:solidFill>
                                              <a:latin typeface="Cambria Math" panose="02040503050406030204" pitchFamily="18" charset="0"/>
                                            </a:rPr>
                                            <m:t>4</m:t>
                                          </m:r>
                                          <m:sSubSup>
                                            <m:sSubSupPr>
                                              <m:ctrlPr>
                                                <a:rPr lang="en-US" altLang="ko-KR" sz="1100" i="1">
                                                  <a:solidFill>
                                                    <a:schemeClr val="tx1"/>
                                                  </a:solidFill>
                                                  <a:latin typeface="Cambria Math" panose="02040503050406030204" pitchFamily="18" charset="0"/>
                                                </a:rPr>
                                              </m:ctrlPr>
                                            </m:sSubSupPr>
                                            <m:e>
                                              <m:r>
                                                <a:rPr lang="en-US" altLang="ko-KR" sz="1100" i="1">
                                                  <a:solidFill>
                                                    <a:schemeClr val="tx1"/>
                                                  </a:solidFill>
                                                  <a:latin typeface="Cambria Math" panose="02040503050406030204" pitchFamily="18" charset="0"/>
                                                </a:rPr>
                                                <m:t>𝜌</m:t>
                                              </m:r>
                                            </m:e>
                                            <m:sub>
                                              <m:r>
                                                <a:rPr lang="en-US" altLang="ko-KR" sz="1100" i="1">
                                                  <a:solidFill>
                                                    <a:schemeClr val="tx1"/>
                                                  </a:solidFill>
                                                  <a:latin typeface="Cambria Math" panose="02040503050406030204" pitchFamily="18" charset="0"/>
                                                </a:rPr>
                                                <m:t>′</m:t>
                                              </m:r>
                                              <m:r>
                                                <a:rPr lang="en-US" altLang="ko-KR" sz="1100" i="1">
                                                  <a:solidFill>
                                                    <a:schemeClr val="tx1"/>
                                                  </a:solidFill>
                                                  <a:latin typeface="Cambria Math" panose="02040503050406030204" pitchFamily="18" charset="0"/>
                                                </a:rPr>
                                                <m:t>𝑟</m:t>
                                              </m:r>
                                            </m:sub>
                                            <m:sup>
                                              <m:r>
                                                <a:rPr lang="en-US" altLang="ko-KR" sz="1100" i="1">
                                                  <a:solidFill>
                                                    <a:schemeClr val="tx1"/>
                                                  </a:solidFill>
                                                  <a:latin typeface="Cambria Math" panose="02040503050406030204" pitchFamily="18" charset="0"/>
                                                </a:rPr>
                                                <m:t>2</m:t>
                                              </m:r>
                                            </m:sup>
                                          </m:sSubSup>
                                          <m:r>
                                            <a:rPr lang="en-US" altLang="ko-KR" sz="1100" i="1">
                                              <a:solidFill>
                                                <a:schemeClr val="tx1"/>
                                              </a:solidFill>
                                              <a:latin typeface="Cambria Math" panose="02040503050406030204" pitchFamily="18" charset="0"/>
                                            </a:rPr>
                                            <m:t>−</m:t>
                                          </m:r>
                                          <m:sSubSup>
                                            <m:sSubSupPr>
                                              <m:ctrlPr>
                                                <a:rPr lang="en-US" altLang="ko-KR" sz="1100" i="1">
                                                  <a:solidFill>
                                                    <a:schemeClr val="tx1"/>
                                                  </a:solidFill>
                                                  <a:latin typeface="Cambria Math" panose="02040503050406030204" pitchFamily="18" charset="0"/>
                                                </a:rPr>
                                              </m:ctrlPr>
                                            </m:sSubSupPr>
                                            <m:e>
                                              <m:r>
                                                <a:rPr lang="en-US" altLang="ko-KR" sz="1100" i="1">
                                                  <a:solidFill>
                                                    <a:schemeClr val="tx1"/>
                                                  </a:solidFill>
                                                  <a:latin typeface="Cambria Math" panose="02040503050406030204" pitchFamily="18" charset="0"/>
                                                </a:rPr>
                                                <m:t>𝛾</m:t>
                                              </m:r>
                                            </m:e>
                                            <m:sub>
                                              <m:r>
                                                <a:rPr lang="en-US" altLang="ko-KR" sz="1100" i="1">
                                                  <a:solidFill>
                                                    <a:schemeClr val="tx1"/>
                                                  </a:solidFill>
                                                  <a:latin typeface="Cambria Math" panose="02040503050406030204" pitchFamily="18" charset="0"/>
                                                </a:rPr>
                                                <m:t>′</m:t>
                                              </m:r>
                                              <m:r>
                                                <a:rPr lang="en-US" altLang="ko-KR" sz="1100" i="1">
                                                  <a:solidFill>
                                                    <a:schemeClr val="tx1"/>
                                                  </a:solidFill>
                                                  <a:latin typeface="Cambria Math" panose="02040503050406030204" pitchFamily="18" charset="0"/>
                                                </a:rPr>
                                                <m:t>𝑟</m:t>
                                              </m:r>
                                            </m:sub>
                                            <m:sup>
                                              <m:r>
                                                <a:rPr lang="en-US" altLang="ko-KR" sz="1100" i="1">
                                                  <a:solidFill>
                                                    <a:schemeClr val="tx1"/>
                                                  </a:solidFill>
                                                  <a:latin typeface="Cambria Math" panose="02040503050406030204" pitchFamily="18" charset="0"/>
                                                </a:rPr>
                                                <m:t>2</m:t>
                                              </m:r>
                                            </m:sup>
                                          </m:sSubSup>
                                        </m:e>
                                      </m:d>
                                    </m:e>
                                    <m:e>
                                      <m:r>
                                        <a:rPr lang="en-US" altLang="ko-KR" sz="1100" i="1">
                                          <a:solidFill>
                                            <a:schemeClr val="tx1"/>
                                          </a:solidFill>
                                          <a:latin typeface="Cambria Math" panose="02040503050406030204" pitchFamily="18" charset="0"/>
                                        </a:rPr>
                                        <m:t>+</m:t>
                                      </m:r>
                                      <m:f>
                                        <m:fPr>
                                          <m:ctrlPr>
                                            <a:rPr lang="en-US" altLang="ko-KR" sz="1100" i="1">
                                              <a:solidFill>
                                                <a:schemeClr val="tx1"/>
                                              </a:solidFill>
                                              <a:latin typeface="Cambria Math" panose="02040503050406030204" pitchFamily="18" charset="0"/>
                                            </a:rPr>
                                          </m:ctrlPr>
                                        </m:fPr>
                                        <m:num>
                                          <m:r>
                                            <a:rPr lang="en-US" altLang="ko-KR" sz="1100" i="1">
                                              <a:solidFill>
                                                <a:schemeClr val="tx1"/>
                                              </a:solidFill>
                                              <a:latin typeface="Cambria Math" panose="02040503050406030204" pitchFamily="18" charset="0"/>
                                            </a:rPr>
                                            <m:t>1</m:t>
                                          </m:r>
                                        </m:num>
                                        <m:den>
                                          <m:r>
                                            <a:rPr lang="en-US" altLang="ko-KR" sz="1100" i="1">
                                              <a:solidFill>
                                                <a:schemeClr val="tx1"/>
                                              </a:solidFill>
                                              <a:latin typeface="Cambria Math" panose="02040503050406030204" pitchFamily="18" charset="0"/>
                                            </a:rPr>
                                            <m:t>4</m:t>
                                          </m:r>
                                          <m:sSup>
                                            <m:sSupPr>
                                              <m:ctrlPr>
                                                <a:rPr lang="en-US" altLang="ko-KR" sz="1100" i="1">
                                                  <a:solidFill>
                                                    <a:schemeClr val="tx1"/>
                                                  </a:solidFill>
                                                  <a:latin typeface="Cambria Math" panose="02040503050406030204" pitchFamily="18" charset="0"/>
                                                </a:rPr>
                                              </m:ctrlPr>
                                            </m:sSupPr>
                                            <m:e>
                                              <m:r>
                                                <a:rPr lang="en-US" altLang="ko-KR" sz="1100" i="1">
                                                  <a:solidFill>
                                                    <a:schemeClr val="tx1"/>
                                                  </a:solidFill>
                                                  <a:latin typeface="Cambria Math" panose="02040503050406030204" pitchFamily="18" charset="0"/>
                                                </a:rPr>
                                                <m:t>𝑟</m:t>
                                              </m:r>
                                            </m:e>
                                            <m:sup>
                                              <m:r>
                                                <a:rPr lang="en-US" altLang="ko-KR" sz="1100" i="1">
                                                  <a:solidFill>
                                                    <a:schemeClr val="tx1"/>
                                                  </a:solidFill>
                                                  <a:latin typeface="Cambria Math" panose="02040503050406030204" pitchFamily="18" charset="0"/>
                                                </a:rPr>
                                                <m:t>2</m:t>
                                              </m:r>
                                            </m:sup>
                                          </m:sSup>
                                        </m:den>
                                      </m:f>
                                      <m:d>
                                        <m:dPr>
                                          <m:ctrlPr>
                                            <a:rPr lang="en-US" altLang="ko-KR" sz="1100" i="1">
                                              <a:solidFill>
                                                <a:schemeClr val="tx1"/>
                                              </a:solidFill>
                                              <a:latin typeface="Cambria Math" panose="02040503050406030204" pitchFamily="18" charset="0"/>
                                            </a:rPr>
                                          </m:ctrlPr>
                                        </m:dPr>
                                        <m:e>
                                          <m:r>
                                            <a:rPr lang="en-US" altLang="ko-KR" sz="1100" i="1">
                                              <a:solidFill>
                                                <a:schemeClr val="tx1"/>
                                              </a:solidFill>
                                              <a:latin typeface="Cambria Math" panose="02040503050406030204" pitchFamily="18" charset="0"/>
                                            </a:rPr>
                                            <m:t>1−</m:t>
                                          </m:r>
                                          <m:sSup>
                                            <m:sSupPr>
                                              <m:ctrlPr>
                                                <a:rPr lang="en-US" altLang="ko-KR" sz="1100" i="1">
                                                  <a:solidFill>
                                                    <a:schemeClr val="tx1"/>
                                                  </a:solidFill>
                                                  <a:latin typeface="Cambria Math" panose="02040503050406030204" pitchFamily="18" charset="0"/>
                                                </a:rPr>
                                              </m:ctrlPr>
                                            </m:sSupPr>
                                            <m:e>
                                              <m:r>
                                                <a:rPr lang="en-US" altLang="ko-KR" sz="1100" i="1">
                                                  <a:solidFill>
                                                    <a:schemeClr val="tx1"/>
                                                  </a:solidFill>
                                                  <a:latin typeface="Cambria Math" panose="02040503050406030204" pitchFamily="18" charset="0"/>
                                                </a:rPr>
                                                <m:t>𝜇</m:t>
                                              </m:r>
                                            </m:e>
                                            <m:sup>
                                              <m:r>
                                                <a:rPr lang="en-US" altLang="ko-KR" sz="1100" i="1">
                                                  <a:solidFill>
                                                    <a:schemeClr val="tx1"/>
                                                  </a:solidFill>
                                                  <a:latin typeface="Cambria Math" panose="02040503050406030204" pitchFamily="18" charset="0"/>
                                                </a:rPr>
                                                <m:t>2</m:t>
                                              </m:r>
                                            </m:sup>
                                          </m:sSup>
                                          <m:r>
                                            <a:rPr lang="en-US" altLang="ko-KR" sz="1100" i="1">
                                              <a:solidFill>
                                                <a:schemeClr val="tx1"/>
                                              </a:solidFill>
                                              <a:latin typeface="Cambria Math" panose="02040503050406030204" pitchFamily="18" charset="0"/>
                                            </a:rPr>
                                            <m:t> </m:t>
                                          </m:r>
                                        </m:e>
                                      </m:d>
                                      <m:d>
                                        <m:dPr>
                                          <m:ctrlPr>
                                            <a:rPr lang="en-US" altLang="ko-KR" sz="1100" i="1">
                                              <a:solidFill>
                                                <a:schemeClr val="tx1"/>
                                              </a:solidFill>
                                              <a:latin typeface="Cambria Math" panose="02040503050406030204" pitchFamily="18" charset="0"/>
                                            </a:rPr>
                                          </m:ctrlPr>
                                        </m:dPr>
                                        <m:e>
                                          <m:r>
                                            <a:rPr lang="en-US" altLang="ko-KR" sz="1100" i="1">
                                              <a:solidFill>
                                                <a:schemeClr val="tx1"/>
                                              </a:solidFill>
                                              <a:latin typeface="Cambria Math" panose="02040503050406030204" pitchFamily="18" charset="0"/>
                                            </a:rPr>
                                            <m:t>4</m:t>
                                          </m:r>
                                          <m:sSubSup>
                                            <m:sSubSupPr>
                                              <m:ctrlPr>
                                                <a:rPr lang="en-US" altLang="ko-KR" sz="1100" i="1">
                                                  <a:solidFill>
                                                    <a:schemeClr val="tx1"/>
                                                  </a:solidFill>
                                                  <a:latin typeface="Cambria Math" panose="02040503050406030204" pitchFamily="18" charset="0"/>
                                                </a:rPr>
                                              </m:ctrlPr>
                                            </m:sSubSupPr>
                                            <m:e>
                                              <m:r>
                                                <a:rPr lang="en-US" altLang="ko-KR" sz="1100" i="1">
                                                  <a:solidFill>
                                                    <a:schemeClr val="tx1"/>
                                                  </a:solidFill>
                                                  <a:latin typeface="Cambria Math" panose="02040503050406030204" pitchFamily="18" charset="0"/>
                                                </a:rPr>
                                                <m:t>𝜌</m:t>
                                              </m:r>
                                            </m:e>
                                            <m:sub>
                                              <m:r>
                                                <a:rPr lang="en-US" altLang="ko-KR" sz="1100" i="1">
                                                  <a:solidFill>
                                                    <a:schemeClr val="tx1"/>
                                                  </a:solidFill>
                                                  <a:latin typeface="Cambria Math" panose="02040503050406030204" pitchFamily="18" charset="0"/>
                                                </a:rPr>
                                                <m:t>′</m:t>
                                              </m:r>
                                              <m:r>
                                                <a:rPr lang="en-US" altLang="ko-KR" sz="1100" i="1">
                                                  <a:solidFill>
                                                    <a:schemeClr val="tx1"/>
                                                  </a:solidFill>
                                                  <a:latin typeface="Cambria Math" panose="02040503050406030204" pitchFamily="18" charset="0"/>
                                                </a:rPr>
                                                <m:t>𝜇</m:t>
                                              </m:r>
                                            </m:sub>
                                            <m:sup>
                                              <m:r>
                                                <a:rPr lang="en-US" altLang="ko-KR" sz="1100" i="1">
                                                  <a:solidFill>
                                                    <a:schemeClr val="tx1"/>
                                                  </a:solidFill>
                                                  <a:latin typeface="Cambria Math" panose="02040503050406030204" pitchFamily="18" charset="0"/>
                                                </a:rPr>
                                                <m:t>2</m:t>
                                              </m:r>
                                            </m:sup>
                                          </m:sSubSup>
                                          <m:r>
                                            <a:rPr lang="en-US" altLang="ko-KR" sz="1100" i="1">
                                              <a:solidFill>
                                                <a:schemeClr val="tx1"/>
                                              </a:solidFill>
                                              <a:latin typeface="Cambria Math" panose="02040503050406030204" pitchFamily="18" charset="0"/>
                                            </a:rPr>
                                            <m:t>−</m:t>
                                          </m:r>
                                          <m:sSubSup>
                                            <m:sSubSupPr>
                                              <m:ctrlPr>
                                                <a:rPr lang="en-US" altLang="ko-KR" sz="1100" i="1">
                                                  <a:solidFill>
                                                    <a:schemeClr val="tx1"/>
                                                  </a:solidFill>
                                                  <a:latin typeface="Cambria Math" panose="02040503050406030204" pitchFamily="18" charset="0"/>
                                                </a:rPr>
                                              </m:ctrlPr>
                                            </m:sSubSupPr>
                                            <m:e>
                                              <m:r>
                                                <a:rPr lang="en-US" altLang="ko-KR" sz="1100" i="1">
                                                  <a:solidFill>
                                                    <a:schemeClr val="tx1"/>
                                                  </a:solidFill>
                                                  <a:latin typeface="Cambria Math" panose="02040503050406030204" pitchFamily="18" charset="0"/>
                                                </a:rPr>
                                                <m:t>𝛾</m:t>
                                              </m:r>
                                            </m:e>
                                            <m:sub>
                                              <m:r>
                                                <a:rPr lang="en-US" altLang="ko-KR" sz="1100" i="1">
                                                  <a:solidFill>
                                                    <a:schemeClr val="tx1"/>
                                                  </a:solidFill>
                                                  <a:latin typeface="Cambria Math" panose="02040503050406030204" pitchFamily="18" charset="0"/>
                                                </a:rPr>
                                                <m:t>′</m:t>
                                              </m:r>
                                              <m:r>
                                                <a:rPr lang="en-US" altLang="ko-KR" sz="1100" i="1">
                                                  <a:solidFill>
                                                    <a:schemeClr val="tx1"/>
                                                  </a:solidFill>
                                                  <a:latin typeface="Cambria Math" panose="02040503050406030204" pitchFamily="18" charset="0"/>
                                                </a:rPr>
                                                <m:t>𝜇</m:t>
                                              </m:r>
                                            </m:sub>
                                            <m:sup>
                                              <m:r>
                                                <a:rPr lang="en-US" altLang="ko-KR" sz="1100" i="1">
                                                  <a:solidFill>
                                                    <a:schemeClr val="tx1"/>
                                                  </a:solidFill>
                                                  <a:latin typeface="Cambria Math" panose="02040503050406030204" pitchFamily="18" charset="0"/>
                                                </a:rPr>
                                                <m:t>2</m:t>
                                              </m:r>
                                            </m:sup>
                                          </m:sSubSup>
                                        </m:e>
                                      </m:d>
                                      <m:r>
                                        <a:rPr lang="en-US" altLang="ko-KR" sz="1100" i="1">
                                          <a:solidFill>
                                            <a:schemeClr val="tx1"/>
                                          </a:solidFill>
                                          <a:latin typeface="Cambria Math" panose="02040503050406030204" pitchFamily="18" charset="0"/>
                                        </a:rPr>
                                        <m:t>−</m:t>
                                      </m:r>
                                      <m:sSup>
                                        <m:sSupPr>
                                          <m:ctrlPr>
                                            <a:rPr lang="en-US" altLang="ko-KR" sz="1100" i="1">
                                              <a:solidFill>
                                                <a:schemeClr val="tx1"/>
                                              </a:solidFill>
                                              <a:latin typeface="Cambria Math" panose="02040503050406030204" pitchFamily="18" charset="0"/>
                                            </a:rPr>
                                          </m:ctrlPr>
                                        </m:sSupPr>
                                        <m:e>
                                          <m:r>
                                            <a:rPr lang="en-US" altLang="ko-KR" sz="1100" i="1">
                                              <a:solidFill>
                                                <a:schemeClr val="tx1"/>
                                              </a:solidFill>
                                              <a:latin typeface="Cambria Math" panose="02040503050406030204" pitchFamily="18" charset="0"/>
                                            </a:rPr>
                                            <m:t>𝑟</m:t>
                                          </m:r>
                                        </m:e>
                                        <m:sup>
                                          <m:r>
                                            <a:rPr lang="en-US" altLang="ko-KR" sz="1100" i="1">
                                              <a:solidFill>
                                                <a:schemeClr val="tx1"/>
                                              </a:solidFill>
                                              <a:latin typeface="Cambria Math" panose="02040503050406030204" pitchFamily="18" charset="0"/>
                                            </a:rPr>
                                            <m:t>2</m:t>
                                          </m:r>
                                        </m:sup>
                                      </m:sSup>
                                      <m:d>
                                        <m:dPr>
                                          <m:ctrlPr>
                                            <a:rPr lang="en-US" altLang="ko-KR" sz="1100" i="1">
                                              <a:solidFill>
                                                <a:schemeClr val="tx1"/>
                                              </a:solidFill>
                                              <a:latin typeface="Cambria Math" panose="02040503050406030204" pitchFamily="18" charset="0"/>
                                            </a:rPr>
                                          </m:ctrlPr>
                                        </m:dPr>
                                        <m:e>
                                          <m:r>
                                            <a:rPr lang="en-US" altLang="ko-KR" sz="1100" i="1">
                                              <a:solidFill>
                                                <a:schemeClr val="tx1"/>
                                              </a:solidFill>
                                              <a:latin typeface="Cambria Math" panose="02040503050406030204" pitchFamily="18" charset="0"/>
                                            </a:rPr>
                                            <m:t>1−</m:t>
                                          </m:r>
                                          <m:sSup>
                                            <m:sSupPr>
                                              <m:ctrlPr>
                                                <a:rPr lang="en-US" altLang="ko-KR" sz="1100" i="1">
                                                  <a:solidFill>
                                                    <a:schemeClr val="tx1"/>
                                                  </a:solidFill>
                                                  <a:latin typeface="Cambria Math" panose="02040503050406030204" pitchFamily="18" charset="0"/>
                                                </a:rPr>
                                              </m:ctrlPr>
                                            </m:sSupPr>
                                            <m:e>
                                              <m:r>
                                                <a:rPr lang="en-US" altLang="ko-KR" sz="1100" i="1">
                                                  <a:solidFill>
                                                    <a:schemeClr val="tx1"/>
                                                  </a:solidFill>
                                                  <a:latin typeface="Cambria Math" panose="02040503050406030204" pitchFamily="18" charset="0"/>
                                                </a:rPr>
                                                <m:t>𝜇</m:t>
                                              </m:r>
                                            </m:e>
                                            <m:sup>
                                              <m:r>
                                                <a:rPr lang="en-US" altLang="ko-KR" sz="1100" i="1">
                                                  <a:solidFill>
                                                    <a:schemeClr val="tx1"/>
                                                  </a:solidFill>
                                                  <a:latin typeface="Cambria Math" panose="02040503050406030204" pitchFamily="18" charset="0"/>
                                                </a:rPr>
                                                <m:t>2</m:t>
                                              </m:r>
                                            </m:sup>
                                          </m:sSup>
                                        </m:e>
                                      </m:d>
                                      <m:sSup>
                                        <m:sSupPr>
                                          <m:ctrlPr>
                                            <a:rPr lang="en-US" altLang="ko-KR" sz="1100" i="1">
                                              <a:solidFill>
                                                <a:schemeClr val="tx1"/>
                                              </a:solidFill>
                                              <a:latin typeface="Cambria Math" panose="02040503050406030204" pitchFamily="18" charset="0"/>
                                            </a:rPr>
                                          </m:ctrlPr>
                                        </m:sSupPr>
                                        <m:e>
                                          <m:r>
                                            <a:rPr lang="en-US" altLang="ko-KR" sz="1100" i="1">
                                              <a:solidFill>
                                                <a:schemeClr val="tx1"/>
                                              </a:solidFill>
                                              <a:latin typeface="Cambria Math" panose="02040503050406030204" pitchFamily="18" charset="0"/>
                                            </a:rPr>
                                            <m:t>𝑒</m:t>
                                          </m:r>
                                        </m:e>
                                        <m:sup>
                                          <m:r>
                                            <a:rPr lang="en-US" altLang="ko-KR" sz="1100" i="1">
                                              <a:solidFill>
                                                <a:schemeClr val="tx1"/>
                                              </a:solidFill>
                                              <a:latin typeface="Cambria Math" panose="02040503050406030204" pitchFamily="18" charset="0"/>
                                            </a:rPr>
                                            <m:t>−2</m:t>
                                          </m:r>
                                          <m:r>
                                            <a:rPr lang="en-US" altLang="ko-KR" sz="1100" i="1">
                                              <a:solidFill>
                                                <a:schemeClr val="tx1"/>
                                              </a:solidFill>
                                              <a:latin typeface="Cambria Math" panose="02040503050406030204" pitchFamily="18" charset="0"/>
                                            </a:rPr>
                                            <m:t>𝜌</m:t>
                                          </m:r>
                                        </m:sup>
                                      </m:sSup>
                                      <m:d>
                                        <m:dPr>
                                          <m:begChr m:val="["/>
                                          <m:endChr m:val="]"/>
                                          <m:ctrlPr>
                                            <a:rPr lang="en-US" altLang="ko-KR" sz="1100" i="1">
                                              <a:solidFill>
                                                <a:schemeClr val="tx1"/>
                                              </a:solidFill>
                                              <a:latin typeface="Cambria Math" panose="02040503050406030204" pitchFamily="18" charset="0"/>
                                            </a:rPr>
                                          </m:ctrlPr>
                                        </m:dPr>
                                        <m:e>
                                          <m:sSubSup>
                                            <m:sSubSupPr>
                                              <m:ctrlPr>
                                                <a:rPr lang="en-US" altLang="ko-KR" sz="1100" i="1">
                                                  <a:solidFill>
                                                    <a:schemeClr val="tx1"/>
                                                  </a:solidFill>
                                                  <a:latin typeface="Cambria Math" panose="02040503050406030204" pitchFamily="18" charset="0"/>
                                                </a:rPr>
                                              </m:ctrlPr>
                                            </m:sSubSupPr>
                                            <m:e>
                                              <m:r>
                                                <a:rPr lang="en-US" altLang="ko-KR" sz="1100" i="1">
                                                  <a:solidFill>
                                                    <a:schemeClr val="tx1"/>
                                                  </a:solidFill>
                                                  <a:latin typeface="Cambria Math" panose="02040503050406030204" pitchFamily="18" charset="0"/>
                                                </a:rPr>
                                                <m:t>𝜔</m:t>
                                              </m:r>
                                            </m:e>
                                            <m:sub>
                                              <m:r>
                                                <a:rPr lang="en-US" altLang="ko-KR" sz="1100" i="1">
                                                  <a:solidFill>
                                                    <a:schemeClr val="tx1"/>
                                                  </a:solidFill>
                                                  <a:latin typeface="Cambria Math" panose="02040503050406030204" pitchFamily="18" charset="0"/>
                                                </a:rPr>
                                                <m:t>′</m:t>
                                              </m:r>
                                              <m:r>
                                                <a:rPr lang="en-US" altLang="ko-KR" sz="1100" i="1">
                                                  <a:solidFill>
                                                    <a:schemeClr val="tx1"/>
                                                  </a:solidFill>
                                                  <a:latin typeface="Cambria Math" panose="02040503050406030204" pitchFamily="18" charset="0"/>
                                                </a:rPr>
                                                <m:t>𝑟</m:t>
                                              </m:r>
                                            </m:sub>
                                            <m:sup>
                                              <m:r>
                                                <a:rPr lang="en-US" altLang="ko-KR" sz="1100" i="1">
                                                  <a:solidFill>
                                                    <a:schemeClr val="tx1"/>
                                                  </a:solidFill>
                                                  <a:latin typeface="Cambria Math" panose="02040503050406030204" pitchFamily="18" charset="0"/>
                                                </a:rPr>
                                                <m:t>2</m:t>
                                              </m:r>
                                            </m:sup>
                                          </m:sSubSup>
                                          <m:r>
                                            <a:rPr lang="en-US" altLang="ko-KR" sz="1100" i="1">
                                              <a:solidFill>
                                                <a:schemeClr val="tx1"/>
                                              </a:solidFill>
                                              <a:latin typeface="Cambria Math" panose="02040503050406030204" pitchFamily="18" charset="0"/>
                                            </a:rPr>
                                            <m:t>+</m:t>
                                          </m:r>
                                          <m:f>
                                            <m:fPr>
                                              <m:ctrlPr>
                                                <a:rPr lang="en-US" altLang="ko-KR" sz="1100" i="1">
                                                  <a:solidFill>
                                                    <a:schemeClr val="tx1"/>
                                                  </a:solidFill>
                                                  <a:latin typeface="Cambria Math" panose="02040503050406030204" pitchFamily="18" charset="0"/>
                                                </a:rPr>
                                              </m:ctrlPr>
                                            </m:fPr>
                                            <m:num>
                                              <m:r>
                                                <a:rPr lang="en-US" altLang="ko-KR" sz="1100" i="1">
                                                  <a:solidFill>
                                                    <a:schemeClr val="tx1"/>
                                                  </a:solidFill>
                                                  <a:latin typeface="Cambria Math" panose="02040503050406030204" pitchFamily="18" charset="0"/>
                                                </a:rPr>
                                                <m:t>1</m:t>
                                              </m:r>
                                            </m:num>
                                            <m:den>
                                              <m:sSup>
                                                <m:sSupPr>
                                                  <m:ctrlPr>
                                                    <a:rPr lang="en-US" altLang="ko-KR" sz="1100" i="1">
                                                      <a:solidFill>
                                                        <a:schemeClr val="tx1"/>
                                                      </a:solidFill>
                                                      <a:latin typeface="Cambria Math" panose="02040503050406030204" pitchFamily="18" charset="0"/>
                                                    </a:rPr>
                                                  </m:ctrlPr>
                                                </m:sSupPr>
                                                <m:e>
                                                  <m:r>
                                                    <a:rPr lang="en-US" altLang="ko-KR" sz="1100" i="1">
                                                      <a:solidFill>
                                                        <a:schemeClr val="tx1"/>
                                                      </a:solidFill>
                                                      <a:latin typeface="Cambria Math" panose="02040503050406030204" pitchFamily="18" charset="0"/>
                                                    </a:rPr>
                                                    <m:t>𝑟</m:t>
                                                  </m:r>
                                                </m:e>
                                                <m:sup>
                                                  <m:r>
                                                    <a:rPr lang="en-US" altLang="ko-KR" sz="1100" i="1">
                                                      <a:solidFill>
                                                        <a:schemeClr val="tx1"/>
                                                      </a:solidFill>
                                                      <a:latin typeface="Cambria Math" panose="02040503050406030204" pitchFamily="18" charset="0"/>
                                                    </a:rPr>
                                                    <m:t>2</m:t>
                                                  </m:r>
                                                </m:sup>
                                              </m:sSup>
                                            </m:den>
                                          </m:f>
                                          <m:d>
                                            <m:dPr>
                                              <m:ctrlPr>
                                                <a:rPr lang="en-US" altLang="ko-KR" sz="1100" i="1">
                                                  <a:solidFill>
                                                    <a:schemeClr val="tx1"/>
                                                  </a:solidFill>
                                                  <a:latin typeface="Cambria Math" panose="02040503050406030204" pitchFamily="18" charset="0"/>
                                                </a:rPr>
                                              </m:ctrlPr>
                                            </m:dPr>
                                            <m:e>
                                              <m:r>
                                                <a:rPr lang="en-US" altLang="ko-KR" sz="1100" i="1">
                                                  <a:solidFill>
                                                    <a:schemeClr val="tx1"/>
                                                  </a:solidFill>
                                                  <a:latin typeface="Cambria Math" panose="02040503050406030204" pitchFamily="18" charset="0"/>
                                                </a:rPr>
                                                <m:t>1−</m:t>
                                              </m:r>
                                              <m:sSup>
                                                <m:sSupPr>
                                                  <m:ctrlPr>
                                                    <a:rPr lang="en-US" altLang="ko-KR" sz="1100" i="1">
                                                      <a:solidFill>
                                                        <a:schemeClr val="tx1"/>
                                                      </a:solidFill>
                                                      <a:latin typeface="Cambria Math" panose="02040503050406030204" pitchFamily="18" charset="0"/>
                                                    </a:rPr>
                                                  </m:ctrlPr>
                                                </m:sSupPr>
                                                <m:e>
                                                  <m:r>
                                                    <a:rPr lang="en-US" altLang="ko-KR" sz="1100" i="1">
                                                      <a:solidFill>
                                                        <a:schemeClr val="tx1"/>
                                                      </a:solidFill>
                                                      <a:latin typeface="Cambria Math" panose="02040503050406030204" pitchFamily="18" charset="0"/>
                                                    </a:rPr>
                                                    <m:t>𝜇</m:t>
                                                  </m:r>
                                                </m:e>
                                                <m:sup>
                                                  <m:r>
                                                    <a:rPr lang="en-US" altLang="ko-KR" sz="1100" i="1">
                                                      <a:solidFill>
                                                        <a:schemeClr val="tx1"/>
                                                      </a:solidFill>
                                                      <a:latin typeface="Cambria Math" panose="02040503050406030204" pitchFamily="18" charset="0"/>
                                                    </a:rPr>
                                                    <m:t>2</m:t>
                                                  </m:r>
                                                </m:sup>
                                              </m:sSup>
                                            </m:e>
                                          </m:d>
                                          <m:sSubSup>
                                            <m:sSubSupPr>
                                              <m:ctrlPr>
                                                <a:rPr lang="en-US" altLang="ko-KR" sz="1100" i="1">
                                                  <a:solidFill>
                                                    <a:schemeClr val="tx1"/>
                                                  </a:solidFill>
                                                  <a:latin typeface="Cambria Math" panose="02040503050406030204" pitchFamily="18" charset="0"/>
                                                </a:rPr>
                                              </m:ctrlPr>
                                            </m:sSubSupPr>
                                            <m:e>
                                              <m:r>
                                                <a:rPr lang="en-US" altLang="ko-KR" sz="1100" i="1">
                                                  <a:solidFill>
                                                    <a:schemeClr val="tx1"/>
                                                  </a:solidFill>
                                                  <a:latin typeface="Cambria Math" panose="02040503050406030204" pitchFamily="18" charset="0"/>
                                                </a:rPr>
                                                <m:t>𝜔</m:t>
                                              </m:r>
                                            </m:e>
                                            <m:sub>
                                              <m:r>
                                                <a:rPr lang="en-US" altLang="ko-KR" sz="1100" i="1">
                                                  <a:solidFill>
                                                    <a:schemeClr val="tx1"/>
                                                  </a:solidFill>
                                                  <a:latin typeface="Cambria Math" panose="02040503050406030204" pitchFamily="18" charset="0"/>
                                                </a:rPr>
                                                <m:t>′</m:t>
                                              </m:r>
                                              <m:r>
                                                <a:rPr lang="en-US" altLang="ko-KR" sz="1100" i="1">
                                                  <a:solidFill>
                                                    <a:schemeClr val="tx1"/>
                                                  </a:solidFill>
                                                  <a:latin typeface="Cambria Math" panose="02040503050406030204" pitchFamily="18" charset="0"/>
                                                </a:rPr>
                                                <m:t>𝜇</m:t>
                                              </m:r>
                                            </m:sub>
                                            <m:sup>
                                              <m:r>
                                                <a:rPr lang="en-US" altLang="ko-KR" sz="1100" i="1">
                                                  <a:solidFill>
                                                    <a:schemeClr val="tx1"/>
                                                  </a:solidFill>
                                                  <a:latin typeface="Cambria Math" panose="02040503050406030204" pitchFamily="18" charset="0"/>
                                                </a:rPr>
                                                <m:t>2</m:t>
                                              </m:r>
                                            </m:sup>
                                          </m:sSubSup>
                                        </m:e>
                                      </m:d>
                                      <m:r>
                                        <a:rPr lang="en-US" altLang="ko-KR" sz="1100" i="1">
                                          <a:solidFill>
                                            <a:schemeClr val="tx1"/>
                                          </a:solidFill>
                                          <a:latin typeface="Cambria Math" panose="02040503050406030204" pitchFamily="18" charset="0"/>
                                        </a:rPr>
                                        <m:t>&amp;</m:t>
                                      </m:r>
                                    </m:e>
                                  </m:eqArr>
                                </m:e>
                              </m:d>
                            </m:e>
                          </m:eqArr>
                        </m:e>
                      </m:d>
                    </m:oMath>
                  </m:oMathPara>
                </a14:m>
                <a:endParaRPr lang="ko-KR" altLang="en-US" sz="1100" dirty="0">
                  <a:solidFill>
                    <a:schemeClr val="tx1"/>
                  </a:solidFill>
                </a:endParaRPr>
              </a:p>
            </p:txBody>
          </p:sp>
        </mc:Choice>
        <mc:Fallback xmlns="">
          <p:sp>
            <p:nvSpPr>
              <p:cNvPr id="11" name="TextBox 10">
                <a:extLst>
                  <a:ext uri="{FF2B5EF4-FFF2-40B4-BE49-F238E27FC236}">
                    <a16:creationId xmlns:a16="http://schemas.microsoft.com/office/drawing/2014/main" id="{2180536C-D3D6-FC18-898A-21D3820FC827}"/>
                  </a:ext>
                </a:extLst>
              </p:cNvPr>
              <p:cNvSpPr txBox="1">
                <a:spLocks noRot="1" noChangeAspect="1" noMove="1" noResize="1" noEditPoints="1" noAdjustHandles="1" noChangeArrowheads="1" noChangeShapeType="1" noTextEdit="1"/>
              </p:cNvSpPr>
              <p:nvPr/>
            </p:nvSpPr>
            <p:spPr>
              <a:xfrm>
                <a:off x="431248" y="5521692"/>
                <a:ext cx="8457649" cy="877163"/>
              </a:xfrm>
              <a:prstGeom prst="rect">
                <a:avLst/>
              </a:prstGeom>
              <a:blipFill>
                <a:blip r:embed="rId7"/>
                <a:stretch>
                  <a:fillRect/>
                </a:stretch>
              </a:blipFill>
            </p:spPr>
            <p:txBody>
              <a:bodyPr/>
              <a:lstStyle/>
              <a:p>
                <a:r>
                  <a:rPr lang="ko-KR" altLang="en-US">
                    <a:noFill/>
                  </a:rPr>
                  <a:t> </a:t>
                </a:r>
              </a:p>
            </p:txBody>
          </p:sp>
        </mc:Fallback>
      </mc:AlternateContent>
      <p:sp>
        <p:nvSpPr>
          <p:cNvPr id="12" name="TextBox 11">
            <a:extLst>
              <a:ext uri="{FF2B5EF4-FFF2-40B4-BE49-F238E27FC236}">
                <a16:creationId xmlns:a16="http://schemas.microsoft.com/office/drawing/2014/main" id="{92B313B0-2DD6-70CD-5F42-143F7C4028CB}"/>
              </a:ext>
            </a:extLst>
          </p:cNvPr>
          <p:cNvSpPr txBox="1"/>
          <p:nvPr/>
        </p:nvSpPr>
        <p:spPr>
          <a:xfrm>
            <a:off x="1467463" y="3541886"/>
            <a:ext cx="4895850" cy="369332"/>
          </a:xfrm>
          <a:prstGeom prst="rect">
            <a:avLst/>
          </a:prstGeom>
          <a:noFill/>
        </p:spPr>
        <p:txBody>
          <a:bodyPr wrap="square" rtlCol="0">
            <a:spAutoFit/>
          </a:bodyPr>
          <a:lstStyle/>
          <a:p>
            <a:r>
              <a:rPr lang="en-US" altLang="ko-KR" dirty="0">
                <a:solidFill>
                  <a:srgbClr val="0000FF"/>
                </a:solidFill>
              </a:rPr>
              <a:t>James M. Bardeen, </a:t>
            </a:r>
            <a:r>
              <a:rPr lang="en-US" altLang="ko-KR" dirty="0" err="1">
                <a:solidFill>
                  <a:srgbClr val="0000FF"/>
                </a:solidFill>
              </a:rPr>
              <a:t>Astrophys</a:t>
            </a:r>
            <a:r>
              <a:rPr lang="en-US" altLang="ko-KR" dirty="0">
                <a:solidFill>
                  <a:srgbClr val="0000FF"/>
                </a:solidFill>
              </a:rPr>
              <a:t> J, 162, 71, (1970)</a:t>
            </a:r>
            <a:endParaRPr lang="ko-KR" altLang="en-US" dirty="0">
              <a:solidFill>
                <a:srgbClr val="0000FF"/>
              </a:solidFill>
            </a:endParaRPr>
          </a:p>
        </p:txBody>
      </p:sp>
      <p:sp>
        <p:nvSpPr>
          <p:cNvPr id="13" name="화살표: 오른쪽 12">
            <a:extLst>
              <a:ext uri="{FF2B5EF4-FFF2-40B4-BE49-F238E27FC236}">
                <a16:creationId xmlns:a16="http://schemas.microsoft.com/office/drawing/2014/main" id="{B4E1A35E-B8C4-67B0-2383-35AA5D0E8FDE}"/>
              </a:ext>
            </a:extLst>
          </p:cNvPr>
          <p:cNvSpPr/>
          <p:nvPr/>
        </p:nvSpPr>
        <p:spPr>
          <a:xfrm>
            <a:off x="4654378" y="2115490"/>
            <a:ext cx="409575" cy="247650"/>
          </a:xfrm>
          <a:prstGeom prst="righ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4" name="TextBox 13">
            <a:extLst>
              <a:ext uri="{FF2B5EF4-FFF2-40B4-BE49-F238E27FC236}">
                <a16:creationId xmlns:a16="http://schemas.microsoft.com/office/drawing/2014/main" id="{0754ED71-9D1B-4981-7053-0C446EBAA0C4}"/>
              </a:ext>
            </a:extLst>
          </p:cNvPr>
          <p:cNvSpPr txBox="1"/>
          <p:nvPr/>
        </p:nvSpPr>
        <p:spPr>
          <a:xfrm>
            <a:off x="5433843" y="1450165"/>
            <a:ext cx="3016740"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Solved by integral form</a:t>
            </a:r>
            <a:endParaRPr lang="ko-KR" alt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4C56DC8-2B68-C4D4-E40D-95B081B04BF4}"/>
                  </a:ext>
                </a:extLst>
              </p:cNvPr>
              <p:cNvSpPr txBox="1"/>
              <p:nvPr/>
            </p:nvSpPr>
            <p:spPr>
              <a:xfrm>
                <a:off x="5206197" y="2028878"/>
                <a:ext cx="3872082" cy="5075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1200" b="0" i="1" smtClean="0">
                          <a:solidFill>
                            <a:schemeClr val="tx1"/>
                          </a:solidFill>
                          <a:latin typeface="Cambria Math" panose="02040503050406030204" pitchFamily="18" charset="0"/>
                          <a:cs typeface="Arial" panose="020B0604020202020204" pitchFamily="34" charset="0"/>
                        </a:rPr>
                        <m:t>𝜌</m:t>
                      </m:r>
                      <m:r>
                        <a:rPr lang="en-US" altLang="ko-KR" sz="1200" b="0" i="1" smtClean="0">
                          <a:solidFill>
                            <a:schemeClr val="tx1"/>
                          </a:solidFill>
                          <a:latin typeface="Cambria Math" panose="02040503050406030204" pitchFamily="18" charset="0"/>
                          <a:cs typeface="Arial" panose="020B0604020202020204" pitchFamily="34" charset="0"/>
                        </a:rPr>
                        <m:t>=−</m:t>
                      </m:r>
                      <m:f>
                        <m:fPr>
                          <m:ctrlPr>
                            <a:rPr lang="en-US" altLang="ko-KR" sz="1200" i="1" smtClean="0">
                              <a:solidFill>
                                <a:schemeClr val="tx1"/>
                              </a:solidFill>
                              <a:latin typeface="Cambria Math" panose="02040503050406030204" pitchFamily="18" charset="0"/>
                              <a:cs typeface="Arial" panose="020B0604020202020204" pitchFamily="34" charset="0"/>
                            </a:rPr>
                          </m:ctrlPr>
                        </m:fPr>
                        <m:num>
                          <m:r>
                            <a:rPr lang="en-US" altLang="ko-KR" sz="1200" b="0" i="1" smtClean="0">
                              <a:solidFill>
                                <a:schemeClr val="tx1"/>
                              </a:solidFill>
                              <a:latin typeface="Cambria Math" panose="02040503050406030204" pitchFamily="18" charset="0"/>
                              <a:cs typeface="Arial" panose="020B0604020202020204" pitchFamily="34" charset="0"/>
                            </a:rPr>
                            <m:t>1</m:t>
                          </m:r>
                        </m:num>
                        <m:den>
                          <m:r>
                            <a:rPr lang="en-US" altLang="ko-KR" sz="1200" b="0" i="1" smtClean="0">
                              <a:solidFill>
                                <a:schemeClr val="tx1"/>
                              </a:solidFill>
                              <a:latin typeface="Cambria Math" panose="02040503050406030204" pitchFamily="18" charset="0"/>
                              <a:cs typeface="Arial" panose="020B0604020202020204" pitchFamily="34" charset="0"/>
                            </a:rPr>
                            <m:t>4</m:t>
                          </m:r>
                          <m:r>
                            <a:rPr lang="en-US" altLang="ko-KR" sz="1200" b="0" i="1" smtClean="0">
                              <a:solidFill>
                                <a:schemeClr val="tx1"/>
                              </a:solidFill>
                              <a:latin typeface="Cambria Math" panose="02040503050406030204" pitchFamily="18" charset="0"/>
                              <a:cs typeface="Arial" panose="020B0604020202020204" pitchFamily="34" charset="0"/>
                            </a:rPr>
                            <m:t>𝜋</m:t>
                          </m:r>
                        </m:den>
                      </m:f>
                      <m:sSup>
                        <m:sSupPr>
                          <m:ctrlPr>
                            <a:rPr lang="en-US" altLang="ko-KR" sz="1200" i="1" smtClean="0">
                              <a:solidFill>
                                <a:schemeClr val="tx1"/>
                              </a:solidFill>
                              <a:latin typeface="Cambria Math" panose="02040503050406030204" pitchFamily="18" charset="0"/>
                              <a:cs typeface="Arial" panose="020B0604020202020204" pitchFamily="34" charset="0"/>
                            </a:rPr>
                          </m:ctrlPr>
                        </m:sSupPr>
                        <m:e>
                          <m:r>
                            <a:rPr lang="en-US" altLang="ko-KR" sz="1200" b="0" i="1" smtClean="0">
                              <a:solidFill>
                                <a:schemeClr val="tx1"/>
                              </a:solidFill>
                              <a:latin typeface="Cambria Math" panose="02040503050406030204" pitchFamily="18" charset="0"/>
                              <a:cs typeface="Arial" panose="020B0604020202020204" pitchFamily="34" charset="0"/>
                            </a:rPr>
                            <m:t>𝑒</m:t>
                          </m:r>
                        </m:e>
                        <m:sup>
                          <m:r>
                            <a:rPr lang="en-US" altLang="ko-KR" sz="1200" b="0" i="1" smtClean="0">
                              <a:solidFill>
                                <a:schemeClr val="tx1"/>
                              </a:solidFill>
                              <a:latin typeface="Cambria Math" panose="02040503050406030204" pitchFamily="18" charset="0"/>
                              <a:cs typeface="Arial" panose="020B0604020202020204" pitchFamily="34" charset="0"/>
                            </a:rPr>
                            <m:t>−</m:t>
                          </m:r>
                          <m:f>
                            <m:fPr>
                              <m:ctrlPr>
                                <a:rPr lang="en-US" altLang="ko-KR" sz="1200" i="1" smtClean="0">
                                  <a:solidFill>
                                    <a:schemeClr val="tx1"/>
                                  </a:solidFill>
                                  <a:latin typeface="Cambria Math" panose="02040503050406030204" pitchFamily="18" charset="0"/>
                                  <a:cs typeface="Arial" panose="020B0604020202020204" pitchFamily="34" charset="0"/>
                                </a:rPr>
                              </m:ctrlPr>
                            </m:fPr>
                            <m:num>
                              <m:r>
                                <a:rPr lang="en-US" altLang="ko-KR" sz="1200" b="0" i="1" smtClean="0">
                                  <a:solidFill>
                                    <a:schemeClr val="tx1"/>
                                  </a:solidFill>
                                  <a:latin typeface="Cambria Math" panose="02040503050406030204" pitchFamily="18" charset="0"/>
                                  <a:cs typeface="Arial" panose="020B0604020202020204" pitchFamily="34" charset="0"/>
                                </a:rPr>
                                <m:t>𝛾</m:t>
                              </m:r>
                            </m:num>
                            <m:den>
                              <m:r>
                                <a:rPr lang="en-US" altLang="ko-KR" sz="1200" b="0" i="1" smtClean="0">
                                  <a:solidFill>
                                    <a:schemeClr val="tx1"/>
                                  </a:solidFill>
                                  <a:latin typeface="Cambria Math" panose="02040503050406030204" pitchFamily="18" charset="0"/>
                                  <a:cs typeface="Arial" panose="020B0604020202020204" pitchFamily="34" charset="0"/>
                                </a:rPr>
                                <m:t>2</m:t>
                              </m:r>
                            </m:den>
                          </m:f>
                        </m:sup>
                      </m:sSup>
                      <m:nary>
                        <m:naryPr>
                          <m:ctrlPr>
                            <a:rPr lang="en-US" altLang="ko-KR" sz="1200" i="1" smtClean="0">
                              <a:solidFill>
                                <a:schemeClr val="tx1"/>
                              </a:solidFill>
                              <a:latin typeface="Cambria Math" panose="02040503050406030204" pitchFamily="18" charset="0"/>
                              <a:cs typeface="Arial" panose="020B0604020202020204" pitchFamily="34" charset="0"/>
                            </a:rPr>
                          </m:ctrlPr>
                        </m:naryPr>
                        <m:sub>
                          <m:r>
                            <m:rPr>
                              <m:brk m:alnAt="23"/>
                            </m:rPr>
                            <a:rPr lang="en-US" altLang="ko-KR" sz="1200" b="0" i="1" smtClean="0">
                              <a:solidFill>
                                <a:schemeClr val="tx1"/>
                              </a:solidFill>
                              <a:latin typeface="Cambria Math" panose="02040503050406030204" pitchFamily="18" charset="0"/>
                              <a:cs typeface="Arial" panose="020B0604020202020204" pitchFamily="34" charset="0"/>
                            </a:rPr>
                            <m:t>0</m:t>
                          </m:r>
                        </m:sub>
                        <m:sup>
                          <m:r>
                            <a:rPr lang="en-US" altLang="ko-KR" sz="12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up>
                        <m:e>
                          <m:r>
                            <a:rPr lang="en-US" altLang="ko-KR" sz="1200" b="0" i="1" smtClean="0">
                              <a:solidFill>
                                <a:schemeClr val="tx1"/>
                              </a:solidFill>
                              <a:latin typeface="Cambria Math" panose="02040503050406030204" pitchFamily="18" charset="0"/>
                              <a:cs typeface="Arial" panose="020B0604020202020204" pitchFamily="34" charset="0"/>
                            </a:rPr>
                            <m:t>𝑑</m:t>
                          </m:r>
                          <m:sSup>
                            <m:sSupPr>
                              <m:ctrlPr>
                                <a:rPr lang="en-US" altLang="ko-KR" sz="1200" i="1" smtClean="0">
                                  <a:solidFill>
                                    <a:schemeClr val="tx1"/>
                                  </a:solidFill>
                                  <a:latin typeface="Cambria Math" panose="02040503050406030204" pitchFamily="18" charset="0"/>
                                  <a:cs typeface="Arial" panose="020B0604020202020204" pitchFamily="34" charset="0"/>
                                </a:rPr>
                              </m:ctrlPr>
                            </m:sSupPr>
                            <m:e>
                              <m:r>
                                <a:rPr lang="en-US" altLang="ko-KR" sz="1200" b="0" i="1" smtClean="0">
                                  <a:solidFill>
                                    <a:schemeClr val="tx1"/>
                                  </a:solidFill>
                                  <a:latin typeface="Cambria Math" panose="02040503050406030204" pitchFamily="18" charset="0"/>
                                  <a:cs typeface="Arial" panose="020B0604020202020204" pitchFamily="34" charset="0"/>
                                </a:rPr>
                                <m:t>𝑟</m:t>
                              </m:r>
                            </m:e>
                            <m:sup>
                              <m:r>
                                <a:rPr lang="en-US" altLang="ko-KR" sz="1200" b="0" i="1" smtClean="0">
                                  <a:solidFill>
                                    <a:schemeClr val="tx1"/>
                                  </a:solidFill>
                                  <a:latin typeface="Cambria Math" panose="02040503050406030204" pitchFamily="18" charset="0"/>
                                  <a:cs typeface="Arial" panose="020B0604020202020204" pitchFamily="34" charset="0"/>
                                </a:rPr>
                                <m:t>′</m:t>
                              </m:r>
                            </m:sup>
                          </m:sSup>
                        </m:e>
                      </m:nary>
                      <m:nary>
                        <m:naryPr>
                          <m:ctrlPr>
                            <a:rPr lang="en-US" altLang="ko-KR" sz="1200" i="1" smtClean="0">
                              <a:solidFill>
                                <a:schemeClr val="tx1"/>
                              </a:solidFill>
                              <a:latin typeface="Cambria Math" panose="02040503050406030204" pitchFamily="18" charset="0"/>
                              <a:cs typeface="Arial" panose="020B0604020202020204" pitchFamily="34" charset="0"/>
                            </a:rPr>
                          </m:ctrlPr>
                        </m:naryPr>
                        <m:sub>
                          <m:r>
                            <m:rPr>
                              <m:brk m:alnAt="23"/>
                            </m:rPr>
                            <a:rPr lang="en-US" altLang="ko-KR" sz="1200" b="0" i="1" smtClean="0">
                              <a:solidFill>
                                <a:schemeClr val="tx1"/>
                              </a:solidFill>
                              <a:latin typeface="Cambria Math" panose="02040503050406030204" pitchFamily="18" charset="0"/>
                              <a:cs typeface="Arial" panose="020B0604020202020204" pitchFamily="34" charset="0"/>
                            </a:rPr>
                            <m:t>−</m:t>
                          </m:r>
                          <m:r>
                            <a:rPr lang="en-US" altLang="ko-KR" sz="1200" b="0" i="1" smtClean="0">
                              <a:solidFill>
                                <a:schemeClr val="tx1"/>
                              </a:solidFill>
                              <a:latin typeface="Cambria Math" panose="02040503050406030204" pitchFamily="18" charset="0"/>
                              <a:cs typeface="Arial" panose="020B0604020202020204" pitchFamily="34" charset="0"/>
                            </a:rPr>
                            <m:t>1</m:t>
                          </m:r>
                        </m:sub>
                        <m:sup>
                          <m:r>
                            <a:rPr lang="en-US" altLang="ko-KR" sz="1200" b="0" i="1" smtClean="0">
                              <a:solidFill>
                                <a:schemeClr val="tx1"/>
                              </a:solidFill>
                              <a:latin typeface="Cambria Math" panose="02040503050406030204" pitchFamily="18" charset="0"/>
                              <a:cs typeface="Arial" panose="020B0604020202020204" pitchFamily="34" charset="0"/>
                            </a:rPr>
                            <m:t>1</m:t>
                          </m:r>
                        </m:sup>
                        <m:e>
                          <m:r>
                            <a:rPr lang="en-US" altLang="ko-KR" sz="1200" b="0" i="1" smtClean="0">
                              <a:solidFill>
                                <a:schemeClr val="tx1"/>
                              </a:solidFill>
                              <a:latin typeface="Cambria Math" panose="02040503050406030204" pitchFamily="18" charset="0"/>
                              <a:cs typeface="Arial" panose="020B0604020202020204" pitchFamily="34" charset="0"/>
                            </a:rPr>
                            <m:t>𝑑</m:t>
                          </m:r>
                          <m:sSup>
                            <m:sSupPr>
                              <m:ctrlPr>
                                <a:rPr lang="en-US" altLang="ko-KR" sz="1200" i="1" smtClean="0">
                                  <a:solidFill>
                                    <a:schemeClr val="tx1"/>
                                  </a:solidFill>
                                  <a:latin typeface="Cambria Math" panose="02040503050406030204" pitchFamily="18" charset="0"/>
                                  <a:cs typeface="Arial" panose="020B0604020202020204" pitchFamily="34" charset="0"/>
                                </a:rPr>
                              </m:ctrlPr>
                            </m:sSupPr>
                            <m:e>
                              <m:r>
                                <a:rPr lang="en-US" altLang="ko-KR" sz="1200" b="0" i="1" smtClean="0">
                                  <a:solidFill>
                                    <a:schemeClr val="tx1"/>
                                  </a:solidFill>
                                  <a:latin typeface="Cambria Math" panose="02040503050406030204" pitchFamily="18" charset="0"/>
                                  <a:cs typeface="Arial" panose="020B0604020202020204" pitchFamily="34" charset="0"/>
                                </a:rPr>
                                <m:t>𝜇</m:t>
                              </m:r>
                            </m:e>
                            <m:sup>
                              <m:r>
                                <a:rPr lang="en-US" altLang="ko-KR" sz="1200" b="0" i="1" smtClean="0">
                                  <a:solidFill>
                                    <a:schemeClr val="tx1"/>
                                  </a:solidFill>
                                  <a:latin typeface="Cambria Math" panose="02040503050406030204" pitchFamily="18" charset="0"/>
                                  <a:cs typeface="Arial" panose="020B0604020202020204" pitchFamily="34" charset="0"/>
                                </a:rPr>
                                <m:t>′</m:t>
                              </m:r>
                            </m:sup>
                          </m:sSup>
                        </m:e>
                      </m:nary>
                      <m:nary>
                        <m:naryPr>
                          <m:ctrlPr>
                            <a:rPr lang="en-US" altLang="ko-KR" sz="1200" i="1" smtClean="0">
                              <a:solidFill>
                                <a:schemeClr val="tx1"/>
                              </a:solidFill>
                              <a:latin typeface="Cambria Math" panose="02040503050406030204" pitchFamily="18" charset="0"/>
                              <a:cs typeface="Arial" panose="020B0604020202020204" pitchFamily="34" charset="0"/>
                            </a:rPr>
                          </m:ctrlPr>
                        </m:naryPr>
                        <m:sub>
                          <m:r>
                            <m:rPr>
                              <m:brk m:alnAt="23"/>
                            </m:rPr>
                            <a:rPr lang="en-US" altLang="ko-KR" sz="1200" b="0" i="1" smtClean="0">
                              <a:solidFill>
                                <a:schemeClr val="tx1"/>
                              </a:solidFill>
                              <a:latin typeface="Cambria Math" panose="02040503050406030204" pitchFamily="18" charset="0"/>
                              <a:cs typeface="Arial" panose="020B0604020202020204" pitchFamily="34" charset="0"/>
                            </a:rPr>
                            <m:t>0</m:t>
                          </m:r>
                        </m:sub>
                        <m:sup>
                          <m:r>
                            <a:rPr lang="en-US" altLang="ko-KR" sz="1200" b="0" i="1" smtClean="0">
                              <a:solidFill>
                                <a:schemeClr val="tx1"/>
                              </a:solidFill>
                              <a:latin typeface="Cambria Math" panose="02040503050406030204" pitchFamily="18" charset="0"/>
                              <a:cs typeface="Arial" panose="020B0604020202020204" pitchFamily="34" charset="0"/>
                            </a:rPr>
                            <m:t>2</m:t>
                          </m:r>
                          <m:r>
                            <a:rPr lang="en-US" altLang="ko-KR" sz="1200" b="0" i="1" smtClean="0">
                              <a:solidFill>
                                <a:schemeClr val="tx1"/>
                              </a:solidFill>
                              <a:latin typeface="Cambria Math" panose="02040503050406030204" pitchFamily="18" charset="0"/>
                              <a:cs typeface="Arial" panose="020B0604020202020204" pitchFamily="34" charset="0"/>
                            </a:rPr>
                            <m:t>𝜋</m:t>
                          </m:r>
                        </m:sup>
                        <m:e>
                          <m:r>
                            <a:rPr lang="en-US" altLang="ko-KR" sz="1200" b="0" i="1" smtClean="0">
                              <a:solidFill>
                                <a:schemeClr val="tx1"/>
                              </a:solidFill>
                              <a:latin typeface="Cambria Math" panose="02040503050406030204" pitchFamily="18" charset="0"/>
                              <a:cs typeface="Arial" panose="020B0604020202020204" pitchFamily="34" charset="0"/>
                            </a:rPr>
                            <m:t>𝑑</m:t>
                          </m:r>
                          <m:sSup>
                            <m:sSupPr>
                              <m:ctrlPr>
                                <a:rPr lang="en-US" altLang="ko-KR" sz="1200" i="1" smtClean="0">
                                  <a:solidFill>
                                    <a:schemeClr val="tx1"/>
                                  </a:solidFill>
                                  <a:latin typeface="Cambria Math" panose="02040503050406030204" pitchFamily="18" charset="0"/>
                                  <a:cs typeface="Arial" panose="020B0604020202020204" pitchFamily="34" charset="0"/>
                                </a:rPr>
                              </m:ctrlPr>
                            </m:sSupPr>
                            <m:e>
                              <m:r>
                                <a:rPr lang="en-US" altLang="ko-KR" sz="1200" b="0" i="1" smtClean="0">
                                  <a:solidFill>
                                    <a:schemeClr val="tx1"/>
                                  </a:solidFill>
                                  <a:latin typeface="Cambria Math" panose="02040503050406030204" pitchFamily="18" charset="0"/>
                                  <a:cs typeface="Arial" panose="020B0604020202020204" pitchFamily="34" charset="0"/>
                                </a:rPr>
                                <m:t>𝜙</m:t>
                              </m:r>
                            </m:e>
                            <m:sup>
                              <m:r>
                                <a:rPr lang="en-US" altLang="ko-KR" sz="1200" b="0" i="1" smtClean="0">
                                  <a:solidFill>
                                    <a:schemeClr val="tx1"/>
                                  </a:solidFill>
                                  <a:latin typeface="Cambria Math" panose="02040503050406030204" pitchFamily="18" charset="0"/>
                                  <a:cs typeface="Arial" panose="020B0604020202020204" pitchFamily="34" charset="0"/>
                                </a:rPr>
                                <m:t>′</m:t>
                              </m:r>
                            </m:sup>
                          </m:sSup>
                        </m:e>
                      </m:nary>
                      <m:sSup>
                        <m:sSupPr>
                          <m:ctrlPr>
                            <a:rPr lang="en-US" altLang="ko-KR" sz="1200" i="1" smtClean="0">
                              <a:solidFill>
                                <a:schemeClr val="tx1"/>
                              </a:solidFill>
                              <a:latin typeface="Cambria Math" panose="02040503050406030204" pitchFamily="18" charset="0"/>
                              <a:cs typeface="Arial" panose="020B0604020202020204" pitchFamily="34" charset="0"/>
                            </a:rPr>
                          </m:ctrlPr>
                        </m:sSupPr>
                        <m:e>
                          <m:sSup>
                            <m:sSupPr>
                              <m:ctrlPr>
                                <a:rPr lang="en-US" altLang="ko-KR" sz="1200" i="1" smtClean="0">
                                  <a:solidFill>
                                    <a:schemeClr val="tx1"/>
                                  </a:solidFill>
                                  <a:latin typeface="Cambria Math" panose="02040503050406030204" pitchFamily="18" charset="0"/>
                                  <a:cs typeface="Arial" panose="020B0604020202020204" pitchFamily="34" charset="0"/>
                                </a:rPr>
                              </m:ctrlPr>
                            </m:sSupPr>
                            <m:e>
                              <m:r>
                                <a:rPr lang="en-US" altLang="ko-KR" sz="1200" b="0" i="1" smtClean="0">
                                  <a:solidFill>
                                    <a:schemeClr val="tx1"/>
                                  </a:solidFill>
                                  <a:latin typeface="Cambria Math" panose="02040503050406030204" pitchFamily="18" charset="0"/>
                                  <a:cs typeface="Arial" panose="020B0604020202020204" pitchFamily="34" charset="0"/>
                                </a:rPr>
                                <m:t>𝑟</m:t>
                              </m:r>
                            </m:e>
                            <m:sup>
                              <m:r>
                                <a:rPr lang="en-US" altLang="ko-KR" sz="1200" b="0" i="1" smtClean="0">
                                  <a:solidFill>
                                    <a:schemeClr val="tx1"/>
                                  </a:solidFill>
                                  <a:latin typeface="Cambria Math" panose="02040503050406030204" pitchFamily="18" charset="0"/>
                                  <a:cs typeface="Arial" panose="020B0604020202020204" pitchFamily="34" charset="0"/>
                                </a:rPr>
                                <m:t>′</m:t>
                              </m:r>
                            </m:sup>
                          </m:sSup>
                        </m:e>
                        <m:sup>
                          <m:r>
                            <a:rPr lang="en-US" altLang="ko-KR" sz="1200" b="0" i="1" smtClean="0">
                              <a:solidFill>
                                <a:schemeClr val="tx1"/>
                              </a:solidFill>
                              <a:latin typeface="Cambria Math" panose="02040503050406030204" pitchFamily="18" charset="0"/>
                              <a:cs typeface="Arial" panose="020B0604020202020204" pitchFamily="34" charset="0"/>
                            </a:rPr>
                            <m:t>2</m:t>
                          </m:r>
                        </m:sup>
                      </m:sSup>
                      <m:sSub>
                        <m:sSubPr>
                          <m:ctrlPr>
                            <a:rPr lang="en-US" altLang="ko-KR" sz="1200" i="1" smtClean="0">
                              <a:solidFill>
                                <a:schemeClr val="tx1"/>
                              </a:solidFill>
                              <a:latin typeface="Cambria Math" panose="02040503050406030204" pitchFamily="18" charset="0"/>
                              <a:cs typeface="Arial" panose="020B0604020202020204" pitchFamily="34" charset="0"/>
                            </a:rPr>
                          </m:ctrlPr>
                        </m:sSubPr>
                        <m:e>
                          <m:r>
                            <a:rPr lang="en-US" altLang="ko-KR" sz="1200" b="0" i="1" smtClean="0">
                              <a:solidFill>
                                <a:schemeClr val="tx1"/>
                              </a:solidFill>
                              <a:latin typeface="Cambria Math" panose="02040503050406030204" pitchFamily="18" charset="0"/>
                              <a:cs typeface="Arial" panose="020B0604020202020204" pitchFamily="34" charset="0"/>
                            </a:rPr>
                            <m:t>𝑆</m:t>
                          </m:r>
                        </m:e>
                        <m:sub>
                          <m:r>
                            <a:rPr lang="en-US" altLang="ko-KR" sz="1200" b="0" i="1" smtClean="0">
                              <a:solidFill>
                                <a:schemeClr val="tx1"/>
                              </a:solidFill>
                              <a:latin typeface="Cambria Math" panose="02040503050406030204" pitchFamily="18" charset="0"/>
                              <a:cs typeface="Arial" panose="020B0604020202020204" pitchFamily="34" charset="0"/>
                            </a:rPr>
                            <m:t>𝜌</m:t>
                          </m:r>
                        </m:sub>
                      </m:sSub>
                      <m:d>
                        <m:dPr>
                          <m:ctrlPr>
                            <a:rPr lang="en-US" altLang="ko-KR" sz="1200" i="1" smtClean="0">
                              <a:solidFill>
                                <a:schemeClr val="tx1"/>
                              </a:solidFill>
                              <a:latin typeface="Cambria Math" panose="02040503050406030204" pitchFamily="18" charset="0"/>
                              <a:cs typeface="Arial" panose="020B0604020202020204" pitchFamily="34" charset="0"/>
                            </a:rPr>
                          </m:ctrlPr>
                        </m:dPr>
                        <m:e>
                          <m:sSup>
                            <m:sSupPr>
                              <m:ctrlPr>
                                <a:rPr lang="en-US" altLang="ko-KR" sz="1200" i="1" smtClean="0">
                                  <a:solidFill>
                                    <a:schemeClr val="tx1"/>
                                  </a:solidFill>
                                  <a:latin typeface="Cambria Math" panose="02040503050406030204" pitchFamily="18" charset="0"/>
                                  <a:cs typeface="Arial" panose="020B0604020202020204" pitchFamily="34" charset="0"/>
                                </a:rPr>
                              </m:ctrlPr>
                            </m:sSupPr>
                            <m:e>
                              <m:r>
                                <a:rPr lang="en-US" altLang="ko-KR" sz="1200" b="0" i="1" smtClean="0">
                                  <a:solidFill>
                                    <a:schemeClr val="tx1"/>
                                  </a:solidFill>
                                  <a:latin typeface="Cambria Math" panose="02040503050406030204" pitchFamily="18" charset="0"/>
                                  <a:cs typeface="Arial" panose="020B0604020202020204" pitchFamily="34" charset="0"/>
                                </a:rPr>
                                <m:t>𝑟</m:t>
                              </m:r>
                            </m:e>
                            <m:sup>
                              <m:r>
                                <a:rPr lang="en-US" altLang="ko-KR" sz="1200" b="0" i="1" smtClean="0">
                                  <a:solidFill>
                                    <a:schemeClr val="tx1"/>
                                  </a:solidFill>
                                  <a:latin typeface="Cambria Math" panose="02040503050406030204" pitchFamily="18" charset="0"/>
                                  <a:cs typeface="Arial" panose="020B0604020202020204" pitchFamily="34" charset="0"/>
                                </a:rPr>
                                <m:t>′</m:t>
                              </m:r>
                            </m:sup>
                          </m:sSup>
                          <m:r>
                            <a:rPr lang="en-US" altLang="ko-KR" sz="1200" b="0" i="1" smtClean="0">
                              <a:solidFill>
                                <a:schemeClr val="tx1"/>
                              </a:solidFill>
                              <a:latin typeface="Cambria Math" panose="02040503050406030204" pitchFamily="18" charset="0"/>
                              <a:cs typeface="Arial" panose="020B0604020202020204" pitchFamily="34" charset="0"/>
                            </a:rPr>
                            <m:t>,</m:t>
                          </m:r>
                          <m:sSup>
                            <m:sSupPr>
                              <m:ctrlPr>
                                <a:rPr lang="en-US" altLang="ko-KR" sz="1200" i="1" smtClean="0">
                                  <a:solidFill>
                                    <a:schemeClr val="tx1"/>
                                  </a:solidFill>
                                  <a:latin typeface="Cambria Math" panose="02040503050406030204" pitchFamily="18" charset="0"/>
                                  <a:cs typeface="Arial" panose="020B0604020202020204" pitchFamily="34" charset="0"/>
                                </a:rPr>
                              </m:ctrlPr>
                            </m:sSupPr>
                            <m:e>
                              <m:r>
                                <a:rPr lang="en-US" altLang="ko-KR" sz="1200" b="0" i="1" smtClean="0">
                                  <a:solidFill>
                                    <a:schemeClr val="tx1"/>
                                  </a:solidFill>
                                  <a:latin typeface="Cambria Math" panose="02040503050406030204" pitchFamily="18" charset="0"/>
                                  <a:cs typeface="Arial" panose="020B0604020202020204" pitchFamily="34" charset="0"/>
                                </a:rPr>
                                <m:t>𝜇</m:t>
                              </m:r>
                            </m:e>
                            <m:sup>
                              <m:r>
                                <a:rPr lang="en-US" altLang="ko-KR" sz="1200" b="0" i="1" smtClean="0">
                                  <a:solidFill>
                                    <a:schemeClr val="tx1"/>
                                  </a:solidFill>
                                  <a:latin typeface="Cambria Math" panose="02040503050406030204" pitchFamily="18" charset="0"/>
                                  <a:cs typeface="Arial" panose="020B0604020202020204" pitchFamily="34" charset="0"/>
                                </a:rPr>
                                <m:t>′</m:t>
                              </m:r>
                            </m:sup>
                          </m:sSup>
                        </m:e>
                      </m:d>
                      <m:f>
                        <m:fPr>
                          <m:ctrlPr>
                            <a:rPr lang="en-US" altLang="ko-KR" sz="1200" i="1" smtClean="0">
                              <a:solidFill>
                                <a:schemeClr val="tx1"/>
                              </a:solidFill>
                              <a:latin typeface="Cambria Math" panose="02040503050406030204" pitchFamily="18" charset="0"/>
                              <a:cs typeface="Arial" panose="020B0604020202020204" pitchFamily="34" charset="0"/>
                            </a:rPr>
                          </m:ctrlPr>
                        </m:fPr>
                        <m:num>
                          <m:r>
                            <a:rPr lang="en-US" altLang="ko-KR" sz="1200" b="0" i="1" smtClean="0">
                              <a:solidFill>
                                <a:schemeClr val="tx1"/>
                              </a:solidFill>
                              <a:latin typeface="Cambria Math" panose="02040503050406030204" pitchFamily="18" charset="0"/>
                              <a:cs typeface="Arial" panose="020B0604020202020204" pitchFamily="34" charset="0"/>
                            </a:rPr>
                            <m:t>1</m:t>
                          </m:r>
                        </m:num>
                        <m:den>
                          <m:d>
                            <m:dPr>
                              <m:begChr m:val="|"/>
                              <m:endChr m:val="|"/>
                              <m:ctrlPr>
                                <a:rPr lang="en-US" altLang="ko-KR" sz="1200" i="1" smtClean="0">
                                  <a:solidFill>
                                    <a:schemeClr val="tx1"/>
                                  </a:solidFill>
                                  <a:latin typeface="Cambria Math" panose="02040503050406030204" pitchFamily="18" charset="0"/>
                                  <a:cs typeface="Arial" panose="020B0604020202020204" pitchFamily="34" charset="0"/>
                                </a:rPr>
                              </m:ctrlPr>
                            </m:dPr>
                            <m:e>
                              <m:r>
                                <a:rPr lang="en-US" altLang="ko-KR" sz="1200" b="0" i="1" smtClean="0">
                                  <a:solidFill>
                                    <a:schemeClr val="tx1"/>
                                  </a:solidFill>
                                  <a:latin typeface="Cambria Math" panose="02040503050406030204" pitchFamily="18" charset="0"/>
                                  <a:cs typeface="Arial" panose="020B0604020202020204" pitchFamily="34" charset="0"/>
                                </a:rPr>
                                <m:t>𝑟</m:t>
                              </m:r>
                              <m:r>
                                <a:rPr lang="en-US" altLang="ko-KR" sz="1200" b="0" i="1" smtClean="0">
                                  <a:solidFill>
                                    <a:schemeClr val="tx1"/>
                                  </a:solidFill>
                                  <a:latin typeface="Cambria Math" panose="02040503050406030204" pitchFamily="18" charset="0"/>
                                  <a:cs typeface="Arial" panose="020B0604020202020204" pitchFamily="34" charset="0"/>
                                </a:rPr>
                                <m:t>−</m:t>
                              </m:r>
                              <m:sSup>
                                <m:sSupPr>
                                  <m:ctrlPr>
                                    <a:rPr lang="en-US" altLang="ko-KR" sz="1200" i="1" smtClean="0">
                                      <a:solidFill>
                                        <a:schemeClr val="tx1"/>
                                      </a:solidFill>
                                      <a:latin typeface="Cambria Math" panose="02040503050406030204" pitchFamily="18" charset="0"/>
                                      <a:cs typeface="Arial" panose="020B0604020202020204" pitchFamily="34" charset="0"/>
                                    </a:rPr>
                                  </m:ctrlPr>
                                </m:sSupPr>
                                <m:e>
                                  <m:r>
                                    <a:rPr lang="en-US" altLang="ko-KR" sz="1200" b="0" i="1" smtClean="0">
                                      <a:solidFill>
                                        <a:schemeClr val="tx1"/>
                                      </a:solidFill>
                                      <a:latin typeface="Cambria Math" panose="02040503050406030204" pitchFamily="18" charset="0"/>
                                      <a:cs typeface="Arial" panose="020B0604020202020204" pitchFamily="34" charset="0"/>
                                    </a:rPr>
                                    <m:t>𝑟</m:t>
                                  </m:r>
                                </m:e>
                                <m:sup>
                                  <m:r>
                                    <a:rPr lang="en-US" altLang="ko-KR" sz="1200" b="0" i="1" smtClean="0">
                                      <a:solidFill>
                                        <a:schemeClr val="tx1"/>
                                      </a:solidFill>
                                      <a:latin typeface="Cambria Math" panose="02040503050406030204" pitchFamily="18" charset="0"/>
                                      <a:cs typeface="Arial" panose="020B0604020202020204" pitchFamily="34" charset="0"/>
                                    </a:rPr>
                                    <m:t>′</m:t>
                                  </m:r>
                                </m:sup>
                              </m:sSup>
                            </m:e>
                          </m:d>
                        </m:den>
                      </m:f>
                    </m:oMath>
                  </m:oMathPara>
                </a14:m>
                <a:endParaRPr lang="en-US" altLang="ko-KR" sz="1200" dirty="0">
                  <a:solidFill>
                    <a:schemeClr val="tx1"/>
                  </a:solidFill>
                  <a:latin typeface="Arial" panose="020B06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D4C56DC8-2B68-C4D4-E40D-95B081B04BF4}"/>
                  </a:ext>
                </a:extLst>
              </p:cNvPr>
              <p:cNvSpPr txBox="1">
                <a:spLocks noRot="1" noChangeAspect="1" noMove="1" noResize="1" noEditPoints="1" noAdjustHandles="1" noChangeArrowheads="1" noChangeShapeType="1" noTextEdit="1"/>
              </p:cNvSpPr>
              <p:nvPr/>
            </p:nvSpPr>
            <p:spPr>
              <a:xfrm>
                <a:off x="5206197" y="2028878"/>
                <a:ext cx="3872082" cy="507575"/>
              </a:xfrm>
              <a:prstGeom prst="rect">
                <a:avLst/>
              </a:prstGeom>
              <a:blipFill>
                <a:blip r:embed="rId8"/>
                <a:stretch>
                  <a:fillRect t="-142169" b="-214458"/>
                </a:stretch>
              </a:blipFill>
            </p:spPr>
            <p:txBody>
              <a:bodyPr/>
              <a:lstStyle/>
              <a:p>
                <a:r>
                  <a:rPr lang="ko-KR" altLang="en-US">
                    <a:noFill/>
                  </a:rPr>
                  <a:t> </a:t>
                </a:r>
              </a:p>
            </p:txBody>
          </p:sp>
        </mc:Fallback>
      </mc:AlternateContent>
      <p:sp>
        <p:nvSpPr>
          <p:cNvPr id="18" name="폭발: 8pt 17">
            <a:extLst>
              <a:ext uri="{FF2B5EF4-FFF2-40B4-BE49-F238E27FC236}">
                <a16:creationId xmlns:a16="http://schemas.microsoft.com/office/drawing/2014/main" id="{F9EEDB68-B52B-DA14-568E-7C4A6A785796}"/>
              </a:ext>
            </a:extLst>
          </p:cNvPr>
          <p:cNvSpPr/>
          <p:nvPr/>
        </p:nvSpPr>
        <p:spPr>
          <a:xfrm>
            <a:off x="6332795" y="2841353"/>
            <a:ext cx="653125" cy="653125"/>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TextBox 18">
            <a:extLst>
              <a:ext uri="{FF2B5EF4-FFF2-40B4-BE49-F238E27FC236}">
                <a16:creationId xmlns:a16="http://schemas.microsoft.com/office/drawing/2014/main" id="{95AE889A-B84F-4365-E05B-64FB87FACEC0}"/>
              </a:ext>
            </a:extLst>
          </p:cNvPr>
          <p:cNvSpPr txBox="1"/>
          <p:nvPr/>
        </p:nvSpPr>
        <p:spPr>
          <a:xfrm>
            <a:off x="6748967" y="3157013"/>
            <a:ext cx="2272483" cy="1200329"/>
          </a:xfrm>
          <a:prstGeom prst="rect">
            <a:avLst/>
          </a:prstGeom>
          <a:noFill/>
          <a:ln w="38100">
            <a:solidFill>
              <a:srgbClr val="FF0000"/>
            </a:solidFill>
            <a:prstDash val="sysDash"/>
          </a:ln>
        </p:spPr>
        <p:txBody>
          <a:bodyPr wrap="square" rtlCol="0">
            <a:spAutoFit/>
          </a:bodyPr>
          <a:lstStyle/>
          <a:p>
            <a:r>
              <a:rPr lang="en-US" altLang="ko-KR" dirty="0">
                <a:latin typeface="Arial" panose="020B0604020202020204" pitchFamily="34" charset="0"/>
                <a:cs typeface="Arial" panose="020B0604020202020204" pitchFamily="34" charset="0"/>
              </a:rPr>
              <a:t> Metric potential can be solved same way with HSCF method using integral form.</a:t>
            </a:r>
            <a:endParaRPr lang="ko-KR" alt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D9C0273-30BF-4C59-A8E9-473F2ED4ECD2}"/>
              </a:ext>
            </a:extLst>
          </p:cNvPr>
          <p:cNvSpPr txBox="1"/>
          <p:nvPr/>
        </p:nvSpPr>
        <p:spPr>
          <a:xfrm>
            <a:off x="6886073" y="2789662"/>
            <a:ext cx="1736675" cy="338554"/>
          </a:xfrm>
          <a:prstGeom prst="rect">
            <a:avLst/>
          </a:prstGeom>
          <a:noFill/>
        </p:spPr>
        <p:txBody>
          <a:bodyPr wrap="square" rtlCol="0">
            <a:spAutoFit/>
          </a:bodyPr>
          <a:lstStyle/>
          <a:p>
            <a:r>
              <a:rPr lang="en-US" altLang="ko-KR" sz="1600" dirty="0">
                <a:solidFill>
                  <a:srgbClr val="FF0000"/>
                </a:solidFill>
                <a:latin typeface="Arial" panose="020B0604020202020204" pitchFamily="34" charset="0"/>
                <a:cs typeface="Arial" panose="020B0604020202020204" pitchFamily="34" charset="0"/>
              </a:rPr>
              <a:t>Key Points !</a:t>
            </a:r>
            <a:endParaRPr lang="ko-KR" altLang="en-US" sz="1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6594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BE56C8-C789-678E-E177-2F4BCEDBF502}"/>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D3368F28-B07E-664C-AFF3-DC6F0CCE7721}"/>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DDF64313-2319-B738-3BB9-0BF8EE52C146}"/>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EEB89F07-7530-F1A9-BF8E-446A8B51F8BE}"/>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98D65ECE-4F0D-566B-3E7C-06A1B6D7587D}"/>
              </a:ext>
            </a:extLst>
          </p:cNvPr>
          <p:cNvSpPr txBox="1"/>
          <p:nvPr/>
        </p:nvSpPr>
        <p:spPr>
          <a:xfrm>
            <a:off x="8789033" y="6336269"/>
            <a:ext cx="473285"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17</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33BBD3B1-4255-7E25-759E-3D3C49C39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A9FC3FCD-050A-633B-F0D1-84FB49A55FEB}"/>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48F8CABE-EB8C-79C4-DAEA-AA3F56390D0E}"/>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973C5C0D-5F7D-34FD-F333-224FE9A5B72C}"/>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7D7D0866-DD3A-D053-E88F-D2F6F1D899EF}"/>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1B3EB3C5-3613-0787-462C-D5112CB8D320}"/>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ACAD8523-F78E-B4C8-CB65-0478867C5707}"/>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27C90F35-951E-5C3A-58EA-23E91E76217B}"/>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27BE187A-F92B-44DA-8C5E-7B5A808816FD}"/>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6129CCB2-403E-14A2-16AA-28EF32223A01}"/>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57D87C12-D258-2CAA-6737-87C9D2812A25}"/>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DE3568F9-F2B6-AFA8-A0DC-AFAC1809184C}"/>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ACA56926-AB56-E029-3B10-8A233B38BF01}"/>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A1F5BB69-5398-BF6C-54F4-506D561C7191}"/>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22CCF7C7-2C65-1D50-3585-5CA0E95216E1}"/>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3A0D8904-226A-0102-0E9E-C45D92DF2194}"/>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CF45147E-50B8-5232-DF9E-E1F8B76E24EC}"/>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677AE8F3-95B0-B68C-E6FC-EE4B6BD76DBC}"/>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8ED7FC8F-7F2B-186D-B84B-073EAE408357}"/>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401EE17E-A8B1-2568-121C-4A8917AA6F45}"/>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4B985BB9-64A1-D37D-BB52-C77B17BE2327}"/>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50291423-779B-6CA1-6006-E901C9756D4A}"/>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87367690-6C19-7590-7AF0-5FAC1004DA15}"/>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49D79A94-80A6-9B97-A665-EB82B6F0BA0C}"/>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F86BECF0-7C58-B6ED-9C45-136307D77BF9}"/>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1D1A3E1A-EB08-7B3F-AB73-F8EC08C2C053}"/>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380CBA35-F57A-08E5-CCE4-F1B2109EDA41}"/>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1BF89EDB-840C-27E3-3ADC-AD94C2A84E3B}"/>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5D926E23-AEBB-4012-A8EC-89C39BD94227}"/>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82CB0F09-2539-1133-2572-40F481149CF2}"/>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31B82D87-33FE-C41C-661E-D82DD6FD422E}"/>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FAF9E66E-E0FB-9478-04B3-D35B9BC20EA9}"/>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0C48BFEA-8F77-6B00-CBBE-76A74A73BC18}"/>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6C4C9379-67E9-212D-7357-1C4961DA599B}"/>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DF8989A3-049B-C2E7-C93E-C531371E5323}"/>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43E04D54-56C8-DCDE-6601-DFBDC06A143C}"/>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3F786ACC-E061-367C-C8BB-B7B0A5DE4B59}"/>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2781AFAB-F3BB-E73B-1A6C-73EF1D9C9BA9}"/>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18B1359C-0186-AF0A-07BF-01C564F72ADF}"/>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F1E7965B-7892-D10D-2CA9-C7828AB93478}"/>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FB8E64D0-B6CD-A451-E281-3220AA7807BA}"/>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9974B7E5-2B53-6D32-9AC8-1DED19CC3F16}"/>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280B507F-F8F1-FEA1-5C23-10760379A691}"/>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C174D4B5-52CB-AC8E-C427-6AB9E061DBAC}"/>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BC35930F-55D2-E325-37EC-71F5BE5FF12D}"/>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F06D111C-653E-CAA6-C889-E78687F9D6F7}"/>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3FEA1E84-2E4B-85A2-1993-9F3BA07BD027}"/>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BBB1BF75-D94E-8CA4-6AC1-BE31CD317EA7}"/>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F657F70B-79E9-3C25-6A8A-D03611DF69C9}"/>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BB9874D4-A0A4-E9B8-E908-E4FE83BB8394}"/>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57335C4D-A913-8A86-6739-7B4B22FCF9B2}"/>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D7FF8738-3A21-759A-978F-DB44E93BA489}"/>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6AFE5DF2-2AD7-B5F8-DA22-2F4E219A5C74}"/>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E945717C-4601-1D29-0656-BD27EB4CE863}"/>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B3B0B44B-6A82-9949-EF35-33B43115401E}"/>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AD195FDF-1809-CEEA-ED66-B7DD0212628A}"/>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B652D501-478E-49D7-2660-B1DA481F148E}"/>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E4BEE315-0AB6-BFE1-4BA8-5C48B974011C}"/>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DCEC2F74-0867-44D7-748B-7F1D9A5B2768}"/>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73" name="화살표: 아래쪽 72">
            <a:extLst>
              <a:ext uri="{FF2B5EF4-FFF2-40B4-BE49-F238E27FC236}">
                <a16:creationId xmlns:a16="http://schemas.microsoft.com/office/drawing/2014/main" id="{81AB2499-823E-50B6-F8AD-3D90E21B3A95}"/>
              </a:ext>
            </a:extLst>
          </p:cNvPr>
          <p:cNvSpPr/>
          <p:nvPr/>
        </p:nvSpPr>
        <p:spPr>
          <a:xfrm>
            <a:off x="7364352" y="4300336"/>
            <a:ext cx="431728" cy="334202"/>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E3A0523-2CB1-B05A-8D7E-0E550F1CB74C}"/>
              </a:ext>
            </a:extLst>
          </p:cNvPr>
          <p:cNvSpPr txBox="1"/>
          <p:nvPr/>
        </p:nvSpPr>
        <p:spPr>
          <a:xfrm>
            <a:off x="220587" y="799861"/>
            <a:ext cx="5513463" cy="369332"/>
          </a:xfrm>
          <a:prstGeom prst="rect">
            <a:avLst/>
          </a:prstGeom>
          <a:noFill/>
        </p:spPr>
        <p:txBody>
          <a:bodyPr wrap="square" rtlCol="0">
            <a:spAutoFit/>
          </a:bodyPr>
          <a:lstStyle/>
          <a:p>
            <a:r>
              <a:rPr lang="en-US" altLang="ko-KR" b="1" dirty="0">
                <a:latin typeface="Arial" panose="020B0604020202020204" pitchFamily="34" charset="0"/>
                <a:ea typeface="맑은 고딕" panose="020B0503020000020004" pitchFamily="50" charset="-127"/>
                <a:cs typeface="Arial" panose="020B0604020202020204" pitchFamily="34" charset="0"/>
              </a:rPr>
              <a:t>◆ </a:t>
            </a:r>
            <a:r>
              <a:rPr lang="en-US" altLang="ko-KR" b="1" dirty="0">
                <a:latin typeface="Arial" panose="020B0604020202020204" pitchFamily="34" charset="0"/>
                <a:cs typeface="Arial" panose="020B0604020202020204" pitchFamily="34" charset="0"/>
              </a:rPr>
              <a:t>Tolman-Oppenheimer-Volkoff (TOV) E</a:t>
            </a:r>
            <a:r>
              <a:rPr lang="en-US" altLang="ja-JP" b="1" dirty="0">
                <a:latin typeface="Arial" panose="020B0604020202020204" pitchFamily="34" charset="0"/>
                <a:cs typeface="Arial" panose="020B0604020202020204" pitchFamily="34" charset="0"/>
              </a:rPr>
              <a:t>quation</a:t>
            </a:r>
            <a:endParaRPr lang="ko-KR" altLang="en-US"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20D8DFF-F102-B5BF-60D7-4FDD96E34CED}"/>
              </a:ext>
            </a:extLst>
          </p:cNvPr>
          <p:cNvSpPr txBox="1"/>
          <p:nvPr/>
        </p:nvSpPr>
        <p:spPr>
          <a:xfrm>
            <a:off x="431248" y="1236765"/>
            <a:ext cx="2824908"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Einstein</a:t>
            </a:r>
            <a:r>
              <a:rPr lang="ja-JP" altLang="en-US" b="1"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Equation</a:t>
            </a:r>
            <a:endParaRPr lang="ko-KR" alt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44BBC60-322A-14C0-F842-B1D4AA4626A7}"/>
                  </a:ext>
                </a:extLst>
              </p:cNvPr>
              <p:cNvSpPr txBox="1"/>
              <p:nvPr/>
            </p:nvSpPr>
            <p:spPr>
              <a:xfrm>
                <a:off x="431248" y="3688128"/>
                <a:ext cx="4657174" cy="148457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sty m:val="p"/>
                        </m:rPr>
                        <a:rPr lang="en-US" altLang="ko-KR" sz="1600" b="0" i="1" smtClean="0">
                          <a:solidFill>
                            <a:schemeClr val="tx1"/>
                          </a:solidFill>
                          <a:latin typeface="Cambria Math" panose="02040503050406030204" pitchFamily="18" charset="0"/>
                        </a:rPr>
                        <m:t>Δ</m:t>
                      </m:r>
                      <m:d>
                        <m:dPr>
                          <m:begChr m:val="["/>
                          <m:endChr m:val="]"/>
                          <m:ctrlPr>
                            <a:rPr lang="en-US" altLang="ko-KR" sz="1600" b="0" i="1" smtClean="0">
                              <a:solidFill>
                                <a:schemeClr val="tx1"/>
                              </a:solidFill>
                              <a:latin typeface="Cambria Math" panose="02040503050406030204" pitchFamily="18" charset="0"/>
                            </a:rPr>
                          </m:ctrlPr>
                        </m:dPr>
                        <m:e>
                          <m:r>
                            <a:rPr lang="en-US" altLang="ko-KR" sz="1600" b="0" i="1" smtClean="0">
                              <a:solidFill>
                                <a:schemeClr val="tx1"/>
                              </a:solidFill>
                              <a:latin typeface="Cambria Math" panose="02040503050406030204" pitchFamily="18" charset="0"/>
                            </a:rPr>
                            <m:t>𝜌</m:t>
                          </m:r>
                          <m:sSup>
                            <m:sSupPr>
                              <m:ctrlPr>
                                <a:rPr lang="en-US" altLang="ko-KR" sz="1600" b="0" i="1" smtClean="0">
                                  <a:solidFill>
                                    <a:schemeClr val="tx1"/>
                                  </a:solidFill>
                                  <a:latin typeface="Cambria Math" panose="02040503050406030204" pitchFamily="18" charset="0"/>
                                </a:rPr>
                              </m:ctrlPr>
                            </m:sSupPr>
                            <m:e>
                              <m:r>
                                <a:rPr lang="en-US" altLang="ko-KR" sz="1600" b="0" i="1" smtClean="0">
                                  <a:solidFill>
                                    <a:schemeClr val="tx1"/>
                                  </a:solidFill>
                                  <a:latin typeface="Cambria Math" panose="02040503050406030204" pitchFamily="18" charset="0"/>
                                </a:rPr>
                                <m:t>𝑒</m:t>
                              </m:r>
                            </m:e>
                            <m:sup>
                              <m:r>
                                <a:rPr lang="en-US" altLang="ko-KR" sz="1600" b="0" i="1" smtClean="0">
                                  <a:solidFill>
                                    <a:schemeClr val="tx1"/>
                                  </a:solidFill>
                                  <a:latin typeface="Cambria Math" panose="02040503050406030204" pitchFamily="18" charset="0"/>
                                </a:rPr>
                                <m:t>𝛾</m:t>
                              </m:r>
                              <m:r>
                                <a:rPr lang="en-US" altLang="ko-KR" sz="1600" b="0" i="1" smtClean="0">
                                  <a:solidFill>
                                    <a:schemeClr val="tx1"/>
                                  </a:solidFill>
                                  <a:latin typeface="Cambria Math" panose="02040503050406030204" pitchFamily="18" charset="0"/>
                                </a:rPr>
                                <m:t>/2</m:t>
                              </m:r>
                            </m:sup>
                          </m:sSup>
                        </m:e>
                      </m:d>
                      <m:r>
                        <a:rPr lang="en-US" altLang="ko-KR" sz="1600" b="0" i="1" smtClean="0">
                          <a:solidFill>
                            <a:schemeClr val="tx1"/>
                          </a:solidFill>
                          <a:latin typeface="Cambria Math" panose="02040503050406030204" pitchFamily="18" charset="0"/>
                        </a:rPr>
                        <m:t>=</m:t>
                      </m:r>
                      <m:sSub>
                        <m:sSubPr>
                          <m:ctrlPr>
                            <a:rPr lang="en-US" altLang="ko-KR" sz="1600" b="0" i="1" smtClean="0">
                              <a:solidFill>
                                <a:schemeClr val="tx1"/>
                              </a:solidFill>
                              <a:latin typeface="Cambria Math" panose="02040503050406030204" pitchFamily="18" charset="0"/>
                            </a:rPr>
                          </m:ctrlPr>
                        </m:sSubPr>
                        <m:e>
                          <m:r>
                            <a:rPr lang="en-US" altLang="ko-KR" sz="1600" b="0" i="1" smtClean="0">
                              <a:solidFill>
                                <a:schemeClr val="tx1"/>
                              </a:solidFill>
                              <a:latin typeface="Cambria Math" panose="02040503050406030204" pitchFamily="18" charset="0"/>
                            </a:rPr>
                            <m:t>𝑆</m:t>
                          </m:r>
                        </m:e>
                        <m:sub>
                          <m:r>
                            <a:rPr lang="en-US" altLang="ko-KR" sz="1600" b="0" i="1" smtClean="0">
                              <a:solidFill>
                                <a:schemeClr val="tx1"/>
                              </a:solidFill>
                              <a:latin typeface="Cambria Math" panose="02040503050406030204" pitchFamily="18" charset="0"/>
                            </a:rPr>
                            <m:t>𝜌</m:t>
                          </m:r>
                        </m:sub>
                      </m:sSub>
                      <m:d>
                        <m:dPr>
                          <m:ctrlPr>
                            <a:rPr lang="en-US" altLang="ko-KR" sz="1600" b="0" i="1" smtClean="0">
                              <a:solidFill>
                                <a:schemeClr val="tx1"/>
                              </a:solidFill>
                              <a:latin typeface="Cambria Math" panose="02040503050406030204" pitchFamily="18" charset="0"/>
                            </a:rPr>
                          </m:ctrlPr>
                        </m:dPr>
                        <m:e>
                          <m:r>
                            <a:rPr lang="en-US" altLang="ko-KR" sz="1600" b="0" i="1" smtClean="0">
                              <a:solidFill>
                                <a:schemeClr val="tx1"/>
                              </a:solidFill>
                              <a:latin typeface="Cambria Math" panose="02040503050406030204" pitchFamily="18" charset="0"/>
                            </a:rPr>
                            <m:t>𝑟</m:t>
                          </m:r>
                          <m:r>
                            <a:rPr lang="en-US" altLang="ko-KR" sz="1600" b="0" i="1" smtClean="0">
                              <a:solidFill>
                                <a:schemeClr val="tx1"/>
                              </a:solidFill>
                              <a:latin typeface="Cambria Math" panose="02040503050406030204" pitchFamily="18" charset="0"/>
                            </a:rPr>
                            <m:t>,</m:t>
                          </m:r>
                          <m:r>
                            <a:rPr lang="en-US" altLang="ko-KR" sz="1600" b="0" i="1" smtClean="0">
                              <a:solidFill>
                                <a:schemeClr val="tx1"/>
                              </a:solidFill>
                              <a:latin typeface="Cambria Math" panose="02040503050406030204" pitchFamily="18" charset="0"/>
                            </a:rPr>
                            <m:t>𝜇</m:t>
                          </m:r>
                        </m:e>
                      </m:d>
                    </m:oMath>
                  </m:oMathPara>
                </a14:m>
                <a:endParaRPr lang="en-US" altLang="ko-KR" sz="1600" b="0" dirty="0">
                  <a:solidFill>
                    <a:schemeClr val="tx1"/>
                  </a:solidFill>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d>
                        <m:dPr>
                          <m:ctrlPr>
                            <a:rPr lang="en-US" altLang="ko-KR" sz="1600" b="0" i="1" smtClean="0">
                              <a:solidFill>
                                <a:schemeClr val="tx1"/>
                              </a:solidFill>
                              <a:latin typeface="Cambria Math" panose="02040503050406030204" pitchFamily="18" charset="0"/>
                            </a:rPr>
                          </m:ctrlPr>
                        </m:dPr>
                        <m:e>
                          <m:r>
                            <m:rPr>
                              <m:sty m:val="p"/>
                            </m:rPr>
                            <a:rPr lang="en-US" altLang="ko-KR" sz="1600" b="0" i="0" smtClean="0">
                              <a:solidFill>
                                <a:schemeClr val="tx1"/>
                              </a:solidFill>
                              <a:latin typeface="Cambria Math" panose="02040503050406030204" pitchFamily="18" charset="0"/>
                            </a:rPr>
                            <m:t>Δ</m:t>
                          </m:r>
                          <m:r>
                            <a:rPr lang="en-US" altLang="ko-KR" sz="1600" b="0" i="1" smtClean="0">
                              <a:solidFill>
                                <a:schemeClr val="tx1"/>
                              </a:solidFill>
                              <a:latin typeface="Cambria Math" panose="02040503050406030204" pitchFamily="18" charset="0"/>
                            </a:rPr>
                            <m:t>+</m:t>
                          </m:r>
                          <m:f>
                            <m:fPr>
                              <m:ctrlPr>
                                <a:rPr lang="en-US" altLang="ko-KR" sz="1600" b="0" i="1" smtClean="0">
                                  <a:solidFill>
                                    <a:schemeClr val="tx1"/>
                                  </a:solidFill>
                                  <a:latin typeface="Cambria Math" panose="02040503050406030204" pitchFamily="18" charset="0"/>
                                </a:rPr>
                              </m:ctrlPr>
                            </m:fPr>
                            <m:num>
                              <m:r>
                                <a:rPr lang="en-US" altLang="ko-KR" sz="1600" b="0" i="1" smtClean="0">
                                  <a:solidFill>
                                    <a:schemeClr val="tx1"/>
                                  </a:solidFill>
                                  <a:latin typeface="Cambria Math" panose="02040503050406030204" pitchFamily="18" charset="0"/>
                                </a:rPr>
                                <m:t>1</m:t>
                              </m:r>
                            </m:num>
                            <m:den>
                              <m:r>
                                <a:rPr lang="en-US" altLang="ko-KR" sz="1600" b="0" i="1" smtClean="0">
                                  <a:solidFill>
                                    <a:schemeClr val="tx1"/>
                                  </a:solidFill>
                                  <a:latin typeface="Cambria Math" panose="02040503050406030204" pitchFamily="18" charset="0"/>
                                </a:rPr>
                                <m:t>𝑟</m:t>
                              </m:r>
                            </m:den>
                          </m:f>
                          <m:f>
                            <m:fPr>
                              <m:ctrlPr>
                                <a:rPr lang="en-US" altLang="ko-KR" sz="1600" b="0" i="1" smtClean="0">
                                  <a:solidFill>
                                    <a:schemeClr val="tx1"/>
                                  </a:solidFill>
                                  <a:latin typeface="Cambria Math" panose="02040503050406030204" pitchFamily="18" charset="0"/>
                                </a:rPr>
                              </m:ctrlPr>
                            </m:fPr>
                            <m:num>
                              <m:r>
                                <a:rPr lang="en-US" altLang="ko-KR" sz="1600" b="0" i="1" smtClean="0">
                                  <a:solidFill>
                                    <a:schemeClr val="tx1"/>
                                  </a:solidFill>
                                  <a:latin typeface="Cambria Math" panose="02040503050406030204" pitchFamily="18" charset="0"/>
                                </a:rPr>
                                <m:t>𝜕</m:t>
                              </m:r>
                            </m:num>
                            <m:den>
                              <m:r>
                                <a:rPr lang="en-US" altLang="ko-KR" sz="1600" b="0" i="1" smtClean="0">
                                  <a:solidFill>
                                    <a:schemeClr val="tx1"/>
                                  </a:solidFill>
                                  <a:latin typeface="Cambria Math" panose="02040503050406030204" pitchFamily="18" charset="0"/>
                                </a:rPr>
                                <m:t>𝜕</m:t>
                              </m:r>
                              <m:r>
                                <a:rPr lang="en-US" altLang="ko-KR" sz="1600" b="0" i="1" smtClean="0">
                                  <a:solidFill>
                                    <a:schemeClr val="tx1"/>
                                  </a:solidFill>
                                  <a:latin typeface="Cambria Math" panose="02040503050406030204" pitchFamily="18" charset="0"/>
                                </a:rPr>
                                <m:t>𝑟</m:t>
                              </m:r>
                            </m:den>
                          </m:f>
                          <m:r>
                            <a:rPr lang="en-US" altLang="ko-KR" sz="1600" b="0" i="1" smtClean="0">
                              <a:solidFill>
                                <a:schemeClr val="tx1"/>
                              </a:solidFill>
                              <a:latin typeface="Cambria Math" panose="02040503050406030204" pitchFamily="18" charset="0"/>
                            </a:rPr>
                            <m:t>−</m:t>
                          </m:r>
                          <m:f>
                            <m:fPr>
                              <m:ctrlPr>
                                <a:rPr lang="en-US" altLang="ko-KR" sz="1600" b="0" i="1" smtClean="0">
                                  <a:solidFill>
                                    <a:schemeClr val="tx1"/>
                                  </a:solidFill>
                                  <a:latin typeface="Cambria Math" panose="02040503050406030204" pitchFamily="18" charset="0"/>
                                </a:rPr>
                              </m:ctrlPr>
                            </m:fPr>
                            <m:num>
                              <m:r>
                                <a:rPr lang="en-US" altLang="ko-KR" sz="1600" b="0" i="1" smtClean="0">
                                  <a:solidFill>
                                    <a:schemeClr val="tx1"/>
                                  </a:solidFill>
                                  <a:latin typeface="Cambria Math" panose="02040503050406030204" pitchFamily="18" charset="0"/>
                                </a:rPr>
                                <m:t>1</m:t>
                              </m:r>
                            </m:num>
                            <m:den>
                              <m:sSup>
                                <m:sSupPr>
                                  <m:ctrlPr>
                                    <a:rPr lang="en-US" altLang="ko-KR" sz="1600" b="0" i="1" smtClean="0">
                                      <a:solidFill>
                                        <a:schemeClr val="tx1"/>
                                      </a:solidFill>
                                      <a:latin typeface="Cambria Math" panose="02040503050406030204" pitchFamily="18" charset="0"/>
                                    </a:rPr>
                                  </m:ctrlPr>
                                </m:sSupPr>
                                <m:e>
                                  <m:r>
                                    <a:rPr lang="en-US" altLang="ko-KR" sz="1600" b="0" i="1" smtClean="0">
                                      <a:solidFill>
                                        <a:schemeClr val="tx1"/>
                                      </a:solidFill>
                                      <a:latin typeface="Cambria Math" panose="02040503050406030204" pitchFamily="18" charset="0"/>
                                    </a:rPr>
                                    <m:t>𝑟</m:t>
                                  </m:r>
                                </m:e>
                                <m:sup>
                                  <m:r>
                                    <a:rPr lang="en-US" altLang="ko-KR" sz="1600" b="0" i="1" smtClean="0">
                                      <a:solidFill>
                                        <a:schemeClr val="tx1"/>
                                      </a:solidFill>
                                      <a:latin typeface="Cambria Math" panose="02040503050406030204" pitchFamily="18" charset="0"/>
                                    </a:rPr>
                                    <m:t>2</m:t>
                                  </m:r>
                                </m:sup>
                              </m:sSup>
                            </m:den>
                          </m:f>
                          <m:r>
                            <a:rPr lang="en-US" altLang="ko-KR" sz="1600" b="0" i="1" smtClean="0">
                              <a:solidFill>
                                <a:schemeClr val="tx1"/>
                              </a:solidFill>
                              <a:latin typeface="Cambria Math" panose="02040503050406030204" pitchFamily="18" charset="0"/>
                            </a:rPr>
                            <m:t>𝜇</m:t>
                          </m:r>
                          <m:f>
                            <m:fPr>
                              <m:ctrlPr>
                                <a:rPr lang="en-US" altLang="ko-KR" sz="1600" b="0" i="1" smtClean="0">
                                  <a:solidFill>
                                    <a:schemeClr val="tx1"/>
                                  </a:solidFill>
                                  <a:latin typeface="Cambria Math" panose="02040503050406030204" pitchFamily="18" charset="0"/>
                                </a:rPr>
                              </m:ctrlPr>
                            </m:fPr>
                            <m:num>
                              <m:r>
                                <a:rPr lang="en-US" altLang="ko-KR" sz="1600" b="0" i="1" smtClean="0">
                                  <a:solidFill>
                                    <a:schemeClr val="tx1"/>
                                  </a:solidFill>
                                  <a:latin typeface="Cambria Math" panose="02040503050406030204" pitchFamily="18" charset="0"/>
                                </a:rPr>
                                <m:t>𝜕</m:t>
                              </m:r>
                            </m:num>
                            <m:den>
                              <m:r>
                                <a:rPr lang="en-US" altLang="ko-KR" sz="1600" b="0" i="1" smtClean="0">
                                  <a:solidFill>
                                    <a:schemeClr val="tx1"/>
                                  </a:solidFill>
                                  <a:latin typeface="Cambria Math" panose="02040503050406030204" pitchFamily="18" charset="0"/>
                                </a:rPr>
                                <m:t>𝜕𝜇</m:t>
                              </m:r>
                            </m:den>
                          </m:f>
                        </m:e>
                      </m:d>
                      <m:r>
                        <a:rPr lang="en-US" altLang="ko-KR" sz="1600" b="0" i="1" smtClean="0">
                          <a:solidFill>
                            <a:schemeClr val="tx1"/>
                          </a:solidFill>
                          <a:latin typeface="Cambria Math" panose="02040503050406030204" pitchFamily="18" charset="0"/>
                        </a:rPr>
                        <m:t>𝛾</m:t>
                      </m:r>
                      <m:sSup>
                        <m:sSupPr>
                          <m:ctrlPr>
                            <a:rPr lang="en-US" altLang="ko-KR" sz="1600" b="0" i="1" smtClean="0">
                              <a:solidFill>
                                <a:schemeClr val="tx1"/>
                              </a:solidFill>
                              <a:latin typeface="Cambria Math" panose="02040503050406030204" pitchFamily="18" charset="0"/>
                            </a:rPr>
                          </m:ctrlPr>
                        </m:sSupPr>
                        <m:e>
                          <m:r>
                            <a:rPr lang="en-US" altLang="ko-KR" sz="1600" b="0" i="1" smtClean="0">
                              <a:solidFill>
                                <a:schemeClr val="tx1"/>
                              </a:solidFill>
                              <a:latin typeface="Cambria Math" panose="02040503050406030204" pitchFamily="18" charset="0"/>
                            </a:rPr>
                            <m:t>𝑒</m:t>
                          </m:r>
                        </m:e>
                        <m:sup>
                          <m:r>
                            <a:rPr lang="en-US" altLang="ko-KR" sz="1600" b="0" i="1" smtClean="0">
                              <a:solidFill>
                                <a:schemeClr val="tx1"/>
                              </a:solidFill>
                              <a:latin typeface="Cambria Math" panose="02040503050406030204" pitchFamily="18" charset="0"/>
                            </a:rPr>
                            <m:t>𝛾</m:t>
                          </m:r>
                          <m:r>
                            <a:rPr lang="en-US" altLang="ko-KR" sz="1600" b="0" i="1" smtClean="0">
                              <a:solidFill>
                                <a:schemeClr val="tx1"/>
                              </a:solidFill>
                              <a:latin typeface="Cambria Math" panose="02040503050406030204" pitchFamily="18" charset="0"/>
                            </a:rPr>
                            <m:t>/2</m:t>
                          </m:r>
                        </m:sup>
                      </m:sSup>
                      <m:r>
                        <a:rPr lang="en-US" altLang="ko-KR" sz="1600" b="0" i="1" smtClean="0">
                          <a:solidFill>
                            <a:schemeClr val="tx1"/>
                          </a:solidFill>
                          <a:latin typeface="Cambria Math" panose="02040503050406030204" pitchFamily="18" charset="0"/>
                        </a:rPr>
                        <m:t>=</m:t>
                      </m:r>
                      <m:sSub>
                        <m:sSubPr>
                          <m:ctrlPr>
                            <a:rPr lang="en-US" altLang="ko-KR" sz="1600" b="0" i="1" smtClean="0">
                              <a:solidFill>
                                <a:schemeClr val="tx1"/>
                              </a:solidFill>
                              <a:latin typeface="Cambria Math" panose="02040503050406030204" pitchFamily="18" charset="0"/>
                            </a:rPr>
                          </m:ctrlPr>
                        </m:sSubPr>
                        <m:e>
                          <m:r>
                            <a:rPr lang="en-US" altLang="ko-KR" sz="1600" b="0" i="1" smtClean="0">
                              <a:solidFill>
                                <a:schemeClr val="tx1"/>
                              </a:solidFill>
                              <a:latin typeface="Cambria Math" panose="02040503050406030204" pitchFamily="18" charset="0"/>
                            </a:rPr>
                            <m:t>𝑆</m:t>
                          </m:r>
                        </m:e>
                        <m:sub>
                          <m:r>
                            <a:rPr lang="en-US" altLang="ko-KR" sz="1600" b="0" i="1" smtClean="0">
                              <a:solidFill>
                                <a:schemeClr val="tx1"/>
                              </a:solidFill>
                              <a:latin typeface="Cambria Math" panose="02040503050406030204" pitchFamily="18" charset="0"/>
                            </a:rPr>
                            <m:t>𝛾</m:t>
                          </m:r>
                        </m:sub>
                      </m:sSub>
                      <m:d>
                        <m:dPr>
                          <m:ctrlPr>
                            <a:rPr lang="en-US" altLang="ko-KR" sz="1600" b="0" i="1" smtClean="0">
                              <a:solidFill>
                                <a:schemeClr val="tx1"/>
                              </a:solidFill>
                              <a:latin typeface="Cambria Math" panose="02040503050406030204" pitchFamily="18" charset="0"/>
                            </a:rPr>
                          </m:ctrlPr>
                        </m:dPr>
                        <m:e>
                          <m:r>
                            <a:rPr lang="en-US" altLang="ko-KR" sz="1600" b="0" i="1" smtClean="0">
                              <a:solidFill>
                                <a:schemeClr val="tx1"/>
                              </a:solidFill>
                              <a:latin typeface="Cambria Math" panose="02040503050406030204" pitchFamily="18" charset="0"/>
                            </a:rPr>
                            <m:t>𝑟</m:t>
                          </m:r>
                          <m:r>
                            <a:rPr lang="en-US" altLang="ko-KR" sz="1600" b="0" i="1" smtClean="0">
                              <a:solidFill>
                                <a:schemeClr val="tx1"/>
                              </a:solidFill>
                              <a:latin typeface="Cambria Math" panose="02040503050406030204" pitchFamily="18" charset="0"/>
                            </a:rPr>
                            <m:t>,</m:t>
                          </m:r>
                          <m:r>
                            <a:rPr lang="en-US" altLang="ko-KR" sz="1600" b="0" i="1" smtClean="0">
                              <a:solidFill>
                                <a:schemeClr val="tx1"/>
                              </a:solidFill>
                              <a:latin typeface="Cambria Math" panose="02040503050406030204" pitchFamily="18" charset="0"/>
                            </a:rPr>
                            <m:t>𝜇</m:t>
                          </m:r>
                        </m:e>
                      </m:d>
                    </m:oMath>
                  </m:oMathPara>
                </a14:m>
                <a:endParaRPr lang="en-US" altLang="ko-KR" sz="1600" b="0" dirty="0">
                  <a:solidFill>
                    <a:schemeClr val="tx1"/>
                  </a:solidFill>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d>
                        <m:dPr>
                          <m:ctrlPr>
                            <a:rPr lang="en-US" altLang="ko-KR" sz="1600" b="0" i="1" smtClean="0">
                              <a:solidFill>
                                <a:schemeClr val="tx1"/>
                              </a:solidFill>
                              <a:latin typeface="Cambria Math" panose="02040503050406030204" pitchFamily="18" charset="0"/>
                            </a:rPr>
                          </m:ctrlPr>
                        </m:dPr>
                        <m:e>
                          <m:r>
                            <m:rPr>
                              <m:sty m:val="p"/>
                            </m:rPr>
                            <a:rPr lang="en-US" altLang="ko-KR" sz="1600" b="0" i="0" smtClean="0">
                              <a:solidFill>
                                <a:schemeClr val="tx1"/>
                              </a:solidFill>
                              <a:latin typeface="Cambria Math" panose="02040503050406030204" pitchFamily="18" charset="0"/>
                            </a:rPr>
                            <m:t>Δ</m:t>
                          </m:r>
                          <m:r>
                            <a:rPr lang="en-US" altLang="ko-KR" sz="1600" b="0" i="1" smtClean="0">
                              <a:solidFill>
                                <a:schemeClr val="tx1"/>
                              </a:solidFill>
                              <a:latin typeface="Cambria Math" panose="02040503050406030204" pitchFamily="18" charset="0"/>
                            </a:rPr>
                            <m:t>+</m:t>
                          </m:r>
                          <m:f>
                            <m:fPr>
                              <m:ctrlPr>
                                <a:rPr lang="en-US" altLang="ko-KR" sz="1600" b="0" i="1" smtClean="0">
                                  <a:solidFill>
                                    <a:schemeClr val="tx1"/>
                                  </a:solidFill>
                                  <a:latin typeface="Cambria Math" panose="02040503050406030204" pitchFamily="18" charset="0"/>
                                </a:rPr>
                              </m:ctrlPr>
                            </m:fPr>
                            <m:num>
                              <m:r>
                                <a:rPr lang="en-US" altLang="ko-KR" sz="1600" b="0" i="1" smtClean="0">
                                  <a:solidFill>
                                    <a:schemeClr val="tx1"/>
                                  </a:solidFill>
                                  <a:latin typeface="Cambria Math" panose="02040503050406030204" pitchFamily="18" charset="0"/>
                                </a:rPr>
                                <m:t>2</m:t>
                              </m:r>
                            </m:num>
                            <m:den>
                              <m:r>
                                <a:rPr lang="en-US" altLang="ko-KR" sz="1600" b="0" i="1" smtClean="0">
                                  <a:solidFill>
                                    <a:schemeClr val="tx1"/>
                                  </a:solidFill>
                                  <a:latin typeface="Cambria Math" panose="02040503050406030204" pitchFamily="18" charset="0"/>
                                </a:rPr>
                                <m:t>𝑟</m:t>
                              </m:r>
                            </m:den>
                          </m:f>
                          <m:f>
                            <m:fPr>
                              <m:ctrlPr>
                                <a:rPr lang="en-US" altLang="ko-KR" sz="1600" b="0" i="1" smtClean="0">
                                  <a:solidFill>
                                    <a:schemeClr val="tx1"/>
                                  </a:solidFill>
                                  <a:latin typeface="Cambria Math" panose="02040503050406030204" pitchFamily="18" charset="0"/>
                                </a:rPr>
                              </m:ctrlPr>
                            </m:fPr>
                            <m:num>
                              <m:r>
                                <a:rPr lang="en-US" altLang="ko-KR" sz="1600" b="0" i="1" smtClean="0">
                                  <a:solidFill>
                                    <a:schemeClr val="tx1"/>
                                  </a:solidFill>
                                  <a:latin typeface="Cambria Math" panose="02040503050406030204" pitchFamily="18" charset="0"/>
                                </a:rPr>
                                <m:t>𝜕</m:t>
                              </m:r>
                            </m:num>
                            <m:den>
                              <m:r>
                                <a:rPr lang="en-US" altLang="ko-KR" sz="1600" b="0" i="1" smtClean="0">
                                  <a:solidFill>
                                    <a:schemeClr val="tx1"/>
                                  </a:solidFill>
                                  <a:latin typeface="Cambria Math" panose="02040503050406030204" pitchFamily="18" charset="0"/>
                                </a:rPr>
                                <m:t>𝜕</m:t>
                              </m:r>
                              <m:r>
                                <a:rPr lang="en-US" altLang="ko-KR" sz="1600" b="0" i="1" smtClean="0">
                                  <a:solidFill>
                                    <a:schemeClr val="tx1"/>
                                  </a:solidFill>
                                  <a:latin typeface="Cambria Math" panose="02040503050406030204" pitchFamily="18" charset="0"/>
                                </a:rPr>
                                <m:t>𝑟</m:t>
                              </m:r>
                            </m:den>
                          </m:f>
                          <m:r>
                            <a:rPr lang="en-US" altLang="ko-KR" sz="1600" b="0" i="1" smtClean="0">
                              <a:solidFill>
                                <a:schemeClr val="tx1"/>
                              </a:solidFill>
                              <a:latin typeface="Cambria Math" panose="02040503050406030204" pitchFamily="18" charset="0"/>
                            </a:rPr>
                            <m:t>−</m:t>
                          </m:r>
                          <m:f>
                            <m:fPr>
                              <m:ctrlPr>
                                <a:rPr lang="en-US" altLang="ko-KR" sz="1600" b="0" i="1" smtClean="0">
                                  <a:solidFill>
                                    <a:schemeClr val="tx1"/>
                                  </a:solidFill>
                                  <a:latin typeface="Cambria Math" panose="02040503050406030204" pitchFamily="18" charset="0"/>
                                </a:rPr>
                              </m:ctrlPr>
                            </m:fPr>
                            <m:num>
                              <m:r>
                                <a:rPr lang="en-US" altLang="ko-KR" sz="1600" b="0" i="1" smtClean="0">
                                  <a:solidFill>
                                    <a:schemeClr val="tx1"/>
                                  </a:solidFill>
                                  <a:latin typeface="Cambria Math" panose="02040503050406030204" pitchFamily="18" charset="0"/>
                                </a:rPr>
                                <m:t>1</m:t>
                              </m:r>
                            </m:num>
                            <m:den>
                              <m:sSup>
                                <m:sSupPr>
                                  <m:ctrlPr>
                                    <a:rPr lang="en-US" altLang="ko-KR" sz="1600" b="0" i="1" smtClean="0">
                                      <a:solidFill>
                                        <a:schemeClr val="tx1"/>
                                      </a:solidFill>
                                      <a:latin typeface="Cambria Math" panose="02040503050406030204" pitchFamily="18" charset="0"/>
                                    </a:rPr>
                                  </m:ctrlPr>
                                </m:sSupPr>
                                <m:e>
                                  <m:r>
                                    <a:rPr lang="en-US" altLang="ko-KR" sz="1600" b="0" i="1" smtClean="0">
                                      <a:solidFill>
                                        <a:schemeClr val="tx1"/>
                                      </a:solidFill>
                                      <a:latin typeface="Cambria Math" panose="02040503050406030204" pitchFamily="18" charset="0"/>
                                    </a:rPr>
                                    <m:t>𝑟</m:t>
                                  </m:r>
                                </m:e>
                                <m:sup>
                                  <m:r>
                                    <a:rPr lang="en-US" altLang="ko-KR" sz="1600" b="0" i="1" smtClean="0">
                                      <a:solidFill>
                                        <a:schemeClr val="tx1"/>
                                      </a:solidFill>
                                      <a:latin typeface="Cambria Math" panose="02040503050406030204" pitchFamily="18" charset="0"/>
                                    </a:rPr>
                                    <m:t>2</m:t>
                                  </m:r>
                                </m:sup>
                              </m:sSup>
                            </m:den>
                          </m:f>
                          <m:r>
                            <a:rPr lang="en-US" altLang="ko-KR" sz="1600" b="0" i="1" smtClean="0">
                              <a:solidFill>
                                <a:schemeClr val="tx1"/>
                              </a:solidFill>
                              <a:latin typeface="Cambria Math" panose="02040503050406030204" pitchFamily="18" charset="0"/>
                            </a:rPr>
                            <m:t>𝜇</m:t>
                          </m:r>
                          <m:f>
                            <m:fPr>
                              <m:ctrlPr>
                                <a:rPr lang="en-US" altLang="ko-KR" sz="1600" b="0" i="1" smtClean="0">
                                  <a:solidFill>
                                    <a:schemeClr val="tx1"/>
                                  </a:solidFill>
                                  <a:latin typeface="Cambria Math" panose="02040503050406030204" pitchFamily="18" charset="0"/>
                                </a:rPr>
                              </m:ctrlPr>
                            </m:fPr>
                            <m:num>
                              <m:r>
                                <a:rPr lang="en-US" altLang="ko-KR" sz="1600" b="0" i="1" smtClean="0">
                                  <a:solidFill>
                                    <a:schemeClr val="tx1"/>
                                  </a:solidFill>
                                  <a:latin typeface="Cambria Math" panose="02040503050406030204" pitchFamily="18" charset="0"/>
                                </a:rPr>
                                <m:t>𝜕</m:t>
                              </m:r>
                            </m:num>
                            <m:den>
                              <m:r>
                                <a:rPr lang="en-US" altLang="ko-KR" sz="1600" b="0" i="1" smtClean="0">
                                  <a:solidFill>
                                    <a:schemeClr val="tx1"/>
                                  </a:solidFill>
                                  <a:latin typeface="Cambria Math" panose="02040503050406030204" pitchFamily="18" charset="0"/>
                                </a:rPr>
                                <m:t>𝜕𝜇</m:t>
                              </m:r>
                            </m:den>
                          </m:f>
                        </m:e>
                      </m:d>
                      <m:r>
                        <a:rPr lang="en-US" altLang="ko-KR" sz="1600" b="0" i="1" smtClean="0">
                          <a:solidFill>
                            <a:schemeClr val="tx1"/>
                          </a:solidFill>
                          <a:latin typeface="Cambria Math" panose="02040503050406030204" pitchFamily="18" charset="0"/>
                        </a:rPr>
                        <m:t>𝜔</m:t>
                      </m:r>
                      <m:sSup>
                        <m:sSupPr>
                          <m:ctrlPr>
                            <a:rPr lang="en-US" altLang="ko-KR" sz="1600" i="1">
                              <a:solidFill>
                                <a:schemeClr val="tx1"/>
                              </a:solidFill>
                              <a:latin typeface="Cambria Math" panose="02040503050406030204" pitchFamily="18" charset="0"/>
                            </a:rPr>
                          </m:ctrlPr>
                        </m:sSupPr>
                        <m:e>
                          <m:r>
                            <a:rPr lang="en-US" altLang="ko-KR" sz="1600" i="1">
                              <a:solidFill>
                                <a:schemeClr val="tx1"/>
                              </a:solidFill>
                              <a:latin typeface="Cambria Math" panose="02040503050406030204" pitchFamily="18" charset="0"/>
                            </a:rPr>
                            <m:t>𝑒</m:t>
                          </m:r>
                        </m:e>
                        <m:sup>
                          <m:r>
                            <a:rPr lang="en-US" altLang="ko-KR" sz="1600" b="0" i="1" smtClean="0">
                              <a:solidFill>
                                <a:schemeClr val="tx1"/>
                              </a:solidFill>
                              <a:latin typeface="Cambria Math" panose="02040503050406030204" pitchFamily="18" charset="0"/>
                            </a:rPr>
                            <m:t>(</m:t>
                          </m:r>
                          <m:r>
                            <a:rPr lang="en-US" altLang="ko-KR" sz="1600" i="1">
                              <a:solidFill>
                                <a:schemeClr val="tx1"/>
                              </a:solidFill>
                              <a:latin typeface="Cambria Math" panose="02040503050406030204" pitchFamily="18" charset="0"/>
                            </a:rPr>
                            <m:t>𝛾</m:t>
                          </m:r>
                          <m:r>
                            <a:rPr lang="en-US" altLang="ko-KR" sz="1600" b="0" i="1" smtClean="0">
                              <a:solidFill>
                                <a:schemeClr val="tx1"/>
                              </a:solidFill>
                              <a:latin typeface="Cambria Math" panose="02040503050406030204" pitchFamily="18" charset="0"/>
                            </a:rPr>
                            <m:t>−2</m:t>
                          </m:r>
                          <m:r>
                            <a:rPr lang="en-US" altLang="ko-KR" sz="1600" b="0" i="1" smtClean="0">
                              <a:solidFill>
                                <a:schemeClr val="tx1"/>
                              </a:solidFill>
                              <a:latin typeface="Cambria Math" panose="02040503050406030204" pitchFamily="18" charset="0"/>
                            </a:rPr>
                            <m:t>𝜌</m:t>
                          </m:r>
                          <m:r>
                            <a:rPr lang="en-US" altLang="ko-KR" sz="1600" b="0" i="1" smtClean="0">
                              <a:solidFill>
                                <a:schemeClr val="tx1"/>
                              </a:solidFill>
                              <a:latin typeface="Cambria Math" panose="02040503050406030204" pitchFamily="18" charset="0"/>
                            </a:rPr>
                            <m:t>)/2</m:t>
                          </m:r>
                        </m:sup>
                      </m:sSup>
                      <m:r>
                        <a:rPr lang="en-US" altLang="ko-KR" sz="1600" b="0" i="1" smtClean="0">
                          <a:solidFill>
                            <a:schemeClr val="tx1"/>
                          </a:solidFill>
                          <a:latin typeface="Cambria Math" panose="02040503050406030204" pitchFamily="18" charset="0"/>
                        </a:rPr>
                        <m:t>=</m:t>
                      </m:r>
                      <m:sSub>
                        <m:sSubPr>
                          <m:ctrlPr>
                            <a:rPr lang="en-US" altLang="ko-KR" sz="1600" b="0" i="1" smtClean="0">
                              <a:solidFill>
                                <a:schemeClr val="tx1"/>
                              </a:solidFill>
                              <a:latin typeface="Cambria Math" panose="02040503050406030204" pitchFamily="18" charset="0"/>
                            </a:rPr>
                          </m:ctrlPr>
                        </m:sSubPr>
                        <m:e>
                          <m:r>
                            <a:rPr lang="en-US" altLang="ko-KR" sz="1600" b="0" i="1" smtClean="0">
                              <a:solidFill>
                                <a:schemeClr val="tx1"/>
                              </a:solidFill>
                              <a:latin typeface="Cambria Math" panose="02040503050406030204" pitchFamily="18" charset="0"/>
                            </a:rPr>
                            <m:t>𝑆</m:t>
                          </m:r>
                        </m:e>
                        <m:sub>
                          <m:r>
                            <a:rPr lang="en-US" altLang="ko-KR" sz="1600" b="0" i="1" smtClean="0">
                              <a:solidFill>
                                <a:schemeClr val="tx1"/>
                              </a:solidFill>
                              <a:latin typeface="Cambria Math" panose="02040503050406030204" pitchFamily="18" charset="0"/>
                            </a:rPr>
                            <m:t>𝜔</m:t>
                          </m:r>
                        </m:sub>
                      </m:sSub>
                      <m:d>
                        <m:dPr>
                          <m:ctrlPr>
                            <a:rPr lang="en-US" altLang="ko-KR" sz="1600" b="0" i="1" smtClean="0">
                              <a:solidFill>
                                <a:schemeClr val="tx1"/>
                              </a:solidFill>
                              <a:latin typeface="Cambria Math" panose="02040503050406030204" pitchFamily="18" charset="0"/>
                            </a:rPr>
                          </m:ctrlPr>
                        </m:dPr>
                        <m:e>
                          <m:r>
                            <a:rPr lang="en-US" altLang="ko-KR" sz="1600" b="0" i="1" smtClean="0">
                              <a:solidFill>
                                <a:schemeClr val="tx1"/>
                              </a:solidFill>
                              <a:latin typeface="Cambria Math" panose="02040503050406030204" pitchFamily="18" charset="0"/>
                            </a:rPr>
                            <m:t>𝑟</m:t>
                          </m:r>
                          <m:r>
                            <a:rPr lang="en-US" altLang="ko-KR" sz="1600" b="0" i="1" smtClean="0">
                              <a:solidFill>
                                <a:schemeClr val="tx1"/>
                              </a:solidFill>
                              <a:latin typeface="Cambria Math" panose="02040503050406030204" pitchFamily="18" charset="0"/>
                            </a:rPr>
                            <m:t>,</m:t>
                          </m:r>
                          <m:r>
                            <a:rPr lang="en-US" altLang="ko-KR" sz="1600" b="0" i="1" smtClean="0">
                              <a:solidFill>
                                <a:schemeClr val="tx1"/>
                              </a:solidFill>
                              <a:latin typeface="Cambria Math" panose="02040503050406030204" pitchFamily="18" charset="0"/>
                            </a:rPr>
                            <m:t>𝜇</m:t>
                          </m:r>
                        </m:e>
                      </m:d>
                    </m:oMath>
                  </m:oMathPara>
                </a14:m>
                <a:endParaRPr lang="en-US" altLang="ko-KR" sz="1600" b="0" dirty="0">
                  <a:solidFill>
                    <a:schemeClr val="tx1"/>
                  </a:solidFill>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844BBC60-322A-14C0-F842-B1D4AA4626A7}"/>
                  </a:ext>
                </a:extLst>
              </p:cNvPr>
              <p:cNvSpPr txBox="1">
                <a:spLocks noRot="1" noChangeAspect="1" noMove="1" noResize="1" noEditPoints="1" noAdjustHandles="1" noChangeArrowheads="1" noChangeShapeType="1" noTextEdit="1"/>
              </p:cNvSpPr>
              <p:nvPr/>
            </p:nvSpPr>
            <p:spPr>
              <a:xfrm>
                <a:off x="431248" y="3688128"/>
                <a:ext cx="4657174" cy="1484574"/>
              </a:xfrm>
              <a:prstGeom prst="rect">
                <a:avLst/>
              </a:prstGeom>
              <a:blipFill>
                <a:blip r:embed="rId4"/>
                <a:stretch>
                  <a:fillRect/>
                </a:stretch>
              </a:blipFill>
            </p:spPr>
            <p:txBody>
              <a:bodyPr/>
              <a:lstStyle/>
              <a:p>
                <a:r>
                  <a:rPr lang="ko-KR" altLang="en-US">
                    <a:noFill/>
                  </a:rPr>
                  <a:t> </a:t>
                </a:r>
              </a:p>
            </p:txBody>
          </p:sp>
        </mc:Fallback>
      </mc:AlternateContent>
      <p:sp>
        <p:nvSpPr>
          <p:cNvPr id="13" name="화살표: 오른쪽 12">
            <a:extLst>
              <a:ext uri="{FF2B5EF4-FFF2-40B4-BE49-F238E27FC236}">
                <a16:creationId xmlns:a16="http://schemas.microsoft.com/office/drawing/2014/main" id="{5DEEFDB6-2C97-24F9-8C89-778DD6F30C70}"/>
              </a:ext>
            </a:extLst>
          </p:cNvPr>
          <p:cNvSpPr/>
          <p:nvPr/>
        </p:nvSpPr>
        <p:spPr>
          <a:xfrm>
            <a:off x="4654378" y="3923716"/>
            <a:ext cx="409575" cy="247650"/>
          </a:xfrm>
          <a:prstGeom prst="righ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94C9BB9-B107-4723-0FB7-9AE10BEA4391}"/>
              </a:ext>
            </a:extLst>
          </p:cNvPr>
          <p:cNvSpPr txBox="1"/>
          <p:nvPr/>
        </p:nvSpPr>
        <p:spPr>
          <a:xfrm>
            <a:off x="6222574" y="1271224"/>
            <a:ext cx="1816897"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TOV </a:t>
            </a:r>
            <a:r>
              <a:rPr lang="en-US" altLang="ja-JP" b="1" dirty="0">
                <a:latin typeface="Arial" panose="020B0604020202020204" pitchFamily="34" charset="0"/>
                <a:cs typeface="Arial" panose="020B0604020202020204" pitchFamily="34" charset="0"/>
              </a:rPr>
              <a:t>Equation</a:t>
            </a:r>
            <a:endParaRPr lang="ko-KR" alt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3C33B17-F64D-157A-2220-0A5D22B29730}"/>
                  </a:ext>
                </a:extLst>
              </p:cNvPr>
              <p:cNvSpPr txBox="1"/>
              <p:nvPr/>
            </p:nvSpPr>
            <p:spPr>
              <a:xfrm>
                <a:off x="5206197" y="3780276"/>
                <a:ext cx="3872082" cy="5075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1200" b="0" i="1" smtClean="0">
                          <a:solidFill>
                            <a:schemeClr val="tx1"/>
                          </a:solidFill>
                          <a:latin typeface="Cambria Math" panose="02040503050406030204" pitchFamily="18" charset="0"/>
                          <a:cs typeface="Arial" panose="020B0604020202020204" pitchFamily="34" charset="0"/>
                        </a:rPr>
                        <m:t>𝜌</m:t>
                      </m:r>
                      <m:r>
                        <a:rPr lang="en-US" altLang="ko-KR" sz="1200" b="0" i="1" smtClean="0">
                          <a:solidFill>
                            <a:schemeClr val="tx1"/>
                          </a:solidFill>
                          <a:latin typeface="Cambria Math" panose="02040503050406030204" pitchFamily="18" charset="0"/>
                          <a:cs typeface="Arial" panose="020B0604020202020204" pitchFamily="34" charset="0"/>
                        </a:rPr>
                        <m:t>=−</m:t>
                      </m:r>
                      <m:f>
                        <m:fPr>
                          <m:ctrlPr>
                            <a:rPr lang="en-US" altLang="ko-KR" sz="1200" i="1" smtClean="0">
                              <a:solidFill>
                                <a:schemeClr val="tx1"/>
                              </a:solidFill>
                              <a:latin typeface="Cambria Math" panose="02040503050406030204" pitchFamily="18" charset="0"/>
                              <a:cs typeface="Arial" panose="020B0604020202020204" pitchFamily="34" charset="0"/>
                            </a:rPr>
                          </m:ctrlPr>
                        </m:fPr>
                        <m:num>
                          <m:r>
                            <a:rPr lang="en-US" altLang="ko-KR" sz="1200" b="0" i="1" smtClean="0">
                              <a:solidFill>
                                <a:schemeClr val="tx1"/>
                              </a:solidFill>
                              <a:latin typeface="Cambria Math" panose="02040503050406030204" pitchFamily="18" charset="0"/>
                              <a:cs typeface="Arial" panose="020B0604020202020204" pitchFamily="34" charset="0"/>
                            </a:rPr>
                            <m:t>1</m:t>
                          </m:r>
                        </m:num>
                        <m:den>
                          <m:r>
                            <a:rPr lang="en-US" altLang="ko-KR" sz="1200" b="0" i="1" smtClean="0">
                              <a:solidFill>
                                <a:schemeClr val="tx1"/>
                              </a:solidFill>
                              <a:latin typeface="Cambria Math" panose="02040503050406030204" pitchFamily="18" charset="0"/>
                              <a:cs typeface="Arial" panose="020B0604020202020204" pitchFamily="34" charset="0"/>
                            </a:rPr>
                            <m:t>4</m:t>
                          </m:r>
                          <m:r>
                            <a:rPr lang="en-US" altLang="ko-KR" sz="1200" b="0" i="1" smtClean="0">
                              <a:solidFill>
                                <a:schemeClr val="tx1"/>
                              </a:solidFill>
                              <a:latin typeface="Cambria Math" panose="02040503050406030204" pitchFamily="18" charset="0"/>
                              <a:cs typeface="Arial" panose="020B0604020202020204" pitchFamily="34" charset="0"/>
                            </a:rPr>
                            <m:t>𝜋</m:t>
                          </m:r>
                        </m:den>
                      </m:f>
                      <m:sSup>
                        <m:sSupPr>
                          <m:ctrlPr>
                            <a:rPr lang="en-US" altLang="ko-KR" sz="1200" i="1" smtClean="0">
                              <a:solidFill>
                                <a:schemeClr val="tx1"/>
                              </a:solidFill>
                              <a:latin typeface="Cambria Math" panose="02040503050406030204" pitchFamily="18" charset="0"/>
                              <a:cs typeface="Arial" panose="020B0604020202020204" pitchFamily="34" charset="0"/>
                            </a:rPr>
                          </m:ctrlPr>
                        </m:sSupPr>
                        <m:e>
                          <m:r>
                            <a:rPr lang="en-US" altLang="ko-KR" sz="1200" b="0" i="1" smtClean="0">
                              <a:solidFill>
                                <a:schemeClr val="tx1"/>
                              </a:solidFill>
                              <a:latin typeface="Cambria Math" panose="02040503050406030204" pitchFamily="18" charset="0"/>
                              <a:cs typeface="Arial" panose="020B0604020202020204" pitchFamily="34" charset="0"/>
                            </a:rPr>
                            <m:t>𝑒</m:t>
                          </m:r>
                        </m:e>
                        <m:sup>
                          <m:r>
                            <a:rPr lang="en-US" altLang="ko-KR" sz="1200" b="0" i="1" smtClean="0">
                              <a:solidFill>
                                <a:schemeClr val="tx1"/>
                              </a:solidFill>
                              <a:latin typeface="Cambria Math" panose="02040503050406030204" pitchFamily="18" charset="0"/>
                              <a:cs typeface="Arial" panose="020B0604020202020204" pitchFamily="34" charset="0"/>
                            </a:rPr>
                            <m:t>−</m:t>
                          </m:r>
                          <m:f>
                            <m:fPr>
                              <m:ctrlPr>
                                <a:rPr lang="en-US" altLang="ko-KR" sz="1200" i="1" smtClean="0">
                                  <a:solidFill>
                                    <a:schemeClr val="tx1"/>
                                  </a:solidFill>
                                  <a:latin typeface="Cambria Math" panose="02040503050406030204" pitchFamily="18" charset="0"/>
                                  <a:cs typeface="Arial" panose="020B0604020202020204" pitchFamily="34" charset="0"/>
                                </a:rPr>
                              </m:ctrlPr>
                            </m:fPr>
                            <m:num>
                              <m:r>
                                <a:rPr lang="en-US" altLang="ko-KR" sz="1200" b="0" i="1" smtClean="0">
                                  <a:solidFill>
                                    <a:schemeClr val="tx1"/>
                                  </a:solidFill>
                                  <a:latin typeface="Cambria Math" panose="02040503050406030204" pitchFamily="18" charset="0"/>
                                  <a:cs typeface="Arial" panose="020B0604020202020204" pitchFamily="34" charset="0"/>
                                </a:rPr>
                                <m:t>𝛾</m:t>
                              </m:r>
                            </m:num>
                            <m:den>
                              <m:r>
                                <a:rPr lang="en-US" altLang="ko-KR" sz="1200" b="0" i="1" smtClean="0">
                                  <a:solidFill>
                                    <a:schemeClr val="tx1"/>
                                  </a:solidFill>
                                  <a:latin typeface="Cambria Math" panose="02040503050406030204" pitchFamily="18" charset="0"/>
                                  <a:cs typeface="Arial" panose="020B0604020202020204" pitchFamily="34" charset="0"/>
                                </a:rPr>
                                <m:t>2</m:t>
                              </m:r>
                            </m:den>
                          </m:f>
                        </m:sup>
                      </m:sSup>
                      <m:nary>
                        <m:naryPr>
                          <m:ctrlPr>
                            <a:rPr lang="en-US" altLang="ko-KR" sz="1200" i="1" smtClean="0">
                              <a:solidFill>
                                <a:schemeClr val="tx1"/>
                              </a:solidFill>
                              <a:latin typeface="Cambria Math" panose="02040503050406030204" pitchFamily="18" charset="0"/>
                              <a:cs typeface="Arial" panose="020B0604020202020204" pitchFamily="34" charset="0"/>
                            </a:rPr>
                          </m:ctrlPr>
                        </m:naryPr>
                        <m:sub>
                          <m:r>
                            <m:rPr>
                              <m:brk m:alnAt="23"/>
                            </m:rPr>
                            <a:rPr lang="en-US" altLang="ko-KR" sz="1200" b="0" i="1" smtClean="0">
                              <a:solidFill>
                                <a:schemeClr val="tx1"/>
                              </a:solidFill>
                              <a:latin typeface="Cambria Math" panose="02040503050406030204" pitchFamily="18" charset="0"/>
                              <a:cs typeface="Arial" panose="020B0604020202020204" pitchFamily="34" charset="0"/>
                            </a:rPr>
                            <m:t>0</m:t>
                          </m:r>
                        </m:sub>
                        <m:sup>
                          <m:r>
                            <a:rPr lang="en-US" altLang="ko-KR" sz="12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up>
                        <m:e>
                          <m:r>
                            <a:rPr lang="en-US" altLang="ko-KR" sz="1200" b="0" i="1" smtClean="0">
                              <a:solidFill>
                                <a:schemeClr val="tx1"/>
                              </a:solidFill>
                              <a:latin typeface="Cambria Math" panose="02040503050406030204" pitchFamily="18" charset="0"/>
                              <a:cs typeface="Arial" panose="020B0604020202020204" pitchFamily="34" charset="0"/>
                            </a:rPr>
                            <m:t>𝑑</m:t>
                          </m:r>
                          <m:sSup>
                            <m:sSupPr>
                              <m:ctrlPr>
                                <a:rPr lang="en-US" altLang="ko-KR" sz="1200" i="1" smtClean="0">
                                  <a:solidFill>
                                    <a:schemeClr val="tx1"/>
                                  </a:solidFill>
                                  <a:latin typeface="Cambria Math" panose="02040503050406030204" pitchFamily="18" charset="0"/>
                                  <a:cs typeface="Arial" panose="020B0604020202020204" pitchFamily="34" charset="0"/>
                                </a:rPr>
                              </m:ctrlPr>
                            </m:sSupPr>
                            <m:e>
                              <m:r>
                                <a:rPr lang="en-US" altLang="ko-KR" sz="1200" b="0" i="1" smtClean="0">
                                  <a:solidFill>
                                    <a:schemeClr val="tx1"/>
                                  </a:solidFill>
                                  <a:latin typeface="Cambria Math" panose="02040503050406030204" pitchFamily="18" charset="0"/>
                                  <a:cs typeface="Arial" panose="020B0604020202020204" pitchFamily="34" charset="0"/>
                                </a:rPr>
                                <m:t>𝑟</m:t>
                              </m:r>
                            </m:e>
                            <m:sup>
                              <m:r>
                                <a:rPr lang="en-US" altLang="ko-KR" sz="1200" b="0" i="1" smtClean="0">
                                  <a:solidFill>
                                    <a:schemeClr val="tx1"/>
                                  </a:solidFill>
                                  <a:latin typeface="Cambria Math" panose="02040503050406030204" pitchFamily="18" charset="0"/>
                                  <a:cs typeface="Arial" panose="020B0604020202020204" pitchFamily="34" charset="0"/>
                                </a:rPr>
                                <m:t>′</m:t>
                              </m:r>
                            </m:sup>
                          </m:sSup>
                        </m:e>
                      </m:nary>
                      <m:nary>
                        <m:naryPr>
                          <m:ctrlPr>
                            <a:rPr lang="en-US" altLang="ko-KR" sz="1200" i="1" smtClean="0">
                              <a:solidFill>
                                <a:schemeClr val="tx1"/>
                              </a:solidFill>
                              <a:latin typeface="Cambria Math" panose="02040503050406030204" pitchFamily="18" charset="0"/>
                              <a:cs typeface="Arial" panose="020B0604020202020204" pitchFamily="34" charset="0"/>
                            </a:rPr>
                          </m:ctrlPr>
                        </m:naryPr>
                        <m:sub>
                          <m:r>
                            <m:rPr>
                              <m:brk m:alnAt="23"/>
                            </m:rPr>
                            <a:rPr lang="en-US" altLang="ko-KR" sz="1200" b="0" i="1" smtClean="0">
                              <a:solidFill>
                                <a:schemeClr val="tx1"/>
                              </a:solidFill>
                              <a:latin typeface="Cambria Math" panose="02040503050406030204" pitchFamily="18" charset="0"/>
                              <a:cs typeface="Arial" panose="020B0604020202020204" pitchFamily="34" charset="0"/>
                            </a:rPr>
                            <m:t>−</m:t>
                          </m:r>
                          <m:r>
                            <a:rPr lang="en-US" altLang="ko-KR" sz="1200" b="0" i="1" smtClean="0">
                              <a:solidFill>
                                <a:schemeClr val="tx1"/>
                              </a:solidFill>
                              <a:latin typeface="Cambria Math" panose="02040503050406030204" pitchFamily="18" charset="0"/>
                              <a:cs typeface="Arial" panose="020B0604020202020204" pitchFamily="34" charset="0"/>
                            </a:rPr>
                            <m:t>1</m:t>
                          </m:r>
                        </m:sub>
                        <m:sup>
                          <m:r>
                            <a:rPr lang="en-US" altLang="ko-KR" sz="1200" b="0" i="1" smtClean="0">
                              <a:solidFill>
                                <a:schemeClr val="tx1"/>
                              </a:solidFill>
                              <a:latin typeface="Cambria Math" panose="02040503050406030204" pitchFamily="18" charset="0"/>
                              <a:cs typeface="Arial" panose="020B0604020202020204" pitchFamily="34" charset="0"/>
                            </a:rPr>
                            <m:t>1</m:t>
                          </m:r>
                        </m:sup>
                        <m:e>
                          <m:r>
                            <a:rPr lang="en-US" altLang="ko-KR" sz="1200" b="0" i="1" smtClean="0">
                              <a:solidFill>
                                <a:schemeClr val="tx1"/>
                              </a:solidFill>
                              <a:latin typeface="Cambria Math" panose="02040503050406030204" pitchFamily="18" charset="0"/>
                              <a:cs typeface="Arial" panose="020B0604020202020204" pitchFamily="34" charset="0"/>
                            </a:rPr>
                            <m:t>𝑑</m:t>
                          </m:r>
                          <m:sSup>
                            <m:sSupPr>
                              <m:ctrlPr>
                                <a:rPr lang="en-US" altLang="ko-KR" sz="1200" i="1" smtClean="0">
                                  <a:solidFill>
                                    <a:schemeClr val="tx1"/>
                                  </a:solidFill>
                                  <a:latin typeface="Cambria Math" panose="02040503050406030204" pitchFamily="18" charset="0"/>
                                  <a:cs typeface="Arial" panose="020B0604020202020204" pitchFamily="34" charset="0"/>
                                </a:rPr>
                              </m:ctrlPr>
                            </m:sSupPr>
                            <m:e>
                              <m:r>
                                <a:rPr lang="en-US" altLang="ko-KR" sz="1200" b="0" i="1" smtClean="0">
                                  <a:solidFill>
                                    <a:schemeClr val="tx1"/>
                                  </a:solidFill>
                                  <a:latin typeface="Cambria Math" panose="02040503050406030204" pitchFamily="18" charset="0"/>
                                  <a:cs typeface="Arial" panose="020B0604020202020204" pitchFamily="34" charset="0"/>
                                </a:rPr>
                                <m:t>𝜇</m:t>
                              </m:r>
                            </m:e>
                            <m:sup>
                              <m:r>
                                <a:rPr lang="en-US" altLang="ko-KR" sz="1200" b="0" i="1" smtClean="0">
                                  <a:solidFill>
                                    <a:schemeClr val="tx1"/>
                                  </a:solidFill>
                                  <a:latin typeface="Cambria Math" panose="02040503050406030204" pitchFamily="18" charset="0"/>
                                  <a:cs typeface="Arial" panose="020B0604020202020204" pitchFamily="34" charset="0"/>
                                </a:rPr>
                                <m:t>′</m:t>
                              </m:r>
                            </m:sup>
                          </m:sSup>
                        </m:e>
                      </m:nary>
                      <m:nary>
                        <m:naryPr>
                          <m:ctrlPr>
                            <a:rPr lang="en-US" altLang="ko-KR" sz="1200" i="1" smtClean="0">
                              <a:solidFill>
                                <a:schemeClr val="tx1"/>
                              </a:solidFill>
                              <a:latin typeface="Cambria Math" panose="02040503050406030204" pitchFamily="18" charset="0"/>
                              <a:cs typeface="Arial" panose="020B0604020202020204" pitchFamily="34" charset="0"/>
                            </a:rPr>
                          </m:ctrlPr>
                        </m:naryPr>
                        <m:sub>
                          <m:r>
                            <m:rPr>
                              <m:brk m:alnAt="23"/>
                            </m:rPr>
                            <a:rPr lang="en-US" altLang="ko-KR" sz="1200" b="0" i="1" smtClean="0">
                              <a:solidFill>
                                <a:schemeClr val="tx1"/>
                              </a:solidFill>
                              <a:latin typeface="Cambria Math" panose="02040503050406030204" pitchFamily="18" charset="0"/>
                              <a:cs typeface="Arial" panose="020B0604020202020204" pitchFamily="34" charset="0"/>
                            </a:rPr>
                            <m:t>0</m:t>
                          </m:r>
                        </m:sub>
                        <m:sup>
                          <m:r>
                            <a:rPr lang="en-US" altLang="ko-KR" sz="1200" b="0" i="1" smtClean="0">
                              <a:solidFill>
                                <a:schemeClr val="tx1"/>
                              </a:solidFill>
                              <a:latin typeface="Cambria Math" panose="02040503050406030204" pitchFamily="18" charset="0"/>
                              <a:cs typeface="Arial" panose="020B0604020202020204" pitchFamily="34" charset="0"/>
                            </a:rPr>
                            <m:t>2</m:t>
                          </m:r>
                          <m:r>
                            <a:rPr lang="en-US" altLang="ko-KR" sz="1200" b="0" i="1" smtClean="0">
                              <a:solidFill>
                                <a:schemeClr val="tx1"/>
                              </a:solidFill>
                              <a:latin typeface="Cambria Math" panose="02040503050406030204" pitchFamily="18" charset="0"/>
                              <a:cs typeface="Arial" panose="020B0604020202020204" pitchFamily="34" charset="0"/>
                            </a:rPr>
                            <m:t>𝜋</m:t>
                          </m:r>
                        </m:sup>
                        <m:e>
                          <m:r>
                            <a:rPr lang="en-US" altLang="ko-KR" sz="1200" b="0" i="1" smtClean="0">
                              <a:solidFill>
                                <a:schemeClr val="tx1"/>
                              </a:solidFill>
                              <a:latin typeface="Cambria Math" panose="02040503050406030204" pitchFamily="18" charset="0"/>
                              <a:cs typeface="Arial" panose="020B0604020202020204" pitchFamily="34" charset="0"/>
                            </a:rPr>
                            <m:t>𝑑</m:t>
                          </m:r>
                          <m:sSup>
                            <m:sSupPr>
                              <m:ctrlPr>
                                <a:rPr lang="en-US" altLang="ko-KR" sz="1200" i="1" smtClean="0">
                                  <a:solidFill>
                                    <a:schemeClr val="tx1"/>
                                  </a:solidFill>
                                  <a:latin typeface="Cambria Math" panose="02040503050406030204" pitchFamily="18" charset="0"/>
                                  <a:cs typeface="Arial" panose="020B0604020202020204" pitchFamily="34" charset="0"/>
                                </a:rPr>
                              </m:ctrlPr>
                            </m:sSupPr>
                            <m:e>
                              <m:r>
                                <a:rPr lang="en-US" altLang="ko-KR" sz="1200" b="0" i="1" smtClean="0">
                                  <a:solidFill>
                                    <a:schemeClr val="tx1"/>
                                  </a:solidFill>
                                  <a:latin typeface="Cambria Math" panose="02040503050406030204" pitchFamily="18" charset="0"/>
                                  <a:cs typeface="Arial" panose="020B0604020202020204" pitchFamily="34" charset="0"/>
                                </a:rPr>
                                <m:t>𝜙</m:t>
                              </m:r>
                            </m:e>
                            <m:sup>
                              <m:r>
                                <a:rPr lang="en-US" altLang="ko-KR" sz="1200" b="0" i="1" smtClean="0">
                                  <a:solidFill>
                                    <a:schemeClr val="tx1"/>
                                  </a:solidFill>
                                  <a:latin typeface="Cambria Math" panose="02040503050406030204" pitchFamily="18" charset="0"/>
                                  <a:cs typeface="Arial" panose="020B0604020202020204" pitchFamily="34" charset="0"/>
                                </a:rPr>
                                <m:t>′</m:t>
                              </m:r>
                            </m:sup>
                          </m:sSup>
                        </m:e>
                      </m:nary>
                      <m:sSup>
                        <m:sSupPr>
                          <m:ctrlPr>
                            <a:rPr lang="en-US" altLang="ko-KR" sz="1200" i="1" smtClean="0">
                              <a:solidFill>
                                <a:schemeClr val="tx1"/>
                              </a:solidFill>
                              <a:latin typeface="Cambria Math" panose="02040503050406030204" pitchFamily="18" charset="0"/>
                              <a:cs typeface="Arial" panose="020B0604020202020204" pitchFamily="34" charset="0"/>
                            </a:rPr>
                          </m:ctrlPr>
                        </m:sSupPr>
                        <m:e>
                          <m:sSup>
                            <m:sSupPr>
                              <m:ctrlPr>
                                <a:rPr lang="en-US" altLang="ko-KR" sz="1200" i="1" smtClean="0">
                                  <a:solidFill>
                                    <a:schemeClr val="tx1"/>
                                  </a:solidFill>
                                  <a:latin typeface="Cambria Math" panose="02040503050406030204" pitchFamily="18" charset="0"/>
                                  <a:cs typeface="Arial" panose="020B0604020202020204" pitchFamily="34" charset="0"/>
                                </a:rPr>
                              </m:ctrlPr>
                            </m:sSupPr>
                            <m:e>
                              <m:r>
                                <a:rPr lang="en-US" altLang="ko-KR" sz="1200" b="0" i="1" smtClean="0">
                                  <a:solidFill>
                                    <a:schemeClr val="tx1"/>
                                  </a:solidFill>
                                  <a:latin typeface="Cambria Math" panose="02040503050406030204" pitchFamily="18" charset="0"/>
                                  <a:cs typeface="Arial" panose="020B0604020202020204" pitchFamily="34" charset="0"/>
                                </a:rPr>
                                <m:t>𝑟</m:t>
                              </m:r>
                            </m:e>
                            <m:sup>
                              <m:r>
                                <a:rPr lang="en-US" altLang="ko-KR" sz="1200" b="0" i="1" smtClean="0">
                                  <a:solidFill>
                                    <a:schemeClr val="tx1"/>
                                  </a:solidFill>
                                  <a:latin typeface="Cambria Math" panose="02040503050406030204" pitchFamily="18" charset="0"/>
                                  <a:cs typeface="Arial" panose="020B0604020202020204" pitchFamily="34" charset="0"/>
                                </a:rPr>
                                <m:t>′</m:t>
                              </m:r>
                            </m:sup>
                          </m:sSup>
                        </m:e>
                        <m:sup>
                          <m:r>
                            <a:rPr lang="en-US" altLang="ko-KR" sz="1200" b="0" i="1" smtClean="0">
                              <a:solidFill>
                                <a:schemeClr val="tx1"/>
                              </a:solidFill>
                              <a:latin typeface="Cambria Math" panose="02040503050406030204" pitchFamily="18" charset="0"/>
                              <a:cs typeface="Arial" panose="020B0604020202020204" pitchFamily="34" charset="0"/>
                            </a:rPr>
                            <m:t>2</m:t>
                          </m:r>
                        </m:sup>
                      </m:sSup>
                      <m:sSub>
                        <m:sSubPr>
                          <m:ctrlPr>
                            <a:rPr lang="en-US" altLang="ko-KR" sz="1200" i="1" smtClean="0">
                              <a:solidFill>
                                <a:schemeClr val="tx1"/>
                              </a:solidFill>
                              <a:latin typeface="Cambria Math" panose="02040503050406030204" pitchFamily="18" charset="0"/>
                              <a:cs typeface="Arial" panose="020B0604020202020204" pitchFamily="34" charset="0"/>
                            </a:rPr>
                          </m:ctrlPr>
                        </m:sSubPr>
                        <m:e>
                          <m:r>
                            <a:rPr lang="en-US" altLang="ko-KR" sz="1200" b="0" i="1" smtClean="0">
                              <a:solidFill>
                                <a:schemeClr val="tx1"/>
                              </a:solidFill>
                              <a:latin typeface="Cambria Math" panose="02040503050406030204" pitchFamily="18" charset="0"/>
                              <a:cs typeface="Arial" panose="020B0604020202020204" pitchFamily="34" charset="0"/>
                            </a:rPr>
                            <m:t>𝑆</m:t>
                          </m:r>
                        </m:e>
                        <m:sub>
                          <m:r>
                            <a:rPr lang="en-US" altLang="ko-KR" sz="1200" b="0" i="1" smtClean="0">
                              <a:solidFill>
                                <a:schemeClr val="tx1"/>
                              </a:solidFill>
                              <a:latin typeface="Cambria Math" panose="02040503050406030204" pitchFamily="18" charset="0"/>
                              <a:cs typeface="Arial" panose="020B0604020202020204" pitchFamily="34" charset="0"/>
                            </a:rPr>
                            <m:t>𝜌</m:t>
                          </m:r>
                        </m:sub>
                      </m:sSub>
                      <m:d>
                        <m:dPr>
                          <m:ctrlPr>
                            <a:rPr lang="en-US" altLang="ko-KR" sz="1200" i="1" smtClean="0">
                              <a:solidFill>
                                <a:schemeClr val="tx1"/>
                              </a:solidFill>
                              <a:latin typeface="Cambria Math" panose="02040503050406030204" pitchFamily="18" charset="0"/>
                              <a:cs typeface="Arial" panose="020B0604020202020204" pitchFamily="34" charset="0"/>
                            </a:rPr>
                          </m:ctrlPr>
                        </m:dPr>
                        <m:e>
                          <m:sSup>
                            <m:sSupPr>
                              <m:ctrlPr>
                                <a:rPr lang="en-US" altLang="ko-KR" sz="1200" i="1" smtClean="0">
                                  <a:solidFill>
                                    <a:schemeClr val="tx1"/>
                                  </a:solidFill>
                                  <a:latin typeface="Cambria Math" panose="02040503050406030204" pitchFamily="18" charset="0"/>
                                  <a:cs typeface="Arial" panose="020B0604020202020204" pitchFamily="34" charset="0"/>
                                </a:rPr>
                              </m:ctrlPr>
                            </m:sSupPr>
                            <m:e>
                              <m:r>
                                <a:rPr lang="en-US" altLang="ko-KR" sz="1200" b="0" i="1" smtClean="0">
                                  <a:solidFill>
                                    <a:schemeClr val="tx1"/>
                                  </a:solidFill>
                                  <a:latin typeface="Cambria Math" panose="02040503050406030204" pitchFamily="18" charset="0"/>
                                  <a:cs typeface="Arial" panose="020B0604020202020204" pitchFamily="34" charset="0"/>
                                </a:rPr>
                                <m:t>𝑟</m:t>
                              </m:r>
                            </m:e>
                            <m:sup>
                              <m:r>
                                <a:rPr lang="en-US" altLang="ko-KR" sz="1200" b="0" i="1" smtClean="0">
                                  <a:solidFill>
                                    <a:schemeClr val="tx1"/>
                                  </a:solidFill>
                                  <a:latin typeface="Cambria Math" panose="02040503050406030204" pitchFamily="18" charset="0"/>
                                  <a:cs typeface="Arial" panose="020B0604020202020204" pitchFamily="34" charset="0"/>
                                </a:rPr>
                                <m:t>′</m:t>
                              </m:r>
                            </m:sup>
                          </m:sSup>
                          <m:r>
                            <a:rPr lang="en-US" altLang="ko-KR" sz="1200" b="0" i="1" smtClean="0">
                              <a:solidFill>
                                <a:schemeClr val="tx1"/>
                              </a:solidFill>
                              <a:latin typeface="Cambria Math" panose="02040503050406030204" pitchFamily="18" charset="0"/>
                              <a:cs typeface="Arial" panose="020B0604020202020204" pitchFamily="34" charset="0"/>
                            </a:rPr>
                            <m:t>,</m:t>
                          </m:r>
                          <m:sSup>
                            <m:sSupPr>
                              <m:ctrlPr>
                                <a:rPr lang="en-US" altLang="ko-KR" sz="1200" i="1" smtClean="0">
                                  <a:solidFill>
                                    <a:schemeClr val="tx1"/>
                                  </a:solidFill>
                                  <a:latin typeface="Cambria Math" panose="02040503050406030204" pitchFamily="18" charset="0"/>
                                  <a:cs typeface="Arial" panose="020B0604020202020204" pitchFamily="34" charset="0"/>
                                </a:rPr>
                              </m:ctrlPr>
                            </m:sSupPr>
                            <m:e>
                              <m:r>
                                <a:rPr lang="en-US" altLang="ko-KR" sz="1200" b="0" i="1" smtClean="0">
                                  <a:solidFill>
                                    <a:schemeClr val="tx1"/>
                                  </a:solidFill>
                                  <a:latin typeface="Cambria Math" panose="02040503050406030204" pitchFamily="18" charset="0"/>
                                  <a:cs typeface="Arial" panose="020B0604020202020204" pitchFamily="34" charset="0"/>
                                </a:rPr>
                                <m:t>𝜇</m:t>
                              </m:r>
                            </m:e>
                            <m:sup>
                              <m:r>
                                <a:rPr lang="en-US" altLang="ko-KR" sz="1200" b="0" i="1" smtClean="0">
                                  <a:solidFill>
                                    <a:schemeClr val="tx1"/>
                                  </a:solidFill>
                                  <a:latin typeface="Cambria Math" panose="02040503050406030204" pitchFamily="18" charset="0"/>
                                  <a:cs typeface="Arial" panose="020B0604020202020204" pitchFamily="34" charset="0"/>
                                </a:rPr>
                                <m:t>′</m:t>
                              </m:r>
                            </m:sup>
                          </m:sSup>
                        </m:e>
                      </m:d>
                      <m:f>
                        <m:fPr>
                          <m:ctrlPr>
                            <a:rPr lang="en-US" altLang="ko-KR" sz="1200" i="1" smtClean="0">
                              <a:solidFill>
                                <a:schemeClr val="tx1"/>
                              </a:solidFill>
                              <a:latin typeface="Cambria Math" panose="02040503050406030204" pitchFamily="18" charset="0"/>
                              <a:cs typeface="Arial" panose="020B0604020202020204" pitchFamily="34" charset="0"/>
                            </a:rPr>
                          </m:ctrlPr>
                        </m:fPr>
                        <m:num>
                          <m:r>
                            <a:rPr lang="en-US" altLang="ko-KR" sz="1200" b="0" i="1" smtClean="0">
                              <a:solidFill>
                                <a:schemeClr val="tx1"/>
                              </a:solidFill>
                              <a:latin typeface="Cambria Math" panose="02040503050406030204" pitchFamily="18" charset="0"/>
                              <a:cs typeface="Arial" panose="020B0604020202020204" pitchFamily="34" charset="0"/>
                            </a:rPr>
                            <m:t>1</m:t>
                          </m:r>
                        </m:num>
                        <m:den>
                          <m:d>
                            <m:dPr>
                              <m:begChr m:val="|"/>
                              <m:endChr m:val="|"/>
                              <m:ctrlPr>
                                <a:rPr lang="en-US" altLang="ko-KR" sz="1200" i="1" smtClean="0">
                                  <a:solidFill>
                                    <a:schemeClr val="tx1"/>
                                  </a:solidFill>
                                  <a:latin typeface="Cambria Math" panose="02040503050406030204" pitchFamily="18" charset="0"/>
                                  <a:cs typeface="Arial" panose="020B0604020202020204" pitchFamily="34" charset="0"/>
                                </a:rPr>
                              </m:ctrlPr>
                            </m:dPr>
                            <m:e>
                              <m:r>
                                <a:rPr lang="en-US" altLang="ko-KR" sz="1200" b="0" i="1" smtClean="0">
                                  <a:solidFill>
                                    <a:schemeClr val="tx1"/>
                                  </a:solidFill>
                                  <a:latin typeface="Cambria Math" panose="02040503050406030204" pitchFamily="18" charset="0"/>
                                  <a:cs typeface="Arial" panose="020B0604020202020204" pitchFamily="34" charset="0"/>
                                </a:rPr>
                                <m:t>𝑟</m:t>
                              </m:r>
                              <m:r>
                                <a:rPr lang="en-US" altLang="ko-KR" sz="1200" b="0" i="1" smtClean="0">
                                  <a:solidFill>
                                    <a:schemeClr val="tx1"/>
                                  </a:solidFill>
                                  <a:latin typeface="Cambria Math" panose="02040503050406030204" pitchFamily="18" charset="0"/>
                                  <a:cs typeface="Arial" panose="020B0604020202020204" pitchFamily="34" charset="0"/>
                                </a:rPr>
                                <m:t>−</m:t>
                              </m:r>
                              <m:sSup>
                                <m:sSupPr>
                                  <m:ctrlPr>
                                    <a:rPr lang="en-US" altLang="ko-KR" sz="1200" i="1" smtClean="0">
                                      <a:solidFill>
                                        <a:schemeClr val="tx1"/>
                                      </a:solidFill>
                                      <a:latin typeface="Cambria Math" panose="02040503050406030204" pitchFamily="18" charset="0"/>
                                      <a:cs typeface="Arial" panose="020B0604020202020204" pitchFamily="34" charset="0"/>
                                    </a:rPr>
                                  </m:ctrlPr>
                                </m:sSupPr>
                                <m:e>
                                  <m:r>
                                    <a:rPr lang="en-US" altLang="ko-KR" sz="1200" b="0" i="1" smtClean="0">
                                      <a:solidFill>
                                        <a:schemeClr val="tx1"/>
                                      </a:solidFill>
                                      <a:latin typeface="Cambria Math" panose="02040503050406030204" pitchFamily="18" charset="0"/>
                                      <a:cs typeface="Arial" panose="020B0604020202020204" pitchFamily="34" charset="0"/>
                                    </a:rPr>
                                    <m:t>𝑟</m:t>
                                  </m:r>
                                </m:e>
                                <m:sup>
                                  <m:r>
                                    <a:rPr lang="en-US" altLang="ko-KR" sz="1200" b="0" i="1" smtClean="0">
                                      <a:solidFill>
                                        <a:schemeClr val="tx1"/>
                                      </a:solidFill>
                                      <a:latin typeface="Cambria Math" panose="02040503050406030204" pitchFamily="18" charset="0"/>
                                      <a:cs typeface="Arial" panose="020B0604020202020204" pitchFamily="34" charset="0"/>
                                    </a:rPr>
                                    <m:t>′</m:t>
                                  </m:r>
                                </m:sup>
                              </m:sSup>
                            </m:e>
                          </m:d>
                        </m:den>
                      </m:f>
                    </m:oMath>
                  </m:oMathPara>
                </a14:m>
                <a:endParaRPr lang="en-US" altLang="ko-KR" sz="1200" dirty="0">
                  <a:solidFill>
                    <a:schemeClr val="tx1"/>
                  </a:solidFill>
                  <a:latin typeface="Arial" panose="020B06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33C33B17-F64D-157A-2220-0A5D22B29730}"/>
                  </a:ext>
                </a:extLst>
              </p:cNvPr>
              <p:cNvSpPr txBox="1">
                <a:spLocks noRot="1" noChangeAspect="1" noMove="1" noResize="1" noEditPoints="1" noAdjustHandles="1" noChangeArrowheads="1" noChangeShapeType="1" noTextEdit="1"/>
              </p:cNvSpPr>
              <p:nvPr/>
            </p:nvSpPr>
            <p:spPr>
              <a:xfrm>
                <a:off x="5206197" y="3780276"/>
                <a:ext cx="3872082" cy="507575"/>
              </a:xfrm>
              <a:prstGeom prst="rect">
                <a:avLst/>
              </a:prstGeom>
              <a:blipFill>
                <a:blip r:embed="rId5"/>
                <a:stretch>
                  <a:fillRect t="-142169" b="-21445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15B75AC-0599-4250-37A8-E2983CE2D7F8}"/>
                  </a:ext>
                </a:extLst>
              </p:cNvPr>
              <p:cNvSpPr txBox="1"/>
              <p:nvPr/>
            </p:nvSpPr>
            <p:spPr>
              <a:xfrm>
                <a:off x="449068" y="1657082"/>
                <a:ext cx="5067457" cy="1200137"/>
              </a:xfrm>
              <a:prstGeom prst="rect">
                <a:avLst/>
              </a:prstGeom>
              <a:noFill/>
            </p:spPr>
            <p:txBody>
              <a:bodyPr wrap="square" rtlCol="0">
                <a:spAutoFit/>
              </a:bodyPr>
              <a:lstStyle/>
              <a:p>
                <a14:m>
                  <m:oMath xmlns:m="http://schemas.openxmlformats.org/officeDocument/2006/math">
                    <m:f>
                      <m:fPr>
                        <m:ctrlPr>
                          <a:rPr lang="en-US" altLang="ko-KR" sz="1600" b="0" i="1" smtClean="0">
                            <a:solidFill>
                              <a:schemeClr val="tx1"/>
                            </a:solidFill>
                            <a:latin typeface="Cambria Math" panose="02040503050406030204" pitchFamily="18" charset="0"/>
                          </a:rPr>
                        </m:ctrlPr>
                      </m:fPr>
                      <m:num>
                        <m:r>
                          <a:rPr lang="en-US" altLang="ko-KR" sz="1600" b="0" i="1" smtClean="0">
                            <a:solidFill>
                              <a:schemeClr val="tx1"/>
                            </a:solidFill>
                            <a:latin typeface="Cambria Math" panose="02040503050406030204" pitchFamily="18" charset="0"/>
                          </a:rPr>
                          <m:t>1</m:t>
                        </m:r>
                      </m:num>
                      <m:den>
                        <m:sSup>
                          <m:sSupPr>
                            <m:ctrlPr>
                              <a:rPr lang="en-US" altLang="ko-KR" sz="1600" b="0" i="1" smtClean="0">
                                <a:solidFill>
                                  <a:schemeClr val="tx1"/>
                                </a:solidFill>
                                <a:latin typeface="Cambria Math" panose="02040503050406030204" pitchFamily="18" charset="0"/>
                              </a:rPr>
                            </m:ctrlPr>
                          </m:sSupPr>
                          <m:e>
                            <m:r>
                              <a:rPr lang="en-US" altLang="ko-KR" sz="1600" b="0" i="1" smtClean="0">
                                <a:solidFill>
                                  <a:schemeClr val="tx1"/>
                                </a:solidFill>
                                <a:latin typeface="Cambria Math" panose="02040503050406030204" pitchFamily="18" charset="0"/>
                              </a:rPr>
                              <m:t>𝑟</m:t>
                            </m:r>
                          </m:e>
                          <m:sup>
                            <m:r>
                              <a:rPr lang="en-US" altLang="ko-KR" sz="1600" b="0" i="1" smtClean="0">
                                <a:solidFill>
                                  <a:schemeClr val="tx1"/>
                                </a:solidFill>
                                <a:latin typeface="Cambria Math" panose="02040503050406030204" pitchFamily="18" charset="0"/>
                              </a:rPr>
                              <m:t>2</m:t>
                            </m:r>
                          </m:sup>
                        </m:sSup>
                      </m:den>
                    </m:f>
                    <m:sSup>
                      <m:sSupPr>
                        <m:ctrlPr>
                          <a:rPr lang="en-US" altLang="ko-KR" sz="1600" b="0" i="1" smtClean="0">
                            <a:solidFill>
                              <a:schemeClr val="tx1"/>
                            </a:solidFill>
                            <a:latin typeface="Cambria Math" panose="02040503050406030204" pitchFamily="18" charset="0"/>
                          </a:rPr>
                        </m:ctrlPr>
                      </m:sSupPr>
                      <m:e>
                        <m:r>
                          <a:rPr lang="en-US" altLang="ko-KR" sz="1600" b="0" i="1" smtClean="0">
                            <a:solidFill>
                              <a:schemeClr val="tx1"/>
                            </a:solidFill>
                            <a:latin typeface="Cambria Math" panose="02040503050406030204" pitchFamily="18" charset="0"/>
                          </a:rPr>
                          <m:t>𝑒</m:t>
                        </m:r>
                      </m:e>
                      <m:sup>
                        <m:r>
                          <a:rPr lang="en-US" altLang="ko-KR" sz="1600" b="0" i="1" smtClean="0">
                            <a:solidFill>
                              <a:schemeClr val="tx1"/>
                            </a:solidFill>
                            <a:latin typeface="Cambria Math" panose="02040503050406030204" pitchFamily="18" charset="0"/>
                          </a:rPr>
                          <m:t>−2</m:t>
                        </m:r>
                        <m:r>
                          <a:rPr lang="en-US" altLang="ko-KR" sz="1600" b="0" i="1" smtClean="0">
                            <a:solidFill>
                              <a:schemeClr val="tx1"/>
                            </a:solidFill>
                            <a:latin typeface="Cambria Math" panose="02040503050406030204" pitchFamily="18" charset="0"/>
                          </a:rPr>
                          <m:t>𝜆</m:t>
                        </m:r>
                      </m:sup>
                    </m:sSup>
                    <m:d>
                      <m:dPr>
                        <m:ctrlPr>
                          <a:rPr lang="en-US" altLang="ko-KR" sz="1600" b="0" i="1" smtClean="0">
                            <a:solidFill>
                              <a:schemeClr val="tx1"/>
                            </a:solidFill>
                            <a:latin typeface="Cambria Math" panose="02040503050406030204" pitchFamily="18" charset="0"/>
                          </a:rPr>
                        </m:ctrlPr>
                      </m:dPr>
                      <m:e>
                        <m:r>
                          <a:rPr lang="en-US" altLang="ko-KR" sz="1600" b="0" i="1" smtClean="0">
                            <a:solidFill>
                              <a:schemeClr val="tx1"/>
                            </a:solidFill>
                            <a:latin typeface="Cambria Math" panose="02040503050406030204" pitchFamily="18" charset="0"/>
                          </a:rPr>
                          <m:t>2</m:t>
                        </m:r>
                        <m:r>
                          <a:rPr lang="en-US" altLang="ko-KR" sz="1600" b="0" i="1" smtClean="0">
                            <a:solidFill>
                              <a:schemeClr val="tx1"/>
                            </a:solidFill>
                            <a:latin typeface="Cambria Math" panose="02040503050406030204" pitchFamily="18" charset="0"/>
                          </a:rPr>
                          <m:t>𝑟</m:t>
                        </m:r>
                        <m:sSub>
                          <m:sSubPr>
                            <m:ctrlPr>
                              <a:rPr lang="en-US" altLang="ko-KR" sz="1600" b="0" i="1" smtClean="0">
                                <a:solidFill>
                                  <a:schemeClr val="tx1"/>
                                </a:solidFill>
                                <a:latin typeface="Cambria Math" panose="02040503050406030204" pitchFamily="18" charset="0"/>
                              </a:rPr>
                            </m:ctrlPr>
                          </m:sSubPr>
                          <m:e>
                            <m:r>
                              <a:rPr lang="en-US" altLang="ko-KR" sz="1600" b="0" i="1" smtClean="0">
                                <a:solidFill>
                                  <a:schemeClr val="tx1"/>
                                </a:solidFill>
                                <a:latin typeface="Cambria Math" panose="02040503050406030204" pitchFamily="18" charset="0"/>
                              </a:rPr>
                              <m:t>𝜕</m:t>
                            </m:r>
                          </m:e>
                          <m:sub>
                            <m:r>
                              <a:rPr lang="en-US" altLang="ko-KR" sz="1600" b="0" i="1" smtClean="0">
                                <a:solidFill>
                                  <a:schemeClr val="tx1"/>
                                </a:solidFill>
                                <a:latin typeface="Cambria Math" panose="02040503050406030204" pitchFamily="18" charset="0"/>
                              </a:rPr>
                              <m:t>𝑟</m:t>
                            </m:r>
                          </m:sub>
                        </m:sSub>
                        <m:r>
                          <a:rPr lang="en-US" altLang="ko-KR" sz="1600" b="0" i="1" smtClean="0">
                            <a:solidFill>
                              <a:schemeClr val="tx1"/>
                            </a:solidFill>
                            <a:latin typeface="Cambria Math" panose="02040503050406030204" pitchFamily="18" charset="0"/>
                          </a:rPr>
                          <m:t>𝜆</m:t>
                        </m:r>
                        <m:r>
                          <a:rPr lang="en-US" altLang="ko-KR" sz="1600" b="0" i="1" smtClean="0">
                            <a:solidFill>
                              <a:schemeClr val="tx1"/>
                            </a:solidFill>
                            <a:latin typeface="Cambria Math" panose="02040503050406030204" pitchFamily="18" charset="0"/>
                          </a:rPr>
                          <m:t>−1+</m:t>
                        </m:r>
                        <m:sSup>
                          <m:sSupPr>
                            <m:ctrlPr>
                              <a:rPr lang="en-US" altLang="ko-KR" sz="1600" b="0" i="1" smtClean="0">
                                <a:solidFill>
                                  <a:schemeClr val="tx1"/>
                                </a:solidFill>
                                <a:latin typeface="Cambria Math" panose="02040503050406030204" pitchFamily="18" charset="0"/>
                              </a:rPr>
                            </m:ctrlPr>
                          </m:sSupPr>
                          <m:e>
                            <m:r>
                              <a:rPr lang="en-US" altLang="ko-KR" sz="1600" b="0" i="1" smtClean="0">
                                <a:solidFill>
                                  <a:schemeClr val="tx1"/>
                                </a:solidFill>
                                <a:latin typeface="Cambria Math" panose="02040503050406030204" pitchFamily="18" charset="0"/>
                              </a:rPr>
                              <m:t>𝑒</m:t>
                            </m:r>
                          </m:e>
                          <m:sup>
                            <m:r>
                              <a:rPr lang="en-US" altLang="ko-KR" sz="1600" b="0" i="1" smtClean="0">
                                <a:solidFill>
                                  <a:schemeClr val="tx1"/>
                                </a:solidFill>
                                <a:latin typeface="Cambria Math" panose="02040503050406030204" pitchFamily="18" charset="0"/>
                              </a:rPr>
                              <m:t>2</m:t>
                            </m:r>
                            <m:r>
                              <a:rPr lang="en-US" altLang="ko-KR" sz="1600" b="0" i="1" smtClean="0">
                                <a:solidFill>
                                  <a:schemeClr val="tx1"/>
                                </a:solidFill>
                                <a:latin typeface="Cambria Math" panose="02040503050406030204" pitchFamily="18" charset="0"/>
                              </a:rPr>
                              <m:t>𝜆</m:t>
                            </m:r>
                          </m:sup>
                        </m:sSup>
                      </m:e>
                    </m:d>
                    <m:r>
                      <a:rPr lang="en-US" altLang="ko-KR" sz="1600" b="0" i="1" smtClean="0">
                        <a:solidFill>
                          <a:schemeClr val="tx1"/>
                        </a:solidFill>
                        <a:latin typeface="Cambria Math" panose="02040503050406030204" pitchFamily="18" charset="0"/>
                      </a:rPr>
                      <m:t>=8</m:t>
                    </m:r>
                    <m:r>
                      <a:rPr lang="en-US" altLang="ko-KR" sz="1600" b="0" i="1" smtClean="0">
                        <a:solidFill>
                          <a:schemeClr val="tx1"/>
                        </a:solidFill>
                        <a:latin typeface="Cambria Math" panose="02040503050406030204" pitchFamily="18" charset="0"/>
                      </a:rPr>
                      <m:t>𝜋</m:t>
                    </m:r>
                    <m:r>
                      <a:rPr lang="en-US" altLang="ko-KR" sz="1600" b="0" i="1" smtClean="0">
                        <a:solidFill>
                          <a:schemeClr val="tx1"/>
                        </a:solidFill>
                        <a:latin typeface="Cambria Math" panose="02040503050406030204" pitchFamily="18" charset="0"/>
                      </a:rPr>
                      <m:t>𝐺</m:t>
                    </m:r>
                    <m:r>
                      <a:rPr lang="en-US" altLang="ko-KR" sz="1600" b="0" i="1" smtClean="0">
                        <a:solidFill>
                          <a:schemeClr val="tx1"/>
                        </a:solidFill>
                        <a:latin typeface="Cambria Math" panose="02040503050406030204" pitchFamily="18" charset="0"/>
                      </a:rPr>
                      <m:t>𝜌</m:t>
                    </m:r>
                  </m:oMath>
                </a14:m>
                <a:r>
                  <a:rPr lang="en-US" altLang="ko-KR" sz="1600" b="0" dirty="0">
                    <a:solidFill>
                      <a:schemeClr val="tx1"/>
                    </a:solidFill>
                    <a:latin typeface="Arial" panose="020B0604020202020204" pitchFamily="34" charset="0"/>
                    <a:cs typeface="Arial" panose="020B0604020202020204" pitchFamily="34" charset="0"/>
                  </a:rPr>
                  <a:t> </a:t>
                </a:r>
              </a:p>
              <a:p>
                <a14:m>
                  <m:oMath xmlns:m="http://schemas.openxmlformats.org/officeDocument/2006/math">
                    <m:f>
                      <m:fPr>
                        <m:ctrlPr>
                          <a:rPr lang="en-US" altLang="ko-KR" sz="1600" i="1">
                            <a:solidFill>
                              <a:schemeClr val="tx1"/>
                            </a:solidFill>
                            <a:latin typeface="Cambria Math" panose="02040503050406030204" pitchFamily="18" charset="0"/>
                          </a:rPr>
                        </m:ctrlPr>
                      </m:fPr>
                      <m:num>
                        <m:r>
                          <a:rPr lang="en-US" altLang="ko-KR" sz="1600" i="1">
                            <a:solidFill>
                              <a:schemeClr val="tx1"/>
                            </a:solidFill>
                            <a:latin typeface="Cambria Math" panose="02040503050406030204" pitchFamily="18" charset="0"/>
                          </a:rPr>
                          <m:t>1</m:t>
                        </m:r>
                      </m:num>
                      <m:den>
                        <m:sSup>
                          <m:sSupPr>
                            <m:ctrlPr>
                              <a:rPr lang="en-US" altLang="ko-KR" sz="1600" i="1">
                                <a:solidFill>
                                  <a:schemeClr val="tx1"/>
                                </a:solidFill>
                                <a:latin typeface="Cambria Math" panose="02040503050406030204" pitchFamily="18" charset="0"/>
                              </a:rPr>
                            </m:ctrlPr>
                          </m:sSupPr>
                          <m:e>
                            <m:r>
                              <a:rPr lang="en-US" altLang="ko-KR" sz="1600" i="1">
                                <a:solidFill>
                                  <a:schemeClr val="tx1"/>
                                </a:solidFill>
                                <a:latin typeface="Cambria Math" panose="02040503050406030204" pitchFamily="18" charset="0"/>
                              </a:rPr>
                              <m:t>𝑟</m:t>
                            </m:r>
                          </m:e>
                          <m:sup>
                            <m:r>
                              <a:rPr lang="en-US" altLang="ko-KR" sz="1600" i="1">
                                <a:solidFill>
                                  <a:schemeClr val="tx1"/>
                                </a:solidFill>
                                <a:latin typeface="Cambria Math" panose="02040503050406030204" pitchFamily="18" charset="0"/>
                              </a:rPr>
                              <m:t>2</m:t>
                            </m:r>
                          </m:sup>
                        </m:sSup>
                      </m:den>
                    </m:f>
                    <m:sSup>
                      <m:sSupPr>
                        <m:ctrlPr>
                          <a:rPr lang="en-US" altLang="ko-KR" sz="1600" i="1">
                            <a:solidFill>
                              <a:schemeClr val="tx1"/>
                            </a:solidFill>
                            <a:latin typeface="Cambria Math" panose="02040503050406030204" pitchFamily="18" charset="0"/>
                          </a:rPr>
                        </m:ctrlPr>
                      </m:sSupPr>
                      <m:e>
                        <m:r>
                          <a:rPr lang="en-US" altLang="ko-KR" sz="1600" i="1">
                            <a:solidFill>
                              <a:schemeClr val="tx1"/>
                            </a:solidFill>
                            <a:latin typeface="Cambria Math" panose="02040503050406030204" pitchFamily="18" charset="0"/>
                          </a:rPr>
                          <m:t>𝑒</m:t>
                        </m:r>
                      </m:e>
                      <m:sup>
                        <m:r>
                          <a:rPr lang="en-US" altLang="ko-KR" sz="1600" i="1">
                            <a:solidFill>
                              <a:schemeClr val="tx1"/>
                            </a:solidFill>
                            <a:latin typeface="Cambria Math" panose="02040503050406030204" pitchFamily="18" charset="0"/>
                          </a:rPr>
                          <m:t>−2</m:t>
                        </m:r>
                        <m:r>
                          <a:rPr lang="en-US" altLang="ko-KR" sz="1600" i="1">
                            <a:solidFill>
                              <a:schemeClr val="tx1"/>
                            </a:solidFill>
                            <a:latin typeface="Cambria Math" panose="02040503050406030204" pitchFamily="18" charset="0"/>
                          </a:rPr>
                          <m:t>𝜆</m:t>
                        </m:r>
                      </m:sup>
                    </m:sSup>
                    <m:d>
                      <m:dPr>
                        <m:ctrlPr>
                          <a:rPr lang="en-US" altLang="ko-KR" sz="1600" i="1">
                            <a:solidFill>
                              <a:schemeClr val="tx1"/>
                            </a:solidFill>
                            <a:latin typeface="Cambria Math" panose="02040503050406030204" pitchFamily="18" charset="0"/>
                          </a:rPr>
                        </m:ctrlPr>
                      </m:dPr>
                      <m:e>
                        <m:r>
                          <a:rPr lang="en-US" altLang="ko-KR" sz="1600" i="1">
                            <a:solidFill>
                              <a:schemeClr val="tx1"/>
                            </a:solidFill>
                            <a:latin typeface="Cambria Math" panose="02040503050406030204" pitchFamily="18" charset="0"/>
                          </a:rPr>
                          <m:t>2</m:t>
                        </m:r>
                        <m:r>
                          <a:rPr lang="en-US" altLang="ko-KR" sz="1600" i="1">
                            <a:solidFill>
                              <a:schemeClr val="tx1"/>
                            </a:solidFill>
                            <a:latin typeface="Cambria Math" panose="02040503050406030204" pitchFamily="18" charset="0"/>
                          </a:rPr>
                          <m:t>𝑟</m:t>
                        </m:r>
                        <m:sSub>
                          <m:sSubPr>
                            <m:ctrlPr>
                              <a:rPr lang="en-US" altLang="ko-KR" sz="1600" i="1">
                                <a:solidFill>
                                  <a:schemeClr val="tx1"/>
                                </a:solidFill>
                                <a:latin typeface="Cambria Math" panose="02040503050406030204" pitchFamily="18" charset="0"/>
                              </a:rPr>
                            </m:ctrlPr>
                          </m:sSubPr>
                          <m:e>
                            <m:r>
                              <a:rPr lang="en-US" altLang="ko-KR" sz="1600" i="1">
                                <a:solidFill>
                                  <a:schemeClr val="tx1"/>
                                </a:solidFill>
                                <a:latin typeface="Cambria Math" panose="02040503050406030204" pitchFamily="18" charset="0"/>
                              </a:rPr>
                              <m:t>𝜕</m:t>
                            </m:r>
                          </m:e>
                          <m:sub>
                            <m:r>
                              <a:rPr lang="en-US" altLang="ko-KR" sz="1600" i="1">
                                <a:solidFill>
                                  <a:schemeClr val="tx1"/>
                                </a:solidFill>
                                <a:latin typeface="Cambria Math" panose="02040503050406030204" pitchFamily="18" charset="0"/>
                              </a:rPr>
                              <m:t>𝑟</m:t>
                            </m:r>
                          </m:sub>
                        </m:sSub>
                        <m:r>
                          <a:rPr lang="en-US" altLang="ko-KR" sz="1600" i="1">
                            <a:solidFill>
                              <a:schemeClr val="tx1"/>
                            </a:solidFill>
                            <a:latin typeface="Cambria Math" panose="02040503050406030204" pitchFamily="18" charset="0"/>
                          </a:rPr>
                          <m:t>𝜆</m:t>
                        </m:r>
                        <m:r>
                          <a:rPr lang="en-US" altLang="ko-KR" sz="1600" b="0" i="1" smtClean="0">
                            <a:solidFill>
                              <a:schemeClr val="tx1"/>
                            </a:solidFill>
                            <a:latin typeface="Cambria Math" panose="02040503050406030204" pitchFamily="18" charset="0"/>
                          </a:rPr>
                          <m:t>+</m:t>
                        </m:r>
                        <m:r>
                          <a:rPr lang="en-US" altLang="ko-KR" sz="1600" i="1">
                            <a:solidFill>
                              <a:schemeClr val="tx1"/>
                            </a:solidFill>
                            <a:latin typeface="Cambria Math" panose="02040503050406030204" pitchFamily="18" charset="0"/>
                          </a:rPr>
                          <m:t>1</m:t>
                        </m:r>
                        <m:r>
                          <a:rPr lang="en-US" altLang="ko-KR" sz="1600" b="0" i="1" smtClean="0">
                            <a:solidFill>
                              <a:schemeClr val="tx1"/>
                            </a:solidFill>
                            <a:latin typeface="Cambria Math" panose="02040503050406030204" pitchFamily="18" charset="0"/>
                          </a:rPr>
                          <m:t>−</m:t>
                        </m:r>
                        <m:sSup>
                          <m:sSupPr>
                            <m:ctrlPr>
                              <a:rPr lang="en-US" altLang="ko-KR" sz="1600" i="1">
                                <a:solidFill>
                                  <a:schemeClr val="tx1"/>
                                </a:solidFill>
                                <a:latin typeface="Cambria Math" panose="02040503050406030204" pitchFamily="18" charset="0"/>
                              </a:rPr>
                            </m:ctrlPr>
                          </m:sSupPr>
                          <m:e>
                            <m:r>
                              <a:rPr lang="en-US" altLang="ko-KR" sz="1600" i="1">
                                <a:solidFill>
                                  <a:schemeClr val="tx1"/>
                                </a:solidFill>
                                <a:latin typeface="Cambria Math" panose="02040503050406030204" pitchFamily="18" charset="0"/>
                              </a:rPr>
                              <m:t>𝑒</m:t>
                            </m:r>
                          </m:e>
                          <m:sup>
                            <m:r>
                              <a:rPr lang="en-US" altLang="ko-KR" sz="1600" i="1">
                                <a:solidFill>
                                  <a:schemeClr val="tx1"/>
                                </a:solidFill>
                                <a:latin typeface="Cambria Math" panose="02040503050406030204" pitchFamily="18" charset="0"/>
                              </a:rPr>
                              <m:t>2</m:t>
                            </m:r>
                            <m:r>
                              <a:rPr lang="en-US" altLang="ko-KR" sz="1600" i="1">
                                <a:solidFill>
                                  <a:schemeClr val="tx1"/>
                                </a:solidFill>
                                <a:latin typeface="Cambria Math" panose="02040503050406030204" pitchFamily="18" charset="0"/>
                              </a:rPr>
                              <m:t>𝜆</m:t>
                            </m:r>
                          </m:sup>
                        </m:sSup>
                      </m:e>
                    </m:d>
                    <m:r>
                      <a:rPr lang="en-US" altLang="ko-KR" sz="1600" i="1">
                        <a:solidFill>
                          <a:schemeClr val="tx1"/>
                        </a:solidFill>
                        <a:latin typeface="Cambria Math" panose="02040503050406030204" pitchFamily="18" charset="0"/>
                      </a:rPr>
                      <m:t>=8</m:t>
                    </m:r>
                    <m:r>
                      <a:rPr lang="en-US" altLang="ko-KR" sz="1600" i="1">
                        <a:solidFill>
                          <a:schemeClr val="tx1"/>
                        </a:solidFill>
                        <a:latin typeface="Cambria Math" panose="02040503050406030204" pitchFamily="18" charset="0"/>
                      </a:rPr>
                      <m:t>𝜋</m:t>
                    </m:r>
                    <m:r>
                      <a:rPr lang="en-US" altLang="ko-KR" sz="1600" i="1">
                        <a:solidFill>
                          <a:schemeClr val="tx1"/>
                        </a:solidFill>
                        <a:latin typeface="Cambria Math" panose="02040503050406030204" pitchFamily="18" charset="0"/>
                      </a:rPr>
                      <m:t>𝐺</m:t>
                    </m:r>
                    <m:r>
                      <a:rPr lang="en-US" altLang="ko-KR" sz="1600" i="1">
                        <a:solidFill>
                          <a:schemeClr val="tx1"/>
                        </a:solidFill>
                        <a:latin typeface="Cambria Math" panose="02040503050406030204" pitchFamily="18" charset="0"/>
                      </a:rPr>
                      <m:t>𝜌</m:t>
                    </m:r>
                  </m:oMath>
                </a14:m>
                <a:r>
                  <a:rPr lang="en-US" altLang="ko-KR" sz="1600" dirty="0">
                    <a:solidFill>
                      <a:schemeClr val="tx1"/>
                    </a:solidFill>
                    <a:latin typeface="Arial" panose="020B0604020202020204" pitchFamily="34" charset="0"/>
                    <a:cs typeface="Arial" panose="020B0604020202020204" pitchFamily="34" charset="0"/>
                  </a:rPr>
                  <a:t> </a:t>
                </a:r>
                <a:endParaRPr lang="en-US" altLang="ko-KR" sz="1600" b="0" dirty="0">
                  <a:solidFill>
                    <a:schemeClr val="tx1"/>
                  </a:solidFill>
                  <a:latin typeface="Arial" panose="020B0604020202020204" pitchFamily="34" charset="0"/>
                  <a:cs typeface="Arial" panose="020B0604020202020204" pitchFamily="34" charset="0"/>
                </a:endParaRPr>
              </a:p>
              <a:p>
                <a:r>
                  <a:rPr lang="en-US" altLang="ko-KR" sz="1600" dirty="0">
                    <a:solidFill>
                      <a:schemeClr val="tx1"/>
                    </a:solidFill>
                    <a:latin typeface="Arial" panose="020B0604020202020204" pitchFamily="34" charset="0"/>
                    <a:cs typeface="Arial" panose="020B0604020202020204" pitchFamily="34" charset="0"/>
                  </a:rPr>
                  <a:t> </a:t>
                </a:r>
                <a14:m>
                  <m:oMath xmlns:m="http://schemas.openxmlformats.org/officeDocument/2006/math">
                    <m:sSup>
                      <m:sSupPr>
                        <m:ctrlPr>
                          <a:rPr lang="en-US" altLang="ko-KR" sz="1600" b="0" i="1" smtClean="0">
                            <a:solidFill>
                              <a:schemeClr val="tx1"/>
                            </a:solidFill>
                            <a:latin typeface="Cambria Math" panose="02040503050406030204" pitchFamily="18" charset="0"/>
                          </a:rPr>
                        </m:ctrlPr>
                      </m:sSupPr>
                      <m:e>
                        <m:r>
                          <a:rPr lang="en-US" altLang="ko-KR" sz="1600" b="0" i="1" smtClean="0">
                            <a:solidFill>
                              <a:schemeClr val="tx1"/>
                            </a:solidFill>
                            <a:latin typeface="Cambria Math" panose="02040503050406030204" pitchFamily="18" charset="0"/>
                          </a:rPr>
                          <m:t>𝑒</m:t>
                        </m:r>
                      </m:e>
                      <m:sup>
                        <m:r>
                          <a:rPr lang="en-US" altLang="ko-KR" sz="1600" b="0" i="1" smtClean="0">
                            <a:solidFill>
                              <a:schemeClr val="tx1"/>
                            </a:solidFill>
                            <a:latin typeface="Cambria Math" panose="02040503050406030204" pitchFamily="18" charset="0"/>
                          </a:rPr>
                          <m:t>−2</m:t>
                        </m:r>
                        <m:r>
                          <a:rPr lang="en-US" altLang="ko-KR" sz="1600" b="0" i="1" smtClean="0">
                            <a:solidFill>
                              <a:schemeClr val="tx1"/>
                            </a:solidFill>
                            <a:latin typeface="Cambria Math" panose="02040503050406030204" pitchFamily="18" charset="0"/>
                          </a:rPr>
                          <m:t>𝜆</m:t>
                        </m:r>
                      </m:sup>
                    </m:sSup>
                    <m:d>
                      <m:dPr>
                        <m:begChr m:val="["/>
                        <m:endChr m:val="]"/>
                        <m:ctrlPr>
                          <a:rPr lang="en-US" altLang="ko-KR" sz="1600" b="0" i="1" smtClean="0">
                            <a:solidFill>
                              <a:schemeClr val="tx1"/>
                            </a:solidFill>
                            <a:latin typeface="Cambria Math" panose="02040503050406030204" pitchFamily="18" charset="0"/>
                          </a:rPr>
                        </m:ctrlPr>
                      </m:dPr>
                      <m:e>
                        <m:sSubSup>
                          <m:sSubSupPr>
                            <m:ctrlPr>
                              <a:rPr lang="en-US" altLang="ko-KR" sz="1600" b="0" i="1" smtClean="0">
                                <a:solidFill>
                                  <a:schemeClr val="tx1"/>
                                </a:solidFill>
                                <a:latin typeface="Cambria Math" panose="02040503050406030204" pitchFamily="18" charset="0"/>
                              </a:rPr>
                            </m:ctrlPr>
                          </m:sSubSupPr>
                          <m:e>
                            <m:r>
                              <a:rPr lang="en-US" altLang="ko-KR" sz="1600" b="0" i="1" smtClean="0">
                                <a:solidFill>
                                  <a:schemeClr val="tx1"/>
                                </a:solidFill>
                                <a:latin typeface="Cambria Math" panose="02040503050406030204" pitchFamily="18" charset="0"/>
                              </a:rPr>
                              <m:t>𝜕</m:t>
                            </m:r>
                          </m:e>
                          <m:sub>
                            <m:r>
                              <a:rPr lang="en-US" altLang="ko-KR" sz="1600" b="0" i="1" smtClean="0">
                                <a:solidFill>
                                  <a:schemeClr val="tx1"/>
                                </a:solidFill>
                                <a:latin typeface="Cambria Math" panose="02040503050406030204" pitchFamily="18" charset="0"/>
                              </a:rPr>
                              <m:t>𝑟</m:t>
                            </m:r>
                          </m:sub>
                          <m:sup>
                            <m:r>
                              <a:rPr lang="en-US" altLang="ko-KR" sz="1600" b="0" i="1" smtClean="0">
                                <a:solidFill>
                                  <a:schemeClr val="tx1"/>
                                </a:solidFill>
                                <a:latin typeface="Cambria Math" panose="02040503050406030204" pitchFamily="18" charset="0"/>
                              </a:rPr>
                              <m:t>2</m:t>
                            </m:r>
                          </m:sup>
                        </m:sSubSup>
                        <m:r>
                          <a:rPr lang="en-US" altLang="ko-KR" sz="1600" b="0" i="1" smtClean="0">
                            <a:solidFill>
                              <a:schemeClr val="tx1"/>
                            </a:solidFill>
                            <a:latin typeface="Cambria Math" panose="02040503050406030204" pitchFamily="18" charset="0"/>
                          </a:rPr>
                          <m:t>𝜈</m:t>
                        </m:r>
                        <m:r>
                          <a:rPr lang="en-US" altLang="ko-KR" sz="1600" b="0" i="1" smtClean="0">
                            <a:solidFill>
                              <a:schemeClr val="tx1"/>
                            </a:solidFill>
                            <a:latin typeface="Cambria Math" panose="02040503050406030204" pitchFamily="18" charset="0"/>
                          </a:rPr>
                          <m:t>+</m:t>
                        </m:r>
                        <m:sSup>
                          <m:sSupPr>
                            <m:ctrlPr>
                              <a:rPr lang="en-US" altLang="ko-KR" sz="1600" b="0" i="1" smtClean="0">
                                <a:solidFill>
                                  <a:schemeClr val="tx1"/>
                                </a:solidFill>
                                <a:latin typeface="Cambria Math" panose="02040503050406030204" pitchFamily="18" charset="0"/>
                              </a:rPr>
                            </m:ctrlPr>
                          </m:sSupPr>
                          <m:e>
                            <m:d>
                              <m:dPr>
                                <m:ctrlPr>
                                  <a:rPr lang="en-US" altLang="ko-KR" sz="1600" b="0" i="1" smtClean="0">
                                    <a:solidFill>
                                      <a:schemeClr val="tx1"/>
                                    </a:solidFill>
                                    <a:latin typeface="Cambria Math" panose="02040503050406030204" pitchFamily="18" charset="0"/>
                                  </a:rPr>
                                </m:ctrlPr>
                              </m:dPr>
                              <m:e>
                                <m:sSub>
                                  <m:sSubPr>
                                    <m:ctrlPr>
                                      <a:rPr lang="en-US" altLang="ko-KR" sz="1600" b="0" i="1" smtClean="0">
                                        <a:solidFill>
                                          <a:schemeClr val="tx1"/>
                                        </a:solidFill>
                                        <a:latin typeface="Cambria Math" panose="02040503050406030204" pitchFamily="18" charset="0"/>
                                      </a:rPr>
                                    </m:ctrlPr>
                                  </m:sSubPr>
                                  <m:e>
                                    <m:r>
                                      <a:rPr lang="en-US" altLang="ko-KR" sz="1600" b="0" i="1" smtClean="0">
                                        <a:solidFill>
                                          <a:schemeClr val="tx1"/>
                                        </a:solidFill>
                                        <a:latin typeface="Cambria Math" panose="02040503050406030204" pitchFamily="18" charset="0"/>
                                      </a:rPr>
                                      <m:t>𝜕</m:t>
                                    </m:r>
                                  </m:e>
                                  <m:sub>
                                    <m:r>
                                      <a:rPr lang="en-US" altLang="ko-KR" sz="1600" b="0" i="1" smtClean="0">
                                        <a:solidFill>
                                          <a:schemeClr val="tx1"/>
                                        </a:solidFill>
                                        <a:latin typeface="Cambria Math" panose="02040503050406030204" pitchFamily="18" charset="0"/>
                                      </a:rPr>
                                      <m:t>𝑟</m:t>
                                    </m:r>
                                  </m:sub>
                                </m:sSub>
                                <m:r>
                                  <a:rPr lang="en-US" altLang="ko-KR" sz="1600" b="0" i="1" smtClean="0">
                                    <a:solidFill>
                                      <a:schemeClr val="tx1"/>
                                    </a:solidFill>
                                    <a:latin typeface="Cambria Math" panose="02040503050406030204" pitchFamily="18" charset="0"/>
                                  </a:rPr>
                                  <m:t>𝜈</m:t>
                                </m:r>
                              </m:e>
                            </m:d>
                          </m:e>
                          <m:sup>
                            <m:r>
                              <a:rPr lang="en-US" altLang="ko-KR" sz="1600" b="0" i="1" smtClean="0">
                                <a:solidFill>
                                  <a:schemeClr val="tx1"/>
                                </a:solidFill>
                                <a:latin typeface="Cambria Math" panose="02040503050406030204" pitchFamily="18" charset="0"/>
                              </a:rPr>
                              <m:t>2</m:t>
                            </m:r>
                          </m:sup>
                        </m:sSup>
                        <m:r>
                          <a:rPr lang="en-US" altLang="ko-KR" sz="1600" b="0" i="1" smtClean="0">
                            <a:solidFill>
                              <a:schemeClr val="tx1"/>
                            </a:solidFill>
                            <a:latin typeface="Cambria Math" panose="02040503050406030204" pitchFamily="18" charset="0"/>
                          </a:rPr>
                          <m:t>−</m:t>
                        </m:r>
                        <m:sSub>
                          <m:sSubPr>
                            <m:ctrlPr>
                              <a:rPr lang="en-US" altLang="ko-KR" sz="1600" b="0" i="1" smtClean="0">
                                <a:solidFill>
                                  <a:schemeClr val="tx1"/>
                                </a:solidFill>
                                <a:latin typeface="Cambria Math" panose="02040503050406030204" pitchFamily="18" charset="0"/>
                              </a:rPr>
                            </m:ctrlPr>
                          </m:sSubPr>
                          <m:e>
                            <m:r>
                              <a:rPr lang="en-US" altLang="ko-KR" sz="1600" b="0" i="1" smtClean="0">
                                <a:solidFill>
                                  <a:schemeClr val="tx1"/>
                                </a:solidFill>
                                <a:latin typeface="Cambria Math" panose="02040503050406030204" pitchFamily="18" charset="0"/>
                              </a:rPr>
                              <m:t>𝜕</m:t>
                            </m:r>
                          </m:e>
                          <m:sub>
                            <m:r>
                              <a:rPr lang="en-US" altLang="ko-KR" sz="1600" b="0" i="1" smtClean="0">
                                <a:solidFill>
                                  <a:schemeClr val="tx1"/>
                                </a:solidFill>
                                <a:latin typeface="Cambria Math" panose="02040503050406030204" pitchFamily="18" charset="0"/>
                              </a:rPr>
                              <m:t>𝑟</m:t>
                            </m:r>
                          </m:sub>
                        </m:sSub>
                        <m:r>
                          <a:rPr lang="en-US" altLang="ko-KR" sz="1600" b="0" i="1" smtClean="0">
                            <a:solidFill>
                              <a:schemeClr val="tx1"/>
                            </a:solidFill>
                            <a:latin typeface="Cambria Math" panose="02040503050406030204" pitchFamily="18" charset="0"/>
                          </a:rPr>
                          <m:t>𝜈</m:t>
                        </m:r>
                        <m:sSub>
                          <m:sSubPr>
                            <m:ctrlPr>
                              <a:rPr lang="en-US" altLang="ko-KR" sz="1600" b="0" i="1" smtClean="0">
                                <a:solidFill>
                                  <a:schemeClr val="tx1"/>
                                </a:solidFill>
                                <a:latin typeface="Cambria Math" panose="02040503050406030204" pitchFamily="18" charset="0"/>
                              </a:rPr>
                            </m:ctrlPr>
                          </m:sSubPr>
                          <m:e>
                            <m:r>
                              <a:rPr lang="en-US" altLang="ko-KR" sz="1600" b="0" i="1" smtClean="0">
                                <a:solidFill>
                                  <a:schemeClr val="tx1"/>
                                </a:solidFill>
                                <a:latin typeface="Cambria Math" panose="02040503050406030204" pitchFamily="18" charset="0"/>
                              </a:rPr>
                              <m:t>𝜕</m:t>
                            </m:r>
                          </m:e>
                          <m:sub>
                            <m:r>
                              <a:rPr lang="en-US" altLang="ko-KR" sz="1600" b="0" i="1" smtClean="0">
                                <a:solidFill>
                                  <a:schemeClr val="tx1"/>
                                </a:solidFill>
                                <a:latin typeface="Cambria Math" panose="02040503050406030204" pitchFamily="18" charset="0"/>
                              </a:rPr>
                              <m:t>𝑟</m:t>
                            </m:r>
                          </m:sub>
                        </m:sSub>
                        <m:r>
                          <a:rPr lang="en-US" altLang="ko-KR" sz="1600" b="0" i="1" smtClean="0">
                            <a:solidFill>
                              <a:schemeClr val="tx1"/>
                            </a:solidFill>
                            <a:latin typeface="Cambria Math" panose="02040503050406030204" pitchFamily="18" charset="0"/>
                          </a:rPr>
                          <m:t>𝜆</m:t>
                        </m:r>
                        <m:r>
                          <a:rPr lang="en-US" altLang="ko-KR" sz="1600" b="0" i="1" smtClean="0">
                            <a:solidFill>
                              <a:schemeClr val="tx1"/>
                            </a:solidFill>
                            <a:latin typeface="Cambria Math" panose="02040503050406030204" pitchFamily="18" charset="0"/>
                          </a:rPr>
                          <m:t>+</m:t>
                        </m:r>
                        <m:f>
                          <m:fPr>
                            <m:ctrlPr>
                              <a:rPr lang="en-US" altLang="ko-KR" sz="1600" b="0" i="1" smtClean="0">
                                <a:solidFill>
                                  <a:schemeClr val="tx1"/>
                                </a:solidFill>
                                <a:latin typeface="Cambria Math" panose="02040503050406030204" pitchFamily="18" charset="0"/>
                              </a:rPr>
                            </m:ctrlPr>
                          </m:fPr>
                          <m:num>
                            <m:r>
                              <a:rPr lang="en-US" altLang="ko-KR" sz="1600" b="0" i="1" smtClean="0">
                                <a:solidFill>
                                  <a:schemeClr val="tx1"/>
                                </a:solidFill>
                                <a:latin typeface="Cambria Math" panose="02040503050406030204" pitchFamily="18" charset="0"/>
                              </a:rPr>
                              <m:t>1</m:t>
                            </m:r>
                          </m:num>
                          <m:den>
                            <m:r>
                              <a:rPr lang="en-US" altLang="ko-KR" sz="1600" b="0" i="1" smtClean="0">
                                <a:solidFill>
                                  <a:schemeClr val="tx1"/>
                                </a:solidFill>
                                <a:latin typeface="Cambria Math" panose="02040503050406030204" pitchFamily="18" charset="0"/>
                              </a:rPr>
                              <m:t>𝑟</m:t>
                            </m:r>
                          </m:den>
                        </m:f>
                        <m:d>
                          <m:dPr>
                            <m:ctrlPr>
                              <a:rPr lang="en-US" altLang="ko-KR" sz="1600" b="0" i="1" smtClean="0">
                                <a:solidFill>
                                  <a:schemeClr val="tx1"/>
                                </a:solidFill>
                                <a:latin typeface="Cambria Math" panose="02040503050406030204" pitchFamily="18" charset="0"/>
                              </a:rPr>
                            </m:ctrlPr>
                          </m:dPr>
                          <m:e>
                            <m:sSub>
                              <m:sSubPr>
                                <m:ctrlPr>
                                  <a:rPr lang="en-US" altLang="ko-KR" sz="1600" b="0" i="1" smtClean="0">
                                    <a:solidFill>
                                      <a:schemeClr val="tx1"/>
                                    </a:solidFill>
                                    <a:latin typeface="Cambria Math" panose="02040503050406030204" pitchFamily="18" charset="0"/>
                                  </a:rPr>
                                </m:ctrlPr>
                              </m:sSubPr>
                              <m:e>
                                <m:r>
                                  <a:rPr lang="en-US" altLang="ko-KR" sz="1600" b="0" i="1" smtClean="0">
                                    <a:solidFill>
                                      <a:schemeClr val="tx1"/>
                                    </a:solidFill>
                                    <a:latin typeface="Cambria Math" panose="02040503050406030204" pitchFamily="18" charset="0"/>
                                  </a:rPr>
                                  <m:t>𝜕</m:t>
                                </m:r>
                              </m:e>
                              <m:sub>
                                <m:r>
                                  <a:rPr lang="en-US" altLang="ko-KR" sz="1600" b="0" i="1" smtClean="0">
                                    <a:solidFill>
                                      <a:schemeClr val="tx1"/>
                                    </a:solidFill>
                                    <a:latin typeface="Cambria Math" panose="02040503050406030204" pitchFamily="18" charset="0"/>
                                  </a:rPr>
                                  <m:t>𝑟</m:t>
                                </m:r>
                              </m:sub>
                            </m:sSub>
                            <m:r>
                              <a:rPr lang="en-US" altLang="ko-KR" sz="1600" b="0" i="1" smtClean="0">
                                <a:solidFill>
                                  <a:schemeClr val="tx1"/>
                                </a:solidFill>
                                <a:latin typeface="Cambria Math" panose="02040503050406030204" pitchFamily="18" charset="0"/>
                              </a:rPr>
                              <m:t>𝜈</m:t>
                            </m:r>
                            <m:r>
                              <a:rPr lang="en-US" altLang="ko-KR" sz="1600" b="0" i="1" smtClean="0">
                                <a:solidFill>
                                  <a:schemeClr val="tx1"/>
                                </a:solidFill>
                                <a:latin typeface="Cambria Math" panose="02040503050406030204" pitchFamily="18" charset="0"/>
                              </a:rPr>
                              <m:t>−</m:t>
                            </m:r>
                            <m:sSub>
                              <m:sSubPr>
                                <m:ctrlPr>
                                  <a:rPr lang="en-US" altLang="ko-KR" sz="1600" b="0" i="1" smtClean="0">
                                    <a:solidFill>
                                      <a:schemeClr val="tx1"/>
                                    </a:solidFill>
                                    <a:latin typeface="Cambria Math" panose="02040503050406030204" pitchFamily="18" charset="0"/>
                                  </a:rPr>
                                </m:ctrlPr>
                              </m:sSubPr>
                              <m:e>
                                <m:r>
                                  <a:rPr lang="en-US" altLang="ko-KR" sz="1600" b="0" i="1" smtClean="0">
                                    <a:solidFill>
                                      <a:schemeClr val="tx1"/>
                                    </a:solidFill>
                                    <a:latin typeface="Cambria Math" panose="02040503050406030204" pitchFamily="18" charset="0"/>
                                  </a:rPr>
                                  <m:t>𝜕</m:t>
                                </m:r>
                              </m:e>
                              <m:sub>
                                <m:r>
                                  <a:rPr lang="en-US" altLang="ko-KR" sz="1600" b="0" i="1" smtClean="0">
                                    <a:solidFill>
                                      <a:schemeClr val="tx1"/>
                                    </a:solidFill>
                                    <a:latin typeface="Cambria Math" panose="02040503050406030204" pitchFamily="18" charset="0"/>
                                  </a:rPr>
                                  <m:t>𝑟</m:t>
                                </m:r>
                              </m:sub>
                            </m:sSub>
                            <m:r>
                              <a:rPr lang="en-US" altLang="ko-KR" sz="1600" b="0" i="1" smtClean="0">
                                <a:solidFill>
                                  <a:schemeClr val="tx1"/>
                                </a:solidFill>
                                <a:latin typeface="Cambria Math" panose="02040503050406030204" pitchFamily="18" charset="0"/>
                              </a:rPr>
                              <m:t>𝜆</m:t>
                            </m:r>
                          </m:e>
                        </m:d>
                      </m:e>
                    </m:d>
                    <m:r>
                      <a:rPr lang="en-US" altLang="ko-KR" sz="1600" b="0" i="1" smtClean="0">
                        <a:solidFill>
                          <a:schemeClr val="tx1"/>
                        </a:solidFill>
                        <a:latin typeface="Cambria Math" panose="02040503050406030204" pitchFamily="18" charset="0"/>
                      </a:rPr>
                      <m:t>=8</m:t>
                    </m:r>
                    <m:r>
                      <a:rPr lang="en-US" altLang="ko-KR" sz="1600" b="0" i="1" smtClean="0">
                        <a:solidFill>
                          <a:schemeClr val="tx1"/>
                        </a:solidFill>
                        <a:latin typeface="Cambria Math" panose="02040503050406030204" pitchFamily="18" charset="0"/>
                      </a:rPr>
                      <m:t>𝜋</m:t>
                    </m:r>
                    <m:r>
                      <a:rPr lang="en-US" altLang="ko-KR" sz="1600" b="0" i="1" smtClean="0">
                        <a:solidFill>
                          <a:schemeClr val="tx1"/>
                        </a:solidFill>
                        <a:latin typeface="Cambria Math" panose="02040503050406030204" pitchFamily="18" charset="0"/>
                      </a:rPr>
                      <m:t>𝐺</m:t>
                    </m:r>
                    <m:r>
                      <a:rPr lang="en-US" altLang="ko-KR" sz="1600" b="0" i="1" smtClean="0">
                        <a:solidFill>
                          <a:schemeClr val="tx1"/>
                        </a:solidFill>
                        <a:latin typeface="Cambria Math" panose="02040503050406030204" pitchFamily="18" charset="0"/>
                      </a:rPr>
                      <m:t>𝜌</m:t>
                    </m:r>
                  </m:oMath>
                </a14:m>
                <a:endParaRPr lang="en-US" altLang="ko-KR" sz="1600" b="0" dirty="0">
                  <a:solidFill>
                    <a:schemeClr val="tx1"/>
                  </a:solidFill>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815B75AC-0599-4250-37A8-E2983CE2D7F8}"/>
                  </a:ext>
                </a:extLst>
              </p:cNvPr>
              <p:cNvSpPr txBox="1">
                <a:spLocks noRot="1" noChangeAspect="1" noMove="1" noResize="1" noEditPoints="1" noAdjustHandles="1" noChangeArrowheads="1" noChangeShapeType="1" noTextEdit="1"/>
              </p:cNvSpPr>
              <p:nvPr/>
            </p:nvSpPr>
            <p:spPr>
              <a:xfrm>
                <a:off x="449068" y="1657082"/>
                <a:ext cx="5067457" cy="1200137"/>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C511E8B-EEF4-538D-9291-B50E9F6E47C1}"/>
                  </a:ext>
                </a:extLst>
              </p:cNvPr>
              <p:cNvSpPr txBox="1"/>
              <p:nvPr/>
            </p:nvSpPr>
            <p:spPr>
              <a:xfrm>
                <a:off x="5115465" y="1740777"/>
                <a:ext cx="4197234" cy="6878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ko-KR" b="0" i="1" smtClean="0">
                              <a:solidFill>
                                <a:schemeClr val="tx1"/>
                              </a:solidFill>
                              <a:latin typeface="Cambria Math" panose="02040503050406030204" pitchFamily="18" charset="0"/>
                            </a:rPr>
                          </m:ctrlPr>
                        </m:fPr>
                        <m:num>
                          <m:r>
                            <a:rPr lang="en-US" altLang="ko-KR" b="0" i="1" smtClean="0">
                              <a:solidFill>
                                <a:schemeClr val="tx1"/>
                              </a:solidFill>
                              <a:latin typeface="Cambria Math" panose="02040503050406030204" pitchFamily="18" charset="0"/>
                            </a:rPr>
                            <m:t>𝑑𝑃</m:t>
                          </m:r>
                          <m:d>
                            <m:dPr>
                              <m:ctrlPr>
                                <a:rPr lang="en-US" altLang="ko-KR" b="0" i="1" smtClean="0">
                                  <a:solidFill>
                                    <a:schemeClr val="tx1"/>
                                  </a:solidFill>
                                  <a:latin typeface="Cambria Math" panose="02040503050406030204" pitchFamily="18" charset="0"/>
                                </a:rPr>
                              </m:ctrlPr>
                            </m:dPr>
                            <m:e>
                              <m:r>
                                <a:rPr lang="en-US" altLang="ko-KR" b="0" i="1" smtClean="0">
                                  <a:solidFill>
                                    <a:schemeClr val="tx1"/>
                                  </a:solidFill>
                                  <a:latin typeface="Cambria Math" panose="02040503050406030204" pitchFamily="18" charset="0"/>
                                </a:rPr>
                                <m:t>𝑟</m:t>
                              </m:r>
                            </m:e>
                          </m:d>
                        </m:num>
                        <m:den>
                          <m:r>
                            <a:rPr lang="en-US" altLang="ko-KR" b="0" i="1" smtClean="0">
                              <a:solidFill>
                                <a:schemeClr val="tx1"/>
                              </a:solidFill>
                              <a:latin typeface="Cambria Math" panose="02040503050406030204" pitchFamily="18" charset="0"/>
                            </a:rPr>
                            <m:t>𝑑𝑟</m:t>
                          </m:r>
                        </m:den>
                      </m:f>
                      <m:r>
                        <a:rPr lang="en-US" altLang="ko-KR" b="0" i="1" smtClean="0">
                          <a:solidFill>
                            <a:schemeClr val="tx1"/>
                          </a:solidFill>
                          <a:latin typeface="Cambria Math" panose="02040503050406030204" pitchFamily="18" charset="0"/>
                        </a:rPr>
                        <m:t>=−</m:t>
                      </m:r>
                      <m:f>
                        <m:fPr>
                          <m:ctrlPr>
                            <a:rPr lang="en-US" altLang="ko-KR" b="0" i="1" smtClean="0">
                              <a:solidFill>
                                <a:schemeClr val="tx1"/>
                              </a:solidFill>
                              <a:latin typeface="Cambria Math" panose="02040503050406030204" pitchFamily="18" charset="0"/>
                            </a:rPr>
                          </m:ctrlPr>
                        </m:fPr>
                        <m:num>
                          <m:d>
                            <m:dPr>
                              <m:ctrlPr>
                                <a:rPr lang="en-US" altLang="ko-KR" b="0" i="1" smtClean="0">
                                  <a:solidFill>
                                    <a:schemeClr val="tx1"/>
                                  </a:solidFill>
                                  <a:latin typeface="Cambria Math" panose="02040503050406030204" pitchFamily="18" charset="0"/>
                                </a:rPr>
                              </m:ctrlPr>
                            </m:dPr>
                            <m:e>
                              <m:r>
                                <a:rPr lang="en-US" altLang="ko-KR" b="0" i="1" smtClean="0">
                                  <a:solidFill>
                                    <a:schemeClr val="tx1"/>
                                  </a:solidFill>
                                  <a:latin typeface="Cambria Math" panose="02040503050406030204" pitchFamily="18" charset="0"/>
                                </a:rPr>
                                <m:t>𝜌</m:t>
                              </m:r>
                              <m:r>
                                <a:rPr lang="en-US" altLang="ko-KR" b="0" i="1" smtClean="0">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𝑃</m:t>
                              </m:r>
                            </m:e>
                          </m:d>
                          <m:r>
                            <a:rPr lang="en-US" altLang="ko-KR" b="0" i="1" smtClean="0">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𝐺𝑀</m:t>
                          </m:r>
                          <m:d>
                            <m:dPr>
                              <m:ctrlPr>
                                <a:rPr lang="en-US" altLang="ko-KR" b="0" i="1" smtClean="0">
                                  <a:solidFill>
                                    <a:schemeClr val="tx1"/>
                                  </a:solidFill>
                                  <a:latin typeface="Cambria Math" panose="02040503050406030204" pitchFamily="18" charset="0"/>
                                </a:rPr>
                              </m:ctrlPr>
                            </m:dPr>
                            <m:e>
                              <m:r>
                                <a:rPr lang="en-US" altLang="ko-KR" b="0" i="1" smtClean="0">
                                  <a:solidFill>
                                    <a:schemeClr val="tx1"/>
                                  </a:solidFill>
                                  <a:latin typeface="Cambria Math" panose="02040503050406030204" pitchFamily="18" charset="0"/>
                                </a:rPr>
                                <m:t>𝑟</m:t>
                              </m:r>
                            </m:e>
                          </m:d>
                          <m:r>
                            <a:rPr lang="en-US" altLang="ko-KR" b="0" i="1" smtClean="0">
                              <a:solidFill>
                                <a:schemeClr val="tx1"/>
                              </a:solidFill>
                              <a:latin typeface="Cambria Math" panose="02040503050406030204" pitchFamily="18" charset="0"/>
                            </a:rPr>
                            <m:t>+4</m:t>
                          </m:r>
                          <m:r>
                            <a:rPr lang="en-US" altLang="ko-KR" b="0" i="1" smtClean="0">
                              <a:solidFill>
                                <a:schemeClr val="tx1"/>
                              </a:solidFill>
                              <a:latin typeface="Cambria Math" panose="02040503050406030204" pitchFamily="18" charset="0"/>
                            </a:rPr>
                            <m:t>𝜋</m:t>
                          </m:r>
                          <m:r>
                            <a:rPr lang="en-US" altLang="ko-KR" b="0" i="1" smtClean="0">
                              <a:solidFill>
                                <a:schemeClr val="tx1"/>
                              </a:solidFill>
                              <a:latin typeface="Cambria Math" panose="02040503050406030204" pitchFamily="18" charset="0"/>
                            </a:rPr>
                            <m:t>𝐺</m:t>
                          </m:r>
                          <m:sSup>
                            <m:sSupPr>
                              <m:ctrlPr>
                                <a:rPr lang="en-US" altLang="ko-KR" b="0" i="1" smtClean="0">
                                  <a:solidFill>
                                    <a:schemeClr val="tx1"/>
                                  </a:solidFill>
                                  <a:latin typeface="Cambria Math" panose="02040503050406030204" pitchFamily="18" charset="0"/>
                                </a:rPr>
                              </m:ctrlPr>
                            </m:sSupPr>
                            <m:e>
                              <m:r>
                                <a:rPr lang="en-US" altLang="ko-KR" b="0" i="1" smtClean="0">
                                  <a:solidFill>
                                    <a:schemeClr val="tx1"/>
                                  </a:solidFill>
                                  <a:latin typeface="Cambria Math" panose="02040503050406030204" pitchFamily="18" charset="0"/>
                                </a:rPr>
                                <m:t>𝑟</m:t>
                              </m:r>
                            </m:e>
                            <m:sup>
                              <m:r>
                                <a:rPr lang="en-US" altLang="ko-KR" b="0" i="1" smtClean="0">
                                  <a:solidFill>
                                    <a:schemeClr val="tx1"/>
                                  </a:solidFill>
                                  <a:latin typeface="Cambria Math" panose="02040503050406030204" pitchFamily="18" charset="0"/>
                                </a:rPr>
                                <m:t>3</m:t>
                              </m:r>
                            </m:sup>
                          </m:sSup>
                          <m:r>
                            <a:rPr lang="en-US" altLang="ko-KR" b="0" i="1" smtClean="0">
                              <a:solidFill>
                                <a:schemeClr val="tx1"/>
                              </a:solidFill>
                              <a:latin typeface="Cambria Math" panose="02040503050406030204" pitchFamily="18" charset="0"/>
                            </a:rPr>
                            <m:t>𝑃</m:t>
                          </m:r>
                          <m:r>
                            <a:rPr lang="en-US" altLang="ko-KR" b="0" i="1" smtClean="0">
                              <a:solidFill>
                                <a:schemeClr val="tx1"/>
                              </a:solidFill>
                              <a:latin typeface="Cambria Math" panose="02040503050406030204" pitchFamily="18" charset="0"/>
                            </a:rPr>
                            <m:t>]</m:t>
                          </m:r>
                        </m:num>
                        <m:den>
                          <m:r>
                            <a:rPr lang="en-US" altLang="ko-KR" b="0" i="1" smtClean="0">
                              <a:solidFill>
                                <a:schemeClr val="tx1"/>
                              </a:solidFill>
                              <a:latin typeface="Cambria Math" panose="02040503050406030204" pitchFamily="18" charset="0"/>
                            </a:rPr>
                            <m:t>𝑟</m:t>
                          </m:r>
                          <m:d>
                            <m:dPr>
                              <m:begChr m:val="["/>
                              <m:endChr m:val="]"/>
                              <m:ctrlPr>
                                <a:rPr lang="en-US" altLang="ko-KR" b="0" i="1" smtClean="0">
                                  <a:solidFill>
                                    <a:schemeClr val="tx1"/>
                                  </a:solidFill>
                                  <a:latin typeface="Cambria Math" panose="02040503050406030204" pitchFamily="18" charset="0"/>
                                </a:rPr>
                              </m:ctrlPr>
                            </m:dPr>
                            <m:e>
                              <m:r>
                                <a:rPr lang="en-US" altLang="ko-KR" b="0" i="1" smtClean="0">
                                  <a:solidFill>
                                    <a:schemeClr val="tx1"/>
                                  </a:solidFill>
                                  <a:latin typeface="Cambria Math" panose="02040503050406030204" pitchFamily="18" charset="0"/>
                                </a:rPr>
                                <m:t>𝑟</m:t>
                              </m:r>
                              <m:r>
                                <a:rPr lang="en-US" altLang="ko-KR" b="0" i="1" smtClean="0">
                                  <a:solidFill>
                                    <a:schemeClr val="tx1"/>
                                  </a:solidFill>
                                  <a:latin typeface="Cambria Math" panose="02040503050406030204" pitchFamily="18" charset="0"/>
                                </a:rPr>
                                <m:t>−2</m:t>
                              </m:r>
                              <m:r>
                                <a:rPr lang="en-US" altLang="ko-KR" b="0" i="1" smtClean="0">
                                  <a:solidFill>
                                    <a:schemeClr val="tx1"/>
                                  </a:solidFill>
                                  <a:latin typeface="Cambria Math" panose="02040503050406030204" pitchFamily="18" charset="0"/>
                                </a:rPr>
                                <m:t>𝐺𝑀</m:t>
                              </m:r>
                              <m:d>
                                <m:dPr>
                                  <m:ctrlPr>
                                    <a:rPr lang="en-US" altLang="ko-KR" b="0" i="1" smtClean="0">
                                      <a:solidFill>
                                        <a:schemeClr val="tx1"/>
                                      </a:solidFill>
                                      <a:latin typeface="Cambria Math" panose="02040503050406030204" pitchFamily="18" charset="0"/>
                                    </a:rPr>
                                  </m:ctrlPr>
                                </m:dPr>
                                <m:e>
                                  <m:r>
                                    <a:rPr lang="en-US" altLang="ko-KR" b="0" i="1" smtClean="0">
                                      <a:solidFill>
                                        <a:schemeClr val="tx1"/>
                                      </a:solidFill>
                                      <a:latin typeface="Cambria Math" panose="02040503050406030204" pitchFamily="18" charset="0"/>
                                    </a:rPr>
                                    <m:t>𝑅</m:t>
                                  </m:r>
                                </m:e>
                              </m:d>
                            </m:e>
                          </m:d>
                        </m:den>
                      </m:f>
                    </m:oMath>
                  </m:oMathPara>
                </a14:m>
                <a:endParaRPr lang="ko-KR" altLang="en-US" dirty="0">
                  <a:solidFill>
                    <a:schemeClr val="tx1"/>
                  </a:solidFill>
                  <a:latin typeface="Arial" panose="020B0604020202020204" pitchFamily="34" charset="0"/>
                  <a:cs typeface="Arial" panose="020B0604020202020204" pitchFamily="34" charset="0"/>
                </a:endParaRPr>
              </a:p>
            </p:txBody>
          </p:sp>
        </mc:Choice>
        <mc:Fallback xmlns="">
          <p:sp>
            <p:nvSpPr>
              <p:cNvPr id="21" name="TextBox 20">
                <a:extLst>
                  <a:ext uri="{FF2B5EF4-FFF2-40B4-BE49-F238E27FC236}">
                    <a16:creationId xmlns:a16="http://schemas.microsoft.com/office/drawing/2014/main" id="{BC511E8B-EEF4-538D-9291-B50E9F6E47C1}"/>
                  </a:ext>
                </a:extLst>
              </p:cNvPr>
              <p:cNvSpPr txBox="1">
                <a:spLocks noRot="1" noChangeAspect="1" noMove="1" noResize="1" noEditPoints="1" noAdjustHandles="1" noChangeArrowheads="1" noChangeShapeType="1" noTextEdit="1"/>
              </p:cNvSpPr>
              <p:nvPr/>
            </p:nvSpPr>
            <p:spPr>
              <a:xfrm>
                <a:off x="5115465" y="1740777"/>
                <a:ext cx="4197234" cy="687881"/>
              </a:xfrm>
              <a:prstGeom prst="rect">
                <a:avLst/>
              </a:prstGeom>
              <a:blipFill>
                <a:blip r:embed="rId7"/>
                <a:stretch>
                  <a:fillRect/>
                </a:stretch>
              </a:blipFill>
            </p:spPr>
            <p:txBody>
              <a:bodyPr/>
              <a:lstStyle/>
              <a:p>
                <a:r>
                  <a:rPr lang="ko-KR" altLang="en-US">
                    <a:noFill/>
                  </a:rPr>
                  <a:t> </a:t>
                </a:r>
              </a:p>
            </p:txBody>
          </p:sp>
        </mc:Fallback>
      </mc:AlternateContent>
      <p:sp>
        <p:nvSpPr>
          <p:cNvPr id="22" name="TextBox 21">
            <a:extLst>
              <a:ext uri="{FF2B5EF4-FFF2-40B4-BE49-F238E27FC236}">
                <a16:creationId xmlns:a16="http://schemas.microsoft.com/office/drawing/2014/main" id="{AAC0708E-5A50-90FE-8273-7ADD5E850ECC}"/>
              </a:ext>
            </a:extLst>
          </p:cNvPr>
          <p:cNvSpPr txBox="1"/>
          <p:nvPr/>
        </p:nvSpPr>
        <p:spPr>
          <a:xfrm>
            <a:off x="220587" y="2920244"/>
            <a:ext cx="5513463" cy="369332"/>
          </a:xfrm>
          <a:prstGeom prst="rect">
            <a:avLst/>
          </a:prstGeom>
          <a:noFill/>
        </p:spPr>
        <p:txBody>
          <a:bodyPr wrap="square" rtlCol="0">
            <a:spAutoFit/>
          </a:bodyPr>
          <a:lstStyle/>
          <a:p>
            <a:r>
              <a:rPr lang="en-US" altLang="ko-KR" b="1" dirty="0">
                <a:latin typeface="Arial" panose="020B0604020202020204" pitchFamily="34" charset="0"/>
                <a:ea typeface="맑은 고딕" panose="020B0503020000020004" pitchFamily="50" charset="-127"/>
                <a:cs typeface="Arial" panose="020B0604020202020204" pitchFamily="34" charset="0"/>
              </a:rPr>
              <a:t>◆ </a:t>
            </a:r>
            <a:r>
              <a:rPr lang="en-US" altLang="ko-KR" b="1" dirty="0">
                <a:latin typeface="Arial" panose="020B0604020202020204" pitchFamily="34" charset="0"/>
                <a:cs typeface="Arial" panose="020B0604020202020204" pitchFamily="34" charset="0"/>
              </a:rPr>
              <a:t>Komatsu </a:t>
            </a:r>
            <a:r>
              <a:rPr lang="en-US" altLang="ko-KR" b="1" dirty="0" err="1">
                <a:latin typeface="Arial" panose="020B0604020202020204" pitchFamily="34" charset="0"/>
                <a:cs typeface="Arial" panose="020B0604020202020204" pitchFamily="34" charset="0"/>
              </a:rPr>
              <a:t>Eriguchi</a:t>
            </a:r>
            <a:r>
              <a:rPr lang="en-US" altLang="ko-KR" b="1" dirty="0">
                <a:latin typeface="Arial" panose="020B0604020202020204" pitchFamily="34" charset="0"/>
                <a:cs typeface="Arial" panose="020B0604020202020204" pitchFamily="34" charset="0"/>
              </a:rPr>
              <a:t> Hachisu (KEH) Method</a:t>
            </a:r>
            <a:endParaRPr lang="ko-KR" alt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B7C3951-FC32-A692-23B7-C18CECEF2DD9}"/>
                  </a:ext>
                </a:extLst>
              </p:cNvPr>
              <p:cNvSpPr txBox="1"/>
              <p:nvPr/>
            </p:nvSpPr>
            <p:spPr>
              <a:xfrm>
                <a:off x="5632895" y="655260"/>
                <a:ext cx="3307414" cy="6109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solidFill>
                                <a:schemeClr val="tx1"/>
                              </a:solidFill>
                              <a:latin typeface="Cambria Math" panose="02040503050406030204" pitchFamily="18" charset="0"/>
                            </a:rPr>
                          </m:ctrlPr>
                        </m:sSubPr>
                        <m:e>
                          <m:r>
                            <a:rPr lang="en-US" altLang="ko-KR" b="0" i="1" smtClean="0">
                              <a:solidFill>
                                <a:schemeClr val="tx1"/>
                              </a:solidFill>
                              <a:latin typeface="Cambria Math" panose="02040503050406030204" pitchFamily="18" charset="0"/>
                            </a:rPr>
                            <m:t>𝐺</m:t>
                          </m:r>
                        </m:e>
                        <m:sub>
                          <m:r>
                            <a:rPr lang="en-US" altLang="ko-KR" b="0" i="1" smtClean="0">
                              <a:solidFill>
                                <a:schemeClr val="tx1"/>
                              </a:solidFill>
                              <a:latin typeface="Cambria Math" panose="02040503050406030204" pitchFamily="18" charset="0"/>
                            </a:rPr>
                            <m:t>𝜇𝜈</m:t>
                          </m:r>
                        </m:sub>
                      </m:sSub>
                      <m:r>
                        <a:rPr lang="en-US" altLang="ko-KR" b="0" i="1" smtClean="0">
                          <a:solidFill>
                            <a:schemeClr val="tx1"/>
                          </a:solidFill>
                          <a:latin typeface="Cambria Math" panose="02040503050406030204" pitchFamily="18" charset="0"/>
                        </a:rPr>
                        <m:t>=</m:t>
                      </m:r>
                      <m:sSub>
                        <m:sSubPr>
                          <m:ctrlPr>
                            <a:rPr lang="en-US" altLang="ko-KR" b="0" i="1" smtClean="0">
                              <a:solidFill>
                                <a:srgbClr val="00B050"/>
                              </a:solidFill>
                              <a:latin typeface="Cambria Math" panose="02040503050406030204" pitchFamily="18" charset="0"/>
                            </a:rPr>
                          </m:ctrlPr>
                        </m:sSubPr>
                        <m:e>
                          <m:r>
                            <a:rPr lang="en-US" altLang="ko-KR" b="0" i="1" smtClean="0">
                              <a:solidFill>
                                <a:srgbClr val="00B050"/>
                              </a:solidFill>
                              <a:latin typeface="Cambria Math" panose="02040503050406030204" pitchFamily="18" charset="0"/>
                            </a:rPr>
                            <m:t>𝑅</m:t>
                          </m:r>
                        </m:e>
                        <m:sub>
                          <m:r>
                            <a:rPr lang="en-US" altLang="ko-KR" b="0" i="1" smtClean="0">
                              <a:solidFill>
                                <a:srgbClr val="00B050"/>
                              </a:solidFill>
                              <a:latin typeface="Cambria Math" panose="02040503050406030204" pitchFamily="18" charset="0"/>
                            </a:rPr>
                            <m:t>𝜇𝜈</m:t>
                          </m:r>
                        </m:sub>
                      </m:sSub>
                      <m:r>
                        <a:rPr lang="en-US" altLang="ko-KR" b="0" i="1" smtClean="0">
                          <a:solidFill>
                            <a:srgbClr val="00B050"/>
                          </a:solidFill>
                          <a:latin typeface="Cambria Math" panose="02040503050406030204" pitchFamily="18" charset="0"/>
                        </a:rPr>
                        <m:t>−</m:t>
                      </m:r>
                      <m:f>
                        <m:fPr>
                          <m:ctrlPr>
                            <a:rPr lang="en-US" altLang="ko-KR" b="0" i="1" smtClean="0">
                              <a:solidFill>
                                <a:srgbClr val="00B050"/>
                              </a:solidFill>
                              <a:latin typeface="Cambria Math" panose="02040503050406030204" pitchFamily="18" charset="0"/>
                            </a:rPr>
                          </m:ctrlPr>
                        </m:fPr>
                        <m:num>
                          <m:r>
                            <a:rPr lang="en-US" altLang="ko-KR" b="0" i="1" smtClean="0">
                              <a:solidFill>
                                <a:srgbClr val="00B050"/>
                              </a:solidFill>
                              <a:latin typeface="Cambria Math" panose="02040503050406030204" pitchFamily="18" charset="0"/>
                            </a:rPr>
                            <m:t>1</m:t>
                          </m:r>
                        </m:num>
                        <m:den>
                          <m:r>
                            <a:rPr lang="en-US" altLang="ko-KR" b="0" i="1" smtClean="0">
                              <a:solidFill>
                                <a:srgbClr val="00B050"/>
                              </a:solidFill>
                              <a:latin typeface="Cambria Math" panose="02040503050406030204" pitchFamily="18" charset="0"/>
                            </a:rPr>
                            <m:t>2</m:t>
                          </m:r>
                        </m:den>
                      </m:f>
                      <m:r>
                        <a:rPr lang="en-US" altLang="ko-KR" b="0" i="1" smtClean="0">
                          <a:solidFill>
                            <a:srgbClr val="00B050"/>
                          </a:solidFill>
                          <a:latin typeface="Cambria Math" panose="02040503050406030204" pitchFamily="18" charset="0"/>
                        </a:rPr>
                        <m:t>𝑅</m:t>
                      </m:r>
                      <m:sSub>
                        <m:sSubPr>
                          <m:ctrlPr>
                            <a:rPr lang="en-US" altLang="ko-KR" b="0" i="1" smtClean="0">
                              <a:solidFill>
                                <a:srgbClr val="00B050"/>
                              </a:solidFill>
                              <a:latin typeface="Cambria Math" panose="02040503050406030204" pitchFamily="18" charset="0"/>
                            </a:rPr>
                          </m:ctrlPr>
                        </m:sSubPr>
                        <m:e>
                          <m:r>
                            <a:rPr lang="en-US" altLang="ko-KR" b="0" i="1" smtClean="0">
                              <a:solidFill>
                                <a:srgbClr val="00B050"/>
                              </a:solidFill>
                              <a:latin typeface="Cambria Math" panose="02040503050406030204" pitchFamily="18" charset="0"/>
                            </a:rPr>
                            <m:t>𝑔</m:t>
                          </m:r>
                        </m:e>
                        <m:sub>
                          <m:r>
                            <a:rPr lang="en-US" altLang="ko-KR" b="0" i="1" smtClean="0">
                              <a:solidFill>
                                <a:srgbClr val="00B050"/>
                              </a:solidFill>
                              <a:latin typeface="Cambria Math" panose="02040503050406030204" pitchFamily="18" charset="0"/>
                            </a:rPr>
                            <m:t>𝜇𝜈</m:t>
                          </m:r>
                        </m:sub>
                      </m:sSub>
                      <m:r>
                        <a:rPr lang="en-US" altLang="ko-KR" b="0" i="1" smtClean="0">
                          <a:solidFill>
                            <a:schemeClr val="tx1"/>
                          </a:solidFill>
                          <a:latin typeface="Cambria Math" panose="02040503050406030204" pitchFamily="18" charset="0"/>
                        </a:rPr>
                        <m:t>=</m:t>
                      </m:r>
                      <m:r>
                        <a:rPr lang="en-US" altLang="ko-KR" b="0" i="1" smtClean="0">
                          <a:solidFill>
                            <a:srgbClr val="FF8601"/>
                          </a:solidFill>
                          <a:latin typeface="Cambria Math" panose="02040503050406030204" pitchFamily="18" charset="0"/>
                        </a:rPr>
                        <m:t>8</m:t>
                      </m:r>
                      <m:r>
                        <a:rPr lang="en-US" altLang="ko-KR" b="0" i="1" smtClean="0">
                          <a:solidFill>
                            <a:srgbClr val="FF8601"/>
                          </a:solidFill>
                          <a:latin typeface="Cambria Math" panose="02040503050406030204" pitchFamily="18" charset="0"/>
                        </a:rPr>
                        <m:t>𝜋</m:t>
                      </m:r>
                      <m:r>
                        <a:rPr lang="en-US" altLang="ko-KR" b="0" i="1" smtClean="0">
                          <a:solidFill>
                            <a:srgbClr val="FF8601"/>
                          </a:solidFill>
                          <a:latin typeface="Cambria Math" panose="02040503050406030204" pitchFamily="18" charset="0"/>
                        </a:rPr>
                        <m:t>𝐺</m:t>
                      </m:r>
                      <m:sSub>
                        <m:sSubPr>
                          <m:ctrlPr>
                            <a:rPr lang="en-US" altLang="ko-KR" b="0" i="1" smtClean="0">
                              <a:solidFill>
                                <a:srgbClr val="FF8601"/>
                              </a:solidFill>
                              <a:latin typeface="Cambria Math" panose="02040503050406030204" pitchFamily="18" charset="0"/>
                            </a:rPr>
                          </m:ctrlPr>
                        </m:sSubPr>
                        <m:e>
                          <m:r>
                            <a:rPr lang="en-US" altLang="ko-KR" b="0" i="1" smtClean="0">
                              <a:solidFill>
                                <a:srgbClr val="FF8601"/>
                              </a:solidFill>
                              <a:latin typeface="Cambria Math" panose="02040503050406030204" pitchFamily="18" charset="0"/>
                            </a:rPr>
                            <m:t>𝑇</m:t>
                          </m:r>
                        </m:e>
                        <m:sub>
                          <m:r>
                            <a:rPr lang="en-US" altLang="ko-KR" b="0" i="1" smtClean="0">
                              <a:solidFill>
                                <a:srgbClr val="FF8601"/>
                              </a:solidFill>
                              <a:latin typeface="Cambria Math" panose="02040503050406030204" pitchFamily="18" charset="0"/>
                            </a:rPr>
                            <m:t>𝜇𝜈</m:t>
                          </m:r>
                        </m:sub>
                      </m:sSub>
                    </m:oMath>
                  </m:oMathPara>
                </a14:m>
                <a:endParaRPr lang="ko-KR" altLang="en-US" dirty="0">
                  <a:solidFill>
                    <a:schemeClr val="tx1"/>
                  </a:solidFill>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9B7C3951-FC32-A692-23B7-C18CECEF2DD9}"/>
                  </a:ext>
                </a:extLst>
              </p:cNvPr>
              <p:cNvSpPr txBox="1">
                <a:spLocks noRot="1" noChangeAspect="1" noMove="1" noResize="1" noEditPoints="1" noAdjustHandles="1" noChangeArrowheads="1" noChangeShapeType="1" noTextEdit="1"/>
              </p:cNvSpPr>
              <p:nvPr/>
            </p:nvSpPr>
            <p:spPr>
              <a:xfrm>
                <a:off x="5632895" y="655260"/>
                <a:ext cx="3307414" cy="610936"/>
              </a:xfrm>
              <a:prstGeom prst="rect">
                <a:avLst/>
              </a:prstGeom>
              <a:blipFill>
                <a:blip r:embed="rId8"/>
                <a:stretch>
                  <a:fillRect/>
                </a:stretch>
              </a:blipFill>
            </p:spPr>
            <p:txBody>
              <a:bodyPr/>
              <a:lstStyle/>
              <a:p>
                <a:r>
                  <a:rPr lang="ko-KR" altLang="en-US">
                    <a:noFill/>
                  </a:rPr>
                  <a:t> </a:t>
                </a:r>
              </a:p>
            </p:txBody>
          </p:sp>
        </mc:Fallback>
      </mc:AlternateContent>
      <p:sp>
        <p:nvSpPr>
          <p:cNvPr id="24" name="TextBox 23">
            <a:extLst>
              <a:ext uri="{FF2B5EF4-FFF2-40B4-BE49-F238E27FC236}">
                <a16:creationId xmlns:a16="http://schemas.microsoft.com/office/drawing/2014/main" id="{4EAD6A3E-F898-75F3-1E83-A1C5719DC2F7}"/>
              </a:ext>
            </a:extLst>
          </p:cNvPr>
          <p:cNvSpPr txBox="1"/>
          <p:nvPr/>
        </p:nvSpPr>
        <p:spPr>
          <a:xfrm>
            <a:off x="425198" y="3319812"/>
            <a:ext cx="2830958" cy="369332"/>
          </a:xfrm>
          <a:prstGeom prst="rect">
            <a:avLst/>
          </a:prstGeom>
          <a:noFill/>
        </p:spPr>
        <p:txBody>
          <a:bodyPr wrap="square" rtlCol="0">
            <a:spAutoFit/>
          </a:bodyPr>
          <a:lstStyle/>
          <a:p>
            <a:r>
              <a:rPr lang="en-US" altLang="ja-JP" b="1" dirty="0">
                <a:latin typeface="Arial" panose="020B0604020202020204" pitchFamily="34" charset="0"/>
                <a:cs typeface="Arial" panose="020B0604020202020204" pitchFamily="34" charset="0"/>
              </a:rPr>
              <a:t>Einstein Equation</a:t>
            </a:r>
            <a:endParaRPr lang="ko-KR" altLang="en-US"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BC24E74-E945-DF1E-1EBC-8E65308EE5F3}"/>
              </a:ext>
            </a:extLst>
          </p:cNvPr>
          <p:cNvSpPr txBox="1"/>
          <p:nvPr/>
        </p:nvSpPr>
        <p:spPr>
          <a:xfrm>
            <a:off x="5208605" y="3354271"/>
            <a:ext cx="3872082" cy="369332"/>
          </a:xfrm>
          <a:prstGeom prst="rect">
            <a:avLst/>
          </a:prstGeom>
          <a:noFill/>
        </p:spPr>
        <p:txBody>
          <a:bodyPr wrap="square" rtlCol="0">
            <a:spAutoFit/>
          </a:bodyPr>
          <a:lstStyle/>
          <a:p>
            <a:r>
              <a:rPr lang="en-US" altLang="ja-JP" b="1" dirty="0">
                <a:latin typeface="Arial" panose="020B0604020202020204" pitchFamily="34" charset="0"/>
                <a:cs typeface="Arial" panose="020B0604020202020204" pitchFamily="34" charset="0"/>
              </a:rPr>
              <a:t>Integral Form of Metric Potential</a:t>
            </a:r>
            <a:endParaRPr lang="ko-KR" altLang="en-US" b="1" dirty="0">
              <a:latin typeface="Arial" panose="020B0604020202020204" pitchFamily="34" charset="0"/>
              <a:cs typeface="Arial" panose="020B0604020202020204" pitchFamily="34" charset="0"/>
            </a:endParaRPr>
          </a:p>
        </p:txBody>
      </p:sp>
      <p:sp>
        <p:nvSpPr>
          <p:cNvPr id="26" name="화살표: 오른쪽 25">
            <a:extLst>
              <a:ext uri="{FF2B5EF4-FFF2-40B4-BE49-F238E27FC236}">
                <a16:creationId xmlns:a16="http://schemas.microsoft.com/office/drawing/2014/main" id="{AAB9B216-52A5-BE81-94FD-DC7F686FBA1E}"/>
              </a:ext>
            </a:extLst>
          </p:cNvPr>
          <p:cNvSpPr/>
          <p:nvPr/>
        </p:nvSpPr>
        <p:spPr>
          <a:xfrm>
            <a:off x="4672436" y="1911848"/>
            <a:ext cx="409575" cy="247650"/>
          </a:xfrm>
          <a:prstGeom prst="righ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34FC4A1-265C-3168-8916-CD8DB51468D8}"/>
              </a:ext>
            </a:extLst>
          </p:cNvPr>
          <p:cNvSpPr txBox="1"/>
          <p:nvPr/>
        </p:nvSpPr>
        <p:spPr>
          <a:xfrm>
            <a:off x="41918" y="79007"/>
            <a:ext cx="4195780"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Models of Neutron Stars</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1F81E67-683C-8945-EB40-531595321A19}"/>
              </a:ext>
            </a:extLst>
          </p:cNvPr>
          <p:cNvSpPr txBox="1"/>
          <p:nvPr/>
        </p:nvSpPr>
        <p:spPr>
          <a:xfrm>
            <a:off x="777177" y="5524881"/>
            <a:ext cx="7551277" cy="646331"/>
          </a:xfrm>
          <a:prstGeom prst="rect">
            <a:avLst/>
          </a:prstGeom>
          <a:noFill/>
        </p:spPr>
        <p:txBody>
          <a:bodyPr wrap="square">
            <a:spAutoFit/>
          </a:bodyPr>
          <a:lstStyle/>
          <a:p>
            <a:r>
              <a:rPr lang="en-US" altLang="ja-JP" b="1" dirty="0">
                <a:solidFill>
                  <a:srgbClr val="AD037C"/>
                </a:solidFill>
                <a:latin typeface="Arial" panose="020B0604020202020204" pitchFamily="34" charset="0"/>
                <a:cs typeface="Arial" panose="020B0604020202020204" pitchFamily="34" charset="0"/>
              </a:rPr>
              <a:t>Metric</a:t>
            </a:r>
            <a:r>
              <a:rPr lang="ko-KR" altLang="en-US" b="1" dirty="0">
                <a:solidFill>
                  <a:srgbClr val="AD037C"/>
                </a:solidFill>
                <a:latin typeface="Arial" panose="020B0604020202020204" pitchFamily="34" charset="0"/>
                <a:cs typeface="Arial" panose="020B0604020202020204" pitchFamily="34" charset="0"/>
              </a:rPr>
              <a:t> </a:t>
            </a:r>
            <a:r>
              <a:rPr lang="en-US" altLang="ko-KR" b="1" dirty="0">
                <a:solidFill>
                  <a:srgbClr val="AD037C"/>
                </a:solidFill>
                <a:latin typeface="Arial" panose="020B0604020202020204" pitchFamily="34" charset="0"/>
                <a:cs typeface="Arial" panose="020B0604020202020204" pitchFamily="34" charset="0"/>
              </a:rPr>
              <a:t>potential</a:t>
            </a:r>
            <a:r>
              <a:rPr lang="ko-KR" altLang="en-US" b="1" dirty="0">
                <a:solidFill>
                  <a:srgbClr val="AD037C"/>
                </a:solidFill>
                <a:latin typeface="Arial" panose="020B0604020202020204" pitchFamily="34" charset="0"/>
                <a:cs typeface="Arial" panose="020B0604020202020204" pitchFamily="34" charset="0"/>
              </a:rPr>
              <a:t> </a:t>
            </a:r>
            <a:r>
              <a:rPr lang="en-US" altLang="ko-KR" b="1" dirty="0">
                <a:solidFill>
                  <a:srgbClr val="AD037C"/>
                </a:solidFill>
                <a:latin typeface="Arial" panose="020B0604020202020204" pitchFamily="34" charset="0"/>
                <a:cs typeface="Arial" panose="020B0604020202020204" pitchFamily="34" charset="0"/>
              </a:rPr>
              <a:t>can be calculated by integral form.</a:t>
            </a:r>
          </a:p>
          <a:p>
            <a:r>
              <a:rPr lang="en-US" altLang="ja-JP" b="1" dirty="0">
                <a:solidFill>
                  <a:srgbClr val="AD037C"/>
                </a:solidFill>
                <a:latin typeface="Arial" panose="020B0604020202020204" pitchFamily="34" charset="0"/>
                <a:cs typeface="Arial" panose="020B0604020202020204" pitchFamily="34" charset="0"/>
              </a:rPr>
              <a:t>Equilibrium condition will be solved by self-consistent field method. </a:t>
            </a:r>
            <a:endParaRPr lang="ko-KR" altLang="en-US" b="1" dirty="0">
              <a:solidFill>
                <a:srgbClr val="AD037C"/>
              </a:solidFill>
              <a:latin typeface="Arial" panose="020B0604020202020204" pitchFamily="34" charset="0"/>
              <a:cs typeface="Arial" panose="020B0604020202020204" pitchFamily="34" charset="0"/>
            </a:endParaRPr>
          </a:p>
        </p:txBody>
      </p:sp>
      <p:sp>
        <p:nvSpPr>
          <p:cNvPr id="3" name="타원 2">
            <a:extLst>
              <a:ext uri="{FF2B5EF4-FFF2-40B4-BE49-F238E27FC236}">
                <a16:creationId xmlns:a16="http://schemas.microsoft.com/office/drawing/2014/main" id="{B77FCAD3-7D91-E8DF-FA74-D6D7A421DEF1}"/>
              </a:ext>
            </a:extLst>
          </p:cNvPr>
          <p:cNvSpPr/>
          <p:nvPr/>
        </p:nvSpPr>
        <p:spPr>
          <a:xfrm>
            <a:off x="6591422" y="4770234"/>
            <a:ext cx="951774" cy="951774"/>
          </a:xfrm>
          <a:prstGeom prst="ellipse">
            <a:avLst/>
          </a:prstGeom>
          <a:solidFill>
            <a:schemeClr val="tx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9" name="직선 연결선 8">
            <a:extLst>
              <a:ext uri="{FF2B5EF4-FFF2-40B4-BE49-F238E27FC236}">
                <a16:creationId xmlns:a16="http://schemas.microsoft.com/office/drawing/2014/main" id="{7F01DBBE-D23A-9002-DC80-1B51AA3C01C4}"/>
              </a:ext>
            </a:extLst>
          </p:cNvPr>
          <p:cNvCxnSpPr>
            <a:cxnSpLocks/>
          </p:cNvCxnSpPr>
          <p:nvPr/>
        </p:nvCxnSpPr>
        <p:spPr>
          <a:xfrm flipH="1">
            <a:off x="6822368" y="4478778"/>
            <a:ext cx="489882" cy="1666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화살표: 위로 구부러짐 10">
            <a:extLst>
              <a:ext uri="{FF2B5EF4-FFF2-40B4-BE49-F238E27FC236}">
                <a16:creationId xmlns:a16="http://schemas.microsoft.com/office/drawing/2014/main" id="{40EA91DD-124F-0A19-D5FB-1E74E4B11B3E}"/>
              </a:ext>
            </a:extLst>
          </p:cNvPr>
          <p:cNvSpPr/>
          <p:nvPr/>
        </p:nvSpPr>
        <p:spPr>
          <a:xfrm rot="501335">
            <a:off x="7186183" y="4571794"/>
            <a:ext cx="199219" cy="119831"/>
          </a:xfrm>
          <a:prstGeom prst="curvedUpArrow">
            <a:avLst/>
          </a:prstGeom>
          <a:solidFill>
            <a:schemeClr val="tx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12" name="TextBox 11">
            <a:extLst>
              <a:ext uri="{FF2B5EF4-FFF2-40B4-BE49-F238E27FC236}">
                <a16:creationId xmlns:a16="http://schemas.microsoft.com/office/drawing/2014/main" id="{92823766-E6FC-4DD8-7D7A-571C76C09AD1}"/>
              </a:ext>
            </a:extLst>
          </p:cNvPr>
          <p:cNvSpPr txBox="1"/>
          <p:nvPr/>
        </p:nvSpPr>
        <p:spPr>
          <a:xfrm>
            <a:off x="4957161" y="4903035"/>
            <a:ext cx="1698006" cy="369332"/>
          </a:xfrm>
          <a:prstGeom prst="rect">
            <a:avLst/>
          </a:prstGeom>
          <a:noFill/>
        </p:spPr>
        <p:txBody>
          <a:bodyPr wrap="square" rtlCol="0">
            <a:spAutoFit/>
          </a:bodyPr>
          <a:lstStyle/>
          <a:p>
            <a:r>
              <a:rPr lang="en-US" altLang="ja-JP" b="1" dirty="0"/>
              <a:t>Rigid Rotation</a:t>
            </a:r>
          </a:p>
        </p:txBody>
      </p:sp>
      <p:pic>
        <p:nvPicPr>
          <p:cNvPr id="18" name="그림 17">
            <a:extLst>
              <a:ext uri="{FF2B5EF4-FFF2-40B4-BE49-F238E27FC236}">
                <a16:creationId xmlns:a16="http://schemas.microsoft.com/office/drawing/2014/main" id="{9934A4D3-0DE1-8A82-68D8-679BBDCB43D7}"/>
              </a:ext>
            </a:extLst>
          </p:cNvPr>
          <p:cNvPicPr>
            <a:picLocks noChangeAspect="1"/>
          </p:cNvPicPr>
          <p:nvPr/>
        </p:nvPicPr>
        <p:blipFill>
          <a:blip r:embed="rId9"/>
          <a:stretch>
            <a:fillRect/>
          </a:stretch>
        </p:blipFill>
        <p:spPr>
          <a:xfrm>
            <a:off x="5277393" y="2992108"/>
            <a:ext cx="3503632" cy="255390"/>
          </a:xfrm>
          <a:prstGeom prst="rect">
            <a:avLst/>
          </a:prstGeom>
          <a:ln>
            <a:solidFill>
              <a:schemeClr val="tx1"/>
            </a:solidFill>
          </a:ln>
        </p:spPr>
      </p:pic>
      <p:pic>
        <p:nvPicPr>
          <p:cNvPr id="20" name="그림 19">
            <a:extLst>
              <a:ext uri="{FF2B5EF4-FFF2-40B4-BE49-F238E27FC236}">
                <a16:creationId xmlns:a16="http://schemas.microsoft.com/office/drawing/2014/main" id="{0EDE2033-4FEC-A874-7E1E-3403327E61BF}"/>
              </a:ext>
            </a:extLst>
          </p:cNvPr>
          <p:cNvPicPr>
            <a:picLocks noChangeAspect="1"/>
          </p:cNvPicPr>
          <p:nvPr/>
        </p:nvPicPr>
        <p:blipFill>
          <a:blip r:embed="rId10"/>
          <a:stretch>
            <a:fillRect/>
          </a:stretch>
        </p:blipFill>
        <p:spPr>
          <a:xfrm>
            <a:off x="2578081" y="1356477"/>
            <a:ext cx="2651327" cy="180626"/>
          </a:xfrm>
          <a:prstGeom prst="rect">
            <a:avLst/>
          </a:prstGeom>
          <a:ln>
            <a:solidFill>
              <a:schemeClr val="tx1"/>
            </a:solidFill>
          </a:ln>
        </p:spPr>
      </p:pic>
      <p:sp>
        <p:nvSpPr>
          <p:cNvPr id="17" name="TextBox 16">
            <a:extLst>
              <a:ext uri="{FF2B5EF4-FFF2-40B4-BE49-F238E27FC236}">
                <a16:creationId xmlns:a16="http://schemas.microsoft.com/office/drawing/2014/main" id="{B58811D3-858F-2516-6053-56F6C55F1EC0}"/>
              </a:ext>
            </a:extLst>
          </p:cNvPr>
          <p:cNvSpPr txBox="1"/>
          <p:nvPr/>
        </p:nvSpPr>
        <p:spPr>
          <a:xfrm>
            <a:off x="462675" y="5142782"/>
            <a:ext cx="4205310" cy="338554"/>
          </a:xfrm>
          <a:prstGeom prst="rect">
            <a:avLst/>
          </a:prstGeom>
          <a:noFill/>
        </p:spPr>
        <p:txBody>
          <a:bodyPr wrap="square" rtlCol="0">
            <a:spAutoFit/>
          </a:bodyPr>
          <a:lstStyle/>
          <a:p>
            <a:r>
              <a:rPr lang="en-US" altLang="ko-KR" sz="1600" dirty="0">
                <a:solidFill>
                  <a:srgbClr val="0000FF"/>
                </a:solidFill>
              </a:rPr>
              <a:t>James M. Bardeen, </a:t>
            </a:r>
            <a:r>
              <a:rPr lang="en-US" altLang="ko-KR" sz="1600" dirty="0" err="1">
                <a:solidFill>
                  <a:srgbClr val="0000FF"/>
                </a:solidFill>
              </a:rPr>
              <a:t>Astrophys</a:t>
            </a:r>
            <a:r>
              <a:rPr lang="en-US" altLang="ko-KR" sz="1600" dirty="0">
                <a:solidFill>
                  <a:srgbClr val="0000FF"/>
                </a:solidFill>
              </a:rPr>
              <a:t> J, 162, 71, (1970)</a:t>
            </a:r>
            <a:endParaRPr lang="ko-KR" altLang="en-US" sz="1600" dirty="0">
              <a:solidFill>
                <a:srgbClr val="0000FF"/>
              </a:solidFill>
            </a:endParaRPr>
          </a:p>
        </p:txBody>
      </p:sp>
    </p:spTree>
    <p:extLst>
      <p:ext uri="{BB962C8B-B14F-4D97-AF65-F5344CB8AC3E}">
        <p14:creationId xmlns:p14="http://schemas.microsoft.com/office/powerpoint/2010/main" val="1729140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AD791E-7137-EDA9-3D2D-75A6C67A9908}"/>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988D3D6B-B282-A02D-1B62-2AF537753192}"/>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8760D823-C994-4845-6C49-9CA01C0F01DF}"/>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38DCC408-1738-BCB0-BA1D-24D11342BCC5}"/>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141" name="TextBox 140">
            <a:extLst>
              <a:ext uri="{FF2B5EF4-FFF2-40B4-BE49-F238E27FC236}">
                <a16:creationId xmlns:a16="http://schemas.microsoft.com/office/drawing/2014/main" id="{371A95DC-20E7-5472-682F-AF0491B58592}"/>
              </a:ext>
            </a:extLst>
          </p:cNvPr>
          <p:cNvSpPr txBox="1"/>
          <p:nvPr/>
        </p:nvSpPr>
        <p:spPr>
          <a:xfrm>
            <a:off x="41916" y="79007"/>
            <a:ext cx="4392225"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About Me</a:t>
            </a:r>
          </a:p>
        </p:txBody>
      </p:sp>
      <p:sp>
        <p:nvSpPr>
          <p:cNvPr id="2" name="TextBox 1">
            <a:extLst>
              <a:ext uri="{FF2B5EF4-FFF2-40B4-BE49-F238E27FC236}">
                <a16:creationId xmlns:a16="http://schemas.microsoft.com/office/drawing/2014/main" id="{F8128E0D-08AA-FD97-68F1-19251EB5C286}"/>
              </a:ext>
            </a:extLst>
          </p:cNvPr>
          <p:cNvSpPr txBox="1"/>
          <p:nvPr/>
        </p:nvSpPr>
        <p:spPr>
          <a:xfrm>
            <a:off x="8789034" y="6336269"/>
            <a:ext cx="354966"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1</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32B3555D-A67F-6E9A-9565-FADAFDA2A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D5A4FBA6-E20D-1C42-355C-241CB9CE8897}"/>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CBB198D6-8095-7553-A3B5-51BBC151EFD6}"/>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B3B23DB0-6202-F811-31AA-CB5396C5E936}"/>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29568782-7AB3-7B9F-F071-99BBDCD22E8E}"/>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3BAC883F-04C3-8883-3034-1112D9D2AE3B}"/>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D2E90AE4-AE85-F8D8-916E-615FFA2F8139}"/>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394C1F73-ED95-0A7D-EDC6-A6AFB61A5DFB}"/>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17192516-C25C-E80E-EDD4-D1ECDBAA6364}"/>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72158B1D-B447-0BC5-DBA8-D1A937EB77E8}"/>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F083D5BE-4247-D125-77AC-2200D155CE70}"/>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4067AFFB-8446-8DF7-2FEA-2C160C720EEF}"/>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D372EDBA-686F-0CB9-F1C7-773B6CA02F9C}"/>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D4F64508-16FB-D519-9E57-250D73E9B7CE}"/>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93B455B8-5386-5F0E-FAF7-D7FA6BD458EF}"/>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4E145BD4-CA80-62CC-889D-FE9247590EAA}"/>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937EB6C3-5008-928F-EAF8-3C4F76BAFA7F}"/>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8C12A9D3-F596-08C0-3279-860C1C5DEDCB}"/>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BB94612C-5D62-3703-DDE8-867E60B4B29E}"/>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AA7F5D23-0A57-7D83-3890-DC04BE4410FD}"/>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EE9085FB-23CA-77FD-E94E-589C86A14155}"/>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B2D326F3-CD3A-A3EA-5C3A-E67693EEE7EF}"/>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8A42EFAB-9142-0CA8-B089-F3D4377AFE46}"/>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19A3DC38-B2B7-30EB-E07F-3472BD8A2F38}"/>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10F20B4A-45E2-9C3A-1113-2AAD0D3982A5}"/>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65A43FDF-BC40-4206-D974-E2E00772F01D}"/>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816FD5DF-63D0-BB76-EAAA-77EC8E0F8E69}"/>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E3030287-C6E4-6687-F445-6EE30F421F65}"/>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77A23B43-FE00-AA0D-2EEC-E9F9C0F5D6FF}"/>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77E77468-FBF0-64E2-7436-98770AD3B073}"/>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934BAA24-D912-7296-95CA-F4BEFD9AB97F}"/>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332B9DFB-470B-BC0D-9351-794D01A00A5B}"/>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4949B18B-0DFA-ACFB-D889-59B3236420CE}"/>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E8D2AD99-C8A6-3B2E-D060-6978EAD7254B}"/>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ABF04228-CD9C-1DFF-B0D7-BF290AA70358}"/>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E091B883-C292-D328-1B89-BB57E60C064D}"/>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7764E5F3-4F10-EE73-4412-B2C6FD6ACDB6}"/>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8BD35CCB-16E6-59C9-9312-CE5459679244}"/>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18822938-0FCF-668A-6A6C-BD5D050D2B00}"/>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A3FE870C-B851-F7A0-78DE-18B0DF8064FF}"/>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FB4CF985-A560-AF7D-DC46-845E7D4FA93C}"/>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DAA4F9DA-6023-5AFA-9C96-12D43C907128}"/>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870AC435-99E1-3B24-ADEF-673D4F5C1F91}"/>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640B2EE7-CE53-7734-B800-3E4635FA319A}"/>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CAF4C3E5-A59E-6258-5330-7D1FD1B7A505}"/>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6312D6FF-0686-B1B7-DA53-F22078839D19}"/>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D92C8980-C4BC-11CA-A495-1FE21D268DE3}"/>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C383C4CC-E631-890A-5868-EF9DF46C5BEB}"/>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506F61E1-2CD2-38AA-DACF-7532DC42D805}"/>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EF2032D2-C17C-80DB-EF6C-09E74BAE8C1C}"/>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E87C34A6-15E9-DCFB-39CA-44A7F7A67791}"/>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46FA8472-A990-DC13-E4A9-A02244EDB19D}"/>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A51F009F-AE1D-AE11-4E8E-4407FFFF82BC}"/>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1E4BBEB9-6741-F35D-D821-0863C18E6FA6}"/>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6A192E38-8272-DE6E-EC0A-25F122D6A036}"/>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E32ECE65-1298-4CC2-D7BD-DDECF60EF67D}"/>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AE7CE0E5-1923-1AE1-AC40-5F483AC0212B}"/>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78D09404-D137-DA2C-5C1D-7CCA0F707AA0}"/>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FA88A556-4AAB-4E6E-F4DD-D284DFB744D0}"/>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38" name="직사각형 37">
            <a:extLst>
              <a:ext uri="{FF2B5EF4-FFF2-40B4-BE49-F238E27FC236}">
                <a16:creationId xmlns:a16="http://schemas.microsoft.com/office/drawing/2014/main" id="{8B6F6C5A-46F4-FF0D-08BA-B0C9D20422E2}"/>
              </a:ext>
            </a:extLst>
          </p:cNvPr>
          <p:cNvSpPr/>
          <p:nvPr/>
        </p:nvSpPr>
        <p:spPr>
          <a:xfrm>
            <a:off x="3228435" y="1291482"/>
            <a:ext cx="2789804" cy="4244095"/>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350" dirty="0" err="1">
              <a:solidFill>
                <a:schemeClr val="tx1"/>
              </a:solidFill>
              <a:latin typeface="Arial"/>
              <a:ea typeface="맑은 고딕"/>
              <a:cs typeface="Arial"/>
            </a:endParaRPr>
          </a:p>
        </p:txBody>
      </p:sp>
      <p:sp>
        <p:nvSpPr>
          <p:cNvPr id="39" name="직사각형 38">
            <a:extLst>
              <a:ext uri="{FF2B5EF4-FFF2-40B4-BE49-F238E27FC236}">
                <a16:creationId xmlns:a16="http://schemas.microsoft.com/office/drawing/2014/main" id="{33B298BB-247F-3B98-14F2-D51EF2C284B1}"/>
              </a:ext>
            </a:extLst>
          </p:cNvPr>
          <p:cNvSpPr/>
          <p:nvPr/>
        </p:nvSpPr>
        <p:spPr>
          <a:xfrm>
            <a:off x="269055" y="1308324"/>
            <a:ext cx="2786856" cy="1313139"/>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350" dirty="0" err="1">
              <a:solidFill>
                <a:schemeClr val="tx1"/>
              </a:solidFill>
              <a:latin typeface="Arial"/>
              <a:ea typeface="맑은 고딕"/>
              <a:cs typeface="Arial"/>
            </a:endParaRPr>
          </a:p>
        </p:txBody>
      </p:sp>
      <p:sp>
        <p:nvSpPr>
          <p:cNvPr id="40" name="직사각형 39">
            <a:extLst>
              <a:ext uri="{FF2B5EF4-FFF2-40B4-BE49-F238E27FC236}">
                <a16:creationId xmlns:a16="http://schemas.microsoft.com/office/drawing/2014/main" id="{9A947E93-A9A5-7269-6034-C875E143462F}"/>
              </a:ext>
            </a:extLst>
          </p:cNvPr>
          <p:cNvSpPr/>
          <p:nvPr/>
        </p:nvSpPr>
        <p:spPr>
          <a:xfrm>
            <a:off x="269055" y="860494"/>
            <a:ext cx="2786856" cy="33453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ko-KR" altLang="en-US" sz="1350" dirty="0" err="1">
                <a:solidFill>
                  <a:schemeClr val="tx1"/>
                </a:solidFill>
                <a:latin typeface="Arial"/>
                <a:ea typeface="맑은 고딕"/>
                <a:cs typeface="Arial"/>
              </a:rPr>
              <a:t>Undergraduate</a:t>
            </a:r>
          </a:p>
        </p:txBody>
      </p:sp>
      <p:sp>
        <p:nvSpPr>
          <p:cNvPr id="42" name="직사각형 41">
            <a:extLst>
              <a:ext uri="{FF2B5EF4-FFF2-40B4-BE49-F238E27FC236}">
                <a16:creationId xmlns:a16="http://schemas.microsoft.com/office/drawing/2014/main" id="{84C00635-DA85-32AB-EB9E-93AB72F958DA}"/>
              </a:ext>
            </a:extLst>
          </p:cNvPr>
          <p:cNvSpPr/>
          <p:nvPr/>
        </p:nvSpPr>
        <p:spPr>
          <a:xfrm>
            <a:off x="3228433" y="860460"/>
            <a:ext cx="2786856" cy="33453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ko-KR" altLang="en-US" sz="1350" dirty="0" err="1">
                <a:solidFill>
                  <a:schemeClr val="tx1"/>
                </a:solidFill>
                <a:latin typeface="Arial"/>
                <a:ea typeface="맑은 고딕"/>
                <a:cs typeface="Arial"/>
              </a:rPr>
              <a:t>Military</a:t>
            </a:r>
            <a:r>
              <a:rPr lang="ko-KR" altLang="en-US" sz="1350" dirty="0">
                <a:solidFill>
                  <a:schemeClr val="tx1"/>
                </a:solidFill>
                <a:latin typeface="Arial"/>
                <a:ea typeface="맑은 고딕"/>
                <a:cs typeface="Arial"/>
              </a:rPr>
              <a:t> Service</a:t>
            </a:r>
          </a:p>
        </p:txBody>
      </p:sp>
      <p:sp>
        <p:nvSpPr>
          <p:cNvPr id="44" name="직사각형 43">
            <a:extLst>
              <a:ext uri="{FF2B5EF4-FFF2-40B4-BE49-F238E27FC236}">
                <a16:creationId xmlns:a16="http://schemas.microsoft.com/office/drawing/2014/main" id="{140A97BA-CDB1-9390-A32C-AA051278AB2D}"/>
              </a:ext>
            </a:extLst>
          </p:cNvPr>
          <p:cNvSpPr/>
          <p:nvPr/>
        </p:nvSpPr>
        <p:spPr>
          <a:xfrm>
            <a:off x="6182127" y="858955"/>
            <a:ext cx="2603290" cy="33604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ko-KR" altLang="en-US" sz="1350" dirty="0" err="1">
                <a:solidFill>
                  <a:schemeClr val="tx1"/>
                </a:solidFill>
                <a:latin typeface="Arial"/>
                <a:ea typeface="맑은 고딕"/>
                <a:cs typeface="Arial"/>
              </a:rPr>
              <a:t>Graduate</a:t>
            </a:r>
            <a:r>
              <a:rPr lang="ko-KR" altLang="en-US" sz="1350" dirty="0">
                <a:solidFill>
                  <a:schemeClr val="tx1"/>
                </a:solidFill>
                <a:latin typeface="Arial"/>
                <a:ea typeface="맑은 고딕"/>
                <a:cs typeface="Arial"/>
              </a:rPr>
              <a:t> </a:t>
            </a:r>
            <a:r>
              <a:rPr lang="ko-KR" altLang="en-US" sz="1350" dirty="0" err="1">
                <a:solidFill>
                  <a:schemeClr val="tx1"/>
                </a:solidFill>
                <a:latin typeface="Arial"/>
                <a:ea typeface="맑은 고딕"/>
                <a:cs typeface="Arial"/>
              </a:rPr>
              <a:t>School</a:t>
            </a:r>
            <a:endParaRPr lang="ko-KR" altLang="en-US" sz="1350" dirty="0">
              <a:solidFill>
                <a:schemeClr val="tx1"/>
              </a:solidFill>
              <a:latin typeface="Arial"/>
              <a:ea typeface="맑은 고딕"/>
              <a:cs typeface="Arial"/>
            </a:endParaRPr>
          </a:p>
        </p:txBody>
      </p:sp>
      <p:sp>
        <p:nvSpPr>
          <p:cNvPr id="47" name="화살표: 오른쪽 46">
            <a:extLst>
              <a:ext uri="{FF2B5EF4-FFF2-40B4-BE49-F238E27FC236}">
                <a16:creationId xmlns:a16="http://schemas.microsoft.com/office/drawing/2014/main" id="{E915439A-3D3A-19DC-9954-12D0A9784C59}"/>
              </a:ext>
            </a:extLst>
          </p:cNvPr>
          <p:cNvSpPr/>
          <p:nvPr/>
        </p:nvSpPr>
        <p:spPr>
          <a:xfrm>
            <a:off x="272100" y="6002756"/>
            <a:ext cx="8460485" cy="167770"/>
          </a:xfrm>
          <a:prstGeom prst="rightArrow">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48" name="TextBox 47">
            <a:extLst>
              <a:ext uri="{FF2B5EF4-FFF2-40B4-BE49-F238E27FC236}">
                <a16:creationId xmlns:a16="http://schemas.microsoft.com/office/drawing/2014/main" id="{DBA5E71E-8AC1-434B-872C-A7DB323F3EC6}"/>
              </a:ext>
            </a:extLst>
          </p:cNvPr>
          <p:cNvSpPr txBox="1"/>
          <p:nvPr/>
        </p:nvSpPr>
        <p:spPr>
          <a:xfrm>
            <a:off x="-57867" y="5951176"/>
            <a:ext cx="242417"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ko-KR" altLang="en-US" sz="1350"/>
          </a:p>
        </p:txBody>
      </p:sp>
      <p:sp>
        <p:nvSpPr>
          <p:cNvPr id="49" name="TextBox 48">
            <a:extLst>
              <a:ext uri="{FF2B5EF4-FFF2-40B4-BE49-F238E27FC236}">
                <a16:creationId xmlns:a16="http://schemas.microsoft.com/office/drawing/2014/main" id="{A5EF1E39-919D-7354-FAB7-B8D6054E94CF}"/>
              </a:ext>
            </a:extLst>
          </p:cNvPr>
          <p:cNvSpPr txBox="1"/>
          <p:nvPr/>
        </p:nvSpPr>
        <p:spPr>
          <a:xfrm>
            <a:off x="3865663" y="6125193"/>
            <a:ext cx="1677899" cy="3770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ko-KR" sz="2000" b="1" dirty="0">
                <a:solidFill>
                  <a:schemeClr val="accent5">
                    <a:lumMod val="60000"/>
                    <a:lumOff val="40000"/>
                  </a:schemeClr>
                </a:solidFill>
                <a:latin typeface="Arial" panose="020B0604020202020204" pitchFamily="34" charset="0"/>
                <a:ea typeface="+mn-lt"/>
                <a:cs typeface="Arial" panose="020B0604020202020204" pitchFamily="34" charset="0"/>
              </a:rPr>
              <a:t>Time </a:t>
            </a:r>
            <a:r>
              <a:rPr lang="en-US" altLang="ko-KR" b="1" dirty="0">
                <a:solidFill>
                  <a:schemeClr val="accent5">
                    <a:lumMod val="60000"/>
                    <a:lumOff val="40000"/>
                  </a:schemeClr>
                </a:solidFill>
                <a:latin typeface="Arial" panose="020B0604020202020204" pitchFamily="34" charset="0"/>
                <a:ea typeface="+mn-lt"/>
                <a:cs typeface="Arial" panose="020B0604020202020204" pitchFamily="34" charset="0"/>
              </a:rPr>
              <a:t>(</a:t>
            </a:r>
            <a:r>
              <a:rPr lang="en-US" altLang="ko-KR" b="1" dirty="0" err="1">
                <a:solidFill>
                  <a:schemeClr val="accent5">
                    <a:lumMod val="60000"/>
                    <a:lumOff val="40000"/>
                  </a:schemeClr>
                </a:solidFill>
                <a:latin typeface="Arial" panose="020B0604020202020204" pitchFamily="34" charset="0"/>
                <a:ea typeface="+mn-lt"/>
                <a:cs typeface="Arial" panose="020B0604020202020204" pitchFamily="34" charset="0"/>
              </a:rPr>
              <a:t>year</a:t>
            </a:r>
            <a:r>
              <a:rPr lang="en-US" altLang="ko-KR" b="1" dirty="0">
                <a:solidFill>
                  <a:schemeClr val="accent5">
                    <a:lumMod val="60000"/>
                    <a:lumOff val="40000"/>
                  </a:schemeClr>
                </a:solidFill>
                <a:latin typeface="Arial" panose="020B0604020202020204" pitchFamily="34" charset="0"/>
                <a:ea typeface="+mn-lt"/>
                <a:cs typeface="Arial" panose="020B0604020202020204" pitchFamily="34" charset="0"/>
              </a:rPr>
              <a:t>)</a:t>
            </a:r>
            <a:endParaRPr lang="en-US" altLang="ko-KR" sz="2000" b="1" dirty="0">
              <a:solidFill>
                <a:schemeClr val="accent5">
                  <a:lumMod val="60000"/>
                  <a:lumOff val="40000"/>
                </a:schemeClr>
              </a:solidFill>
              <a:latin typeface="Arial" panose="020B0604020202020204" pitchFamily="34" charset="0"/>
              <a:ea typeface="+mn-lt"/>
              <a:cs typeface="Arial" panose="020B0604020202020204" pitchFamily="34" charset="0"/>
            </a:endParaRPr>
          </a:p>
        </p:txBody>
      </p:sp>
      <p:pic>
        <p:nvPicPr>
          <p:cNvPr id="50" name="Picture 2" descr="동국대학교 18학번">
            <a:extLst>
              <a:ext uri="{FF2B5EF4-FFF2-40B4-BE49-F238E27FC236}">
                <a16:creationId xmlns:a16="http://schemas.microsoft.com/office/drawing/2014/main" id="{81C8AE77-52CC-396F-CB75-2A6E73C4A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020" y="1312444"/>
            <a:ext cx="1309019" cy="13090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1" name="직사각형 50">
            <a:extLst>
              <a:ext uri="{FF2B5EF4-FFF2-40B4-BE49-F238E27FC236}">
                <a16:creationId xmlns:a16="http://schemas.microsoft.com/office/drawing/2014/main" id="{B4891C89-FF4E-BB7B-1CD6-E2C0D4484F05}"/>
              </a:ext>
            </a:extLst>
          </p:cNvPr>
          <p:cNvSpPr/>
          <p:nvPr/>
        </p:nvSpPr>
        <p:spPr>
          <a:xfrm>
            <a:off x="269055" y="2748835"/>
            <a:ext cx="2786856" cy="1313139"/>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350" dirty="0" err="1">
              <a:solidFill>
                <a:schemeClr val="tx1"/>
              </a:solidFill>
              <a:latin typeface="Arial"/>
              <a:ea typeface="맑은 고딕"/>
              <a:cs typeface="Arial"/>
            </a:endParaRPr>
          </a:p>
        </p:txBody>
      </p:sp>
      <p:pic>
        <p:nvPicPr>
          <p:cNvPr id="52" name="그림 51">
            <a:extLst>
              <a:ext uri="{FF2B5EF4-FFF2-40B4-BE49-F238E27FC236}">
                <a16:creationId xmlns:a16="http://schemas.microsoft.com/office/drawing/2014/main" id="{50B24F20-351F-2D6A-4541-A5BBA5B2DFFD}"/>
              </a:ext>
            </a:extLst>
          </p:cNvPr>
          <p:cNvPicPr>
            <a:picLocks noChangeAspect="1"/>
          </p:cNvPicPr>
          <p:nvPr/>
        </p:nvPicPr>
        <p:blipFill>
          <a:blip r:embed="rId5"/>
          <a:stretch>
            <a:fillRect/>
          </a:stretch>
        </p:blipFill>
        <p:spPr>
          <a:xfrm>
            <a:off x="272527" y="2757655"/>
            <a:ext cx="1362646" cy="1021985"/>
          </a:xfrm>
          <a:prstGeom prst="rect">
            <a:avLst/>
          </a:prstGeom>
        </p:spPr>
      </p:pic>
      <p:pic>
        <p:nvPicPr>
          <p:cNvPr id="53" name="그림 52">
            <a:extLst>
              <a:ext uri="{FF2B5EF4-FFF2-40B4-BE49-F238E27FC236}">
                <a16:creationId xmlns:a16="http://schemas.microsoft.com/office/drawing/2014/main" id="{AABDEBEA-485D-5965-CF4D-02A93270F8DE}"/>
              </a:ext>
            </a:extLst>
          </p:cNvPr>
          <p:cNvPicPr>
            <a:picLocks noChangeAspect="1"/>
          </p:cNvPicPr>
          <p:nvPr/>
        </p:nvPicPr>
        <p:blipFill>
          <a:blip r:embed="rId6"/>
          <a:stretch>
            <a:fillRect/>
          </a:stretch>
        </p:blipFill>
        <p:spPr>
          <a:xfrm>
            <a:off x="1585945" y="2756003"/>
            <a:ext cx="1448707" cy="1021984"/>
          </a:xfrm>
          <a:prstGeom prst="rect">
            <a:avLst/>
          </a:prstGeom>
        </p:spPr>
      </p:pic>
      <p:sp>
        <p:nvSpPr>
          <p:cNvPr id="54" name="TextBox 53">
            <a:extLst>
              <a:ext uri="{FF2B5EF4-FFF2-40B4-BE49-F238E27FC236}">
                <a16:creationId xmlns:a16="http://schemas.microsoft.com/office/drawing/2014/main" id="{31E13D9F-91A6-A314-BA96-53853EDC77E2}"/>
              </a:ext>
            </a:extLst>
          </p:cNvPr>
          <p:cNvSpPr txBox="1"/>
          <p:nvPr/>
        </p:nvSpPr>
        <p:spPr>
          <a:xfrm>
            <a:off x="224165" y="3756493"/>
            <a:ext cx="2953317" cy="276999"/>
          </a:xfrm>
          <a:prstGeom prst="rect">
            <a:avLst/>
          </a:prstGeom>
          <a:noFill/>
        </p:spPr>
        <p:txBody>
          <a:bodyPr wrap="square" rtlCol="0">
            <a:spAutoFit/>
          </a:bodyPr>
          <a:lstStyle/>
          <a:p>
            <a:r>
              <a:rPr lang="en-US" altLang="ko-KR" sz="1200" dirty="0">
                <a:latin typeface="Arial" panose="020B0604020202020204" pitchFamily="34" charset="0"/>
                <a:cs typeface="Arial" panose="020B0604020202020204" pitchFamily="34" charset="0"/>
              </a:rPr>
              <a:t>Undergraduate Research at Junior </a:t>
            </a:r>
            <a:r>
              <a:rPr lang="en-US" altLang="ko-KR" sz="1000" dirty="0">
                <a:latin typeface="Arial" panose="020B0604020202020204" pitchFamily="34" charset="0"/>
                <a:cs typeface="Arial" panose="020B0604020202020204" pitchFamily="34" charset="0"/>
              </a:rPr>
              <a:t>(2018)</a:t>
            </a:r>
            <a:endParaRPr lang="ko-KR" altLang="en-US" sz="1200"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A13F853C-C525-503D-A0C1-C28406CC6802}"/>
              </a:ext>
            </a:extLst>
          </p:cNvPr>
          <p:cNvSpPr txBox="1"/>
          <p:nvPr/>
        </p:nvSpPr>
        <p:spPr>
          <a:xfrm>
            <a:off x="1465469" y="1698817"/>
            <a:ext cx="1712013" cy="592470"/>
          </a:xfrm>
          <a:prstGeom prst="rect">
            <a:avLst/>
          </a:prstGeom>
          <a:noFill/>
        </p:spPr>
        <p:txBody>
          <a:bodyPr wrap="square" rtlCol="0">
            <a:spAutoFit/>
          </a:bodyPr>
          <a:lstStyle/>
          <a:p>
            <a:pPr algn="ctr"/>
            <a:r>
              <a:rPr lang="en-US" altLang="ko-KR" sz="1200" dirty="0">
                <a:latin typeface="Arial" panose="020B0604020202020204" pitchFamily="34" charset="0"/>
                <a:cs typeface="Arial" panose="020B0604020202020204" pitchFamily="34" charset="0"/>
              </a:rPr>
              <a:t>Dongguk University</a:t>
            </a:r>
          </a:p>
          <a:p>
            <a:pPr algn="ctr"/>
            <a:r>
              <a:rPr lang="en-US" altLang="ko-KR" sz="1050" dirty="0">
                <a:latin typeface="Arial" panose="020B0604020202020204" pitchFamily="34" charset="0"/>
                <a:cs typeface="Arial" panose="020B0604020202020204" pitchFamily="34" charset="0"/>
              </a:rPr>
              <a:t>Department of Physics</a:t>
            </a:r>
          </a:p>
          <a:p>
            <a:pPr algn="ctr"/>
            <a:r>
              <a:rPr lang="en-US" altLang="ko-KR" sz="1000" dirty="0">
                <a:latin typeface="Arial" panose="020B0604020202020204" pitchFamily="34" charset="0"/>
                <a:cs typeface="Arial" panose="020B0604020202020204" pitchFamily="34" charset="0"/>
              </a:rPr>
              <a:t>(2016 ~ 2020)</a:t>
            </a:r>
            <a:endParaRPr lang="ko-KR" altLang="en-US" sz="1050" dirty="0">
              <a:latin typeface="Arial" panose="020B0604020202020204" pitchFamily="34" charset="0"/>
              <a:cs typeface="Arial" panose="020B0604020202020204" pitchFamily="34" charset="0"/>
            </a:endParaRPr>
          </a:p>
        </p:txBody>
      </p:sp>
      <p:sp>
        <p:nvSpPr>
          <p:cNvPr id="56" name="직사각형 55">
            <a:extLst>
              <a:ext uri="{FF2B5EF4-FFF2-40B4-BE49-F238E27FC236}">
                <a16:creationId xmlns:a16="http://schemas.microsoft.com/office/drawing/2014/main" id="{9A0A7333-4CA0-2218-ACF6-EBB9915F90BB}"/>
              </a:ext>
            </a:extLst>
          </p:cNvPr>
          <p:cNvSpPr/>
          <p:nvPr/>
        </p:nvSpPr>
        <p:spPr>
          <a:xfrm>
            <a:off x="278020" y="4154998"/>
            <a:ext cx="2786856" cy="1796178"/>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350" dirty="0" err="1">
              <a:solidFill>
                <a:schemeClr val="tx1"/>
              </a:solidFill>
              <a:latin typeface="Arial"/>
              <a:ea typeface="맑은 고딕"/>
              <a:cs typeface="Arial"/>
            </a:endParaRPr>
          </a:p>
        </p:txBody>
      </p:sp>
      <p:pic>
        <p:nvPicPr>
          <p:cNvPr id="57" name="그림 56">
            <a:extLst>
              <a:ext uri="{FF2B5EF4-FFF2-40B4-BE49-F238E27FC236}">
                <a16:creationId xmlns:a16="http://schemas.microsoft.com/office/drawing/2014/main" id="{B3ADA11B-D53A-D329-997E-BEC0900DAB48}"/>
              </a:ext>
            </a:extLst>
          </p:cNvPr>
          <p:cNvPicPr>
            <a:picLocks noChangeAspect="1"/>
          </p:cNvPicPr>
          <p:nvPr/>
        </p:nvPicPr>
        <p:blipFill>
          <a:blip r:embed="rId7"/>
          <a:stretch>
            <a:fillRect/>
          </a:stretch>
        </p:blipFill>
        <p:spPr>
          <a:xfrm>
            <a:off x="1684174" y="4163488"/>
            <a:ext cx="1963407" cy="1372089"/>
          </a:xfrm>
          <a:prstGeom prst="rect">
            <a:avLst/>
          </a:prstGeom>
        </p:spPr>
      </p:pic>
      <p:pic>
        <p:nvPicPr>
          <p:cNvPr id="58" name="그림 57">
            <a:extLst>
              <a:ext uri="{FF2B5EF4-FFF2-40B4-BE49-F238E27FC236}">
                <a16:creationId xmlns:a16="http://schemas.microsoft.com/office/drawing/2014/main" id="{7C5C4748-37EE-30AA-F077-6673FD2E2F69}"/>
              </a:ext>
            </a:extLst>
          </p:cNvPr>
          <p:cNvPicPr>
            <a:picLocks noChangeAspect="1"/>
          </p:cNvPicPr>
          <p:nvPr/>
        </p:nvPicPr>
        <p:blipFill>
          <a:blip r:embed="rId8"/>
          <a:stretch>
            <a:fillRect/>
          </a:stretch>
        </p:blipFill>
        <p:spPr>
          <a:xfrm>
            <a:off x="286509" y="5125919"/>
            <a:ext cx="1397666" cy="822477"/>
          </a:xfrm>
          <a:prstGeom prst="rect">
            <a:avLst/>
          </a:prstGeom>
        </p:spPr>
      </p:pic>
      <p:pic>
        <p:nvPicPr>
          <p:cNvPr id="59" name="그림 58">
            <a:extLst>
              <a:ext uri="{FF2B5EF4-FFF2-40B4-BE49-F238E27FC236}">
                <a16:creationId xmlns:a16="http://schemas.microsoft.com/office/drawing/2014/main" id="{40302451-B480-1F43-470F-DB4678BFEFFA}"/>
              </a:ext>
            </a:extLst>
          </p:cNvPr>
          <p:cNvPicPr>
            <a:picLocks noChangeAspect="1"/>
          </p:cNvPicPr>
          <p:nvPr/>
        </p:nvPicPr>
        <p:blipFill>
          <a:blip r:embed="rId9"/>
          <a:stretch>
            <a:fillRect/>
          </a:stretch>
        </p:blipFill>
        <p:spPr>
          <a:xfrm>
            <a:off x="286509" y="4160405"/>
            <a:ext cx="1417386" cy="984161"/>
          </a:xfrm>
          <a:prstGeom prst="rect">
            <a:avLst/>
          </a:prstGeom>
        </p:spPr>
      </p:pic>
      <p:sp>
        <p:nvSpPr>
          <p:cNvPr id="60" name="TextBox 59">
            <a:extLst>
              <a:ext uri="{FF2B5EF4-FFF2-40B4-BE49-F238E27FC236}">
                <a16:creationId xmlns:a16="http://schemas.microsoft.com/office/drawing/2014/main" id="{5F2DC89F-6245-B0EF-4C71-E4891DDBD6CE}"/>
              </a:ext>
            </a:extLst>
          </p:cNvPr>
          <p:cNvSpPr txBox="1"/>
          <p:nvPr/>
        </p:nvSpPr>
        <p:spPr>
          <a:xfrm>
            <a:off x="1671448" y="5460274"/>
            <a:ext cx="1506034" cy="461665"/>
          </a:xfrm>
          <a:prstGeom prst="rect">
            <a:avLst/>
          </a:prstGeom>
          <a:noFill/>
        </p:spPr>
        <p:txBody>
          <a:bodyPr wrap="square" rtlCol="0">
            <a:spAutoFit/>
          </a:bodyPr>
          <a:lstStyle/>
          <a:p>
            <a:r>
              <a:rPr lang="en-US" altLang="ko-KR" sz="1200" dirty="0">
                <a:latin typeface="Arial" panose="020B0604020202020204" pitchFamily="34" charset="0"/>
                <a:cs typeface="Arial" panose="020B0604020202020204" pitchFamily="34" charset="0"/>
              </a:rPr>
              <a:t>Summer Internship</a:t>
            </a:r>
          </a:p>
          <a:p>
            <a:r>
              <a:rPr lang="en-US" altLang="ko-KR" sz="1200" dirty="0">
                <a:latin typeface="Arial" panose="020B0604020202020204" pitchFamily="34" charset="0"/>
                <a:cs typeface="Arial" panose="020B0604020202020204" pitchFamily="34" charset="0"/>
              </a:rPr>
              <a:t>In IBS </a:t>
            </a:r>
            <a:r>
              <a:rPr lang="en-US" altLang="ko-KR" sz="1000" dirty="0">
                <a:latin typeface="Arial" panose="020B0604020202020204" pitchFamily="34" charset="0"/>
                <a:cs typeface="Arial" panose="020B0604020202020204" pitchFamily="34" charset="0"/>
              </a:rPr>
              <a:t>(2019)</a:t>
            </a:r>
            <a:endParaRPr lang="ko-KR" altLang="en-US" sz="1200" dirty="0">
              <a:latin typeface="Arial" panose="020B0604020202020204" pitchFamily="34" charset="0"/>
              <a:cs typeface="Arial" panose="020B0604020202020204" pitchFamily="34" charset="0"/>
            </a:endParaRPr>
          </a:p>
        </p:txBody>
      </p:sp>
      <p:pic>
        <p:nvPicPr>
          <p:cNvPr id="61" name="그림 60">
            <a:extLst>
              <a:ext uri="{FF2B5EF4-FFF2-40B4-BE49-F238E27FC236}">
                <a16:creationId xmlns:a16="http://schemas.microsoft.com/office/drawing/2014/main" id="{29005976-08CD-3C42-C9DE-99FD6070549A}"/>
              </a:ext>
            </a:extLst>
          </p:cNvPr>
          <p:cNvPicPr>
            <a:picLocks noChangeAspect="1"/>
          </p:cNvPicPr>
          <p:nvPr/>
        </p:nvPicPr>
        <p:blipFill>
          <a:blip r:embed="rId10"/>
          <a:stretch>
            <a:fillRect/>
          </a:stretch>
        </p:blipFill>
        <p:spPr>
          <a:xfrm>
            <a:off x="3235232" y="1293932"/>
            <a:ext cx="1468873" cy="1463312"/>
          </a:xfrm>
          <a:prstGeom prst="rect">
            <a:avLst/>
          </a:prstGeom>
        </p:spPr>
      </p:pic>
      <p:pic>
        <p:nvPicPr>
          <p:cNvPr id="62" name="그림 61">
            <a:extLst>
              <a:ext uri="{FF2B5EF4-FFF2-40B4-BE49-F238E27FC236}">
                <a16:creationId xmlns:a16="http://schemas.microsoft.com/office/drawing/2014/main" id="{0D5D7DF6-06EA-67E1-955E-AA678AAB2569}"/>
              </a:ext>
            </a:extLst>
          </p:cNvPr>
          <p:cNvPicPr>
            <a:picLocks noChangeAspect="1"/>
          </p:cNvPicPr>
          <p:nvPr/>
        </p:nvPicPr>
        <p:blipFill rotWithShape="1">
          <a:blip r:embed="rId11"/>
          <a:srcRect b="8301"/>
          <a:stretch/>
        </p:blipFill>
        <p:spPr>
          <a:xfrm>
            <a:off x="4687974" y="1293242"/>
            <a:ext cx="1328881" cy="1431861"/>
          </a:xfrm>
          <a:prstGeom prst="rect">
            <a:avLst/>
          </a:prstGeom>
        </p:spPr>
      </p:pic>
      <p:pic>
        <p:nvPicPr>
          <p:cNvPr id="63" name="그림 62">
            <a:extLst>
              <a:ext uri="{FF2B5EF4-FFF2-40B4-BE49-F238E27FC236}">
                <a16:creationId xmlns:a16="http://schemas.microsoft.com/office/drawing/2014/main" id="{1C78CA0B-617F-2DEA-8368-4BCC18BDF172}"/>
              </a:ext>
            </a:extLst>
          </p:cNvPr>
          <p:cNvPicPr>
            <a:picLocks noChangeAspect="1"/>
          </p:cNvPicPr>
          <p:nvPr/>
        </p:nvPicPr>
        <p:blipFill>
          <a:blip r:embed="rId12"/>
          <a:stretch>
            <a:fillRect/>
          </a:stretch>
        </p:blipFill>
        <p:spPr>
          <a:xfrm>
            <a:off x="3237399" y="3634450"/>
            <a:ext cx="1394902" cy="1045642"/>
          </a:xfrm>
          <a:prstGeom prst="rect">
            <a:avLst/>
          </a:prstGeom>
        </p:spPr>
      </p:pic>
      <p:pic>
        <p:nvPicPr>
          <p:cNvPr id="64" name="그림 63">
            <a:extLst>
              <a:ext uri="{FF2B5EF4-FFF2-40B4-BE49-F238E27FC236}">
                <a16:creationId xmlns:a16="http://schemas.microsoft.com/office/drawing/2014/main" id="{2F02D03D-0C84-8691-DC44-17D5A0D418D0}"/>
              </a:ext>
            </a:extLst>
          </p:cNvPr>
          <p:cNvPicPr>
            <a:picLocks noChangeAspect="1"/>
          </p:cNvPicPr>
          <p:nvPr/>
        </p:nvPicPr>
        <p:blipFill>
          <a:blip r:embed="rId13"/>
          <a:stretch>
            <a:fillRect/>
          </a:stretch>
        </p:blipFill>
        <p:spPr>
          <a:xfrm>
            <a:off x="3235232" y="2739787"/>
            <a:ext cx="2781623" cy="882620"/>
          </a:xfrm>
          <a:prstGeom prst="rect">
            <a:avLst/>
          </a:prstGeom>
        </p:spPr>
      </p:pic>
      <p:pic>
        <p:nvPicPr>
          <p:cNvPr id="65" name="그림 64">
            <a:extLst>
              <a:ext uri="{FF2B5EF4-FFF2-40B4-BE49-F238E27FC236}">
                <a16:creationId xmlns:a16="http://schemas.microsoft.com/office/drawing/2014/main" id="{FB98EC49-38ED-0D91-A912-BBAC12E26B39}"/>
              </a:ext>
            </a:extLst>
          </p:cNvPr>
          <p:cNvPicPr>
            <a:picLocks noChangeAspect="1"/>
          </p:cNvPicPr>
          <p:nvPr/>
        </p:nvPicPr>
        <p:blipFill>
          <a:blip r:embed="rId14"/>
          <a:stretch>
            <a:fillRect/>
          </a:stretch>
        </p:blipFill>
        <p:spPr>
          <a:xfrm>
            <a:off x="4598788" y="3621651"/>
            <a:ext cx="1417283" cy="1062711"/>
          </a:xfrm>
          <a:prstGeom prst="rect">
            <a:avLst/>
          </a:prstGeom>
        </p:spPr>
      </p:pic>
      <p:sp>
        <p:nvSpPr>
          <p:cNvPr id="66" name="TextBox 65">
            <a:extLst>
              <a:ext uri="{FF2B5EF4-FFF2-40B4-BE49-F238E27FC236}">
                <a16:creationId xmlns:a16="http://schemas.microsoft.com/office/drawing/2014/main" id="{97837578-91DA-3405-FA3B-28853FD3B63A}"/>
              </a:ext>
            </a:extLst>
          </p:cNvPr>
          <p:cNvSpPr txBox="1"/>
          <p:nvPr/>
        </p:nvSpPr>
        <p:spPr>
          <a:xfrm>
            <a:off x="3205011" y="4695042"/>
            <a:ext cx="2392096" cy="830997"/>
          </a:xfrm>
          <a:prstGeom prst="rect">
            <a:avLst/>
          </a:prstGeom>
          <a:noFill/>
        </p:spPr>
        <p:txBody>
          <a:bodyPr wrap="square" rtlCol="0">
            <a:spAutoFit/>
          </a:bodyPr>
          <a:lstStyle/>
          <a:p>
            <a:r>
              <a:rPr lang="en-US" altLang="ko-KR" sz="1200" dirty="0">
                <a:latin typeface="Arial" panose="020B0604020202020204" pitchFamily="34" charset="0"/>
                <a:cs typeface="Arial" panose="020B0604020202020204" pitchFamily="34" charset="0"/>
              </a:rPr>
              <a:t>Navy Officer </a:t>
            </a:r>
            <a:r>
              <a:rPr lang="en-US" altLang="ko-KR" sz="1000" dirty="0">
                <a:latin typeface="Arial" panose="020B0604020202020204" pitchFamily="34" charset="0"/>
                <a:cs typeface="Arial" panose="020B0604020202020204" pitchFamily="34" charset="0"/>
              </a:rPr>
              <a:t>(Lieutenant)</a:t>
            </a:r>
          </a:p>
          <a:p>
            <a:r>
              <a:rPr lang="en-US" altLang="ko-KR" sz="1200" dirty="0">
                <a:latin typeface="Arial" panose="020B0604020202020204" pitchFamily="34" charset="0"/>
                <a:cs typeface="Arial" panose="020B0604020202020204" pitchFamily="34" charset="0"/>
              </a:rPr>
              <a:t>Destroyer Battleship </a:t>
            </a:r>
            <a:r>
              <a:rPr lang="en-US" altLang="ko-KR" sz="1000" dirty="0">
                <a:latin typeface="Arial" panose="020B0604020202020204" pitchFamily="34" charset="0"/>
                <a:cs typeface="Arial" panose="020B0604020202020204" pitchFamily="34" charset="0"/>
              </a:rPr>
              <a:t>(2020~2021)</a:t>
            </a:r>
          </a:p>
          <a:p>
            <a:r>
              <a:rPr lang="en-US" altLang="ko-KR" sz="1200" dirty="0">
                <a:latin typeface="Arial" panose="020B0604020202020204" pitchFamily="34" charset="0"/>
                <a:cs typeface="Arial" panose="020B0604020202020204" pitchFamily="34" charset="0"/>
              </a:rPr>
              <a:t>Commander Center </a:t>
            </a:r>
            <a:r>
              <a:rPr lang="en-US" altLang="ko-KR" sz="1000" dirty="0">
                <a:latin typeface="Arial" panose="020B0604020202020204" pitchFamily="34" charset="0"/>
                <a:cs typeface="Arial" panose="020B0604020202020204" pitchFamily="34" charset="0"/>
              </a:rPr>
              <a:t>(2021~2022)</a:t>
            </a:r>
            <a:endParaRPr lang="ko-KR" altLang="en-US" sz="1200" dirty="0">
              <a:latin typeface="Arial" panose="020B0604020202020204" pitchFamily="34" charset="0"/>
              <a:cs typeface="Arial" panose="020B0604020202020204" pitchFamily="34" charset="0"/>
            </a:endParaRPr>
          </a:p>
          <a:p>
            <a:r>
              <a:rPr lang="en-US" altLang="ko-KR" sz="1200" dirty="0">
                <a:latin typeface="Arial" panose="020B0604020202020204" pitchFamily="34" charset="0"/>
                <a:cs typeface="Arial" panose="020B0604020202020204" pitchFamily="34" charset="0"/>
              </a:rPr>
              <a:t>RADAR Site </a:t>
            </a:r>
            <a:r>
              <a:rPr lang="en-US" altLang="ko-KR" sz="1000" dirty="0">
                <a:latin typeface="Arial" panose="020B0604020202020204" pitchFamily="34" charset="0"/>
                <a:cs typeface="Arial" panose="020B0604020202020204" pitchFamily="34" charset="0"/>
              </a:rPr>
              <a:t>(2022~2023)</a:t>
            </a:r>
            <a:endParaRPr lang="ko-KR" altLang="en-US" sz="1200" dirty="0">
              <a:latin typeface="Arial" panose="020B0604020202020204" pitchFamily="34" charset="0"/>
              <a:cs typeface="Arial" panose="020B0604020202020204" pitchFamily="34" charset="0"/>
            </a:endParaRPr>
          </a:p>
        </p:txBody>
      </p:sp>
      <p:sp>
        <p:nvSpPr>
          <p:cNvPr id="67" name="직사각형 66">
            <a:extLst>
              <a:ext uri="{FF2B5EF4-FFF2-40B4-BE49-F238E27FC236}">
                <a16:creationId xmlns:a16="http://schemas.microsoft.com/office/drawing/2014/main" id="{7251D40E-ABE6-DDB0-83F0-75E562629F71}"/>
              </a:ext>
            </a:extLst>
          </p:cNvPr>
          <p:cNvSpPr/>
          <p:nvPr/>
        </p:nvSpPr>
        <p:spPr>
          <a:xfrm>
            <a:off x="6181798" y="1281944"/>
            <a:ext cx="2603290" cy="438463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350" dirty="0" err="1">
              <a:solidFill>
                <a:schemeClr val="tx1"/>
              </a:solidFill>
              <a:latin typeface="Arial"/>
              <a:ea typeface="맑은 고딕"/>
              <a:cs typeface="Arial"/>
            </a:endParaRPr>
          </a:p>
        </p:txBody>
      </p:sp>
      <p:pic>
        <p:nvPicPr>
          <p:cNvPr id="68" name="Picture 2">
            <a:extLst>
              <a:ext uri="{FF2B5EF4-FFF2-40B4-BE49-F238E27FC236}">
                <a16:creationId xmlns:a16="http://schemas.microsoft.com/office/drawing/2014/main" id="{086F40E7-6D4F-A45F-4D5C-801BF72EE677}"/>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23213" r="32545"/>
          <a:stretch/>
        </p:blipFill>
        <p:spPr bwMode="auto">
          <a:xfrm>
            <a:off x="6194203" y="1291282"/>
            <a:ext cx="2590885" cy="2209936"/>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EFC03855-3338-4415-FA2D-4DFE944C09E7}"/>
              </a:ext>
            </a:extLst>
          </p:cNvPr>
          <p:cNvSpPr txBox="1"/>
          <p:nvPr/>
        </p:nvSpPr>
        <p:spPr>
          <a:xfrm>
            <a:off x="6190763" y="3508068"/>
            <a:ext cx="2392096" cy="461665"/>
          </a:xfrm>
          <a:prstGeom prst="rect">
            <a:avLst/>
          </a:prstGeom>
          <a:noFill/>
        </p:spPr>
        <p:txBody>
          <a:bodyPr wrap="square" rtlCol="0">
            <a:spAutoFit/>
          </a:bodyPr>
          <a:lstStyle/>
          <a:p>
            <a:r>
              <a:rPr lang="en-US" altLang="ko-KR" sz="1200" dirty="0">
                <a:latin typeface="Arial" panose="020B0604020202020204" pitchFamily="34" charset="0"/>
                <a:cs typeface="Arial" panose="020B0604020202020204" pitchFamily="34" charset="0"/>
              </a:rPr>
              <a:t>Institute of Science Tokyo (M)</a:t>
            </a:r>
          </a:p>
          <a:p>
            <a:r>
              <a:rPr lang="en-US" altLang="ko-KR" sz="1200" dirty="0" err="1">
                <a:latin typeface="Arial" panose="020B0604020202020204" pitchFamily="34" charset="0"/>
                <a:cs typeface="Arial" panose="020B0604020202020204" pitchFamily="34" charset="0"/>
              </a:rPr>
              <a:t>Sekizawa</a:t>
            </a:r>
            <a:r>
              <a:rPr lang="en-US" altLang="ko-KR" sz="1200" dirty="0">
                <a:latin typeface="Arial" panose="020B0604020202020204" pitchFamily="34" charset="0"/>
                <a:cs typeface="Arial" panose="020B0604020202020204" pitchFamily="34" charset="0"/>
              </a:rPr>
              <a:t> Group </a:t>
            </a:r>
            <a:r>
              <a:rPr lang="en-US" altLang="ko-KR" sz="1000" dirty="0">
                <a:latin typeface="Arial" panose="020B0604020202020204" pitchFamily="34" charset="0"/>
                <a:cs typeface="Arial" panose="020B0604020202020204" pitchFamily="34" charset="0"/>
              </a:rPr>
              <a:t>(2023 ~ 2025)</a:t>
            </a:r>
          </a:p>
        </p:txBody>
      </p:sp>
      <p:sp>
        <p:nvSpPr>
          <p:cNvPr id="70" name="TextBox 69">
            <a:extLst>
              <a:ext uri="{FF2B5EF4-FFF2-40B4-BE49-F238E27FC236}">
                <a16:creationId xmlns:a16="http://schemas.microsoft.com/office/drawing/2014/main" id="{6585148C-DD77-9CFC-4662-195B1EA627DE}"/>
              </a:ext>
            </a:extLst>
          </p:cNvPr>
          <p:cNvSpPr txBox="1"/>
          <p:nvPr/>
        </p:nvSpPr>
        <p:spPr>
          <a:xfrm>
            <a:off x="6199727" y="3950748"/>
            <a:ext cx="2532857" cy="646331"/>
          </a:xfrm>
          <a:prstGeom prst="rect">
            <a:avLst/>
          </a:prstGeom>
          <a:noFill/>
        </p:spPr>
        <p:txBody>
          <a:bodyPr wrap="square" rtlCol="0">
            <a:spAutoFit/>
          </a:bodyPr>
          <a:lstStyle/>
          <a:p>
            <a:r>
              <a:rPr lang="en-US" altLang="ko-KR" sz="1200" b="1" dirty="0">
                <a:latin typeface="Arial" panose="020B0604020202020204" pitchFamily="34" charset="0"/>
                <a:cs typeface="Arial" panose="020B0604020202020204" pitchFamily="34" charset="0"/>
              </a:rPr>
              <a:t>Research Interests</a:t>
            </a:r>
          </a:p>
          <a:p>
            <a:r>
              <a:rPr lang="en-US" altLang="ko-KR" sz="1200" dirty="0">
                <a:latin typeface="Arial" panose="020B0604020202020204" pitchFamily="34" charset="0"/>
                <a:cs typeface="Arial" panose="020B0604020202020204" pitchFamily="34" charset="0"/>
              </a:rPr>
              <a:t>Nuclear matter equation of states</a:t>
            </a:r>
          </a:p>
          <a:p>
            <a:r>
              <a:rPr lang="en-US" altLang="ko-KR" sz="1200" dirty="0">
                <a:latin typeface="Arial" panose="020B0604020202020204" pitchFamily="34" charset="0"/>
                <a:cs typeface="Arial" panose="020B0604020202020204" pitchFamily="34" charset="0"/>
              </a:rPr>
              <a:t>Rotating Neutron Star</a:t>
            </a:r>
            <a:endParaRPr lang="en-US" altLang="ko-KR" sz="1000" dirty="0">
              <a:latin typeface="Arial" panose="020B0604020202020204" pitchFamily="34" charset="0"/>
              <a:cs typeface="Arial" panose="020B0604020202020204" pitchFamily="34" charset="0"/>
            </a:endParaRPr>
          </a:p>
        </p:txBody>
      </p:sp>
      <p:cxnSp>
        <p:nvCxnSpPr>
          <p:cNvPr id="71" name="직선 연결선 70">
            <a:extLst>
              <a:ext uri="{FF2B5EF4-FFF2-40B4-BE49-F238E27FC236}">
                <a16:creationId xmlns:a16="http://schemas.microsoft.com/office/drawing/2014/main" id="{5AF10D52-45E7-F129-7BFE-CC969D3671FF}"/>
              </a:ext>
            </a:extLst>
          </p:cNvPr>
          <p:cNvCxnSpPr>
            <a:cxnSpLocks/>
          </p:cNvCxnSpPr>
          <p:nvPr/>
        </p:nvCxnSpPr>
        <p:spPr>
          <a:xfrm>
            <a:off x="6288195" y="4662513"/>
            <a:ext cx="2371725"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ACD5043-7A10-6351-4AFE-E23DCDC77FE9}"/>
              </a:ext>
            </a:extLst>
          </p:cNvPr>
          <p:cNvSpPr txBox="1"/>
          <p:nvPr/>
        </p:nvSpPr>
        <p:spPr>
          <a:xfrm>
            <a:off x="6190763" y="4704569"/>
            <a:ext cx="2392096" cy="461665"/>
          </a:xfrm>
          <a:prstGeom prst="rect">
            <a:avLst/>
          </a:prstGeom>
          <a:noFill/>
        </p:spPr>
        <p:txBody>
          <a:bodyPr wrap="square" rtlCol="0">
            <a:spAutoFit/>
          </a:bodyPr>
          <a:lstStyle/>
          <a:p>
            <a:r>
              <a:rPr lang="en-US" altLang="ko-KR" sz="1200" dirty="0">
                <a:latin typeface="Arial" panose="020B0604020202020204" pitchFamily="34" charset="0"/>
                <a:cs typeface="Arial" panose="020B0604020202020204" pitchFamily="34" charset="0"/>
              </a:rPr>
              <a:t>Institute of Science Tokyo (D)</a:t>
            </a:r>
          </a:p>
          <a:p>
            <a:r>
              <a:rPr lang="en-US" altLang="ko-KR" sz="1200" dirty="0" err="1">
                <a:latin typeface="Arial" panose="020B0604020202020204" pitchFamily="34" charset="0"/>
                <a:cs typeface="Arial" panose="020B0604020202020204" pitchFamily="34" charset="0"/>
              </a:rPr>
              <a:t>Sekizawa</a:t>
            </a:r>
            <a:r>
              <a:rPr lang="en-US" altLang="ko-KR" sz="1200" dirty="0">
                <a:latin typeface="Arial" panose="020B0604020202020204" pitchFamily="34" charset="0"/>
                <a:cs typeface="Arial" panose="020B0604020202020204" pitchFamily="34" charset="0"/>
              </a:rPr>
              <a:t> Group </a:t>
            </a:r>
            <a:r>
              <a:rPr lang="en-US" altLang="ko-KR" sz="1000" dirty="0">
                <a:latin typeface="Arial" panose="020B0604020202020204" pitchFamily="34" charset="0"/>
                <a:cs typeface="Arial" panose="020B0604020202020204" pitchFamily="34" charset="0"/>
              </a:rPr>
              <a:t>(2025 ~)</a:t>
            </a:r>
          </a:p>
        </p:txBody>
      </p:sp>
      <p:sp>
        <p:nvSpPr>
          <p:cNvPr id="73" name="TextBox 72">
            <a:extLst>
              <a:ext uri="{FF2B5EF4-FFF2-40B4-BE49-F238E27FC236}">
                <a16:creationId xmlns:a16="http://schemas.microsoft.com/office/drawing/2014/main" id="{3C8CA3EB-C377-1351-AC2A-03DBCD470E6D}"/>
              </a:ext>
            </a:extLst>
          </p:cNvPr>
          <p:cNvSpPr txBox="1"/>
          <p:nvPr/>
        </p:nvSpPr>
        <p:spPr>
          <a:xfrm>
            <a:off x="6199567" y="5175759"/>
            <a:ext cx="2532857" cy="461665"/>
          </a:xfrm>
          <a:prstGeom prst="rect">
            <a:avLst/>
          </a:prstGeom>
          <a:noFill/>
        </p:spPr>
        <p:txBody>
          <a:bodyPr wrap="square" rtlCol="0">
            <a:spAutoFit/>
          </a:bodyPr>
          <a:lstStyle/>
          <a:p>
            <a:r>
              <a:rPr lang="en-US" altLang="ko-KR" sz="1200" dirty="0">
                <a:latin typeface="Arial" panose="020B0604020202020204" pitchFamily="34" charset="0"/>
                <a:cs typeface="Arial" panose="020B0604020202020204" pitchFamily="34" charset="0"/>
              </a:rPr>
              <a:t>Quark matter equation of states</a:t>
            </a:r>
          </a:p>
          <a:p>
            <a:r>
              <a:rPr lang="en-US" altLang="ko-KR" sz="1200" dirty="0">
                <a:latin typeface="Arial" panose="020B0604020202020204" pitchFamily="34" charset="0"/>
                <a:cs typeface="Arial" panose="020B0604020202020204" pitchFamily="34" charset="0"/>
              </a:rPr>
              <a:t>Collective motion of nuclei</a:t>
            </a:r>
            <a:endParaRPr lang="en-US" altLang="ko-K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669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D95869-0A45-B793-E18B-4974C291DE4F}"/>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47CA5DA5-8976-2C6B-CA29-70A2FA436134}"/>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B4941B4A-3238-9DA6-E566-CDCC50A54C39}"/>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C481B34F-99C8-13F0-9F95-B0E8C26B30EA}"/>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73996B24-D93A-754A-8265-1DFA51477540}"/>
              </a:ext>
            </a:extLst>
          </p:cNvPr>
          <p:cNvSpPr txBox="1"/>
          <p:nvPr/>
        </p:nvSpPr>
        <p:spPr>
          <a:xfrm>
            <a:off x="8789034" y="6336269"/>
            <a:ext cx="672774"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18</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9B72671A-F92A-C512-9CB4-E8B43AFFD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551CC18E-EFF1-EFA9-0548-F182DB6B1463}"/>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CEE2CE57-F8AC-F517-07DB-DBCE2CCA2A75}"/>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C32831D4-ADED-D926-BF4E-5C5797C6C9A9}"/>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07C68C79-9EB6-FC60-77DC-184060262CAD}"/>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D6408A64-3005-35F8-0FF6-21D253147B3D}"/>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8FB424A9-C406-A18B-B017-F448E39FD7AF}"/>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45F37CDF-B5DF-C1E4-847F-39B88C9AB8EB}"/>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3ADED6A5-BFF4-C55F-D192-5C5935138825}"/>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A30B65A0-A1AF-45EC-E170-EC67BF2C6102}"/>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95167FA5-B737-4A80-E0B2-CF4C653BE757}"/>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8866DF30-9CF4-7AD7-D501-14729673EFD9}"/>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56609E99-79B8-0D07-20D5-B60741EB63AF}"/>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00007A28-1A80-2064-4E26-BCCBD56FD1D5}"/>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3C2BB463-2DB7-02D3-8EEA-AAFD6C150BE9}"/>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78089C28-5833-184D-56B1-1D3ABBE20FA9}"/>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0D5571DB-6B72-84EF-C359-A42BB7DBA496}"/>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6236E0C2-677C-86EA-A01A-96F2B0C3D618}"/>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B23A4C77-105E-6F59-FD08-33937A1171F3}"/>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81880662-FD24-83D9-2ED3-B6F9F1B4CCF2}"/>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DA339A29-743C-AE23-4D02-7522B51A9429}"/>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C57500F5-1A00-F1C1-FB84-DC51336E44BA}"/>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CD827711-31C9-3A3E-A4CE-A2701379C382}"/>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BCFAD7E6-B060-7ADF-DCA3-C6CFC931B946}"/>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37E17FA9-ABC5-2EB9-8373-8B39B85EB0D6}"/>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1317E7C8-56D5-B6E5-410D-50427F9CA4D5}"/>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C5230ED6-E05B-A2C2-E3F7-71C4BA70E4B5}"/>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2F94C8E7-7ACD-150E-8715-6B42D8FE9A2F}"/>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578F1691-5DD3-2AE2-7AEF-A833F506B0A9}"/>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882634D0-2261-F2FE-E97D-DD19E06318CC}"/>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EFFAD062-0CBF-318B-0667-07EFF2165CF4}"/>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8247FF8C-1431-4258-93A7-EDAFB8AFBD40}"/>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1082E51B-1447-3CB2-152D-ACA019EB494B}"/>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925EA124-9D1D-0456-E22F-33ED1603E57F}"/>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21587366-880E-1B2B-04C4-E19B9123CC5F}"/>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4F42F203-F46B-1797-3B1E-0850675C0117}"/>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4E36595C-DBBA-4C8C-83BA-2F4CADD918FB}"/>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57A2D1E0-A104-F9C5-A8CC-D9816CAF459A}"/>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9FCC1DE5-1932-8D00-4A8C-A61874044A26}"/>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98232DF4-D876-96C9-DFFD-E12B04B1A8D4}"/>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0D42FA86-02B7-C7AF-B6BC-5011CC03E297}"/>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4CC584E9-6D24-227D-6953-A6B708F06FB6}"/>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A3D4B7B6-5DEC-31C0-7544-A3004436C900}"/>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6A1A3A38-C919-A989-36A8-A6D4BB1CAF22}"/>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71A386D1-63F0-786E-2E10-B84B1D3FB7B5}"/>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5A112FB8-26A3-4A4D-83FE-787F33B7475C}"/>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0A47F198-4A25-484D-8A66-4A110EE160B0}"/>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5BCEC030-BAAA-1E62-CF90-B878164A8AA1}"/>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B1A08BD0-C773-53B6-B6FB-9055D26F1169}"/>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580280D6-907F-0D0B-1FC7-EB7E4E788EFB}"/>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E1AE11BF-CC0B-6381-E14C-338BC22D6E83}"/>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CFD49A39-BE54-D700-AE89-C4FBB65AB295}"/>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F1F0C3DF-05FB-0AB2-ACDE-D14BB4FA7F57}"/>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FE302610-F048-E6BC-8E8C-E6333F7498DB}"/>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49207209-61F3-0DF4-8595-F0F28FB11824}"/>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E2A6647B-A876-B7E7-D825-8CAEB4C4189E}"/>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1C72B449-FC3A-A59C-F272-06B685062F3A}"/>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51AB6236-3FAD-A41C-ED9F-F38A5748E360}"/>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5C9C180F-6ABC-4A54-F6B3-3EB1B5324BD4}"/>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73" name="화살표: 아래쪽 72">
            <a:extLst>
              <a:ext uri="{FF2B5EF4-FFF2-40B4-BE49-F238E27FC236}">
                <a16:creationId xmlns:a16="http://schemas.microsoft.com/office/drawing/2014/main" id="{ED19C6FD-B18B-1AD2-75F0-DBAC69827F6F}"/>
              </a:ext>
            </a:extLst>
          </p:cNvPr>
          <p:cNvSpPr/>
          <p:nvPr/>
        </p:nvSpPr>
        <p:spPr>
          <a:xfrm>
            <a:off x="7968595" y="4729161"/>
            <a:ext cx="431728" cy="334202"/>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 name="사각형: 둥근 모서리 4">
            <a:extLst>
              <a:ext uri="{FF2B5EF4-FFF2-40B4-BE49-F238E27FC236}">
                <a16:creationId xmlns:a16="http://schemas.microsoft.com/office/drawing/2014/main" id="{B6F65A0F-5598-72AD-A82D-EAA441AF09E9}"/>
              </a:ext>
            </a:extLst>
          </p:cNvPr>
          <p:cNvSpPr/>
          <p:nvPr/>
        </p:nvSpPr>
        <p:spPr>
          <a:xfrm>
            <a:off x="5139305" y="4865854"/>
            <a:ext cx="3373451" cy="1285525"/>
          </a:xfrm>
          <a:prstGeom prst="roundRect">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solidFill>
            </a:endParaRPr>
          </a:p>
        </p:txBody>
      </p:sp>
      <p:sp>
        <p:nvSpPr>
          <p:cNvPr id="6" name="TextBox 5">
            <a:extLst>
              <a:ext uri="{FF2B5EF4-FFF2-40B4-BE49-F238E27FC236}">
                <a16:creationId xmlns:a16="http://schemas.microsoft.com/office/drawing/2014/main" id="{ED1412A3-F820-8D71-8FDE-A2B0B444FDFD}"/>
              </a:ext>
            </a:extLst>
          </p:cNvPr>
          <p:cNvSpPr txBox="1"/>
          <p:nvPr/>
        </p:nvSpPr>
        <p:spPr>
          <a:xfrm>
            <a:off x="431248" y="1306217"/>
            <a:ext cx="2892492" cy="369332"/>
          </a:xfrm>
          <a:prstGeom prst="rect">
            <a:avLst/>
          </a:prstGeom>
          <a:noFill/>
        </p:spPr>
        <p:txBody>
          <a:bodyPr wrap="square" rtlCol="0">
            <a:spAutoFit/>
          </a:bodyPr>
          <a:lstStyle/>
          <a:p>
            <a:r>
              <a:rPr lang="en-US" altLang="ko-KR" b="1" dirty="0">
                <a:latin typeface="Arial" panose="020B0604020202020204" pitchFamily="34" charset="0"/>
                <a:ea typeface="맑은 고딕" panose="020B0503020000020004" pitchFamily="50" charset="-127"/>
                <a:cs typeface="Arial" panose="020B0604020202020204" pitchFamily="34" charset="0"/>
              </a:rPr>
              <a:t>◇ Iteration Procedure</a:t>
            </a:r>
            <a:endParaRPr lang="ko-KR" altLang="en-US" b="1" dirty="0">
              <a:latin typeface="Arial" panose="020B0604020202020204" pitchFamily="34" charset="0"/>
              <a:cs typeface="Arial" panose="020B0604020202020204" pitchFamily="34" charset="0"/>
            </a:endParaRPr>
          </a:p>
        </p:txBody>
      </p:sp>
      <p:sp>
        <p:nvSpPr>
          <p:cNvPr id="7" name="타원 6">
            <a:extLst>
              <a:ext uri="{FF2B5EF4-FFF2-40B4-BE49-F238E27FC236}">
                <a16:creationId xmlns:a16="http://schemas.microsoft.com/office/drawing/2014/main" id="{C9BA87D6-7F2C-965B-28C5-A3627B7ED83C}"/>
              </a:ext>
            </a:extLst>
          </p:cNvPr>
          <p:cNvSpPr/>
          <p:nvPr/>
        </p:nvSpPr>
        <p:spPr>
          <a:xfrm>
            <a:off x="1008024" y="2515038"/>
            <a:ext cx="1446245" cy="1129004"/>
          </a:xfrm>
          <a:prstGeom prst="ellipse">
            <a:avLst/>
          </a:prstGeom>
          <a:gradFill flip="none" rotWithShape="1">
            <a:gsLst>
              <a:gs pos="0">
                <a:schemeClr val="tx1">
                  <a:lumMod val="75000"/>
                  <a:lumOff val="25000"/>
                </a:schemeClr>
              </a:gs>
              <a:gs pos="50000">
                <a:schemeClr val="tx1">
                  <a:lumMod val="50000"/>
                  <a:lumOff val="50000"/>
                </a:schemeClr>
              </a:gs>
              <a:gs pos="100000">
                <a:schemeClr val="bg1">
                  <a:lumMod val="8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15AF4AA-03A8-8127-9F14-42D1920960FA}"/>
                  </a:ext>
                </a:extLst>
              </p:cNvPr>
              <p:cNvSpPr txBox="1"/>
              <p:nvPr/>
            </p:nvSpPr>
            <p:spPr>
              <a:xfrm>
                <a:off x="2330139" y="2109105"/>
                <a:ext cx="4940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solidFill>
                            <a:schemeClr val="tx1"/>
                          </a:solidFill>
                          <a:latin typeface="Cambria Math" panose="02040503050406030204" pitchFamily="18" charset="0"/>
                        </a:rPr>
                        <m:t>𝜌</m:t>
                      </m:r>
                      <m:r>
                        <a:rPr lang="en-US" altLang="ko-KR" b="0" i="1" smtClean="0">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𝛾</m:t>
                      </m:r>
                      <m:r>
                        <a:rPr lang="en-US" altLang="ko-KR" b="0" i="1" smtClean="0">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𝜔</m:t>
                      </m:r>
                      <m:r>
                        <a:rPr lang="en-US" altLang="ko-KR" b="0" i="1" smtClean="0">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𝛼</m:t>
                      </m:r>
                    </m:oMath>
                  </m:oMathPara>
                </a14:m>
                <a:endParaRPr lang="en-US" altLang="ko-KR" b="0" dirty="0">
                  <a:solidFill>
                    <a:schemeClr val="tx1"/>
                  </a:solidFill>
                </a:endParaRPr>
              </a:p>
            </p:txBody>
          </p:sp>
        </mc:Choice>
        <mc:Fallback xmlns="">
          <p:sp>
            <p:nvSpPr>
              <p:cNvPr id="8" name="TextBox 7">
                <a:extLst>
                  <a:ext uri="{FF2B5EF4-FFF2-40B4-BE49-F238E27FC236}">
                    <a16:creationId xmlns:a16="http://schemas.microsoft.com/office/drawing/2014/main" id="{E15AF4AA-03A8-8127-9F14-42D1920960FA}"/>
                  </a:ext>
                </a:extLst>
              </p:cNvPr>
              <p:cNvSpPr txBox="1">
                <a:spLocks noRot="1" noChangeAspect="1" noMove="1" noResize="1" noEditPoints="1" noAdjustHandles="1" noChangeArrowheads="1" noChangeShapeType="1" noTextEdit="1"/>
              </p:cNvSpPr>
              <p:nvPr/>
            </p:nvSpPr>
            <p:spPr>
              <a:xfrm>
                <a:off x="2330139" y="2109105"/>
                <a:ext cx="494084" cy="369332"/>
              </a:xfrm>
              <a:prstGeom prst="rect">
                <a:avLst/>
              </a:prstGeom>
              <a:blipFill>
                <a:blip r:embed="rId4"/>
                <a:stretch>
                  <a:fillRect r="-97531" b="-491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E9479B5-C0E1-1B37-65F1-8E924B42C5FF}"/>
                  </a:ext>
                </a:extLst>
              </p:cNvPr>
              <p:cNvSpPr txBox="1"/>
              <p:nvPr/>
            </p:nvSpPr>
            <p:spPr>
              <a:xfrm>
                <a:off x="6057842" y="2169110"/>
                <a:ext cx="90684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1400" b="0" i="1" smtClean="0">
                          <a:solidFill>
                            <a:schemeClr val="tx1"/>
                          </a:solidFill>
                          <a:latin typeface="Cambria Math" panose="02040503050406030204" pitchFamily="18" charset="0"/>
                        </a:rPr>
                        <m:t>𝜌</m:t>
                      </m:r>
                      <m:r>
                        <a:rPr lang="en-US" altLang="ko-KR" sz="1400" b="0" i="1" smtClean="0">
                          <a:solidFill>
                            <a:schemeClr val="tx1"/>
                          </a:solidFill>
                          <a:latin typeface="Cambria Math" panose="02040503050406030204" pitchFamily="18" charset="0"/>
                        </a:rPr>
                        <m:t>,</m:t>
                      </m:r>
                      <m:r>
                        <a:rPr lang="en-US" altLang="ko-KR" sz="1400" b="0" i="1" smtClean="0">
                          <a:solidFill>
                            <a:schemeClr val="tx1"/>
                          </a:solidFill>
                          <a:latin typeface="Cambria Math" panose="02040503050406030204" pitchFamily="18" charset="0"/>
                        </a:rPr>
                        <m:t>𝛾</m:t>
                      </m:r>
                      <m:r>
                        <a:rPr lang="en-US" altLang="ko-KR" sz="1400" b="0" i="1" smtClean="0">
                          <a:solidFill>
                            <a:schemeClr val="tx1"/>
                          </a:solidFill>
                          <a:latin typeface="Cambria Math" panose="02040503050406030204" pitchFamily="18" charset="0"/>
                        </a:rPr>
                        <m:t>,</m:t>
                      </m:r>
                      <m:r>
                        <a:rPr lang="en-US" altLang="ko-KR" sz="1400" b="0" i="1" smtClean="0">
                          <a:solidFill>
                            <a:schemeClr val="tx1"/>
                          </a:solidFill>
                          <a:latin typeface="Cambria Math" panose="02040503050406030204" pitchFamily="18" charset="0"/>
                        </a:rPr>
                        <m:t>𝜔</m:t>
                      </m:r>
                      <m:r>
                        <a:rPr lang="en-US" altLang="ko-KR" sz="1400" b="0" i="1" smtClean="0">
                          <a:solidFill>
                            <a:schemeClr val="tx1"/>
                          </a:solidFill>
                          <a:latin typeface="Cambria Math" panose="02040503050406030204" pitchFamily="18" charset="0"/>
                        </a:rPr>
                        <m:t>,</m:t>
                      </m:r>
                      <m:r>
                        <a:rPr lang="en-US" altLang="ko-KR" sz="1400" b="0" i="1" smtClean="0">
                          <a:solidFill>
                            <a:schemeClr val="tx1"/>
                          </a:solidFill>
                          <a:latin typeface="Cambria Math" panose="02040503050406030204" pitchFamily="18" charset="0"/>
                        </a:rPr>
                        <m:t>𝛼</m:t>
                      </m:r>
                    </m:oMath>
                  </m:oMathPara>
                </a14:m>
                <a:endParaRPr lang="en-US" altLang="ko-KR" sz="1400" b="0" dirty="0">
                  <a:solidFill>
                    <a:schemeClr val="tx1"/>
                  </a:solidFill>
                </a:endParaRPr>
              </a:p>
            </p:txBody>
          </p:sp>
        </mc:Choice>
        <mc:Fallback xmlns="">
          <p:sp>
            <p:nvSpPr>
              <p:cNvPr id="9" name="TextBox 8">
                <a:extLst>
                  <a:ext uri="{FF2B5EF4-FFF2-40B4-BE49-F238E27FC236}">
                    <a16:creationId xmlns:a16="http://schemas.microsoft.com/office/drawing/2014/main" id="{4E9479B5-C0E1-1B37-65F1-8E924B42C5FF}"/>
                  </a:ext>
                </a:extLst>
              </p:cNvPr>
              <p:cNvSpPr txBox="1">
                <a:spLocks noRot="1" noChangeAspect="1" noMove="1" noResize="1" noEditPoints="1" noAdjustHandles="1" noChangeArrowheads="1" noChangeShapeType="1" noTextEdit="1"/>
              </p:cNvSpPr>
              <p:nvPr/>
            </p:nvSpPr>
            <p:spPr>
              <a:xfrm>
                <a:off x="6057842" y="2169110"/>
                <a:ext cx="906849" cy="307777"/>
              </a:xfrm>
              <a:prstGeom prst="rect">
                <a:avLst/>
              </a:prstGeom>
              <a:blipFill>
                <a:blip r:embed="rId5"/>
                <a:stretch>
                  <a:fillRect b="-2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067BF5F-7EEC-279F-3E63-3EEF62ED046E}"/>
                  </a:ext>
                </a:extLst>
              </p:cNvPr>
              <p:cNvSpPr txBox="1"/>
              <p:nvPr/>
            </p:nvSpPr>
            <p:spPr>
              <a:xfrm>
                <a:off x="3853565" y="3450371"/>
                <a:ext cx="985601" cy="307777"/>
              </a:xfrm>
              <a:prstGeom prst="rect">
                <a:avLst/>
              </a:prstGeom>
              <a:noFill/>
            </p:spPr>
            <p:txBody>
              <a:bodyPr wrap="square" rtlCol="0">
                <a:spAutoFit/>
              </a:bodyPr>
              <a:lstStyle/>
              <a:p>
                <a14:m>
                  <m:oMath xmlns:m="http://schemas.openxmlformats.org/officeDocument/2006/math">
                    <m:sSub>
                      <m:sSubPr>
                        <m:ctrlPr>
                          <a:rPr lang="en-US" altLang="ko-KR" sz="1400" b="0" i="1" smtClean="0">
                            <a:solidFill>
                              <a:schemeClr val="tx1"/>
                            </a:solidFill>
                            <a:latin typeface="Cambria Math" panose="02040503050406030204" pitchFamily="18" charset="0"/>
                          </a:rPr>
                        </m:ctrlPr>
                      </m:sSubPr>
                      <m:e>
                        <m:r>
                          <a:rPr lang="en-US" altLang="ko-KR" sz="1400" b="0" i="1" smtClean="0">
                            <a:solidFill>
                              <a:schemeClr val="tx1"/>
                            </a:solidFill>
                            <a:latin typeface="Cambria Math" panose="02040503050406030204" pitchFamily="18" charset="0"/>
                          </a:rPr>
                          <m:t>𝐻</m:t>
                        </m:r>
                      </m:e>
                      <m:sub>
                        <m:r>
                          <a:rPr lang="en-US" altLang="ko-KR" sz="1400" b="0" i="1" smtClean="0">
                            <a:solidFill>
                              <a:schemeClr val="tx1"/>
                            </a:solidFill>
                            <a:latin typeface="Cambria Math" panose="02040503050406030204" pitchFamily="18" charset="0"/>
                          </a:rPr>
                          <m:t>𝑖</m:t>
                        </m:r>
                      </m:sub>
                    </m:sSub>
                  </m:oMath>
                </a14:m>
                <a:r>
                  <a:rPr lang="en-US" altLang="ko-KR" sz="1400" dirty="0">
                    <a:solidFill>
                      <a:schemeClr val="tx1"/>
                    </a:solidFill>
                    <a:ea typeface="Cambria Math" panose="02040503050406030204" pitchFamily="18" charset="0"/>
                  </a:rPr>
                  <a:t> </a:t>
                </a:r>
                <a14:m>
                  <m:oMath xmlns:m="http://schemas.openxmlformats.org/officeDocument/2006/math">
                    <m:r>
                      <a:rPr lang="en-US" altLang="ko-KR" sz="1400" i="1">
                        <a:solidFill>
                          <a:schemeClr val="tx1"/>
                        </a:solidFill>
                        <a:latin typeface="Cambria Math" panose="02040503050406030204" pitchFamily="18" charset="0"/>
                        <a:ea typeface="Cambria Math" panose="02040503050406030204" pitchFamily="18" charset="0"/>
                      </a:rPr>
                      <m:t>(</m:t>
                    </m:r>
                    <m:sSup>
                      <m:sSupPr>
                        <m:ctrlPr>
                          <a:rPr lang="en-US" altLang="ko-KR" sz="1400" i="1">
                            <a:solidFill>
                              <a:schemeClr val="tx1"/>
                            </a:solidFill>
                            <a:latin typeface="Cambria Math" panose="02040503050406030204" pitchFamily="18" charset="0"/>
                            <a:ea typeface="Cambria Math" panose="02040503050406030204" pitchFamily="18" charset="0"/>
                          </a:rPr>
                        </m:ctrlPr>
                      </m:sSupPr>
                      <m:e>
                        <m:r>
                          <a:rPr lang="ko-KR" altLang="en-US" sz="1400" i="1">
                            <a:solidFill>
                              <a:schemeClr val="tx1"/>
                            </a:solidFill>
                            <a:latin typeface="Cambria Math" panose="02040503050406030204" pitchFamily="18" charset="0"/>
                            <a:ea typeface="Cambria Math" panose="02040503050406030204" pitchFamily="18" charset="0"/>
                          </a:rPr>
                          <m:t>𝜇</m:t>
                        </m:r>
                      </m:e>
                      <m:sup>
                        <m:r>
                          <a:rPr lang="en-US" altLang="ko-KR" sz="1400" i="1">
                            <a:solidFill>
                              <a:schemeClr val="tx1"/>
                            </a:solidFill>
                            <a:latin typeface="Cambria Math" panose="02040503050406030204" pitchFamily="18" charset="0"/>
                            <a:ea typeface="Cambria Math" panose="02040503050406030204" pitchFamily="18" charset="0"/>
                          </a:rPr>
                          <m:t>′</m:t>
                        </m:r>
                      </m:sup>
                    </m:sSup>
                    <m:r>
                      <a:rPr lang="en-US" altLang="ko-KR" sz="1400" i="1">
                        <a:solidFill>
                          <a:schemeClr val="tx1"/>
                        </a:solidFill>
                        <a:latin typeface="Cambria Math" panose="02040503050406030204" pitchFamily="18" charset="0"/>
                        <a:ea typeface="Cambria Math" panose="02040503050406030204" pitchFamily="18" charset="0"/>
                      </a:rPr>
                      <m:t>,</m:t>
                    </m:r>
                    <m:sSup>
                      <m:sSupPr>
                        <m:ctrlPr>
                          <a:rPr lang="en-US" altLang="ko-KR" sz="1400" i="1">
                            <a:solidFill>
                              <a:schemeClr val="tx1"/>
                            </a:solidFill>
                            <a:latin typeface="Cambria Math" panose="02040503050406030204" pitchFamily="18" charset="0"/>
                            <a:ea typeface="Cambria Math" panose="02040503050406030204" pitchFamily="18" charset="0"/>
                          </a:rPr>
                        </m:ctrlPr>
                      </m:sSupPr>
                      <m:e>
                        <m:r>
                          <a:rPr lang="en-US" altLang="ko-KR" sz="1400" i="1">
                            <a:solidFill>
                              <a:schemeClr val="tx1"/>
                            </a:solidFill>
                            <a:latin typeface="Cambria Math" panose="02040503050406030204" pitchFamily="18" charset="0"/>
                            <a:ea typeface="Cambria Math" panose="02040503050406030204" pitchFamily="18" charset="0"/>
                          </a:rPr>
                          <m:t>𝑟</m:t>
                        </m:r>
                      </m:e>
                      <m:sup>
                        <m:r>
                          <a:rPr lang="en-US" altLang="ko-KR" sz="1400" i="1">
                            <a:solidFill>
                              <a:schemeClr val="tx1"/>
                            </a:solidFill>
                            <a:latin typeface="Cambria Math" panose="02040503050406030204" pitchFamily="18" charset="0"/>
                            <a:ea typeface="Cambria Math" panose="02040503050406030204" pitchFamily="18" charset="0"/>
                          </a:rPr>
                          <m:t>′</m:t>
                        </m:r>
                      </m:sup>
                    </m:sSup>
                    <m:r>
                      <a:rPr lang="en-US" altLang="ko-KR" sz="1400" i="1">
                        <a:solidFill>
                          <a:schemeClr val="tx1"/>
                        </a:solidFill>
                        <a:latin typeface="Cambria Math" panose="02040503050406030204" pitchFamily="18" charset="0"/>
                        <a:ea typeface="Cambria Math" panose="02040503050406030204" pitchFamily="18" charset="0"/>
                      </a:rPr>
                      <m:t>)</m:t>
                    </m:r>
                  </m:oMath>
                </a14:m>
                <a:endParaRPr lang="en-US" altLang="ko-KR" sz="1400" b="0" dirty="0">
                  <a:solidFill>
                    <a:schemeClr val="tx1"/>
                  </a:solidFill>
                </a:endParaRPr>
              </a:p>
            </p:txBody>
          </p:sp>
        </mc:Choice>
        <mc:Fallback xmlns="">
          <p:sp>
            <p:nvSpPr>
              <p:cNvPr id="10" name="TextBox 9">
                <a:extLst>
                  <a:ext uri="{FF2B5EF4-FFF2-40B4-BE49-F238E27FC236}">
                    <a16:creationId xmlns:a16="http://schemas.microsoft.com/office/drawing/2014/main" id="{6067BF5F-7EEC-279F-3E63-3EEF62ED046E}"/>
                  </a:ext>
                </a:extLst>
              </p:cNvPr>
              <p:cNvSpPr txBox="1">
                <a:spLocks noRot="1" noChangeAspect="1" noMove="1" noResize="1" noEditPoints="1" noAdjustHandles="1" noChangeArrowheads="1" noChangeShapeType="1" noTextEdit="1"/>
              </p:cNvSpPr>
              <p:nvPr/>
            </p:nvSpPr>
            <p:spPr>
              <a:xfrm>
                <a:off x="3853565" y="3450371"/>
                <a:ext cx="985601" cy="307777"/>
              </a:xfrm>
              <a:prstGeom prst="rect">
                <a:avLst/>
              </a:prstGeom>
              <a:blipFill>
                <a:blip r:embed="rId6"/>
                <a:stretch>
                  <a:fillRect b="-8000"/>
                </a:stretch>
              </a:blipFill>
            </p:spPr>
            <p:txBody>
              <a:bodyPr/>
              <a:lstStyle/>
              <a:p>
                <a:r>
                  <a:rPr lang="ko-KR" altLang="en-US">
                    <a:noFill/>
                  </a:rPr>
                  <a:t> </a:t>
                </a:r>
              </a:p>
            </p:txBody>
          </p:sp>
        </mc:Fallback>
      </mc:AlternateContent>
      <p:sp>
        <p:nvSpPr>
          <p:cNvPr id="11" name="TextBox 10">
            <a:extLst>
              <a:ext uri="{FF2B5EF4-FFF2-40B4-BE49-F238E27FC236}">
                <a16:creationId xmlns:a16="http://schemas.microsoft.com/office/drawing/2014/main" id="{9FA611A2-5294-18F7-10E8-5C5DC3FB4F73}"/>
              </a:ext>
            </a:extLst>
          </p:cNvPr>
          <p:cNvSpPr txBox="1"/>
          <p:nvPr/>
        </p:nvSpPr>
        <p:spPr>
          <a:xfrm>
            <a:off x="502227" y="2169109"/>
            <a:ext cx="2525485"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Initial metric potential</a:t>
            </a:r>
            <a:endParaRPr lang="ko-KR" altLang="en-US" sz="1400" dirty="0">
              <a:latin typeface="Arial" panose="020B0604020202020204" pitchFamily="34" charset="0"/>
              <a:cs typeface="Arial" panose="020B0604020202020204" pitchFamily="34" charset="0"/>
            </a:endParaRPr>
          </a:p>
        </p:txBody>
      </p:sp>
      <p:sp>
        <p:nvSpPr>
          <p:cNvPr id="13" name="화살표: 오른쪽 12">
            <a:extLst>
              <a:ext uri="{FF2B5EF4-FFF2-40B4-BE49-F238E27FC236}">
                <a16:creationId xmlns:a16="http://schemas.microsoft.com/office/drawing/2014/main" id="{B4C02205-1DAF-E1C4-A5B9-A7AD57E71BB8}"/>
              </a:ext>
            </a:extLst>
          </p:cNvPr>
          <p:cNvSpPr/>
          <p:nvPr/>
        </p:nvSpPr>
        <p:spPr>
          <a:xfrm>
            <a:off x="2873103" y="2895488"/>
            <a:ext cx="391885" cy="194111"/>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4" name="TextBox 13">
            <a:extLst>
              <a:ext uri="{FF2B5EF4-FFF2-40B4-BE49-F238E27FC236}">
                <a16:creationId xmlns:a16="http://schemas.microsoft.com/office/drawing/2014/main" id="{7476D038-CBCB-6DD4-F782-9EB29DFE44AB}"/>
              </a:ext>
            </a:extLst>
          </p:cNvPr>
          <p:cNvSpPr txBox="1"/>
          <p:nvPr/>
        </p:nvSpPr>
        <p:spPr>
          <a:xfrm>
            <a:off x="3619304" y="2169109"/>
            <a:ext cx="3151964"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Metric Potential at each point</a:t>
            </a:r>
            <a:endParaRPr lang="ko-KR" altLang="en-US" sz="1400" dirty="0">
              <a:latin typeface="Arial" panose="020B0604020202020204" pitchFamily="34" charset="0"/>
              <a:cs typeface="Arial" panose="020B0604020202020204" pitchFamily="34" charset="0"/>
            </a:endParaRPr>
          </a:p>
        </p:txBody>
      </p:sp>
      <p:sp>
        <p:nvSpPr>
          <p:cNvPr id="15" name="화살표: 오른쪽 14">
            <a:extLst>
              <a:ext uri="{FF2B5EF4-FFF2-40B4-BE49-F238E27FC236}">
                <a16:creationId xmlns:a16="http://schemas.microsoft.com/office/drawing/2014/main" id="{E14CF573-63F8-8E98-417D-82CD2337DF26}"/>
              </a:ext>
            </a:extLst>
          </p:cNvPr>
          <p:cNvSpPr/>
          <p:nvPr/>
        </p:nvSpPr>
        <p:spPr>
          <a:xfrm>
            <a:off x="4790619" y="3405320"/>
            <a:ext cx="391885" cy="194111"/>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6" name="TextBox 15">
            <a:extLst>
              <a:ext uri="{FF2B5EF4-FFF2-40B4-BE49-F238E27FC236}">
                <a16:creationId xmlns:a16="http://schemas.microsoft.com/office/drawing/2014/main" id="{2D2C8C4B-499E-1C50-0889-41A46DE0FB2D}"/>
              </a:ext>
            </a:extLst>
          </p:cNvPr>
          <p:cNvSpPr txBox="1"/>
          <p:nvPr/>
        </p:nvSpPr>
        <p:spPr>
          <a:xfrm>
            <a:off x="3853565" y="3232113"/>
            <a:ext cx="937054"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Enthalpy</a:t>
            </a:r>
            <a:endParaRPr lang="ko-KR" altLang="en-US" sz="1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4DDDF56-DA49-4631-63A1-CA8BB6F1C93B}"/>
                  </a:ext>
                </a:extLst>
              </p:cNvPr>
              <p:cNvSpPr txBox="1"/>
              <p:nvPr/>
            </p:nvSpPr>
            <p:spPr>
              <a:xfrm>
                <a:off x="5231051" y="3221228"/>
                <a:ext cx="3696459" cy="495649"/>
              </a:xfrm>
              <a:prstGeom prst="rect">
                <a:avLst/>
              </a:prstGeom>
              <a:noFill/>
              <a:ln>
                <a:solidFill>
                  <a:schemeClr val="bg1"/>
                </a:solidFill>
              </a:ln>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altLang="ko-KR" sz="1400" b="0" i="1" smtClean="0">
                              <a:solidFill>
                                <a:schemeClr val="tx1"/>
                              </a:solidFill>
                              <a:latin typeface="Cambria Math" panose="02040503050406030204" pitchFamily="18" charset="0"/>
                            </a:rPr>
                          </m:ctrlPr>
                        </m:funcPr>
                        <m:fName>
                          <m:r>
                            <m:rPr>
                              <m:sty m:val="p"/>
                            </m:rPr>
                            <a:rPr lang="en-US" altLang="ko-KR" sz="1400" b="0" i="0" smtClean="0">
                              <a:solidFill>
                                <a:schemeClr val="tx1"/>
                              </a:solidFill>
                              <a:latin typeface="Cambria Math" panose="02040503050406030204" pitchFamily="18" charset="0"/>
                            </a:rPr>
                            <m:t>ln</m:t>
                          </m:r>
                        </m:fName>
                        <m:e>
                          <m:sSub>
                            <m:sSubPr>
                              <m:ctrlPr>
                                <a:rPr lang="en-US" altLang="ko-KR" sz="1400" i="1">
                                  <a:solidFill>
                                    <a:schemeClr val="tx1"/>
                                  </a:solidFill>
                                  <a:latin typeface="Cambria Math" panose="02040503050406030204" pitchFamily="18" charset="0"/>
                                </a:rPr>
                              </m:ctrlPr>
                            </m:sSubPr>
                            <m:e>
                              <m:r>
                                <a:rPr lang="en-US" altLang="ko-KR" sz="1400" i="1">
                                  <a:solidFill>
                                    <a:schemeClr val="tx1"/>
                                  </a:solidFill>
                                  <a:latin typeface="Cambria Math" panose="02040503050406030204" pitchFamily="18" charset="0"/>
                                </a:rPr>
                                <m:t>𝐻</m:t>
                              </m:r>
                            </m:e>
                            <m:sub>
                              <m:r>
                                <a:rPr lang="en-US" altLang="ko-KR" sz="1400" i="1">
                                  <a:solidFill>
                                    <a:schemeClr val="tx1"/>
                                  </a:solidFill>
                                  <a:latin typeface="Cambria Math" panose="02040503050406030204" pitchFamily="18" charset="0"/>
                                </a:rPr>
                                <m:t>𝑖</m:t>
                              </m:r>
                            </m:sub>
                          </m:sSub>
                        </m:e>
                      </m:func>
                      <m:r>
                        <a:rPr lang="en-US" altLang="ko-KR" sz="1400" b="0" i="1" smtClean="0">
                          <a:solidFill>
                            <a:schemeClr val="tx1"/>
                          </a:solidFill>
                          <a:latin typeface="Cambria Math" panose="02040503050406030204" pitchFamily="18" charset="0"/>
                        </a:rPr>
                        <m:t>=</m:t>
                      </m:r>
                      <m:r>
                        <a:rPr lang="en-US" altLang="ko-KR" sz="1400" b="0" i="1" smtClean="0">
                          <a:solidFill>
                            <a:schemeClr val="tx1"/>
                          </a:solidFill>
                          <a:latin typeface="Cambria Math" panose="02040503050406030204" pitchFamily="18" charset="0"/>
                        </a:rPr>
                        <m:t>𝐶</m:t>
                      </m:r>
                      <m:r>
                        <a:rPr lang="en-US" altLang="ko-KR" sz="1400" b="0" i="1" smtClean="0">
                          <a:solidFill>
                            <a:schemeClr val="tx1"/>
                          </a:solidFill>
                          <a:latin typeface="Cambria Math" panose="02040503050406030204" pitchFamily="18" charset="0"/>
                        </a:rPr>
                        <m:t>−</m:t>
                      </m:r>
                      <m:r>
                        <a:rPr lang="en-US" altLang="ko-KR" sz="1400" b="0" i="1" smtClean="0">
                          <a:solidFill>
                            <a:schemeClr val="tx1"/>
                          </a:solidFill>
                          <a:latin typeface="Cambria Math" panose="02040503050406030204" pitchFamily="18" charset="0"/>
                        </a:rPr>
                        <m:t>𝜈</m:t>
                      </m:r>
                      <m:r>
                        <a:rPr lang="en-US" altLang="ko-KR" sz="1400" b="0" i="1" smtClean="0">
                          <a:solidFill>
                            <a:schemeClr val="tx1"/>
                          </a:solidFill>
                          <a:latin typeface="Cambria Math" panose="02040503050406030204" pitchFamily="18" charset="0"/>
                        </a:rPr>
                        <m:t>−</m:t>
                      </m:r>
                      <m:f>
                        <m:fPr>
                          <m:ctrlPr>
                            <a:rPr lang="en-US" altLang="ko-KR" sz="1400" b="0" i="1" smtClean="0">
                              <a:solidFill>
                                <a:schemeClr val="tx1"/>
                              </a:solidFill>
                              <a:latin typeface="Cambria Math" panose="02040503050406030204" pitchFamily="18" charset="0"/>
                            </a:rPr>
                          </m:ctrlPr>
                        </m:fPr>
                        <m:num>
                          <m:r>
                            <a:rPr lang="en-US" altLang="ko-KR" sz="1400" b="0" i="1" smtClean="0">
                              <a:solidFill>
                                <a:schemeClr val="tx1"/>
                              </a:solidFill>
                              <a:latin typeface="Cambria Math" panose="02040503050406030204" pitchFamily="18" charset="0"/>
                            </a:rPr>
                            <m:t>1</m:t>
                          </m:r>
                        </m:num>
                        <m:den>
                          <m:r>
                            <a:rPr lang="en-US" altLang="ko-KR" sz="1400" b="0" i="1" smtClean="0">
                              <a:solidFill>
                                <a:schemeClr val="tx1"/>
                              </a:solidFill>
                              <a:latin typeface="Cambria Math" panose="02040503050406030204" pitchFamily="18" charset="0"/>
                            </a:rPr>
                            <m:t>2</m:t>
                          </m:r>
                        </m:den>
                      </m:f>
                      <m:func>
                        <m:funcPr>
                          <m:ctrlPr>
                            <a:rPr lang="en-US" altLang="ko-KR" sz="1400" b="0" i="1" smtClean="0">
                              <a:solidFill>
                                <a:schemeClr val="tx1"/>
                              </a:solidFill>
                              <a:latin typeface="Cambria Math" panose="02040503050406030204" pitchFamily="18" charset="0"/>
                            </a:rPr>
                          </m:ctrlPr>
                        </m:funcPr>
                        <m:fName>
                          <m:r>
                            <m:rPr>
                              <m:sty m:val="p"/>
                            </m:rPr>
                            <a:rPr lang="en-US" altLang="ko-KR" sz="1400" b="0" i="0" smtClean="0">
                              <a:solidFill>
                                <a:schemeClr val="tx1"/>
                              </a:solidFill>
                              <a:latin typeface="Cambria Math" panose="02040503050406030204" pitchFamily="18" charset="0"/>
                            </a:rPr>
                            <m:t>ln</m:t>
                          </m:r>
                        </m:fName>
                        <m:e>
                          <m:d>
                            <m:dPr>
                              <m:ctrlPr>
                                <a:rPr lang="en-US" altLang="ko-KR" sz="1400" b="0" i="1" smtClean="0">
                                  <a:solidFill>
                                    <a:schemeClr val="tx1"/>
                                  </a:solidFill>
                                  <a:latin typeface="Cambria Math" panose="02040503050406030204" pitchFamily="18" charset="0"/>
                                </a:rPr>
                              </m:ctrlPr>
                            </m:dPr>
                            <m:e>
                              <m:r>
                                <a:rPr lang="en-US" altLang="ko-KR" sz="1400" b="0" i="1" smtClean="0">
                                  <a:solidFill>
                                    <a:schemeClr val="tx1"/>
                                  </a:solidFill>
                                  <a:latin typeface="Cambria Math" panose="02040503050406030204" pitchFamily="18" charset="0"/>
                                </a:rPr>
                                <m:t>1−</m:t>
                              </m:r>
                              <m:sSup>
                                <m:sSupPr>
                                  <m:ctrlPr>
                                    <a:rPr lang="en-US" altLang="ko-KR" sz="1400" b="0" i="1" smtClean="0">
                                      <a:solidFill>
                                        <a:schemeClr val="tx1"/>
                                      </a:solidFill>
                                      <a:latin typeface="Cambria Math" panose="02040503050406030204" pitchFamily="18" charset="0"/>
                                    </a:rPr>
                                  </m:ctrlPr>
                                </m:sSupPr>
                                <m:e>
                                  <m:r>
                                    <a:rPr lang="en-US" altLang="ko-KR" sz="1400" b="0" i="1" smtClean="0">
                                      <a:solidFill>
                                        <a:schemeClr val="tx1"/>
                                      </a:solidFill>
                                      <a:latin typeface="Cambria Math" panose="02040503050406030204" pitchFamily="18" charset="0"/>
                                    </a:rPr>
                                    <m:t>𝑣</m:t>
                                  </m:r>
                                </m:e>
                                <m:sup>
                                  <m:r>
                                    <a:rPr lang="en-US" altLang="ko-KR" sz="1400" b="0" i="1" smtClean="0">
                                      <a:solidFill>
                                        <a:schemeClr val="tx1"/>
                                      </a:solidFill>
                                      <a:latin typeface="Cambria Math" panose="02040503050406030204" pitchFamily="18" charset="0"/>
                                    </a:rPr>
                                    <m:t>2</m:t>
                                  </m:r>
                                </m:sup>
                              </m:sSup>
                            </m:e>
                          </m:d>
                        </m:e>
                      </m:func>
                      <m:r>
                        <a:rPr lang="en-US" altLang="ko-KR" sz="1400" b="0" i="1" smtClean="0">
                          <a:solidFill>
                            <a:schemeClr val="tx1"/>
                          </a:solidFill>
                          <a:latin typeface="Cambria Math" panose="02040503050406030204" pitchFamily="18" charset="0"/>
                          <a:ea typeface="Cambria Math" panose="02040503050406030204" pitchFamily="18" charset="0"/>
                        </a:rPr>
                        <m:t>−</m:t>
                      </m:r>
                      <m:f>
                        <m:fPr>
                          <m:ctrlPr>
                            <a:rPr lang="en-US" altLang="ko-KR" sz="1400" b="0" i="1" smtClean="0">
                              <a:solidFill>
                                <a:schemeClr val="tx1"/>
                              </a:solidFill>
                              <a:latin typeface="Cambria Math" panose="02040503050406030204" pitchFamily="18" charset="0"/>
                              <a:ea typeface="Cambria Math" panose="02040503050406030204" pitchFamily="18" charset="0"/>
                            </a:rPr>
                          </m:ctrlPr>
                        </m:fPr>
                        <m:num>
                          <m:r>
                            <a:rPr lang="en-US" altLang="ko-KR" sz="1400" b="0" i="1" smtClean="0">
                              <a:solidFill>
                                <a:schemeClr val="tx1"/>
                              </a:solidFill>
                              <a:latin typeface="Cambria Math" panose="02040503050406030204" pitchFamily="18" charset="0"/>
                              <a:ea typeface="Cambria Math" panose="02040503050406030204" pitchFamily="18" charset="0"/>
                            </a:rPr>
                            <m:t>1</m:t>
                          </m:r>
                        </m:num>
                        <m:den>
                          <m:r>
                            <a:rPr lang="en-US" altLang="ko-KR" sz="1400" b="0" i="1" smtClean="0">
                              <a:solidFill>
                                <a:schemeClr val="tx1"/>
                              </a:solidFill>
                              <a:latin typeface="Cambria Math" panose="02040503050406030204" pitchFamily="18" charset="0"/>
                              <a:ea typeface="Cambria Math" panose="02040503050406030204" pitchFamily="18" charset="0"/>
                            </a:rPr>
                            <m:t>2</m:t>
                          </m:r>
                        </m:den>
                      </m:f>
                      <m:sSup>
                        <m:sSupPr>
                          <m:ctrlPr>
                            <a:rPr lang="en-US" altLang="ko-KR" sz="1400" b="0" i="1" smtClean="0">
                              <a:solidFill>
                                <a:schemeClr val="tx1"/>
                              </a:solidFill>
                              <a:latin typeface="Cambria Math" panose="02040503050406030204" pitchFamily="18" charset="0"/>
                              <a:ea typeface="Cambria Math" panose="02040503050406030204" pitchFamily="18" charset="0"/>
                            </a:rPr>
                          </m:ctrlPr>
                        </m:sSupPr>
                        <m:e>
                          <m:r>
                            <a:rPr lang="en-US" altLang="ko-KR" sz="1400" b="0" i="1" smtClean="0">
                              <a:solidFill>
                                <a:schemeClr val="tx1"/>
                              </a:solidFill>
                              <a:latin typeface="Cambria Math" panose="02040503050406030204" pitchFamily="18" charset="0"/>
                              <a:ea typeface="Cambria Math" panose="02040503050406030204" pitchFamily="18" charset="0"/>
                            </a:rPr>
                            <m:t>𝐴</m:t>
                          </m:r>
                        </m:e>
                        <m:sup>
                          <m:r>
                            <a:rPr lang="en-US" altLang="ko-KR" sz="1400" b="0" i="1" smtClean="0">
                              <a:solidFill>
                                <a:schemeClr val="tx1"/>
                              </a:solidFill>
                              <a:latin typeface="Cambria Math" panose="02040503050406030204" pitchFamily="18" charset="0"/>
                              <a:ea typeface="Cambria Math" panose="02040503050406030204" pitchFamily="18" charset="0"/>
                            </a:rPr>
                            <m:t>2</m:t>
                          </m:r>
                        </m:sup>
                      </m:sSup>
                      <m:sSup>
                        <m:sSupPr>
                          <m:ctrlPr>
                            <a:rPr lang="en-US" altLang="ko-KR" sz="1400" b="0" i="1" smtClean="0">
                              <a:solidFill>
                                <a:schemeClr val="tx1"/>
                              </a:solidFill>
                              <a:latin typeface="Cambria Math" panose="02040503050406030204" pitchFamily="18" charset="0"/>
                              <a:ea typeface="Cambria Math" panose="02040503050406030204" pitchFamily="18" charset="0"/>
                            </a:rPr>
                          </m:ctrlPr>
                        </m:sSupPr>
                        <m:e>
                          <m:d>
                            <m:dPr>
                              <m:ctrlPr>
                                <a:rPr lang="en-US" altLang="ko-KR" sz="1400" b="0" i="1" smtClean="0">
                                  <a:solidFill>
                                    <a:schemeClr val="tx1"/>
                                  </a:solidFill>
                                  <a:latin typeface="Cambria Math" panose="02040503050406030204" pitchFamily="18" charset="0"/>
                                  <a:ea typeface="Cambria Math" panose="02040503050406030204" pitchFamily="18" charset="0"/>
                                </a:rPr>
                              </m:ctrlPr>
                            </m:dPr>
                            <m:e>
                              <m:r>
                                <m:rPr>
                                  <m:sty m:val="p"/>
                                </m:rPr>
                                <a:rPr lang="en-US" altLang="ko-KR" sz="1400" b="0" i="0" smtClean="0">
                                  <a:solidFill>
                                    <a:schemeClr val="tx1"/>
                                  </a:solidFill>
                                  <a:latin typeface="Cambria Math" panose="02040503050406030204" pitchFamily="18" charset="0"/>
                                  <a:ea typeface="Cambria Math" panose="02040503050406030204" pitchFamily="18" charset="0"/>
                                </a:rPr>
                                <m:t>Ω</m:t>
                              </m:r>
                              <m:r>
                                <a:rPr lang="en-US" altLang="ko-KR" sz="1400" b="0" i="1" smtClean="0">
                                  <a:solidFill>
                                    <a:schemeClr val="tx1"/>
                                  </a:solidFill>
                                  <a:latin typeface="Cambria Math" panose="02040503050406030204" pitchFamily="18" charset="0"/>
                                  <a:ea typeface="Cambria Math" panose="02040503050406030204" pitchFamily="18" charset="0"/>
                                </a:rPr>
                                <m:t>−</m:t>
                              </m:r>
                              <m:sSub>
                                <m:sSubPr>
                                  <m:ctrlPr>
                                    <a:rPr lang="en-US" altLang="ko-KR" sz="1400" b="0" i="1" smtClean="0">
                                      <a:solidFill>
                                        <a:schemeClr val="tx1"/>
                                      </a:solidFill>
                                      <a:latin typeface="Cambria Math" panose="02040503050406030204" pitchFamily="18" charset="0"/>
                                      <a:ea typeface="Cambria Math" panose="02040503050406030204" pitchFamily="18" charset="0"/>
                                    </a:rPr>
                                  </m:ctrlPr>
                                </m:sSubPr>
                                <m:e>
                                  <m:r>
                                    <m:rPr>
                                      <m:sty m:val="p"/>
                                    </m:rPr>
                                    <a:rPr lang="en-US" altLang="ko-KR" sz="1400" b="0" i="0" smtClean="0">
                                      <a:solidFill>
                                        <a:schemeClr val="tx1"/>
                                      </a:solidFill>
                                      <a:latin typeface="Cambria Math" panose="02040503050406030204" pitchFamily="18" charset="0"/>
                                      <a:ea typeface="Cambria Math" panose="02040503050406030204" pitchFamily="18" charset="0"/>
                                    </a:rPr>
                                    <m:t>Ω</m:t>
                                  </m:r>
                                </m:e>
                                <m:sub>
                                  <m:r>
                                    <a:rPr lang="en-US" altLang="ko-KR" sz="1400" b="0" i="1" smtClean="0">
                                      <a:solidFill>
                                        <a:schemeClr val="tx1"/>
                                      </a:solidFill>
                                      <a:latin typeface="Cambria Math" panose="02040503050406030204" pitchFamily="18" charset="0"/>
                                      <a:ea typeface="Cambria Math" panose="02040503050406030204" pitchFamily="18" charset="0"/>
                                    </a:rPr>
                                    <m:t>𝑐</m:t>
                                  </m:r>
                                </m:sub>
                              </m:sSub>
                            </m:e>
                          </m:d>
                        </m:e>
                        <m:sup>
                          <m:r>
                            <a:rPr lang="en-US" altLang="ko-KR" sz="1400" b="0" i="1" smtClean="0">
                              <a:solidFill>
                                <a:schemeClr val="tx1"/>
                              </a:solidFill>
                              <a:latin typeface="Cambria Math" panose="02040503050406030204" pitchFamily="18" charset="0"/>
                              <a:ea typeface="Cambria Math" panose="02040503050406030204" pitchFamily="18" charset="0"/>
                            </a:rPr>
                            <m:t>2</m:t>
                          </m:r>
                        </m:sup>
                      </m:sSup>
                    </m:oMath>
                  </m:oMathPara>
                </a14:m>
                <a:endParaRPr lang="ko-KR" altLang="en-US" sz="1400" dirty="0">
                  <a:solidFill>
                    <a:schemeClr val="tx1"/>
                  </a:solidFill>
                </a:endParaRPr>
              </a:p>
            </p:txBody>
          </p:sp>
        </mc:Choice>
        <mc:Fallback xmlns="">
          <p:sp>
            <p:nvSpPr>
              <p:cNvPr id="17" name="TextBox 16">
                <a:extLst>
                  <a:ext uri="{FF2B5EF4-FFF2-40B4-BE49-F238E27FC236}">
                    <a16:creationId xmlns:a16="http://schemas.microsoft.com/office/drawing/2014/main" id="{64DDDF56-DA49-4631-63A1-CA8BB6F1C93B}"/>
                  </a:ext>
                </a:extLst>
              </p:cNvPr>
              <p:cNvSpPr txBox="1">
                <a:spLocks noRot="1" noChangeAspect="1" noMove="1" noResize="1" noEditPoints="1" noAdjustHandles="1" noChangeArrowheads="1" noChangeShapeType="1" noTextEdit="1"/>
              </p:cNvSpPr>
              <p:nvPr/>
            </p:nvSpPr>
            <p:spPr>
              <a:xfrm>
                <a:off x="5231051" y="3221228"/>
                <a:ext cx="3696459" cy="495649"/>
              </a:xfrm>
              <a:prstGeom prst="rect">
                <a:avLst/>
              </a:prstGeom>
              <a:blipFill>
                <a:blip r:embed="rId8"/>
                <a:stretch>
                  <a:fillRect/>
                </a:stretch>
              </a:blipFill>
              <a:ln>
                <a:solidFill>
                  <a:schemeClr val="bg1"/>
                </a:solidFill>
              </a:ln>
            </p:spPr>
            <p:txBody>
              <a:bodyPr/>
              <a:lstStyle/>
              <a:p>
                <a:r>
                  <a:rPr lang="ko-KR" altLang="en-US">
                    <a:noFill/>
                  </a:rPr>
                  <a:t> </a:t>
                </a:r>
              </a:p>
            </p:txBody>
          </p:sp>
        </mc:Fallback>
      </mc:AlternateContent>
      <p:sp>
        <p:nvSpPr>
          <p:cNvPr id="18" name="TextBox 17">
            <a:extLst>
              <a:ext uri="{FF2B5EF4-FFF2-40B4-BE49-F238E27FC236}">
                <a16:creationId xmlns:a16="http://schemas.microsoft.com/office/drawing/2014/main" id="{7BFC7366-9FC7-F436-F60C-9EDB1258D58D}"/>
              </a:ext>
            </a:extLst>
          </p:cNvPr>
          <p:cNvSpPr txBox="1"/>
          <p:nvPr/>
        </p:nvSpPr>
        <p:spPr>
          <a:xfrm>
            <a:off x="797304" y="4546590"/>
            <a:ext cx="3704955" cy="338554"/>
          </a:xfrm>
          <a:prstGeom prst="rect">
            <a:avLst/>
          </a:prstGeom>
          <a:noFill/>
        </p:spPr>
        <p:txBody>
          <a:bodyPr wrap="square" rtlCol="0">
            <a:spAutoFit/>
          </a:bodyPr>
          <a:lstStyle/>
          <a:p>
            <a:r>
              <a:rPr lang="en-US" altLang="ko-KR" sz="1600" dirty="0">
                <a:latin typeface="Arial" panose="020B0604020202020204" pitchFamily="34" charset="0"/>
                <a:cs typeface="Arial" panose="020B0604020202020204" pitchFamily="34" charset="0"/>
              </a:rPr>
              <a:t>Update new metric potentials</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0729DF8-7F99-FD97-ED2F-08A750A95880}"/>
              </a:ext>
            </a:extLst>
          </p:cNvPr>
          <p:cNvSpPr txBox="1"/>
          <p:nvPr/>
        </p:nvSpPr>
        <p:spPr>
          <a:xfrm>
            <a:off x="2201661" y="3553865"/>
            <a:ext cx="979716"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Iteration</a:t>
            </a:r>
            <a:endParaRPr lang="ko-KR" altLang="en-US" sz="1400" dirty="0">
              <a:latin typeface="Arial" panose="020B0604020202020204" pitchFamily="34" charset="0"/>
              <a:cs typeface="Arial" panose="020B0604020202020204" pitchFamily="34" charset="0"/>
            </a:endParaRPr>
          </a:p>
        </p:txBody>
      </p:sp>
      <p:sp>
        <p:nvSpPr>
          <p:cNvPr id="22" name="타원 21">
            <a:extLst>
              <a:ext uri="{FF2B5EF4-FFF2-40B4-BE49-F238E27FC236}">
                <a16:creationId xmlns:a16="http://schemas.microsoft.com/office/drawing/2014/main" id="{9A7B993B-B0D0-6660-4CE8-5981194D42E7}"/>
              </a:ext>
            </a:extLst>
          </p:cNvPr>
          <p:cNvSpPr/>
          <p:nvPr/>
        </p:nvSpPr>
        <p:spPr>
          <a:xfrm>
            <a:off x="3136772" y="5001223"/>
            <a:ext cx="1446245" cy="1129004"/>
          </a:xfrm>
          <a:prstGeom prst="ellipse">
            <a:avLst/>
          </a:prstGeom>
          <a:gradFill flip="none" rotWithShape="1">
            <a:gsLst>
              <a:gs pos="30000">
                <a:srgbClr val="484848"/>
              </a:gs>
              <a:gs pos="0">
                <a:schemeClr val="tx1">
                  <a:lumMod val="75000"/>
                  <a:lumOff val="25000"/>
                </a:schemeClr>
              </a:gs>
              <a:gs pos="54000">
                <a:schemeClr val="tx1">
                  <a:lumMod val="50000"/>
                  <a:lumOff val="50000"/>
                </a:schemeClr>
              </a:gs>
              <a:gs pos="100000">
                <a:schemeClr val="bg1">
                  <a:lumMod val="8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5D72F17-EB72-C13A-6A04-78466B7E3C4F}"/>
                  </a:ext>
                </a:extLst>
              </p:cNvPr>
              <p:cNvSpPr txBox="1"/>
              <p:nvPr/>
            </p:nvSpPr>
            <p:spPr>
              <a:xfrm>
                <a:off x="4980014" y="5434695"/>
                <a:ext cx="1779639" cy="5319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ko-KR" sz="1400" b="1" i="1" smtClean="0">
                              <a:solidFill>
                                <a:schemeClr val="tx1"/>
                              </a:solidFill>
                              <a:latin typeface="Cambria Math" panose="02040503050406030204" pitchFamily="18" charset="0"/>
                            </a:rPr>
                          </m:ctrlPr>
                        </m:fPr>
                        <m:num>
                          <m:sSub>
                            <m:sSubPr>
                              <m:ctrlPr>
                                <a:rPr lang="en-US" altLang="ko-KR" sz="1400" b="1" i="1" smtClean="0">
                                  <a:solidFill>
                                    <a:schemeClr val="tx1"/>
                                  </a:solidFill>
                                  <a:latin typeface="Cambria Math" panose="02040503050406030204" pitchFamily="18" charset="0"/>
                                </a:rPr>
                              </m:ctrlPr>
                            </m:sSubPr>
                            <m:e>
                              <m:r>
                                <a:rPr lang="en-US" altLang="ko-KR" sz="1400" b="1" i="1" smtClean="0">
                                  <a:solidFill>
                                    <a:schemeClr val="tx1"/>
                                  </a:solidFill>
                                  <a:latin typeface="Cambria Math" panose="02040503050406030204" pitchFamily="18" charset="0"/>
                                </a:rPr>
                                <m:t>𝑯</m:t>
                              </m:r>
                            </m:e>
                            <m:sub>
                              <m:r>
                                <a:rPr lang="en-US" altLang="ko-KR" sz="1400" b="1" i="1" smtClean="0">
                                  <a:solidFill>
                                    <a:schemeClr val="tx1"/>
                                  </a:solidFill>
                                  <a:latin typeface="Cambria Math" panose="02040503050406030204" pitchFamily="18" charset="0"/>
                                </a:rPr>
                                <m:t>𝒊</m:t>
                              </m:r>
                              <m:r>
                                <a:rPr lang="en-US" altLang="ko-KR" sz="1400" b="1" i="1" smtClean="0">
                                  <a:solidFill>
                                    <a:schemeClr val="tx1"/>
                                  </a:solidFill>
                                  <a:latin typeface="Cambria Math" panose="02040503050406030204" pitchFamily="18" charset="0"/>
                                </a:rPr>
                                <m:t>+</m:t>
                              </m:r>
                              <m:r>
                                <a:rPr lang="en-US" altLang="ko-KR" sz="1400" b="1" i="1" smtClean="0">
                                  <a:solidFill>
                                    <a:schemeClr val="tx1"/>
                                  </a:solidFill>
                                  <a:latin typeface="Cambria Math" panose="02040503050406030204" pitchFamily="18" charset="0"/>
                                </a:rPr>
                                <m:t>𝟏</m:t>
                              </m:r>
                            </m:sub>
                          </m:sSub>
                          <m:r>
                            <a:rPr lang="en-US" altLang="ko-KR" sz="1400" b="1" i="1" smtClean="0">
                              <a:solidFill>
                                <a:schemeClr val="tx1"/>
                              </a:solidFill>
                              <a:latin typeface="Cambria Math" panose="02040503050406030204" pitchFamily="18" charset="0"/>
                            </a:rPr>
                            <m:t>−</m:t>
                          </m:r>
                          <m:sSub>
                            <m:sSubPr>
                              <m:ctrlPr>
                                <a:rPr lang="en-US" altLang="ko-KR" sz="1400" b="1" i="1" smtClean="0">
                                  <a:solidFill>
                                    <a:schemeClr val="tx1"/>
                                  </a:solidFill>
                                  <a:latin typeface="Cambria Math" panose="02040503050406030204" pitchFamily="18" charset="0"/>
                                </a:rPr>
                              </m:ctrlPr>
                            </m:sSubPr>
                            <m:e>
                              <m:r>
                                <a:rPr lang="en-US" altLang="ko-KR" sz="1400" b="1" i="1" smtClean="0">
                                  <a:solidFill>
                                    <a:schemeClr val="tx1"/>
                                  </a:solidFill>
                                  <a:latin typeface="Cambria Math" panose="02040503050406030204" pitchFamily="18" charset="0"/>
                                </a:rPr>
                                <m:t>𝑯</m:t>
                              </m:r>
                            </m:e>
                            <m:sub>
                              <m:r>
                                <a:rPr lang="en-US" altLang="ko-KR" sz="1400" b="1" i="1" smtClean="0">
                                  <a:solidFill>
                                    <a:schemeClr val="tx1"/>
                                  </a:solidFill>
                                  <a:latin typeface="Cambria Math" panose="02040503050406030204" pitchFamily="18" charset="0"/>
                                </a:rPr>
                                <m:t>𝒊</m:t>
                              </m:r>
                            </m:sub>
                          </m:sSub>
                        </m:num>
                        <m:den>
                          <m:sSub>
                            <m:sSubPr>
                              <m:ctrlPr>
                                <a:rPr lang="en-US" altLang="ko-KR" sz="1400" b="1" i="1" smtClean="0">
                                  <a:solidFill>
                                    <a:schemeClr val="tx1"/>
                                  </a:solidFill>
                                  <a:latin typeface="Cambria Math" panose="02040503050406030204" pitchFamily="18" charset="0"/>
                                </a:rPr>
                              </m:ctrlPr>
                            </m:sSubPr>
                            <m:e>
                              <m:r>
                                <a:rPr lang="en-US" altLang="ko-KR" sz="1400" b="1" i="1" smtClean="0">
                                  <a:solidFill>
                                    <a:schemeClr val="tx1"/>
                                  </a:solidFill>
                                  <a:latin typeface="Cambria Math" panose="02040503050406030204" pitchFamily="18" charset="0"/>
                                </a:rPr>
                                <m:t>𝑯</m:t>
                              </m:r>
                            </m:e>
                            <m:sub>
                              <m:r>
                                <a:rPr lang="en-US" altLang="ko-KR" sz="1400" b="1" i="1" smtClean="0">
                                  <a:solidFill>
                                    <a:schemeClr val="tx1"/>
                                  </a:solidFill>
                                  <a:latin typeface="Cambria Math" panose="02040503050406030204" pitchFamily="18" charset="0"/>
                                </a:rPr>
                                <m:t>𝒊</m:t>
                              </m:r>
                              <m:r>
                                <a:rPr lang="en-US" altLang="ko-KR" sz="1400" b="1" i="1" smtClean="0">
                                  <a:solidFill>
                                    <a:schemeClr val="tx1"/>
                                  </a:solidFill>
                                  <a:latin typeface="Cambria Math" panose="02040503050406030204" pitchFamily="18" charset="0"/>
                                </a:rPr>
                                <m:t>+</m:t>
                              </m:r>
                              <m:r>
                                <a:rPr lang="en-US" altLang="ko-KR" sz="1400" b="1" i="1" smtClean="0">
                                  <a:solidFill>
                                    <a:schemeClr val="tx1"/>
                                  </a:solidFill>
                                  <a:latin typeface="Cambria Math" panose="02040503050406030204" pitchFamily="18" charset="0"/>
                                </a:rPr>
                                <m:t>𝟏</m:t>
                              </m:r>
                            </m:sub>
                          </m:sSub>
                        </m:den>
                      </m:f>
                    </m:oMath>
                  </m:oMathPara>
                </a14:m>
                <a:endParaRPr lang="ko-KR" altLang="en-US" sz="1400" b="1" dirty="0">
                  <a:solidFill>
                    <a:schemeClr val="tx1"/>
                  </a:solidFill>
                </a:endParaRPr>
              </a:p>
            </p:txBody>
          </p:sp>
        </mc:Choice>
        <mc:Fallback xmlns="">
          <p:sp>
            <p:nvSpPr>
              <p:cNvPr id="24" name="TextBox 23">
                <a:extLst>
                  <a:ext uri="{FF2B5EF4-FFF2-40B4-BE49-F238E27FC236}">
                    <a16:creationId xmlns:a16="http://schemas.microsoft.com/office/drawing/2014/main" id="{55D72F17-EB72-C13A-6A04-78466B7E3C4F}"/>
                  </a:ext>
                </a:extLst>
              </p:cNvPr>
              <p:cNvSpPr txBox="1">
                <a:spLocks noRot="1" noChangeAspect="1" noMove="1" noResize="1" noEditPoints="1" noAdjustHandles="1" noChangeArrowheads="1" noChangeShapeType="1" noTextEdit="1"/>
              </p:cNvSpPr>
              <p:nvPr/>
            </p:nvSpPr>
            <p:spPr>
              <a:xfrm>
                <a:off x="4980014" y="5434695"/>
                <a:ext cx="1779639" cy="531940"/>
              </a:xfrm>
              <a:prstGeom prst="rect">
                <a:avLst/>
              </a:prstGeom>
              <a:blipFill>
                <a:blip r:embed="rId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98EB64F-BD95-750E-3A71-94045FCB3B45}"/>
                  </a:ext>
                </a:extLst>
              </p:cNvPr>
              <p:cNvSpPr txBox="1"/>
              <p:nvPr/>
            </p:nvSpPr>
            <p:spPr>
              <a:xfrm>
                <a:off x="6057842" y="5390104"/>
                <a:ext cx="1779639" cy="6181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ko-KR" sz="1400" b="1" i="1" smtClean="0">
                              <a:solidFill>
                                <a:schemeClr val="tx1"/>
                              </a:solidFill>
                              <a:latin typeface="Cambria Math" panose="02040503050406030204" pitchFamily="18" charset="0"/>
                            </a:rPr>
                          </m:ctrlPr>
                        </m:fPr>
                        <m:num>
                          <m:sSubSup>
                            <m:sSubSupPr>
                              <m:ctrlPr>
                                <a:rPr lang="en-US" altLang="ko-KR" sz="1400" b="1" i="1" smtClean="0">
                                  <a:solidFill>
                                    <a:schemeClr val="tx1"/>
                                  </a:solidFill>
                                  <a:latin typeface="Cambria Math" panose="02040503050406030204" pitchFamily="18" charset="0"/>
                                </a:rPr>
                              </m:ctrlPr>
                            </m:sSubSupPr>
                            <m:e>
                              <m:r>
                                <a:rPr lang="en-US" altLang="ko-KR" sz="1400" b="1" i="1" smtClean="0">
                                  <a:solidFill>
                                    <a:schemeClr val="tx1"/>
                                  </a:solidFill>
                                  <a:latin typeface="Cambria Math" panose="02040503050406030204" pitchFamily="18" charset="0"/>
                                </a:rPr>
                                <m:t>𝒉</m:t>
                              </m:r>
                            </m:e>
                            <m:sub>
                              <m:r>
                                <a:rPr lang="en-US" altLang="ko-KR" sz="1400" b="1" i="1" smtClean="0">
                                  <a:solidFill>
                                    <a:schemeClr val="tx1"/>
                                  </a:solidFill>
                                  <a:latin typeface="Cambria Math" panose="02040503050406030204" pitchFamily="18" charset="0"/>
                                </a:rPr>
                                <m:t>𝟎</m:t>
                              </m:r>
                              <m:r>
                                <a:rPr lang="en-US" altLang="ko-KR" sz="1400" b="1" i="1" smtClean="0">
                                  <a:solidFill>
                                    <a:schemeClr val="tx1"/>
                                  </a:solidFill>
                                  <a:latin typeface="Cambria Math" panose="02040503050406030204" pitchFamily="18" charset="0"/>
                                </a:rPr>
                                <m:t>,</m:t>
                              </m:r>
                              <m:r>
                                <a:rPr lang="en-US" altLang="ko-KR" sz="1400" b="1" i="1" smtClean="0">
                                  <a:solidFill>
                                    <a:schemeClr val="tx1"/>
                                  </a:solidFill>
                                  <a:latin typeface="Cambria Math" panose="02040503050406030204" pitchFamily="18" charset="0"/>
                                </a:rPr>
                                <m:t>𝒊</m:t>
                              </m:r>
                              <m:r>
                                <a:rPr lang="en-US" altLang="ko-KR" sz="1400" b="1" i="1" smtClean="0">
                                  <a:solidFill>
                                    <a:schemeClr val="tx1"/>
                                  </a:solidFill>
                                  <a:latin typeface="Cambria Math" panose="02040503050406030204" pitchFamily="18" charset="0"/>
                                </a:rPr>
                                <m:t>+</m:t>
                              </m:r>
                              <m:r>
                                <a:rPr lang="en-US" altLang="ko-KR" sz="1400" b="1" i="1" smtClean="0">
                                  <a:solidFill>
                                    <a:schemeClr val="tx1"/>
                                  </a:solidFill>
                                  <a:latin typeface="Cambria Math" panose="02040503050406030204" pitchFamily="18" charset="0"/>
                                </a:rPr>
                                <m:t>𝟏</m:t>
                              </m:r>
                            </m:sub>
                            <m:sup>
                              <m:r>
                                <a:rPr lang="en-US" altLang="ko-KR" sz="1400" b="1" i="1" smtClean="0">
                                  <a:solidFill>
                                    <a:schemeClr val="tx1"/>
                                  </a:solidFill>
                                  <a:latin typeface="Cambria Math" panose="02040503050406030204" pitchFamily="18" charset="0"/>
                                </a:rPr>
                                <m:t>𝟐</m:t>
                              </m:r>
                            </m:sup>
                          </m:sSubSup>
                          <m:r>
                            <a:rPr lang="en-US" altLang="ko-KR" sz="1400" b="1" i="1" smtClean="0">
                              <a:solidFill>
                                <a:schemeClr val="tx1"/>
                              </a:solidFill>
                              <a:latin typeface="Cambria Math" panose="02040503050406030204" pitchFamily="18" charset="0"/>
                            </a:rPr>
                            <m:t>−</m:t>
                          </m:r>
                          <m:sSubSup>
                            <m:sSubSupPr>
                              <m:ctrlPr>
                                <a:rPr lang="en-US" altLang="ko-KR" sz="1400" b="1" i="1" smtClean="0">
                                  <a:solidFill>
                                    <a:schemeClr val="tx1"/>
                                  </a:solidFill>
                                  <a:latin typeface="Cambria Math" panose="02040503050406030204" pitchFamily="18" charset="0"/>
                                </a:rPr>
                              </m:ctrlPr>
                            </m:sSubSupPr>
                            <m:e>
                              <m:r>
                                <a:rPr lang="en-US" altLang="ko-KR" sz="1400" b="1" i="1" smtClean="0">
                                  <a:solidFill>
                                    <a:schemeClr val="tx1"/>
                                  </a:solidFill>
                                  <a:latin typeface="Cambria Math" panose="02040503050406030204" pitchFamily="18" charset="0"/>
                                </a:rPr>
                                <m:t>𝒉</m:t>
                              </m:r>
                            </m:e>
                            <m:sub>
                              <m:r>
                                <a:rPr lang="en-US" altLang="ko-KR" sz="1400" b="1" i="1" smtClean="0">
                                  <a:solidFill>
                                    <a:schemeClr val="tx1"/>
                                  </a:solidFill>
                                  <a:latin typeface="Cambria Math" panose="02040503050406030204" pitchFamily="18" charset="0"/>
                                </a:rPr>
                                <m:t>𝟎</m:t>
                              </m:r>
                              <m:r>
                                <a:rPr lang="en-US" altLang="ko-KR" sz="1400" b="1" i="1" smtClean="0">
                                  <a:solidFill>
                                    <a:schemeClr val="tx1"/>
                                  </a:solidFill>
                                  <a:latin typeface="Cambria Math" panose="02040503050406030204" pitchFamily="18" charset="0"/>
                                </a:rPr>
                                <m:t>,</m:t>
                              </m:r>
                              <m:r>
                                <a:rPr lang="en-US" altLang="ko-KR" sz="1400" b="1" i="1" smtClean="0">
                                  <a:solidFill>
                                    <a:schemeClr val="tx1"/>
                                  </a:solidFill>
                                  <a:latin typeface="Cambria Math" panose="02040503050406030204" pitchFamily="18" charset="0"/>
                                </a:rPr>
                                <m:t>𝒊</m:t>
                              </m:r>
                            </m:sub>
                            <m:sup>
                              <m:r>
                                <a:rPr lang="en-US" altLang="ko-KR" sz="1400" b="1" i="1" smtClean="0">
                                  <a:solidFill>
                                    <a:schemeClr val="tx1"/>
                                  </a:solidFill>
                                  <a:latin typeface="Cambria Math" panose="02040503050406030204" pitchFamily="18" charset="0"/>
                                </a:rPr>
                                <m:t>𝟐</m:t>
                              </m:r>
                            </m:sup>
                          </m:sSubSup>
                        </m:num>
                        <m:den>
                          <m:sSubSup>
                            <m:sSubSupPr>
                              <m:ctrlPr>
                                <a:rPr lang="en-US" altLang="ko-KR" sz="1400" b="1" i="1">
                                  <a:solidFill>
                                    <a:schemeClr val="tx1"/>
                                  </a:solidFill>
                                  <a:latin typeface="Cambria Math" panose="02040503050406030204" pitchFamily="18" charset="0"/>
                                </a:rPr>
                              </m:ctrlPr>
                            </m:sSubSupPr>
                            <m:e>
                              <m:r>
                                <a:rPr lang="en-US" altLang="ko-KR" sz="1400" b="1" i="1">
                                  <a:solidFill>
                                    <a:schemeClr val="tx1"/>
                                  </a:solidFill>
                                  <a:latin typeface="Cambria Math" panose="02040503050406030204" pitchFamily="18" charset="0"/>
                                </a:rPr>
                                <m:t>𝒉</m:t>
                              </m:r>
                            </m:e>
                            <m:sub>
                              <m:r>
                                <a:rPr lang="en-US" altLang="ko-KR" sz="1400" b="1" i="1">
                                  <a:solidFill>
                                    <a:schemeClr val="tx1"/>
                                  </a:solidFill>
                                  <a:latin typeface="Cambria Math" panose="02040503050406030204" pitchFamily="18" charset="0"/>
                                </a:rPr>
                                <m:t>𝟎</m:t>
                              </m:r>
                              <m:r>
                                <a:rPr lang="en-US" altLang="ko-KR" sz="1400" b="1" i="1">
                                  <a:solidFill>
                                    <a:schemeClr val="tx1"/>
                                  </a:solidFill>
                                  <a:latin typeface="Cambria Math" panose="02040503050406030204" pitchFamily="18" charset="0"/>
                                </a:rPr>
                                <m:t>,</m:t>
                              </m:r>
                              <m:r>
                                <a:rPr lang="en-US" altLang="ko-KR" sz="1400" b="1" i="1" smtClean="0">
                                  <a:solidFill>
                                    <a:schemeClr val="tx1"/>
                                  </a:solidFill>
                                  <a:latin typeface="Cambria Math" panose="02040503050406030204" pitchFamily="18" charset="0"/>
                                </a:rPr>
                                <m:t>𝒊</m:t>
                              </m:r>
                              <m:r>
                                <a:rPr lang="en-US" altLang="ko-KR" sz="1400" b="1" i="1">
                                  <a:solidFill>
                                    <a:schemeClr val="tx1"/>
                                  </a:solidFill>
                                  <a:latin typeface="Cambria Math" panose="02040503050406030204" pitchFamily="18" charset="0"/>
                                </a:rPr>
                                <m:t>+</m:t>
                              </m:r>
                              <m:r>
                                <a:rPr lang="en-US" altLang="ko-KR" sz="1400" b="1" i="1">
                                  <a:solidFill>
                                    <a:schemeClr val="tx1"/>
                                  </a:solidFill>
                                  <a:latin typeface="Cambria Math" panose="02040503050406030204" pitchFamily="18" charset="0"/>
                                </a:rPr>
                                <m:t>𝟏</m:t>
                              </m:r>
                            </m:sub>
                            <m:sup>
                              <m:r>
                                <a:rPr lang="en-US" altLang="ko-KR" sz="1400" b="1" i="1">
                                  <a:solidFill>
                                    <a:schemeClr val="tx1"/>
                                  </a:solidFill>
                                  <a:latin typeface="Cambria Math" panose="02040503050406030204" pitchFamily="18" charset="0"/>
                                </a:rPr>
                                <m:t>𝟐</m:t>
                              </m:r>
                            </m:sup>
                          </m:sSubSup>
                        </m:den>
                      </m:f>
                    </m:oMath>
                  </m:oMathPara>
                </a14:m>
                <a:endParaRPr lang="ko-KR" altLang="en-US" sz="1400" b="1" dirty="0">
                  <a:solidFill>
                    <a:schemeClr val="tx1"/>
                  </a:solidFill>
                </a:endParaRPr>
              </a:p>
            </p:txBody>
          </p:sp>
        </mc:Choice>
        <mc:Fallback xmlns="">
          <p:sp>
            <p:nvSpPr>
              <p:cNvPr id="25" name="TextBox 24">
                <a:extLst>
                  <a:ext uri="{FF2B5EF4-FFF2-40B4-BE49-F238E27FC236}">
                    <a16:creationId xmlns:a16="http://schemas.microsoft.com/office/drawing/2014/main" id="{898EB64F-BD95-750E-3A71-94045FCB3B45}"/>
                  </a:ext>
                </a:extLst>
              </p:cNvPr>
              <p:cNvSpPr txBox="1">
                <a:spLocks noRot="1" noChangeAspect="1" noMove="1" noResize="1" noEditPoints="1" noAdjustHandles="1" noChangeArrowheads="1" noChangeShapeType="1" noTextEdit="1"/>
              </p:cNvSpPr>
              <p:nvPr/>
            </p:nvSpPr>
            <p:spPr>
              <a:xfrm>
                <a:off x="6057842" y="5390104"/>
                <a:ext cx="1779639" cy="618183"/>
              </a:xfrm>
              <a:prstGeom prst="rect">
                <a:avLst/>
              </a:prstGeom>
              <a:blipFill>
                <a:blip r:embed="rId10"/>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2723DD7-05EF-7A50-CA7A-DE2975B65BB0}"/>
                  </a:ext>
                </a:extLst>
              </p:cNvPr>
              <p:cNvSpPr txBox="1"/>
              <p:nvPr/>
            </p:nvSpPr>
            <p:spPr>
              <a:xfrm>
                <a:off x="7249570" y="5432002"/>
                <a:ext cx="1407518" cy="5333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ko-KR" sz="1400" b="1" i="1" smtClean="0">
                              <a:solidFill>
                                <a:schemeClr val="tx1"/>
                              </a:solidFill>
                              <a:latin typeface="Cambria Math" panose="02040503050406030204" pitchFamily="18" charset="0"/>
                            </a:rPr>
                          </m:ctrlPr>
                        </m:fPr>
                        <m:num>
                          <m:sSub>
                            <m:sSubPr>
                              <m:ctrlPr>
                                <a:rPr lang="en-US" altLang="ko-KR" sz="1400" b="1" i="1" smtClean="0">
                                  <a:solidFill>
                                    <a:schemeClr val="tx1"/>
                                  </a:solidFill>
                                  <a:latin typeface="Cambria Math" panose="02040503050406030204" pitchFamily="18" charset="0"/>
                                </a:rPr>
                              </m:ctrlPr>
                            </m:sSubPr>
                            <m:e>
                              <m:r>
                                <a:rPr lang="en-US" altLang="ko-KR" sz="1400" b="1" i="1" smtClean="0">
                                  <a:solidFill>
                                    <a:schemeClr val="tx1"/>
                                  </a:solidFill>
                                  <a:latin typeface="Cambria Math" panose="02040503050406030204" pitchFamily="18" charset="0"/>
                                </a:rPr>
                                <m:t>𝑪</m:t>
                              </m:r>
                            </m:e>
                            <m:sub>
                              <m:r>
                                <a:rPr lang="en-US" altLang="ko-KR" sz="1400" b="1" i="1" smtClean="0">
                                  <a:solidFill>
                                    <a:schemeClr val="tx1"/>
                                  </a:solidFill>
                                  <a:latin typeface="Cambria Math" panose="02040503050406030204" pitchFamily="18" charset="0"/>
                                </a:rPr>
                                <m:t>𝒊</m:t>
                              </m:r>
                              <m:r>
                                <a:rPr lang="en-US" altLang="ko-KR" sz="1400" b="1" i="1" smtClean="0">
                                  <a:solidFill>
                                    <a:schemeClr val="tx1"/>
                                  </a:solidFill>
                                  <a:latin typeface="Cambria Math" panose="02040503050406030204" pitchFamily="18" charset="0"/>
                                </a:rPr>
                                <m:t>+</m:t>
                              </m:r>
                              <m:r>
                                <a:rPr lang="en-US" altLang="ko-KR" sz="1400" b="1" i="1" smtClean="0">
                                  <a:solidFill>
                                    <a:schemeClr val="tx1"/>
                                  </a:solidFill>
                                  <a:latin typeface="Cambria Math" panose="02040503050406030204" pitchFamily="18" charset="0"/>
                                </a:rPr>
                                <m:t>𝟏</m:t>
                              </m:r>
                            </m:sub>
                          </m:sSub>
                          <m:r>
                            <a:rPr lang="en-US" altLang="ko-KR" sz="1400" b="1" i="1" smtClean="0">
                              <a:solidFill>
                                <a:schemeClr val="tx1"/>
                              </a:solidFill>
                              <a:latin typeface="Cambria Math" panose="02040503050406030204" pitchFamily="18" charset="0"/>
                            </a:rPr>
                            <m:t>−</m:t>
                          </m:r>
                          <m:sSub>
                            <m:sSubPr>
                              <m:ctrlPr>
                                <a:rPr lang="en-US" altLang="ko-KR" sz="1400" b="1" i="1" smtClean="0">
                                  <a:solidFill>
                                    <a:schemeClr val="tx1"/>
                                  </a:solidFill>
                                  <a:latin typeface="Cambria Math" panose="02040503050406030204" pitchFamily="18" charset="0"/>
                                </a:rPr>
                              </m:ctrlPr>
                            </m:sSubPr>
                            <m:e>
                              <m:r>
                                <a:rPr lang="en-US" altLang="ko-KR" sz="1400" b="1" i="1" smtClean="0">
                                  <a:solidFill>
                                    <a:schemeClr val="tx1"/>
                                  </a:solidFill>
                                  <a:latin typeface="Cambria Math" panose="02040503050406030204" pitchFamily="18" charset="0"/>
                                </a:rPr>
                                <m:t>𝑪</m:t>
                              </m:r>
                            </m:e>
                            <m:sub>
                              <m:r>
                                <a:rPr lang="en-US" altLang="ko-KR" sz="1400" b="1" i="1" smtClean="0">
                                  <a:solidFill>
                                    <a:schemeClr val="tx1"/>
                                  </a:solidFill>
                                  <a:latin typeface="Cambria Math" panose="02040503050406030204" pitchFamily="18" charset="0"/>
                                </a:rPr>
                                <m:t>𝒊</m:t>
                              </m:r>
                            </m:sub>
                          </m:sSub>
                        </m:num>
                        <m:den>
                          <m:sSub>
                            <m:sSubPr>
                              <m:ctrlPr>
                                <a:rPr lang="en-US" altLang="ko-KR" sz="1400" b="1" i="1" smtClean="0">
                                  <a:solidFill>
                                    <a:schemeClr val="tx1"/>
                                  </a:solidFill>
                                  <a:latin typeface="Cambria Math" panose="02040503050406030204" pitchFamily="18" charset="0"/>
                                </a:rPr>
                              </m:ctrlPr>
                            </m:sSubPr>
                            <m:e>
                              <m:r>
                                <a:rPr lang="en-US" altLang="ko-KR" sz="1400" b="1" i="1" smtClean="0">
                                  <a:solidFill>
                                    <a:schemeClr val="tx1"/>
                                  </a:solidFill>
                                  <a:latin typeface="Cambria Math" panose="02040503050406030204" pitchFamily="18" charset="0"/>
                                </a:rPr>
                                <m:t>𝑪</m:t>
                              </m:r>
                            </m:e>
                            <m:sub>
                              <m:r>
                                <a:rPr lang="en-US" altLang="ko-KR" sz="1400" b="1" i="1" smtClean="0">
                                  <a:solidFill>
                                    <a:schemeClr val="tx1"/>
                                  </a:solidFill>
                                  <a:latin typeface="Cambria Math" panose="02040503050406030204" pitchFamily="18" charset="0"/>
                                </a:rPr>
                                <m:t>𝒊</m:t>
                              </m:r>
                              <m:r>
                                <a:rPr lang="en-US" altLang="ko-KR" sz="1400" b="1" i="1" smtClean="0">
                                  <a:solidFill>
                                    <a:schemeClr val="tx1"/>
                                  </a:solidFill>
                                  <a:latin typeface="Cambria Math" panose="02040503050406030204" pitchFamily="18" charset="0"/>
                                </a:rPr>
                                <m:t>+</m:t>
                              </m:r>
                              <m:r>
                                <a:rPr lang="en-US" altLang="ko-KR" sz="1400" b="1" i="1" smtClean="0">
                                  <a:solidFill>
                                    <a:schemeClr val="tx1"/>
                                  </a:solidFill>
                                  <a:latin typeface="Cambria Math" panose="02040503050406030204" pitchFamily="18" charset="0"/>
                                </a:rPr>
                                <m:t>𝟏</m:t>
                              </m:r>
                            </m:sub>
                          </m:sSub>
                        </m:den>
                      </m:f>
                    </m:oMath>
                  </m:oMathPara>
                </a14:m>
                <a:endParaRPr lang="ko-KR" altLang="en-US" sz="1400" b="1" dirty="0">
                  <a:solidFill>
                    <a:schemeClr val="tx1"/>
                  </a:solidFill>
                </a:endParaRPr>
              </a:p>
            </p:txBody>
          </p:sp>
        </mc:Choice>
        <mc:Fallback xmlns="">
          <p:sp>
            <p:nvSpPr>
              <p:cNvPr id="26" name="TextBox 25">
                <a:extLst>
                  <a:ext uri="{FF2B5EF4-FFF2-40B4-BE49-F238E27FC236}">
                    <a16:creationId xmlns:a16="http://schemas.microsoft.com/office/drawing/2014/main" id="{92723DD7-05EF-7A50-CA7A-DE2975B65BB0}"/>
                  </a:ext>
                </a:extLst>
              </p:cNvPr>
              <p:cNvSpPr txBox="1">
                <a:spLocks noRot="1" noChangeAspect="1" noMove="1" noResize="1" noEditPoints="1" noAdjustHandles="1" noChangeArrowheads="1" noChangeShapeType="1" noTextEdit="1"/>
              </p:cNvSpPr>
              <p:nvPr/>
            </p:nvSpPr>
            <p:spPr>
              <a:xfrm>
                <a:off x="7249570" y="5432002"/>
                <a:ext cx="1407518" cy="533351"/>
              </a:xfrm>
              <a:prstGeom prst="rect">
                <a:avLst/>
              </a:prstGeom>
              <a:blipFill>
                <a:blip r:embed="rId11"/>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F1BE935-3592-5398-1203-8294BD8ED417}"/>
                  </a:ext>
                </a:extLst>
              </p:cNvPr>
              <p:cNvSpPr txBox="1"/>
              <p:nvPr/>
            </p:nvSpPr>
            <p:spPr>
              <a:xfrm>
                <a:off x="5247614" y="4931111"/>
                <a:ext cx="1638568" cy="312008"/>
              </a:xfrm>
              <a:prstGeom prst="rect">
                <a:avLst/>
              </a:prstGeom>
              <a:noFill/>
            </p:spPr>
            <p:txBody>
              <a:bodyPr wrap="square" rtlCol="0">
                <a:spAutoFit/>
              </a:bodyPr>
              <a:lstStyle/>
              <a:p>
                <a:r>
                  <a:rPr lang="en-US" altLang="ko-KR" sz="1400" b="1" dirty="0">
                    <a:solidFill>
                      <a:schemeClr val="tx1"/>
                    </a:solidFill>
                  </a:rPr>
                  <a:t>Until </a:t>
                </a:r>
                <a14:m>
                  <m:oMath xmlns:m="http://schemas.openxmlformats.org/officeDocument/2006/math">
                    <m:r>
                      <a:rPr lang="en-US" altLang="ko-KR" sz="1400" b="1" i="1" smtClean="0">
                        <a:solidFill>
                          <a:schemeClr val="tx1"/>
                        </a:solidFill>
                        <a:latin typeface="Cambria Math" panose="02040503050406030204" pitchFamily="18" charset="0"/>
                      </a:rPr>
                      <m:t>&lt;</m:t>
                    </m:r>
                    <m:sSup>
                      <m:sSupPr>
                        <m:ctrlPr>
                          <a:rPr lang="en-US" altLang="ko-KR" sz="1400" b="1" i="1" smtClean="0">
                            <a:solidFill>
                              <a:schemeClr val="tx1"/>
                            </a:solidFill>
                            <a:latin typeface="Cambria Math" panose="02040503050406030204" pitchFamily="18" charset="0"/>
                          </a:rPr>
                        </m:ctrlPr>
                      </m:sSupPr>
                      <m:e>
                        <m:r>
                          <a:rPr lang="en-US" altLang="ko-KR" sz="1400" b="1" i="1" smtClean="0">
                            <a:solidFill>
                              <a:schemeClr val="tx1"/>
                            </a:solidFill>
                            <a:latin typeface="Cambria Math" panose="02040503050406030204" pitchFamily="18" charset="0"/>
                          </a:rPr>
                          <m:t>𝟏𝟎</m:t>
                        </m:r>
                      </m:e>
                      <m:sup>
                        <m:r>
                          <a:rPr lang="en-US" altLang="ko-KR" sz="1400" b="1" i="1" smtClean="0">
                            <a:solidFill>
                              <a:schemeClr val="tx1"/>
                            </a:solidFill>
                            <a:latin typeface="Cambria Math" panose="02040503050406030204" pitchFamily="18" charset="0"/>
                          </a:rPr>
                          <m:t>−</m:t>
                        </m:r>
                        <m:r>
                          <a:rPr lang="en-US" altLang="ko-KR" sz="1400" b="1" i="1" smtClean="0">
                            <a:solidFill>
                              <a:schemeClr val="tx1"/>
                            </a:solidFill>
                            <a:latin typeface="Cambria Math" panose="02040503050406030204" pitchFamily="18" charset="0"/>
                          </a:rPr>
                          <m:t>𝟒</m:t>
                        </m:r>
                      </m:sup>
                    </m:sSup>
                  </m:oMath>
                </a14:m>
                <a:endParaRPr lang="ko-KR" altLang="en-US" sz="1400" b="1" dirty="0">
                  <a:solidFill>
                    <a:schemeClr val="tx1"/>
                  </a:solidFill>
                </a:endParaRPr>
              </a:p>
            </p:txBody>
          </p:sp>
        </mc:Choice>
        <mc:Fallback xmlns="">
          <p:sp>
            <p:nvSpPr>
              <p:cNvPr id="27" name="TextBox 26">
                <a:extLst>
                  <a:ext uri="{FF2B5EF4-FFF2-40B4-BE49-F238E27FC236}">
                    <a16:creationId xmlns:a16="http://schemas.microsoft.com/office/drawing/2014/main" id="{BF1BE935-3592-5398-1203-8294BD8ED417}"/>
                  </a:ext>
                </a:extLst>
              </p:cNvPr>
              <p:cNvSpPr txBox="1">
                <a:spLocks noRot="1" noChangeAspect="1" noMove="1" noResize="1" noEditPoints="1" noAdjustHandles="1" noChangeArrowheads="1" noChangeShapeType="1" noTextEdit="1"/>
              </p:cNvSpPr>
              <p:nvPr/>
            </p:nvSpPr>
            <p:spPr>
              <a:xfrm>
                <a:off x="5247614" y="4931111"/>
                <a:ext cx="1638568" cy="312008"/>
              </a:xfrm>
              <a:prstGeom prst="rect">
                <a:avLst/>
              </a:prstGeom>
              <a:blipFill>
                <a:blip r:embed="rId12"/>
                <a:stretch>
                  <a:fillRect l="-1115" t="-1961" b="-19608"/>
                </a:stretch>
              </a:blipFill>
            </p:spPr>
            <p:txBody>
              <a:bodyPr/>
              <a:lstStyle/>
              <a:p>
                <a:r>
                  <a:rPr lang="ko-KR" altLang="en-US">
                    <a:noFill/>
                  </a:rPr>
                  <a:t> </a:t>
                </a:r>
              </a:p>
            </p:txBody>
          </p:sp>
        </mc:Fallback>
      </mc:AlternateContent>
      <p:sp>
        <p:nvSpPr>
          <p:cNvPr id="28" name="TextBox 27">
            <a:extLst>
              <a:ext uri="{FF2B5EF4-FFF2-40B4-BE49-F238E27FC236}">
                <a16:creationId xmlns:a16="http://schemas.microsoft.com/office/drawing/2014/main" id="{B02CCBD1-968B-FD28-C9F0-AA7E92585E8E}"/>
              </a:ext>
            </a:extLst>
          </p:cNvPr>
          <p:cNvSpPr txBox="1"/>
          <p:nvPr/>
        </p:nvSpPr>
        <p:spPr>
          <a:xfrm>
            <a:off x="431248" y="1796200"/>
            <a:ext cx="2938372"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Step 0 (TOV equation)</a:t>
            </a:r>
            <a:endParaRPr lang="ko-KR" altLang="en-US" b="1"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C011EB2-48F8-A356-1CEA-57A48A760BFC}"/>
              </a:ext>
            </a:extLst>
          </p:cNvPr>
          <p:cNvSpPr txBox="1"/>
          <p:nvPr/>
        </p:nvSpPr>
        <p:spPr>
          <a:xfrm>
            <a:off x="3431262" y="1793389"/>
            <a:ext cx="4496866"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Step 1 (Derive Metric</a:t>
            </a:r>
            <a:r>
              <a:rPr lang="ko-KR" altLang="en-US" b="1" dirty="0">
                <a:latin typeface="Arial" panose="020B0604020202020204" pitchFamily="34" charset="0"/>
                <a:cs typeface="Arial" panose="020B0604020202020204" pitchFamily="34" charset="0"/>
              </a:rPr>
              <a:t> </a:t>
            </a:r>
            <a:r>
              <a:rPr lang="en-US" altLang="ko-KR" b="1" dirty="0">
                <a:latin typeface="Arial" panose="020B0604020202020204" pitchFamily="34" charset="0"/>
                <a:cs typeface="Arial" panose="020B0604020202020204" pitchFamily="34" charset="0"/>
              </a:rPr>
              <a:t>Potential)</a:t>
            </a:r>
            <a:endParaRPr lang="ko-KR" altLang="en-US" b="1"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CD32E84-F986-C91C-90A1-97531E96AB47}"/>
              </a:ext>
            </a:extLst>
          </p:cNvPr>
          <p:cNvSpPr txBox="1"/>
          <p:nvPr/>
        </p:nvSpPr>
        <p:spPr>
          <a:xfrm>
            <a:off x="797304" y="4027851"/>
            <a:ext cx="5073666"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Step 2 (Calculate Self-Consistent iterations)</a:t>
            </a:r>
            <a:endParaRPr lang="ko-KR" altLang="en-US" b="1"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B92D9A20-AB21-4282-A2A2-4322D801E2BB}"/>
              </a:ext>
            </a:extLst>
          </p:cNvPr>
          <p:cNvSpPr txBox="1"/>
          <p:nvPr/>
        </p:nvSpPr>
        <p:spPr>
          <a:xfrm>
            <a:off x="5545436" y="3731354"/>
            <a:ext cx="3916372" cy="369332"/>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Solved by Simpson Method!</a:t>
            </a:r>
            <a:endParaRPr lang="ko-KR" altLang="en-US"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FCAC23B-9D26-F244-E3FE-8CF5CFB6F750}"/>
              </a:ext>
            </a:extLst>
          </p:cNvPr>
          <p:cNvSpPr txBox="1"/>
          <p:nvPr/>
        </p:nvSpPr>
        <p:spPr>
          <a:xfrm>
            <a:off x="3811366" y="2710822"/>
            <a:ext cx="3845368" cy="369332"/>
          </a:xfrm>
          <a:prstGeom prst="rect">
            <a:avLst/>
          </a:prstGeom>
          <a:noFill/>
        </p:spPr>
        <p:txBody>
          <a:bodyPr wrap="square" rtlCol="0">
            <a:spAutoFit/>
          </a:bodyPr>
          <a:lstStyle/>
          <a:p>
            <a:r>
              <a:rPr lang="en-US" altLang="ko-KR" dirty="0"/>
              <a:t>Integral form of Einstein equations</a:t>
            </a:r>
            <a:endParaRPr lang="ko-KR" altLang="en-US" dirty="0"/>
          </a:p>
        </p:txBody>
      </p:sp>
      <p:sp>
        <p:nvSpPr>
          <p:cNvPr id="34" name="TextBox 33">
            <a:extLst>
              <a:ext uri="{FF2B5EF4-FFF2-40B4-BE49-F238E27FC236}">
                <a16:creationId xmlns:a16="http://schemas.microsoft.com/office/drawing/2014/main" id="{8D18A8E8-37B0-863E-208C-403BC07C4AC3}"/>
              </a:ext>
            </a:extLst>
          </p:cNvPr>
          <p:cNvSpPr txBox="1"/>
          <p:nvPr/>
        </p:nvSpPr>
        <p:spPr>
          <a:xfrm>
            <a:off x="220587" y="799861"/>
            <a:ext cx="5513463" cy="369332"/>
          </a:xfrm>
          <a:prstGeom prst="rect">
            <a:avLst/>
          </a:prstGeom>
          <a:noFill/>
        </p:spPr>
        <p:txBody>
          <a:bodyPr wrap="square" rtlCol="0">
            <a:spAutoFit/>
          </a:bodyPr>
          <a:lstStyle/>
          <a:p>
            <a:r>
              <a:rPr lang="en-US" altLang="ko-KR" b="1" dirty="0">
                <a:latin typeface="맑은 고딕" panose="020B0503020000020004" pitchFamily="50" charset="-127"/>
                <a:ea typeface="맑은 고딕" panose="020B0503020000020004" pitchFamily="50" charset="-127"/>
                <a:cs typeface="Arial" panose="020B0604020202020204" pitchFamily="34" charset="0"/>
              </a:rPr>
              <a:t>◆ </a:t>
            </a:r>
            <a:r>
              <a:rPr lang="en-US" altLang="ko-KR" b="1" dirty="0">
                <a:latin typeface="Arial" panose="020B0604020202020204" pitchFamily="34" charset="0"/>
                <a:cs typeface="Arial" panose="020B0604020202020204" pitchFamily="34" charset="0"/>
              </a:rPr>
              <a:t>Komatsu </a:t>
            </a:r>
            <a:r>
              <a:rPr lang="en-US" altLang="ko-KR" b="1" dirty="0" err="1">
                <a:latin typeface="Arial" panose="020B0604020202020204" pitchFamily="34" charset="0"/>
                <a:cs typeface="Arial" panose="020B0604020202020204" pitchFamily="34" charset="0"/>
              </a:rPr>
              <a:t>Eriguchi</a:t>
            </a:r>
            <a:r>
              <a:rPr lang="en-US" altLang="ko-KR" b="1" dirty="0">
                <a:latin typeface="Arial" panose="020B0604020202020204" pitchFamily="34" charset="0"/>
                <a:cs typeface="Arial" panose="020B0604020202020204" pitchFamily="34" charset="0"/>
              </a:rPr>
              <a:t> Hachisu (KEH) Method</a:t>
            </a:r>
            <a:endParaRPr lang="ko-KR" alt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27C8482-17B8-EA1D-115B-52BAD19FAF3E}"/>
                  </a:ext>
                </a:extLst>
              </p:cNvPr>
              <p:cNvSpPr txBox="1"/>
              <p:nvPr/>
            </p:nvSpPr>
            <p:spPr>
              <a:xfrm>
                <a:off x="1418063" y="5085012"/>
                <a:ext cx="104283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2000" b="0" i="1" smtClean="0">
                          <a:solidFill>
                            <a:schemeClr val="tx1"/>
                          </a:solidFill>
                          <a:latin typeface="Cambria Math" panose="02040503050406030204" pitchFamily="18" charset="0"/>
                        </a:rPr>
                        <m:t>𝜌</m:t>
                      </m:r>
                      <m:r>
                        <a:rPr lang="en-US" altLang="ko-KR" sz="2000" b="0" i="1" smtClean="0">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𝛾</m:t>
                      </m:r>
                      <m:r>
                        <a:rPr lang="en-US" altLang="ko-KR" sz="2000" b="0" i="1" smtClean="0">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𝜔</m:t>
                      </m:r>
                      <m:r>
                        <a:rPr lang="en-US" altLang="ko-KR" sz="2000" b="0" i="1" smtClean="0">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𝛼</m:t>
                      </m:r>
                    </m:oMath>
                  </m:oMathPara>
                </a14:m>
                <a:endParaRPr lang="en-US" altLang="ko-KR" sz="2000" b="0" dirty="0">
                  <a:solidFill>
                    <a:schemeClr val="tx1"/>
                  </a:solidFill>
                </a:endParaRPr>
              </a:p>
            </p:txBody>
          </p:sp>
        </mc:Choice>
        <mc:Fallback xmlns="">
          <p:sp>
            <p:nvSpPr>
              <p:cNvPr id="33" name="TextBox 32">
                <a:extLst>
                  <a:ext uri="{FF2B5EF4-FFF2-40B4-BE49-F238E27FC236}">
                    <a16:creationId xmlns:a16="http://schemas.microsoft.com/office/drawing/2014/main" id="{527C8482-17B8-EA1D-115B-52BAD19FAF3E}"/>
                  </a:ext>
                </a:extLst>
              </p:cNvPr>
              <p:cNvSpPr txBox="1">
                <a:spLocks noRot="1" noChangeAspect="1" noMove="1" noResize="1" noEditPoints="1" noAdjustHandles="1" noChangeArrowheads="1" noChangeShapeType="1" noTextEdit="1"/>
              </p:cNvSpPr>
              <p:nvPr/>
            </p:nvSpPr>
            <p:spPr>
              <a:xfrm>
                <a:off x="1418063" y="5085012"/>
                <a:ext cx="1042830" cy="400110"/>
              </a:xfrm>
              <a:prstGeom prst="rect">
                <a:avLst/>
              </a:prstGeom>
              <a:blipFill>
                <a:blip r:embed="rId13"/>
                <a:stretch>
                  <a:fillRect r="-2339" b="-7576"/>
                </a:stretch>
              </a:blipFill>
            </p:spPr>
            <p:txBody>
              <a:bodyPr/>
              <a:lstStyle/>
              <a:p>
                <a:r>
                  <a:rPr lang="ko-KR" altLang="en-US">
                    <a:noFill/>
                  </a:rPr>
                  <a:t> </a:t>
                </a:r>
              </a:p>
            </p:txBody>
          </p:sp>
        </mc:Fallback>
      </mc:AlternateContent>
      <p:sp>
        <p:nvSpPr>
          <p:cNvPr id="3" name="TextBox 2">
            <a:extLst>
              <a:ext uri="{FF2B5EF4-FFF2-40B4-BE49-F238E27FC236}">
                <a16:creationId xmlns:a16="http://schemas.microsoft.com/office/drawing/2014/main" id="{A04418A2-8534-7040-A1EA-BA22AF88D14F}"/>
              </a:ext>
            </a:extLst>
          </p:cNvPr>
          <p:cNvSpPr txBox="1"/>
          <p:nvPr/>
        </p:nvSpPr>
        <p:spPr>
          <a:xfrm>
            <a:off x="41918" y="79007"/>
            <a:ext cx="4195780"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Models of Neutron Stars</a:t>
            </a:r>
            <a:endParaRPr lang="ko-KR" alt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5023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C2C3F6-132E-80EC-41C5-E647FBF85331}"/>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B31648B5-A9C6-0869-D65A-7161B0B5F050}"/>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C9A01708-5C0D-C0D1-10F8-542836BC37EE}"/>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019061C4-32F7-A024-FB4A-4C15BE8CB9E4}"/>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B82C5FB6-E9DC-1787-2800-C7869ACDACAC}"/>
              </a:ext>
            </a:extLst>
          </p:cNvPr>
          <p:cNvSpPr txBox="1"/>
          <p:nvPr/>
        </p:nvSpPr>
        <p:spPr>
          <a:xfrm>
            <a:off x="8789033" y="6336269"/>
            <a:ext cx="478791"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19</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47DC4444-F952-1E5C-3DFA-CA186731C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66561615-A614-9A88-0867-8841E8BC2F6F}"/>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E85D846A-219D-A6B4-7B79-8F1824A0A76A}"/>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5D0A76AB-F34C-CC57-C380-AC8F43AD59F2}"/>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D2D7BBD9-D2C8-EE54-9DCC-7B9BAA6DC35A}"/>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D44F0EF9-E339-3DBD-FC9D-9EF4E58E3F4B}"/>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1A6D15DF-697A-7F90-FFB9-2C4EA3744E61}"/>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D3FB1E85-6D86-DE53-73DC-9CB9B2766BC4}"/>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533F6F43-3445-50E3-1587-91577A435E0E}"/>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1C3732D3-B9D9-DE88-E258-BA03063F97F3}"/>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4B809B1C-4080-34FC-46CC-5CECE11D9CDF}"/>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613A77D3-DED5-640C-6CE9-C9B3EDCC0DAC}"/>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D6696D7F-731A-D496-B120-C0CE3EC821F0}"/>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FC1C06F7-EA14-05A8-AD3E-242A14C6C0BC}"/>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0FAB1BEC-87CC-2FC8-BE65-48AC106B0168}"/>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35EEF657-A624-3DA6-934A-B502F37B913C}"/>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510BF93C-E5EE-F5F3-84F4-A898A8C7953C}"/>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0D006D62-82A5-72BC-EBA4-7A2B8883B17B}"/>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0592F6A9-2344-6386-2216-FD75EBAF9D45}"/>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793AF958-DCA9-C379-8E69-A38F236E5386}"/>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8C2297F5-4BE1-7BD9-E162-4A2665FAD4FE}"/>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DD59A1A8-FD31-7750-5725-E917E7E61E97}"/>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6F2CF747-B581-9543-82AF-1F5C3E054598}"/>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35E6A17F-FF6A-059F-15EC-89EE5A0FBC53}"/>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0E277D40-1459-7595-4A1C-17084533F494}"/>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19CAB37D-71C2-9C0E-B191-A34649504A41}"/>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C4A97766-3825-CD1B-EB9B-CDEDB635981B}"/>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55FE3F01-7847-A4C5-3DC3-C56941A83BFA}"/>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053FCD8B-078C-1CF9-0B23-14F36CA097E1}"/>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BC1C5E29-5907-6C73-4D27-2AC9B5D42B4C}"/>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DD714709-60E7-9FBD-1184-B39373D95F86}"/>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549EF737-47B0-F0CE-4B52-084B13C913E9}"/>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0CE46F8F-09B2-2D5E-08C8-CFAE6C4FBDC3}"/>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18846D9A-E74A-C0ED-D4BB-88904CF9F0A8}"/>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AB78985A-006C-9D5F-3E0A-F87C03E78F05}"/>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57C79767-E8DF-6413-0EB2-85A022394BB6}"/>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C07CC9EE-52B5-1B82-0B55-0A5278ADA379}"/>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10CE0AEC-0154-819F-55B1-5987AB2CF217}"/>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07B9ACE4-A84E-AD5F-0161-2B399919EC40}"/>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B2562FF6-3033-F56F-16F1-246CCDC0A1F0}"/>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17F967AB-96BA-E450-4D6C-78DD7D0A9A81}"/>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A5A0F5AC-973B-35A1-8CBD-D74B9D85CEA2}"/>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29A9AD91-6C27-0DA6-82BF-78CAFC3CCBC8}"/>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5B5CCFBA-2FFC-A842-86C4-27489C27D477}"/>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780DA1D5-B4FC-C4DA-056D-488ACA037F02}"/>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6477A9B2-BDBE-535D-6B96-F3443E6B5713}"/>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0001F6D6-DD38-31A3-9521-218CF4924A7B}"/>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FFFB77E7-ABF7-9F0F-50FA-DFA3ACBE4B37}"/>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2B54F52A-48DF-5803-B545-F5AE532D7E08}"/>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1C6E7616-818E-D317-1DD6-BB2F486918CF}"/>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81F7359A-3498-C9B7-2561-93EE284D2060}"/>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70D97125-22D5-FAF0-5BCC-3051429A22C3}"/>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069FF1DC-0AFA-2B4F-C33C-4D1D4BCFC8D8}"/>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CD357D00-F6C8-4705-BF1E-1942CB631972}"/>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6131022D-7F37-D5EE-9A60-DBDE05AFCE5D}"/>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9A0D0712-6562-F142-5FFA-973FBEE02C26}"/>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FF73F56E-4C39-AF6C-1C33-FACA279C349E}"/>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614B68EA-67D5-E945-94ED-765B701181BF}"/>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EDA5A29D-DA3C-A0E1-4740-4ADE0A88F0CA}"/>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5" name="TextBox 4">
            <a:extLst>
              <a:ext uri="{FF2B5EF4-FFF2-40B4-BE49-F238E27FC236}">
                <a16:creationId xmlns:a16="http://schemas.microsoft.com/office/drawing/2014/main" id="{8111FFE0-BB60-F572-3BAA-2720F819BA00}"/>
              </a:ext>
            </a:extLst>
          </p:cNvPr>
          <p:cNvSpPr txBox="1"/>
          <p:nvPr/>
        </p:nvSpPr>
        <p:spPr>
          <a:xfrm>
            <a:off x="41918" y="79007"/>
            <a:ext cx="2361022" cy="461665"/>
          </a:xfrm>
          <a:prstGeom prst="rect">
            <a:avLst/>
          </a:prstGeom>
          <a:noFill/>
        </p:spPr>
        <p:txBody>
          <a:bodyPr wrap="square" rtlCol="0">
            <a:spAutoFit/>
          </a:bodyPr>
          <a:lstStyle/>
          <a:p>
            <a:r>
              <a:rPr lang="en-US" altLang="ko-KR" sz="2400" b="1" dirty="0">
                <a:solidFill>
                  <a:schemeClr val="bg1"/>
                </a:solidFill>
                <a:latin typeface="Arial" panose="020B0604020202020204" pitchFamily="34" charset="0"/>
                <a:cs typeface="Arial" panose="020B0604020202020204" pitchFamily="34" charset="0"/>
              </a:rPr>
              <a:t>Contents</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C7E9B80-01BC-2EA6-EE24-6787101047DE}"/>
              </a:ext>
            </a:extLst>
          </p:cNvPr>
          <p:cNvSpPr txBox="1"/>
          <p:nvPr/>
        </p:nvSpPr>
        <p:spPr>
          <a:xfrm>
            <a:off x="1295574" y="1505762"/>
            <a:ext cx="7054342" cy="4247317"/>
          </a:xfrm>
          <a:prstGeom prst="rect">
            <a:avLst/>
          </a:prstGeom>
          <a:noFill/>
        </p:spPr>
        <p:txBody>
          <a:bodyPr wrap="square" rtlCol="0">
            <a:spAutoFit/>
          </a:bodyPr>
          <a:lstStyle/>
          <a:p>
            <a:r>
              <a:rPr lang="en-US" altLang="ko-KR" b="1" dirty="0">
                <a:solidFill>
                  <a:schemeClr val="bg2">
                    <a:lumMod val="90000"/>
                  </a:schemeClr>
                </a:solidFill>
                <a:latin typeface="Arial" panose="020B0604020202020204" pitchFamily="34" charset="0"/>
                <a:cs typeface="Arial" panose="020B0604020202020204" pitchFamily="34" charset="0"/>
              </a:rPr>
              <a:t>Ⅰ. </a:t>
            </a:r>
            <a:r>
              <a:rPr lang="en-US" altLang="ja-JP" b="1" dirty="0">
                <a:solidFill>
                  <a:schemeClr val="bg2">
                    <a:lumMod val="90000"/>
                  </a:schemeClr>
                </a:solidFill>
                <a:latin typeface="Arial" panose="020B0604020202020204" pitchFamily="34" charset="0"/>
                <a:cs typeface="Arial" panose="020B0604020202020204" pitchFamily="34" charset="0"/>
              </a:rPr>
              <a:t>Introduction</a:t>
            </a:r>
            <a:endParaRPr lang="en-US" altLang="ko-KR" b="1" dirty="0">
              <a:solidFill>
                <a:schemeClr val="bg2">
                  <a:lumMod val="90000"/>
                </a:schemeClr>
              </a:solidFill>
              <a:latin typeface="Arial" panose="020B0604020202020204" pitchFamily="34" charset="0"/>
              <a:cs typeface="Arial" panose="020B0604020202020204" pitchFamily="34" charset="0"/>
            </a:endParaRPr>
          </a:p>
          <a:p>
            <a:endParaRPr lang="en-US" altLang="ko-KR" dirty="0">
              <a:latin typeface="Arial" panose="020B0604020202020204" pitchFamily="34" charset="0"/>
              <a:cs typeface="Arial" panose="020B0604020202020204" pitchFamily="34" charset="0"/>
            </a:endParaRPr>
          </a:p>
          <a:p>
            <a:r>
              <a:rPr lang="en-US" altLang="ko-KR" b="1" dirty="0">
                <a:solidFill>
                  <a:schemeClr val="bg2">
                    <a:lumMod val="90000"/>
                  </a:schemeClr>
                </a:solidFill>
                <a:latin typeface="Arial" panose="020B0604020202020204" pitchFamily="34" charset="0"/>
                <a:cs typeface="Arial" panose="020B0604020202020204" pitchFamily="34" charset="0"/>
              </a:rPr>
              <a:t>Ⅱ. Equation</a:t>
            </a:r>
            <a:r>
              <a:rPr lang="ja-JP" altLang="en-US" b="1" dirty="0">
                <a:solidFill>
                  <a:schemeClr val="bg2">
                    <a:lumMod val="90000"/>
                  </a:schemeClr>
                </a:solidFill>
                <a:latin typeface="Arial" panose="020B0604020202020204" pitchFamily="34" charset="0"/>
                <a:cs typeface="Arial" panose="020B0604020202020204" pitchFamily="34" charset="0"/>
              </a:rPr>
              <a:t> </a:t>
            </a:r>
            <a:r>
              <a:rPr lang="en-US" altLang="ja-JP" b="1" dirty="0">
                <a:solidFill>
                  <a:schemeClr val="bg2">
                    <a:lumMod val="90000"/>
                  </a:schemeClr>
                </a:solidFill>
                <a:latin typeface="Arial" panose="020B0604020202020204" pitchFamily="34" charset="0"/>
                <a:cs typeface="Arial" panose="020B0604020202020204" pitchFamily="34" charset="0"/>
              </a:rPr>
              <a:t>of States</a:t>
            </a:r>
          </a:p>
          <a:p>
            <a:endParaRPr lang="en-US" altLang="ko-KR" dirty="0">
              <a:latin typeface="Arial" panose="020B0604020202020204" pitchFamily="34" charset="0"/>
              <a:cs typeface="Arial" panose="020B0604020202020204" pitchFamily="34" charset="0"/>
            </a:endParaRPr>
          </a:p>
          <a:p>
            <a:r>
              <a:rPr lang="en-US" altLang="ko-KR" b="1" dirty="0">
                <a:solidFill>
                  <a:schemeClr val="bg2">
                    <a:lumMod val="90000"/>
                  </a:schemeClr>
                </a:solidFill>
                <a:latin typeface="Arial" panose="020B0604020202020204" pitchFamily="34" charset="0"/>
                <a:cs typeface="Arial" panose="020B0604020202020204" pitchFamily="34" charset="0"/>
              </a:rPr>
              <a:t>Ⅲ. Models of Neutron Stars</a:t>
            </a:r>
          </a:p>
          <a:p>
            <a:r>
              <a:rPr lang="en-US" altLang="ko-KR" dirty="0">
                <a:solidFill>
                  <a:schemeClr val="bg2">
                    <a:lumMod val="90000"/>
                  </a:schemeClr>
                </a:solidFill>
                <a:latin typeface="Arial" panose="020B0604020202020204" pitchFamily="34" charset="0"/>
                <a:cs typeface="Arial" panose="020B0604020202020204" pitchFamily="34" charset="0"/>
              </a:rPr>
              <a:t>	- Lane-Emden Equation</a:t>
            </a:r>
          </a:p>
          <a:p>
            <a:r>
              <a:rPr lang="en-US" altLang="ko-KR" dirty="0">
                <a:solidFill>
                  <a:schemeClr val="bg2">
                    <a:lumMod val="90000"/>
                  </a:schemeClr>
                </a:solidFill>
                <a:latin typeface="Arial" panose="020B0604020202020204" pitchFamily="34" charset="0"/>
                <a:cs typeface="Arial" panose="020B0604020202020204" pitchFamily="34" charset="0"/>
              </a:rPr>
              <a:t>	- Tolman-Oppenheimer-Volkoff (TOV) Equation</a:t>
            </a:r>
          </a:p>
          <a:p>
            <a:r>
              <a:rPr lang="en-US" altLang="ko-KR" dirty="0">
                <a:solidFill>
                  <a:schemeClr val="bg2">
                    <a:lumMod val="90000"/>
                  </a:schemeClr>
                </a:solidFill>
                <a:latin typeface="Arial" panose="020B0604020202020204" pitchFamily="34" charset="0"/>
                <a:cs typeface="Arial" panose="020B0604020202020204" pitchFamily="34" charset="0"/>
              </a:rPr>
              <a:t>	- Hachisu Self Consistent Field (HSCF) Method</a:t>
            </a:r>
          </a:p>
          <a:p>
            <a:r>
              <a:rPr lang="en-US" altLang="ko-KR" dirty="0">
                <a:solidFill>
                  <a:schemeClr val="bg2">
                    <a:lumMod val="90000"/>
                  </a:schemeClr>
                </a:solidFill>
                <a:latin typeface="Arial" panose="020B0604020202020204" pitchFamily="34" charset="0"/>
                <a:cs typeface="Arial" panose="020B0604020202020204" pitchFamily="34" charset="0"/>
              </a:rPr>
              <a:t>	- Komatsu-</a:t>
            </a:r>
            <a:r>
              <a:rPr lang="en-US" altLang="ko-KR" dirty="0" err="1">
                <a:solidFill>
                  <a:schemeClr val="bg2">
                    <a:lumMod val="90000"/>
                  </a:schemeClr>
                </a:solidFill>
                <a:latin typeface="Arial" panose="020B0604020202020204" pitchFamily="34" charset="0"/>
                <a:cs typeface="Arial" panose="020B0604020202020204" pitchFamily="34" charset="0"/>
              </a:rPr>
              <a:t>Eriguchi</a:t>
            </a:r>
            <a:r>
              <a:rPr lang="en-US" altLang="ko-KR" dirty="0">
                <a:solidFill>
                  <a:schemeClr val="bg2">
                    <a:lumMod val="90000"/>
                  </a:schemeClr>
                </a:solidFill>
                <a:latin typeface="Arial" panose="020B0604020202020204" pitchFamily="34" charset="0"/>
                <a:cs typeface="Arial" panose="020B0604020202020204" pitchFamily="34" charset="0"/>
              </a:rPr>
              <a:t>-Hachisu (KEH) Method</a:t>
            </a:r>
            <a:endParaRPr lang="en-US" altLang="ko-KR" sz="1400" dirty="0">
              <a:solidFill>
                <a:schemeClr val="bg2">
                  <a:lumMod val="90000"/>
                </a:schemeClr>
              </a:solidFill>
              <a:latin typeface="Arial" panose="020B0604020202020204" pitchFamily="34" charset="0"/>
              <a:cs typeface="Arial" panose="020B0604020202020204" pitchFamily="34" charset="0"/>
            </a:endParaRPr>
          </a:p>
          <a:p>
            <a:endParaRPr lang="en-US" altLang="ko-KR" dirty="0">
              <a:solidFill>
                <a:schemeClr val="bg2">
                  <a:lumMod val="90000"/>
                </a:schemeClr>
              </a:solidFill>
              <a:latin typeface="Arial" panose="020B0604020202020204" pitchFamily="34" charset="0"/>
              <a:cs typeface="Arial" panose="020B0604020202020204" pitchFamily="34" charset="0"/>
            </a:endParaRPr>
          </a:p>
          <a:p>
            <a:r>
              <a:rPr lang="en-US" altLang="ko-KR" b="1" dirty="0">
                <a:latin typeface="Arial" panose="020B0604020202020204" pitchFamily="34" charset="0"/>
                <a:cs typeface="Arial" panose="020B0604020202020204" pitchFamily="34" charset="0"/>
              </a:rPr>
              <a:t>Ⅳ. Results</a:t>
            </a:r>
          </a:p>
          <a:p>
            <a:r>
              <a:rPr lang="en-US" altLang="ko-KR" dirty="0">
                <a:latin typeface="Arial" panose="020B0604020202020204" pitchFamily="34" charset="0"/>
                <a:cs typeface="Arial" panose="020B0604020202020204" pitchFamily="34" charset="0"/>
              </a:rPr>
              <a:t>	- </a:t>
            </a:r>
            <a:r>
              <a:rPr lang="en-US" altLang="ja-JP" dirty="0">
                <a:latin typeface="Arial" panose="020B0604020202020204" pitchFamily="34" charset="0"/>
                <a:cs typeface="Arial" panose="020B0604020202020204" pitchFamily="34" charset="0"/>
              </a:rPr>
              <a:t>Rotation Effects of Neutron Stars</a:t>
            </a:r>
            <a:endParaRPr lang="en-US" altLang="ko-KR" sz="1400" dirty="0">
              <a:latin typeface="Arial" panose="020B0604020202020204" pitchFamily="34" charset="0"/>
              <a:cs typeface="Arial" panose="020B0604020202020204" pitchFamily="34" charset="0"/>
            </a:endParaRPr>
          </a:p>
          <a:p>
            <a:r>
              <a:rPr lang="en-US" altLang="ko-KR" b="1" dirty="0">
                <a:latin typeface="Arial" panose="020B0604020202020204" pitchFamily="34" charset="0"/>
                <a:cs typeface="Arial" panose="020B0604020202020204" pitchFamily="34" charset="0"/>
              </a:rPr>
              <a:t>	</a:t>
            </a:r>
            <a:r>
              <a:rPr lang="en-US" altLang="ko-KR" dirty="0">
                <a:latin typeface="Arial" panose="020B0604020202020204" pitchFamily="34" charset="0"/>
                <a:cs typeface="Arial" panose="020B0604020202020204" pitchFamily="34" charset="0"/>
              </a:rPr>
              <a:t>- Astronomical Constraints</a:t>
            </a:r>
            <a:endParaRPr lang="en-US" altLang="ja-JP" dirty="0">
              <a:latin typeface="Arial" panose="020B0604020202020204" pitchFamily="34" charset="0"/>
              <a:cs typeface="Arial" panose="020B0604020202020204" pitchFamily="34" charset="0"/>
            </a:endParaRPr>
          </a:p>
          <a:p>
            <a:endParaRPr lang="en-US" altLang="ko-KR" b="1" dirty="0">
              <a:solidFill>
                <a:schemeClr val="bg2">
                  <a:lumMod val="90000"/>
                </a:schemeClr>
              </a:solidFill>
              <a:latin typeface="Arial" panose="020B0604020202020204" pitchFamily="34" charset="0"/>
              <a:cs typeface="Arial" panose="020B0604020202020204" pitchFamily="34" charset="0"/>
            </a:endParaRPr>
          </a:p>
          <a:p>
            <a:r>
              <a:rPr lang="en-US" altLang="ko-KR" b="1" dirty="0">
                <a:solidFill>
                  <a:schemeClr val="bg2">
                    <a:lumMod val="90000"/>
                  </a:schemeClr>
                </a:solidFill>
                <a:latin typeface="Arial" panose="020B0604020202020204" pitchFamily="34" charset="0"/>
                <a:cs typeface="Arial" panose="020B0604020202020204" pitchFamily="34" charset="0"/>
              </a:rPr>
              <a:t>Ⅴ. Summary</a:t>
            </a:r>
          </a:p>
        </p:txBody>
      </p:sp>
    </p:spTree>
    <p:extLst>
      <p:ext uri="{BB962C8B-B14F-4D97-AF65-F5344CB8AC3E}">
        <p14:creationId xmlns:p14="http://schemas.microsoft.com/office/powerpoint/2010/main" val="926936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B41AB6-5BEE-1215-8539-03B919631444}"/>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8AAE5F40-52C5-1005-1844-1C57CD4D5015}"/>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7AACE0FC-C0FA-5633-EAFB-5D7B577FA912}"/>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85426CD0-140B-0D0A-22E4-3604816A8D43}"/>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9229513F-C2C2-EB4E-D0F4-D8B280F5B56B}"/>
              </a:ext>
            </a:extLst>
          </p:cNvPr>
          <p:cNvSpPr txBox="1"/>
          <p:nvPr/>
        </p:nvSpPr>
        <p:spPr>
          <a:xfrm>
            <a:off x="8789033" y="6336269"/>
            <a:ext cx="478791"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20</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82A9A1D4-B6E1-6A3B-486C-2FC83CAC4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075C2DE5-B213-DBBA-FA7E-3788335D483C}"/>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75CCCC99-457F-9A11-5175-B422F7E0F89F}"/>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49C032F2-0706-2FDB-79F4-93B6AB6F7610}"/>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271DF629-911C-2D58-6F90-646833EE5A0D}"/>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05719FCC-488F-CE1C-4919-3449F7327975}"/>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466EDB2B-06F2-2570-9934-FA382553806A}"/>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97ACA9D4-FB36-8CF6-062F-3B371ACCE073}"/>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5EB1E9A6-961D-495C-7FB4-5275858C0B76}"/>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366FD069-2A24-7C8C-02AA-FB9C6D179C0D}"/>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7FE7638F-46D7-FCB3-65AB-3FC6F082BF05}"/>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E780F4E4-2948-75EB-B861-86342310A291}"/>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D45451C0-B429-7305-E5E2-8CFC62CE33DE}"/>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378C1ACE-02C4-698E-4601-A6000A4CA443}"/>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4837217F-00AE-2326-C1AD-494F3C415EB5}"/>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047EB10B-53E6-A22E-4B31-E8008D6AEE22}"/>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F92B8A30-47B2-9E2D-6290-2A4D248DA341}"/>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41433DA8-FDA5-B569-0CC9-07F1A4081C68}"/>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A1C30A5E-2F4F-2B2B-265C-565B0800DA0F}"/>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94026099-854D-0E33-058C-80511FA19063}"/>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0D2FA560-2030-F6BF-F2E9-FE5922CEA7A0}"/>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3BD73DBB-9643-B252-D65E-1E113BB556F8}"/>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5414ECC6-6934-A828-83C6-40532D62A53F}"/>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70FD2D91-7D35-60D6-FAB8-E6A1C458FEAA}"/>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97DFB565-9A39-F18F-6989-CED19C27A09C}"/>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A57E4259-5C2F-9FC4-6AEA-43922ADFFC8B}"/>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211D34AF-8B69-3CB6-5870-1A22544206A8}"/>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C38856FA-BC03-4D55-C99B-ABC701EA057A}"/>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CAD1CAF3-2028-CAD4-BB1C-0591B70ED5B4}"/>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B7BDBB38-CB7C-A793-85DB-A94BAE26F6EC}"/>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646166C4-4469-39D3-80F7-DEEA901E1105}"/>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DE306C4E-AB1D-4E79-485F-A2E7D5235E4E}"/>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BD7B2D37-1C12-B742-808B-E9C6C787FAEC}"/>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8EF23225-801D-8BD9-461A-81DF1A58C1FF}"/>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A953C63D-8F27-83FB-FE6D-19BB270BB392}"/>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DAE61DAF-8258-536E-2A47-AAFAC134DFEC}"/>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0656A86D-8C8F-FD2B-8C8A-25B6B16CE813}"/>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EE70C81D-F12C-CC34-72B0-A93EB25CF18B}"/>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5BA071D5-1D28-CAC2-1CFA-557C8388C808}"/>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CEAEBB39-A7E2-726B-BECF-52BEBAA931D2}"/>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8C88BD4D-7EFE-FDCA-1A1D-5D738C1031C4}"/>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E7CA41E4-6724-90FA-4610-915467D4C842}"/>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250507FA-B95B-1C68-E338-B01B217E049C}"/>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4AC07965-6E83-693C-4D4A-697B03594C1F}"/>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86FBD0DC-EC8C-4415-DF83-23BCE771AC55}"/>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C9BFC04F-97CF-D20D-8CEA-2BB6FCD9E4FB}"/>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2E300940-CCC6-F8B1-35F1-D6FC881E622F}"/>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ED42633F-1250-0E7C-D527-698D5EF89D11}"/>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29E265CC-248A-0593-889E-33187ACB4B08}"/>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B3344758-1662-BAC2-637D-2A0E3BC7439C}"/>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864A9BA8-3902-28B9-587C-B47CAA3CE9F8}"/>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DB615498-D505-6B15-FA93-506C8F406FFD}"/>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56A348F9-9457-F607-FB5A-6DE92761E8E5}"/>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9BC4F9BE-75A0-FEC7-E1FE-B70F590AD337}"/>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4062A227-4C27-DBB7-37D3-4C1987FE4DB5}"/>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AAD163E0-FAC7-0B3E-A782-B1A392F7C003}"/>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D8CA7B82-FEF3-CA7D-4902-5799160B2506}"/>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F470A106-22B6-3DED-DF6E-442B750F444E}"/>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AABED365-FD22-5636-355F-999261DAFBAE}"/>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5" name="TextBox 4">
            <a:extLst>
              <a:ext uri="{FF2B5EF4-FFF2-40B4-BE49-F238E27FC236}">
                <a16:creationId xmlns:a16="http://schemas.microsoft.com/office/drawing/2014/main" id="{14EEA75E-ED5A-2B55-81F7-BA3A855F3FDB}"/>
              </a:ext>
            </a:extLst>
          </p:cNvPr>
          <p:cNvSpPr txBox="1"/>
          <p:nvPr/>
        </p:nvSpPr>
        <p:spPr>
          <a:xfrm>
            <a:off x="41918" y="79007"/>
            <a:ext cx="2361022" cy="461665"/>
          </a:xfrm>
          <a:prstGeom prst="rect">
            <a:avLst/>
          </a:prstGeom>
          <a:noFill/>
        </p:spPr>
        <p:txBody>
          <a:bodyPr wrap="square" rtlCol="0">
            <a:spAutoFit/>
          </a:bodyPr>
          <a:lstStyle/>
          <a:p>
            <a:r>
              <a:rPr lang="en-US" altLang="ko-KR" sz="2400" b="1" dirty="0">
                <a:solidFill>
                  <a:schemeClr val="bg1"/>
                </a:solidFill>
                <a:latin typeface="Arial" panose="020B0604020202020204" pitchFamily="34" charset="0"/>
                <a:cs typeface="Arial" panose="020B0604020202020204" pitchFamily="34" charset="0"/>
              </a:rPr>
              <a:t>Results</a:t>
            </a:r>
            <a:endParaRPr lang="ko-KR" altLang="en-US" sz="2400" b="1" dirty="0">
              <a:solidFill>
                <a:schemeClr val="bg1"/>
              </a:solidFill>
              <a:latin typeface="Arial" panose="020B0604020202020204" pitchFamily="34" charset="0"/>
              <a:cs typeface="Arial" panose="020B0604020202020204" pitchFamily="34" charset="0"/>
            </a:endParaRPr>
          </a:p>
        </p:txBody>
      </p:sp>
      <p:pic>
        <p:nvPicPr>
          <p:cNvPr id="3" name="그림 2">
            <a:extLst>
              <a:ext uri="{FF2B5EF4-FFF2-40B4-BE49-F238E27FC236}">
                <a16:creationId xmlns:a16="http://schemas.microsoft.com/office/drawing/2014/main" id="{BE769121-3429-D411-B57F-2D2D1262AD04}"/>
              </a:ext>
            </a:extLst>
          </p:cNvPr>
          <p:cNvPicPr>
            <a:picLocks noChangeAspect="1"/>
          </p:cNvPicPr>
          <p:nvPr/>
        </p:nvPicPr>
        <p:blipFill>
          <a:blip r:embed="rId4"/>
          <a:stretch>
            <a:fillRect/>
          </a:stretch>
        </p:blipFill>
        <p:spPr>
          <a:xfrm>
            <a:off x="916288" y="1067272"/>
            <a:ext cx="7509037" cy="4910801"/>
          </a:xfrm>
          <a:prstGeom prst="rect">
            <a:avLst/>
          </a:prstGeom>
        </p:spPr>
      </p:pic>
    </p:spTree>
    <p:extLst>
      <p:ext uri="{BB962C8B-B14F-4D97-AF65-F5344CB8AC3E}">
        <p14:creationId xmlns:p14="http://schemas.microsoft.com/office/powerpoint/2010/main" val="1340401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FA08B1-C55A-818E-D1DD-92CF9F360DED}"/>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7CF97983-FAF6-9266-E306-1B674AC41957}"/>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9D260D89-77FA-DB45-905E-44DBB2AC3AD6}"/>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05907F2B-80E3-FEEC-B81D-C4DC384437E2}"/>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1F33CAAD-7530-BDC3-D023-C74BF17E3209}"/>
              </a:ext>
            </a:extLst>
          </p:cNvPr>
          <p:cNvSpPr txBox="1"/>
          <p:nvPr/>
        </p:nvSpPr>
        <p:spPr>
          <a:xfrm>
            <a:off x="8789034" y="6336269"/>
            <a:ext cx="502066"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21</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A7252D22-82AE-1D92-3BAB-6EA583134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77C303B3-4817-0ACC-9479-D62E31010931}"/>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14B46A7D-D62E-6F66-53B5-886A25C7FEB2}"/>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1289D8D8-ADE4-5352-B265-B0301297B8ED}"/>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3E6E23BC-AEF7-3FE3-4868-43F09DFB9ECA}"/>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BE40D359-8F72-D37B-8AA4-73D3284EE79C}"/>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A6813576-5608-0B6E-0862-8CF3E4AE5BDD}"/>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E0DFCA96-8C91-AE4A-E197-A75971BA7227}"/>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A26C5A0F-3792-DEBC-7507-02AA244956CC}"/>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0826B3C2-DAF7-60B3-01B4-D00926F2CE59}"/>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4323BC41-38F5-915A-A2C0-55FF30194B0F}"/>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2CE49B80-D44C-80C3-6E12-86011764B910}"/>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60F859F6-C3DF-7A19-AD75-9E4B7DD6E54F}"/>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A1BF6B87-D989-0E78-6099-1C64A95289CD}"/>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0E17C52C-1FD7-2AFA-9F48-288A2B4C0B85}"/>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F3FEE0E8-DEB5-79C9-56C8-224558812AEC}"/>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5A39B9FA-1FC4-BC44-DE4E-127191A85580}"/>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FD3167A5-BDD4-59BF-5545-09FB9EED4908}"/>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3A8248CA-3688-780C-871E-B0D60DB906C6}"/>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1799F2C7-EC21-CA32-52DD-97B114073E28}"/>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6112CB32-7BD9-9E28-B5B3-F312EA2160D0}"/>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4BABE19A-031E-63B8-26F9-25C06D2868CB}"/>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FDCE476A-6EAF-9AC9-A4AD-F72C9EA965B0}"/>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FE8D3BAB-FF52-1A35-6304-C78629F2C2BD}"/>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56E01D23-82A3-578E-10F8-32F278A3393A}"/>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60EAD5EB-7571-C038-2673-7B695E7B139B}"/>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9CFC2BD0-B493-B892-AA8B-8167DC3798CE}"/>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2AE8429B-F762-22A7-9B0C-F5D443ED2D82}"/>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95602C4C-F127-5D08-EDED-C063E180FD24}"/>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6C048BBB-89CF-DC1D-8067-331B5D1FFA16}"/>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45ADD787-2214-7C7F-A5C3-651D28F84553}"/>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082C1846-751B-FC02-2773-098A04755EF3}"/>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3AC5A40A-12F9-B4CB-A7CA-B3E14DBE7CB1}"/>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61DE15D6-CCB5-50F5-1EC2-0AF65F61A141}"/>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61194939-203B-EB8C-2E4F-EDABF21882E8}"/>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C99A0952-B817-8CBA-43A3-DB1740A7AEA5}"/>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81294B8C-CD12-99EB-9CA5-3A5A9347C2FE}"/>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13414AB6-33CC-C7BC-4435-F74607138208}"/>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DBB1172A-AD05-265D-7D99-DD95F3842D0D}"/>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E1BDB41B-94D2-51D4-B993-20526217ECE7}"/>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F341F733-2D03-802F-B8EC-077B0BEF964B}"/>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640EDC64-B605-7DBF-0F10-DA6324835061}"/>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22DBDC31-3311-6593-0334-4F7A9A548080}"/>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CA2CA2A7-03C1-8E1C-BD41-78B8DC979926}"/>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37E86798-D4C3-8C21-1903-681465F1EF86}"/>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B0E0685E-131E-CC2B-CF41-50DC42CC53B3}"/>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96E7EEF7-C935-F9E9-86AA-B7DC9242D389}"/>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E74AEF71-3CF9-2264-F904-AD9B9DE2284A}"/>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7353144A-6BC1-6EE8-15CE-4DD8AC7DF6C4}"/>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180F5B00-B737-DCFC-9602-94C6B1B5F29F}"/>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2A0025C9-FE44-AF13-8726-7E2121751BC6}"/>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DD9A9D6D-F1DE-1557-9242-5D5FBA130AA0}"/>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282482FF-F049-428A-AE3E-C5C4EB1682EF}"/>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74A83117-35D0-DAEF-8FBA-E99AA26D9319}"/>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3572D9EA-B0D6-C02D-B2C4-BE6DD2DADB8A}"/>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8E78A5E0-6BAD-AC13-1B24-54F31BDC2AC0}"/>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C133C5D4-F15B-C74D-4DFD-7DF5FD2867F8}"/>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5F0ACC40-4C0E-68EB-158E-0E241A994BB9}"/>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91032EA0-58D7-D971-809B-B14D7C4B392F}"/>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6" name="TextBox 5">
            <a:extLst>
              <a:ext uri="{FF2B5EF4-FFF2-40B4-BE49-F238E27FC236}">
                <a16:creationId xmlns:a16="http://schemas.microsoft.com/office/drawing/2014/main" id="{331C4028-9011-31CB-05CF-C2365C03F41A}"/>
              </a:ext>
            </a:extLst>
          </p:cNvPr>
          <p:cNvSpPr txBox="1"/>
          <p:nvPr/>
        </p:nvSpPr>
        <p:spPr>
          <a:xfrm>
            <a:off x="41918" y="79007"/>
            <a:ext cx="2361022" cy="461665"/>
          </a:xfrm>
          <a:prstGeom prst="rect">
            <a:avLst/>
          </a:prstGeom>
          <a:noFill/>
        </p:spPr>
        <p:txBody>
          <a:bodyPr wrap="square" rtlCol="0">
            <a:spAutoFit/>
          </a:bodyPr>
          <a:lstStyle/>
          <a:p>
            <a:r>
              <a:rPr lang="en-US" altLang="ko-KR" sz="2400" b="1" dirty="0">
                <a:solidFill>
                  <a:schemeClr val="bg1"/>
                </a:solidFill>
                <a:latin typeface="Arial" panose="020B0604020202020204" pitchFamily="34" charset="0"/>
                <a:cs typeface="Arial" panose="020B0604020202020204" pitchFamily="34" charset="0"/>
              </a:rPr>
              <a:t>Results</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DF263E6-49FE-8405-C8E6-D4AF06D1DC57}"/>
              </a:ext>
            </a:extLst>
          </p:cNvPr>
          <p:cNvSpPr txBox="1"/>
          <p:nvPr/>
        </p:nvSpPr>
        <p:spPr>
          <a:xfrm>
            <a:off x="220587" y="799861"/>
            <a:ext cx="5513463" cy="369332"/>
          </a:xfrm>
          <a:prstGeom prst="rect">
            <a:avLst/>
          </a:prstGeom>
          <a:noFill/>
        </p:spPr>
        <p:txBody>
          <a:bodyPr wrap="square" rtlCol="0">
            <a:spAutoFit/>
          </a:bodyPr>
          <a:lstStyle/>
          <a:p>
            <a:r>
              <a:rPr lang="en-US" altLang="ko-KR" b="1" dirty="0">
                <a:latin typeface="Yu Gothic" panose="020B0400000000000000" pitchFamily="34" charset="-128"/>
                <a:ea typeface="Yu Gothic" panose="020B0400000000000000" pitchFamily="34" charset="-128"/>
                <a:cs typeface="Arial" panose="020B0604020202020204" pitchFamily="34" charset="0"/>
              </a:rPr>
              <a:t>◆ </a:t>
            </a:r>
            <a:r>
              <a:rPr lang="en-US" altLang="ja-JP" b="1" dirty="0">
                <a:latin typeface="Yu Gothic" panose="020B0400000000000000" pitchFamily="34" charset="-128"/>
                <a:ea typeface="Yu Gothic" panose="020B0400000000000000" pitchFamily="34" charset="-128"/>
                <a:cs typeface="Arial" panose="020B0604020202020204" pitchFamily="34" charset="0"/>
              </a:rPr>
              <a:t>Rotational Effects of Neutron Stars</a:t>
            </a:r>
            <a:endParaRPr lang="ko-KR" altLang="en-US" b="1" dirty="0">
              <a:latin typeface="Yu Gothic" panose="020B0400000000000000" pitchFamily="34" charset="-128"/>
              <a:cs typeface="Arial" panose="020B0604020202020204" pitchFamily="34" charset="0"/>
            </a:endParaRPr>
          </a:p>
        </p:txBody>
      </p:sp>
      <p:pic>
        <p:nvPicPr>
          <p:cNvPr id="5" name="그림 4" descr="텍스트, 스크린샷, 도표, 그래프이(가) 표시된 사진&#10;&#10;AI가 생성한 콘텐츠는 부정확할 수 있습니다.">
            <a:extLst>
              <a:ext uri="{FF2B5EF4-FFF2-40B4-BE49-F238E27FC236}">
                <a16:creationId xmlns:a16="http://schemas.microsoft.com/office/drawing/2014/main" id="{D1A45680-3591-EA6A-D6A9-E90B31CF1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260" y="1376032"/>
            <a:ext cx="6015978" cy="4511983"/>
          </a:xfrm>
          <a:prstGeom prst="rect">
            <a:avLst/>
          </a:prstGeom>
        </p:spPr>
      </p:pic>
      <p:sp>
        <p:nvSpPr>
          <p:cNvPr id="9" name="TextBox 8">
            <a:extLst>
              <a:ext uri="{FF2B5EF4-FFF2-40B4-BE49-F238E27FC236}">
                <a16:creationId xmlns:a16="http://schemas.microsoft.com/office/drawing/2014/main" id="{159E6FE7-6EDF-89B9-ED0E-485F580FB231}"/>
              </a:ext>
            </a:extLst>
          </p:cNvPr>
          <p:cNvSpPr txBox="1"/>
          <p:nvPr/>
        </p:nvSpPr>
        <p:spPr>
          <a:xfrm>
            <a:off x="591189" y="1214302"/>
            <a:ext cx="4772258" cy="369332"/>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Rotating Effects from KEH Methods</a:t>
            </a:r>
            <a:endParaRPr lang="ko-KR" altLang="en-US" dirty="0">
              <a:latin typeface="Arial" panose="020B0604020202020204" pitchFamily="34" charset="0"/>
              <a:cs typeface="Arial" panose="020B0604020202020204" pitchFamily="34" charset="0"/>
            </a:endParaRPr>
          </a:p>
        </p:txBody>
      </p:sp>
      <p:sp>
        <p:nvSpPr>
          <p:cNvPr id="12" name="타원 11">
            <a:extLst>
              <a:ext uri="{FF2B5EF4-FFF2-40B4-BE49-F238E27FC236}">
                <a16:creationId xmlns:a16="http://schemas.microsoft.com/office/drawing/2014/main" id="{2A7702E3-A091-5261-84B5-685EEC14C12E}"/>
              </a:ext>
            </a:extLst>
          </p:cNvPr>
          <p:cNvSpPr/>
          <p:nvPr/>
        </p:nvSpPr>
        <p:spPr>
          <a:xfrm>
            <a:off x="7148757" y="925420"/>
            <a:ext cx="1619534" cy="1619534"/>
          </a:xfrm>
          <a:prstGeom prst="ellipse">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타원 12">
            <a:extLst>
              <a:ext uri="{FF2B5EF4-FFF2-40B4-BE49-F238E27FC236}">
                <a16:creationId xmlns:a16="http://schemas.microsoft.com/office/drawing/2014/main" id="{608F6A5F-7454-4A6A-122F-C83E1F9EAFAA}"/>
              </a:ext>
            </a:extLst>
          </p:cNvPr>
          <p:cNvSpPr/>
          <p:nvPr/>
        </p:nvSpPr>
        <p:spPr>
          <a:xfrm>
            <a:off x="6913388" y="3879071"/>
            <a:ext cx="2160000" cy="1080000"/>
          </a:xfrm>
          <a:prstGeom prst="ellipse">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4" name="직선 화살표 연결선 13">
            <a:extLst>
              <a:ext uri="{FF2B5EF4-FFF2-40B4-BE49-F238E27FC236}">
                <a16:creationId xmlns:a16="http://schemas.microsoft.com/office/drawing/2014/main" id="{BA5830A7-2259-3946-0C45-AE74AFDF08F8}"/>
              </a:ext>
            </a:extLst>
          </p:cNvPr>
          <p:cNvCxnSpPr>
            <a:cxnSpLocks/>
          </p:cNvCxnSpPr>
          <p:nvPr/>
        </p:nvCxnSpPr>
        <p:spPr>
          <a:xfrm flipV="1">
            <a:off x="6077837" y="1919853"/>
            <a:ext cx="704694" cy="79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직선 화살표 연결선 14">
            <a:extLst>
              <a:ext uri="{FF2B5EF4-FFF2-40B4-BE49-F238E27FC236}">
                <a16:creationId xmlns:a16="http://schemas.microsoft.com/office/drawing/2014/main" id="{58BEF357-2D64-8730-D51F-D389CFD6B4D4}"/>
              </a:ext>
            </a:extLst>
          </p:cNvPr>
          <p:cNvCxnSpPr>
            <a:cxnSpLocks/>
          </p:cNvCxnSpPr>
          <p:nvPr/>
        </p:nvCxnSpPr>
        <p:spPr>
          <a:xfrm flipV="1">
            <a:off x="6185312" y="4750657"/>
            <a:ext cx="599184" cy="370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B7B5887-EBD4-FABC-BB8A-15D39BDB721D}"/>
                  </a:ext>
                </a:extLst>
              </p:cNvPr>
              <p:cNvSpPr txBox="1"/>
              <p:nvPr/>
            </p:nvSpPr>
            <p:spPr>
              <a:xfrm>
                <a:off x="6978177" y="2607013"/>
                <a:ext cx="2159262" cy="735394"/>
              </a:xfrm>
              <a:prstGeom prst="rect">
                <a:avLst/>
              </a:prstGeom>
              <a:noFill/>
            </p:spPr>
            <p:txBody>
              <a:bodyPr wrap="square" rtlCol="0">
                <a:spAutoFit/>
              </a:bodyPr>
              <a:lstStyle/>
              <a:p>
                <a:pPr algn="ctr"/>
                <a:r>
                  <a:rPr lang="en-US" altLang="ko-KR" sz="2000" b="1" dirty="0">
                    <a:latin typeface="Arial" panose="020B0604020202020204" pitchFamily="34" charset="0"/>
                    <a:cs typeface="Arial" panose="020B0604020202020204" pitchFamily="34" charset="0"/>
                  </a:rPr>
                  <a:t>Sperical Shape</a:t>
                </a:r>
              </a:p>
              <a:p>
                <a:pPr algn="ctr"/>
                <a:r>
                  <a:rPr lang="en-US" altLang="ko-KR" sz="2000" dirty="0">
                    <a:latin typeface="Arial" panose="020B0604020202020204" pitchFamily="34" charset="0"/>
                    <a:cs typeface="Arial" panose="020B0604020202020204" pitchFamily="34" charset="0"/>
                  </a:rPr>
                  <a:t>(</a:t>
                </a:r>
                <a14:m>
                  <m:oMath xmlns:m="http://schemas.openxmlformats.org/officeDocument/2006/math">
                    <m:sSub>
                      <m:sSubPr>
                        <m:ctrlPr>
                          <a:rPr lang="en-US" altLang="ko-KR" sz="2000" i="1" smtClean="0">
                            <a:latin typeface="Cambria Math" panose="02040503050406030204" pitchFamily="18" charset="0"/>
                            <a:cs typeface="Arial" panose="020B0604020202020204" pitchFamily="34" charset="0"/>
                          </a:rPr>
                        </m:ctrlPr>
                      </m:sSubPr>
                      <m:e>
                        <m:r>
                          <m:rPr>
                            <m:sty m:val="p"/>
                          </m:rPr>
                          <a:rPr lang="en-US" altLang="ko-KR" sz="2000" b="0" i="0" smtClean="0">
                            <a:latin typeface="Cambria Math" panose="02040503050406030204" pitchFamily="18" charset="0"/>
                            <a:cs typeface="Arial" panose="020B0604020202020204" pitchFamily="34" charset="0"/>
                          </a:rPr>
                          <m:t>R</m:t>
                        </m:r>
                      </m:e>
                      <m:sub>
                        <m:r>
                          <a:rPr lang="en-US" altLang="ko-KR" sz="2000" b="0" i="1" smtClean="0">
                            <a:latin typeface="Cambria Math" panose="02040503050406030204" pitchFamily="18" charset="0"/>
                            <a:cs typeface="Arial" panose="020B0604020202020204" pitchFamily="34" charset="0"/>
                          </a:rPr>
                          <m:t>𝑝</m:t>
                        </m:r>
                      </m:sub>
                    </m:sSub>
                    <m:r>
                      <a:rPr lang="en-US" altLang="ko-KR" sz="2000" b="0" i="1" smtClean="0">
                        <a:latin typeface="Cambria Math" panose="02040503050406030204" pitchFamily="18" charset="0"/>
                        <a:cs typeface="Arial" panose="020B0604020202020204" pitchFamily="34" charset="0"/>
                      </a:rPr>
                      <m:t>=</m:t>
                    </m:r>
                    <m:sSub>
                      <m:sSubPr>
                        <m:ctrlPr>
                          <a:rPr lang="en-US" altLang="ko-KR" sz="2000" i="1" smtClean="0">
                            <a:latin typeface="Cambria Math" panose="02040503050406030204" pitchFamily="18" charset="0"/>
                            <a:cs typeface="Arial" panose="020B0604020202020204" pitchFamily="34" charset="0"/>
                          </a:rPr>
                        </m:ctrlPr>
                      </m:sSubPr>
                      <m:e>
                        <m:r>
                          <m:rPr>
                            <m:sty m:val="p"/>
                          </m:rPr>
                          <a:rPr lang="en-US" altLang="ko-KR" sz="2000" b="0" i="0" smtClean="0">
                            <a:latin typeface="Cambria Math" panose="02040503050406030204" pitchFamily="18" charset="0"/>
                            <a:cs typeface="Arial" panose="020B0604020202020204" pitchFamily="34" charset="0"/>
                          </a:rPr>
                          <m:t>R</m:t>
                        </m:r>
                      </m:e>
                      <m:sub>
                        <m:r>
                          <a:rPr lang="en-US" altLang="ko-KR" sz="2000" b="0" i="1" smtClean="0">
                            <a:latin typeface="Cambria Math" panose="02040503050406030204" pitchFamily="18" charset="0"/>
                            <a:cs typeface="Arial" panose="020B0604020202020204" pitchFamily="34" charset="0"/>
                          </a:rPr>
                          <m:t>𝑒</m:t>
                        </m:r>
                      </m:sub>
                    </m:sSub>
                  </m:oMath>
                </a14:m>
                <a:r>
                  <a:rPr lang="en-US" altLang="ko-KR" sz="2000" dirty="0">
                    <a:latin typeface="Arial" panose="020B0604020202020204" pitchFamily="34" charset="0"/>
                    <a:cs typeface="Arial" panose="020B0604020202020204" pitchFamily="34" charset="0"/>
                  </a:rPr>
                  <a:t>)</a:t>
                </a:r>
                <a:endParaRPr lang="ko-KR" altLang="en-US" sz="2000" dirty="0">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8B7B5887-EBD4-FABC-BB8A-15D39BDB721D}"/>
                  </a:ext>
                </a:extLst>
              </p:cNvPr>
              <p:cNvSpPr txBox="1">
                <a:spLocks noRot="1" noChangeAspect="1" noMove="1" noResize="1" noEditPoints="1" noAdjustHandles="1" noChangeArrowheads="1" noChangeShapeType="1" noTextEdit="1"/>
              </p:cNvSpPr>
              <p:nvPr/>
            </p:nvSpPr>
            <p:spPr>
              <a:xfrm>
                <a:off x="6978177" y="2607013"/>
                <a:ext cx="2159262" cy="735394"/>
              </a:xfrm>
              <a:prstGeom prst="rect">
                <a:avLst/>
              </a:prstGeom>
              <a:blipFill>
                <a:blip r:embed="rId5"/>
                <a:stretch>
                  <a:fillRect t="-4167" b="-1083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EE9550A-E145-BE05-B487-D4E3E99C9C6E}"/>
                  </a:ext>
                </a:extLst>
              </p:cNvPr>
              <p:cNvSpPr txBox="1"/>
              <p:nvPr/>
            </p:nvSpPr>
            <p:spPr>
              <a:xfrm>
                <a:off x="6914126" y="5074737"/>
                <a:ext cx="2159262" cy="731547"/>
              </a:xfrm>
              <a:prstGeom prst="rect">
                <a:avLst/>
              </a:prstGeom>
              <a:noFill/>
            </p:spPr>
            <p:txBody>
              <a:bodyPr wrap="square" rtlCol="0">
                <a:spAutoFit/>
              </a:bodyPr>
              <a:lstStyle/>
              <a:p>
                <a:pPr algn="ctr"/>
                <a:r>
                  <a:rPr lang="en-US" altLang="ko-KR" sz="2000" b="1" dirty="0">
                    <a:latin typeface="Arial" panose="020B0604020202020204" pitchFamily="34" charset="0"/>
                    <a:cs typeface="Arial" panose="020B0604020202020204" pitchFamily="34" charset="0"/>
                  </a:rPr>
                  <a:t>Oblated Shape</a:t>
                </a:r>
              </a:p>
              <a:p>
                <a:pPr algn="ctr"/>
                <a:r>
                  <a:rPr lang="en-US" altLang="ko-KR" sz="2000" dirty="0">
                    <a:latin typeface="Arial" panose="020B0604020202020204" pitchFamily="34" charset="0"/>
                    <a:cs typeface="Arial" panose="020B0604020202020204" pitchFamily="34" charset="0"/>
                  </a:rPr>
                  <a:t>(</a:t>
                </a:r>
                <a14:m>
                  <m:oMath xmlns:m="http://schemas.openxmlformats.org/officeDocument/2006/math">
                    <m:sSub>
                      <m:sSubPr>
                        <m:ctrlPr>
                          <a:rPr lang="en-US" altLang="ko-KR" sz="2000" i="1" smtClean="0">
                            <a:latin typeface="Cambria Math" panose="02040503050406030204" pitchFamily="18" charset="0"/>
                            <a:cs typeface="Arial" panose="020B0604020202020204" pitchFamily="34" charset="0"/>
                          </a:rPr>
                        </m:ctrlPr>
                      </m:sSubPr>
                      <m:e>
                        <m:r>
                          <a:rPr lang="en-US" altLang="ko-KR" sz="2000" b="0" i="0" smtClean="0">
                            <a:latin typeface="Cambria Math" panose="02040503050406030204" pitchFamily="18" charset="0"/>
                            <a:cs typeface="Arial" panose="020B0604020202020204" pitchFamily="34" charset="0"/>
                          </a:rPr>
                          <m:t>2</m:t>
                        </m:r>
                        <m:r>
                          <m:rPr>
                            <m:sty m:val="p"/>
                          </m:rPr>
                          <a:rPr lang="en-US" altLang="ko-KR" sz="2000" b="0" i="0" smtClean="0">
                            <a:latin typeface="Cambria Math" panose="02040503050406030204" pitchFamily="18" charset="0"/>
                            <a:cs typeface="Arial" panose="020B0604020202020204" pitchFamily="34" charset="0"/>
                          </a:rPr>
                          <m:t>R</m:t>
                        </m:r>
                      </m:e>
                      <m:sub>
                        <m:r>
                          <a:rPr lang="en-US" altLang="ko-KR" sz="2000" b="0" i="1" smtClean="0">
                            <a:latin typeface="Cambria Math" panose="02040503050406030204" pitchFamily="18" charset="0"/>
                            <a:cs typeface="Arial" panose="020B0604020202020204" pitchFamily="34" charset="0"/>
                          </a:rPr>
                          <m:t>𝑝</m:t>
                        </m:r>
                      </m:sub>
                    </m:sSub>
                    <m:r>
                      <a:rPr lang="en-US" altLang="ko-KR" sz="2000" b="0" i="1" smtClean="0">
                        <a:latin typeface="Cambria Math" panose="02040503050406030204" pitchFamily="18" charset="0"/>
                        <a:cs typeface="Arial" panose="020B0604020202020204" pitchFamily="34" charset="0"/>
                      </a:rPr>
                      <m:t>=</m:t>
                    </m:r>
                    <m:sSub>
                      <m:sSubPr>
                        <m:ctrlPr>
                          <a:rPr lang="en-US" altLang="ko-KR" sz="2000" i="1" smtClean="0">
                            <a:latin typeface="Cambria Math" panose="02040503050406030204" pitchFamily="18" charset="0"/>
                            <a:cs typeface="Arial" panose="020B0604020202020204" pitchFamily="34" charset="0"/>
                          </a:rPr>
                        </m:ctrlPr>
                      </m:sSubPr>
                      <m:e>
                        <m:r>
                          <m:rPr>
                            <m:sty m:val="p"/>
                          </m:rPr>
                          <a:rPr lang="en-US" altLang="ko-KR" sz="2000" b="0" i="0" smtClean="0">
                            <a:latin typeface="Cambria Math" panose="02040503050406030204" pitchFamily="18" charset="0"/>
                            <a:cs typeface="Arial" panose="020B0604020202020204" pitchFamily="34" charset="0"/>
                          </a:rPr>
                          <m:t>R</m:t>
                        </m:r>
                      </m:e>
                      <m:sub>
                        <m:r>
                          <a:rPr lang="en-US" altLang="ko-KR" sz="2000" b="0" i="1" smtClean="0">
                            <a:latin typeface="Cambria Math" panose="02040503050406030204" pitchFamily="18" charset="0"/>
                            <a:cs typeface="Arial" panose="020B0604020202020204" pitchFamily="34" charset="0"/>
                          </a:rPr>
                          <m:t>𝑒</m:t>
                        </m:r>
                      </m:sub>
                    </m:sSub>
                  </m:oMath>
                </a14:m>
                <a:r>
                  <a:rPr lang="en-US" altLang="ko-KR" sz="2000" dirty="0">
                    <a:latin typeface="Arial" panose="020B0604020202020204" pitchFamily="34" charset="0"/>
                    <a:cs typeface="Arial" panose="020B0604020202020204" pitchFamily="34" charset="0"/>
                  </a:rPr>
                  <a:t>)</a:t>
                </a:r>
                <a:endParaRPr lang="ko-KR" altLang="en-US" sz="2000" dirty="0">
                  <a:latin typeface="Arial" panose="020B0604020202020204" pitchFamily="34" charset="0"/>
                  <a:cs typeface="Arial" panose="020B0604020202020204" pitchFamily="34" charset="0"/>
                </a:endParaRPr>
              </a:p>
            </p:txBody>
          </p:sp>
        </mc:Choice>
        <mc:Fallback xmlns="">
          <p:sp>
            <p:nvSpPr>
              <p:cNvPr id="17" name="TextBox 16">
                <a:extLst>
                  <a:ext uri="{FF2B5EF4-FFF2-40B4-BE49-F238E27FC236}">
                    <a16:creationId xmlns:a16="http://schemas.microsoft.com/office/drawing/2014/main" id="{2EE9550A-E145-BE05-B487-D4E3E99C9C6E}"/>
                  </a:ext>
                </a:extLst>
              </p:cNvPr>
              <p:cNvSpPr txBox="1">
                <a:spLocks noRot="1" noChangeAspect="1" noMove="1" noResize="1" noEditPoints="1" noAdjustHandles="1" noChangeArrowheads="1" noChangeShapeType="1" noTextEdit="1"/>
              </p:cNvSpPr>
              <p:nvPr/>
            </p:nvSpPr>
            <p:spPr>
              <a:xfrm>
                <a:off x="6914126" y="5074737"/>
                <a:ext cx="2159262" cy="731547"/>
              </a:xfrm>
              <a:prstGeom prst="rect">
                <a:avLst/>
              </a:prstGeom>
              <a:blipFill>
                <a:blip r:embed="rId6"/>
                <a:stretch>
                  <a:fillRect t="-3333" b="-10833"/>
                </a:stretch>
              </a:blipFill>
            </p:spPr>
            <p:txBody>
              <a:bodyPr/>
              <a:lstStyle/>
              <a:p>
                <a:r>
                  <a:rPr lang="ko-KR" altLang="en-US">
                    <a:noFill/>
                  </a:rPr>
                  <a:t> </a:t>
                </a:r>
              </a:p>
            </p:txBody>
          </p:sp>
        </mc:Fallback>
      </mc:AlternateContent>
      <p:cxnSp>
        <p:nvCxnSpPr>
          <p:cNvPr id="18" name="직선 화살표 연결선 17">
            <a:extLst>
              <a:ext uri="{FF2B5EF4-FFF2-40B4-BE49-F238E27FC236}">
                <a16:creationId xmlns:a16="http://schemas.microsoft.com/office/drawing/2014/main" id="{C05BDE60-DD1B-A6BC-E57C-3880351CEA7F}"/>
              </a:ext>
            </a:extLst>
          </p:cNvPr>
          <p:cNvCxnSpPr>
            <a:cxnSpLocks/>
          </p:cNvCxnSpPr>
          <p:nvPr/>
        </p:nvCxnSpPr>
        <p:spPr>
          <a:xfrm flipV="1">
            <a:off x="7958524" y="1026315"/>
            <a:ext cx="0" cy="69363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직선 화살표 연결선 18">
            <a:extLst>
              <a:ext uri="{FF2B5EF4-FFF2-40B4-BE49-F238E27FC236}">
                <a16:creationId xmlns:a16="http://schemas.microsoft.com/office/drawing/2014/main" id="{D4ADF103-7CC0-3821-C23C-6EF4E9BFD83F}"/>
              </a:ext>
            </a:extLst>
          </p:cNvPr>
          <p:cNvCxnSpPr>
            <a:cxnSpLocks/>
          </p:cNvCxnSpPr>
          <p:nvPr/>
        </p:nvCxnSpPr>
        <p:spPr>
          <a:xfrm rot="5400000" flipV="1">
            <a:off x="8305340" y="1373131"/>
            <a:ext cx="0" cy="69363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E71C912-79A9-749A-A95D-9EEE7CF6DE59}"/>
                  </a:ext>
                </a:extLst>
              </p:cNvPr>
              <p:cNvSpPr txBox="1"/>
              <p:nvPr/>
            </p:nvSpPr>
            <p:spPr>
              <a:xfrm>
                <a:off x="7505240" y="1735187"/>
                <a:ext cx="16002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solidFill>
                                <a:schemeClr val="bg1"/>
                              </a:solidFill>
                              <a:latin typeface="Cambria Math" panose="02040503050406030204" pitchFamily="18" charset="0"/>
                            </a:rPr>
                          </m:ctrlPr>
                        </m:sSubPr>
                        <m:e>
                          <m:r>
                            <m:rPr>
                              <m:sty m:val="p"/>
                            </m:rPr>
                            <a:rPr lang="en-US" altLang="ko-KR" b="0" i="0" smtClean="0">
                              <a:solidFill>
                                <a:schemeClr val="bg1"/>
                              </a:solidFill>
                              <a:latin typeface="Cambria Math" panose="02040503050406030204" pitchFamily="18" charset="0"/>
                            </a:rPr>
                            <m:t>R</m:t>
                          </m:r>
                        </m:e>
                        <m:sub>
                          <m:r>
                            <m:rPr>
                              <m:sty m:val="p"/>
                            </m:rPr>
                            <a:rPr lang="en-US" altLang="ko-KR" b="0" i="0" smtClean="0">
                              <a:solidFill>
                                <a:schemeClr val="bg1"/>
                              </a:solidFill>
                              <a:latin typeface="Cambria Math" panose="02040503050406030204" pitchFamily="18" charset="0"/>
                            </a:rPr>
                            <m:t>e</m:t>
                          </m:r>
                        </m:sub>
                      </m:sSub>
                    </m:oMath>
                  </m:oMathPara>
                </a14:m>
                <a:endParaRPr lang="ko-KR" altLang="en-US" dirty="0">
                  <a:solidFill>
                    <a:schemeClr val="bg1"/>
                  </a:solidFill>
                </a:endParaRPr>
              </a:p>
            </p:txBody>
          </p:sp>
        </mc:Choice>
        <mc:Fallback xmlns="">
          <p:sp>
            <p:nvSpPr>
              <p:cNvPr id="20" name="TextBox 19">
                <a:extLst>
                  <a:ext uri="{FF2B5EF4-FFF2-40B4-BE49-F238E27FC236}">
                    <a16:creationId xmlns:a16="http://schemas.microsoft.com/office/drawing/2014/main" id="{4E71C912-79A9-749A-A95D-9EEE7CF6DE59}"/>
                  </a:ext>
                </a:extLst>
              </p:cNvPr>
              <p:cNvSpPr txBox="1">
                <a:spLocks noRot="1" noChangeAspect="1" noMove="1" noResize="1" noEditPoints="1" noAdjustHandles="1" noChangeArrowheads="1" noChangeShapeType="1" noTextEdit="1"/>
              </p:cNvSpPr>
              <p:nvPr/>
            </p:nvSpPr>
            <p:spPr>
              <a:xfrm>
                <a:off x="7505240" y="1735187"/>
                <a:ext cx="1600200" cy="369332"/>
              </a:xfrm>
              <a:prstGeom prst="rect">
                <a:avLst/>
              </a:prstGeom>
              <a:blipFill>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1E17FFC-8796-1743-47E9-0D418E04EB67}"/>
                  </a:ext>
                </a:extLst>
              </p:cNvPr>
              <p:cNvSpPr txBox="1"/>
              <p:nvPr/>
            </p:nvSpPr>
            <p:spPr>
              <a:xfrm>
                <a:off x="7398560" y="1186752"/>
                <a:ext cx="774697" cy="39401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solidFill>
                                <a:schemeClr val="bg1"/>
                              </a:solidFill>
                              <a:latin typeface="Cambria Math" panose="02040503050406030204" pitchFamily="18" charset="0"/>
                            </a:rPr>
                          </m:ctrlPr>
                        </m:sSubPr>
                        <m:e>
                          <m:r>
                            <m:rPr>
                              <m:sty m:val="p"/>
                            </m:rPr>
                            <a:rPr lang="en-US" altLang="ko-KR" b="0" i="0" smtClean="0">
                              <a:solidFill>
                                <a:schemeClr val="bg1"/>
                              </a:solidFill>
                              <a:latin typeface="Cambria Math" panose="02040503050406030204" pitchFamily="18" charset="0"/>
                            </a:rPr>
                            <m:t>R</m:t>
                          </m:r>
                        </m:e>
                        <m:sub>
                          <m:r>
                            <m:rPr>
                              <m:sty m:val="p"/>
                            </m:rPr>
                            <a:rPr lang="en-US" altLang="ko-KR" b="0" i="0" smtClean="0">
                              <a:solidFill>
                                <a:schemeClr val="bg1"/>
                              </a:solidFill>
                              <a:latin typeface="Cambria Math" panose="02040503050406030204" pitchFamily="18" charset="0"/>
                            </a:rPr>
                            <m:t>p</m:t>
                          </m:r>
                        </m:sub>
                      </m:sSub>
                    </m:oMath>
                  </m:oMathPara>
                </a14:m>
                <a:endParaRPr lang="ko-KR" altLang="en-US" dirty="0">
                  <a:solidFill>
                    <a:schemeClr val="bg1"/>
                  </a:solidFill>
                </a:endParaRPr>
              </a:p>
            </p:txBody>
          </p:sp>
        </mc:Choice>
        <mc:Fallback xmlns="">
          <p:sp>
            <p:nvSpPr>
              <p:cNvPr id="21" name="TextBox 20">
                <a:extLst>
                  <a:ext uri="{FF2B5EF4-FFF2-40B4-BE49-F238E27FC236}">
                    <a16:creationId xmlns:a16="http://schemas.microsoft.com/office/drawing/2014/main" id="{C1E17FFC-8796-1743-47E9-0D418E04EB67}"/>
                  </a:ext>
                </a:extLst>
              </p:cNvPr>
              <p:cNvSpPr txBox="1">
                <a:spLocks noRot="1" noChangeAspect="1" noMove="1" noResize="1" noEditPoints="1" noAdjustHandles="1" noChangeArrowheads="1" noChangeShapeType="1" noTextEdit="1"/>
              </p:cNvSpPr>
              <p:nvPr/>
            </p:nvSpPr>
            <p:spPr>
              <a:xfrm>
                <a:off x="7398560" y="1186752"/>
                <a:ext cx="774697" cy="394019"/>
              </a:xfrm>
              <a:prstGeom prst="rect">
                <a:avLst/>
              </a:prstGeom>
              <a:blipFill>
                <a:blip r:embed="rId8"/>
                <a:stretch>
                  <a:fillRect b="-6250"/>
                </a:stretch>
              </a:blipFill>
            </p:spPr>
            <p:txBody>
              <a:bodyPr/>
              <a:lstStyle/>
              <a:p>
                <a:r>
                  <a:rPr lang="ko-KR" altLang="en-US">
                    <a:noFill/>
                  </a:rPr>
                  <a:t> </a:t>
                </a:r>
              </a:p>
            </p:txBody>
          </p:sp>
        </mc:Fallback>
      </mc:AlternateContent>
      <p:cxnSp>
        <p:nvCxnSpPr>
          <p:cNvPr id="22" name="직선 화살표 연결선 21">
            <a:extLst>
              <a:ext uri="{FF2B5EF4-FFF2-40B4-BE49-F238E27FC236}">
                <a16:creationId xmlns:a16="http://schemas.microsoft.com/office/drawing/2014/main" id="{C51AAAE8-9FAB-C97E-746E-0F3E6EF9BAB4}"/>
              </a:ext>
            </a:extLst>
          </p:cNvPr>
          <p:cNvCxnSpPr>
            <a:cxnSpLocks/>
          </p:cNvCxnSpPr>
          <p:nvPr/>
        </p:nvCxnSpPr>
        <p:spPr>
          <a:xfrm flipV="1">
            <a:off x="7974385" y="3854795"/>
            <a:ext cx="0" cy="5544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직선 화살표 연결선 22">
            <a:extLst>
              <a:ext uri="{FF2B5EF4-FFF2-40B4-BE49-F238E27FC236}">
                <a16:creationId xmlns:a16="http://schemas.microsoft.com/office/drawing/2014/main" id="{C4B7A826-4AC0-ED75-56B1-E09AA8C0744A}"/>
              </a:ext>
            </a:extLst>
          </p:cNvPr>
          <p:cNvCxnSpPr>
            <a:cxnSpLocks/>
            <a:endCxn id="13" idx="6"/>
          </p:cNvCxnSpPr>
          <p:nvPr/>
        </p:nvCxnSpPr>
        <p:spPr>
          <a:xfrm>
            <a:off x="7974385" y="4414897"/>
            <a:ext cx="1099003" cy="417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1C35F0B-DA57-52D4-916E-09EE1902FF0D}"/>
                  </a:ext>
                </a:extLst>
              </p:cNvPr>
              <p:cNvSpPr txBox="1"/>
              <p:nvPr/>
            </p:nvSpPr>
            <p:spPr>
              <a:xfrm>
                <a:off x="7697982" y="4441746"/>
                <a:ext cx="16002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solidFill>
                                <a:schemeClr val="bg1"/>
                              </a:solidFill>
                              <a:latin typeface="Cambria Math" panose="02040503050406030204" pitchFamily="18" charset="0"/>
                            </a:rPr>
                          </m:ctrlPr>
                        </m:sSubPr>
                        <m:e>
                          <m:r>
                            <m:rPr>
                              <m:sty m:val="p"/>
                            </m:rPr>
                            <a:rPr lang="en-US" altLang="ko-KR" b="0" i="0" smtClean="0">
                              <a:solidFill>
                                <a:schemeClr val="bg1"/>
                              </a:solidFill>
                              <a:latin typeface="Cambria Math" panose="02040503050406030204" pitchFamily="18" charset="0"/>
                            </a:rPr>
                            <m:t>R</m:t>
                          </m:r>
                        </m:e>
                        <m:sub>
                          <m:r>
                            <m:rPr>
                              <m:sty m:val="p"/>
                            </m:rPr>
                            <a:rPr lang="en-US" altLang="ko-KR" b="0" i="0" smtClean="0">
                              <a:solidFill>
                                <a:schemeClr val="bg1"/>
                              </a:solidFill>
                              <a:latin typeface="Cambria Math" panose="02040503050406030204" pitchFamily="18" charset="0"/>
                            </a:rPr>
                            <m:t>e</m:t>
                          </m:r>
                        </m:sub>
                      </m:sSub>
                    </m:oMath>
                  </m:oMathPara>
                </a14:m>
                <a:endParaRPr lang="ko-KR" altLang="en-US" dirty="0">
                  <a:solidFill>
                    <a:schemeClr val="bg1"/>
                  </a:solidFill>
                </a:endParaRPr>
              </a:p>
            </p:txBody>
          </p:sp>
        </mc:Choice>
        <mc:Fallback xmlns="">
          <p:sp>
            <p:nvSpPr>
              <p:cNvPr id="24" name="TextBox 23">
                <a:extLst>
                  <a:ext uri="{FF2B5EF4-FFF2-40B4-BE49-F238E27FC236}">
                    <a16:creationId xmlns:a16="http://schemas.microsoft.com/office/drawing/2014/main" id="{71C35F0B-DA57-52D4-916E-09EE1902FF0D}"/>
                  </a:ext>
                </a:extLst>
              </p:cNvPr>
              <p:cNvSpPr txBox="1">
                <a:spLocks noRot="1" noChangeAspect="1" noMove="1" noResize="1" noEditPoints="1" noAdjustHandles="1" noChangeArrowheads="1" noChangeShapeType="1" noTextEdit="1"/>
              </p:cNvSpPr>
              <p:nvPr/>
            </p:nvSpPr>
            <p:spPr>
              <a:xfrm>
                <a:off x="7697982" y="4441746"/>
                <a:ext cx="1600200" cy="369332"/>
              </a:xfrm>
              <a:prstGeom prst="rect">
                <a:avLst/>
              </a:prstGeom>
              <a:blipFill>
                <a:blip r:embed="rId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6B7C85B-9FDA-30DE-625B-5B03DC337065}"/>
                  </a:ext>
                </a:extLst>
              </p:cNvPr>
              <p:cNvSpPr txBox="1"/>
              <p:nvPr/>
            </p:nvSpPr>
            <p:spPr>
              <a:xfrm>
                <a:off x="7349895" y="3970642"/>
                <a:ext cx="774697" cy="39401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solidFill>
                                <a:schemeClr val="bg1"/>
                              </a:solidFill>
                              <a:latin typeface="Cambria Math" panose="02040503050406030204" pitchFamily="18" charset="0"/>
                            </a:rPr>
                          </m:ctrlPr>
                        </m:sSubPr>
                        <m:e>
                          <m:r>
                            <m:rPr>
                              <m:sty m:val="p"/>
                            </m:rPr>
                            <a:rPr lang="en-US" altLang="ko-KR" b="0" i="0" smtClean="0">
                              <a:solidFill>
                                <a:schemeClr val="bg1"/>
                              </a:solidFill>
                              <a:latin typeface="Cambria Math" panose="02040503050406030204" pitchFamily="18" charset="0"/>
                            </a:rPr>
                            <m:t>R</m:t>
                          </m:r>
                        </m:e>
                        <m:sub>
                          <m:r>
                            <m:rPr>
                              <m:sty m:val="p"/>
                            </m:rPr>
                            <a:rPr lang="en-US" altLang="ko-KR" b="0" i="0" smtClean="0">
                              <a:solidFill>
                                <a:schemeClr val="bg1"/>
                              </a:solidFill>
                              <a:latin typeface="Cambria Math" panose="02040503050406030204" pitchFamily="18" charset="0"/>
                            </a:rPr>
                            <m:t>p</m:t>
                          </m:r>
                        </m:sub>
                      </m:sSub>
                    </m:oMath>
                  </m:oMathPara>
                </a14:m>
                <a:endParaRPr lang="ko-KR" altLang="en-US" dirty="0">
                  <a:solidFill>
                    <a:schemeClr val="bg1"/>
                  </a:solidFill>
                </a:endParaRPr>
              </a:p>
            </p:txBody>
          </p:sp>
        </mc:Choice>
        <mc:Fallback xmlns="">
          <p:sp>
            <p:nvSpPr>
              <p:cNvPr id="25" name="TextBox 24">
                <a:extLst>
                  <a:ext uri="{FF2B5EF4-FFF2-40B4-BE49-F238E27FC236}">
                    <a16:creationId xmlns:a16="http://schemas.microsoft.com/office/drawing/2014/main" id="{C6B7C85B-9FDA-30DE-625B-5B03DC337065}"/>
                  </a:ext>
                </a:extLst>
              </p:cNvPr>
              <p:cNvSpPr txBox="1">
                <a:spLocks noRot="1" noChangeAspect="1" noMove="1" noResize="1" noEditPoints="1" noAdjustHandles="1" noChangeArrowheads="1" noChangeShapeType="1" noTextEdit="1"/>
              </p:cNvSpPr>
              <p:nvPr/>
            </p:nvSpPr>
            <p:spPr>
              <a:xfrm>
                <a:off x="7349895" y="3970642"/>
                <a:ext cx="774697" cy="394019"/>
              </a:xfrm>
              <a:prstGeom prst="rect">
                <a:avLst/>
              </a:prstGeom>
              <a:blipFill>
                <a:blip r:embed="rId10"/>
                <a:stretch>
                  <a:fillRect b="-4615"/>
                </a:stretch>
              </a:blipFill>
            </p:spPr>
            <p:txBody>
              <a:bodyPr/>
              <a:lstStyle/>
              <a:p>
                <a:r>
                  <a:rPr lang="ko-KR" altLang="en-US">
                    <a:noFill/>
                  </a:rPr>
                  <a:t> </a:t>
                </a:r>
              </a:p>
            </p:txBody>
          </p:sp>
        </mc:Fallback>
      </mc:AlternateContent>
      <p:sp>
        <p:nvSpPr>
          <p:cNvPr id="3" name="Rectangle 1">
            <a:extLst>
              <a:ext uri="{FF2B5EF4-FFF2-40B4-BE49-F238E27FC236}">
                <a16:creationId xmlns:a16="http://schemas.microsoft.com/office/drawing/2014/main" id="{ECF7D5BF-C355-055F-DF5C-3B9869E83F31}"/>
              </a:ext>
            </a:extLst>
          </p:cNvPr>
          <p:cNvSpPr>
            <a:spLocks noChangeArrowheads="1"/>
          </p:cNvSpPr>
          <p:nvPr/>
        </p:nvSpPr>
        <p:spPr bwMode="auto">
          <a:xfrm>
            <a:off x="2172033" y="5880531"/>
            <a:ext cx="53511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ko-KR" b="1" dirty="0">
                <a:solidFill>
                  <a:srgbClr val="AD037C"/>
                </a:solidFill>
                <a:latin typeface="Arial" panose="020B0604020202020204" pitchFamily="34" charset="0"/>
                <a:cs typeface="Arial" panose="020B0604020202020204" pitchFamily="34" charset="0"/>
              </a:rPr>
              <a:t>As</a:t>
            </a:r>
            <a:r>
              <a:rPr lang="ko-KR" altLang="en-US" b="1" dirty="0">
                <a:solidFill>
                  <a:srgbClr val="AD037C"/>
                </a:solidFill>
                <a:latin typeface="Arial" panose="020B0604020202020204" pitchFamily="34" charset="0"/>
                <a:cs typeface="Arial" panose="020B0604020202020204" pitchFamily="34" charset="0"/>
              </a:rPr>
              <a:t> </a:t>
            </a:r>
            <a:r>
              <a:rPr lang="en-US" altLang="ko-KR" b="1" dirty="0">
                <a:solidFill>
                  <a:srgbClr val="AD037C"/>
                </a:solidFill>
                <a:latin typeface="Arial" panose="020B0604020202020204" pitchFamily="34" charset="0"/>
                <a:cs typeface="Arial" panose="020B0604020202020204" pitchFamily="34" charset="0"/>
              </a:rPr>
              <a:t>the rotational speed increases, </a:t>
            </a:r>
          </a:p>
          <a:p>
            <a:pPr marL="0" marR="0" lvl="0" indent="0" algn="l" defTabSz="914400" rtl="0" eaLnBrk="0" fontAlgn="base" latinLnBrk="0" hangingPunct="0">
              <a:lnSpc>
                <a:spcPct val="100000"/>
              </a:lnSpc>
              <a:spcBef>
                <a:spcPct val="0"/>
              </a:spcBef>
              <a:spcAft>
                <a:spcPct val="0"/>
              </a:spcAft>
              <a:buClrTx/>
              <a:buSzTx/>
              <a:buFontTx/>
              <a:buNone/>
              <a:tabLst/>
            </a:pPr>
            <a:r>
              <a:rPr lang="en-US" altLang="ko-KR" b="1" dirty="0">
                <a:solidFill>
                  <a:srgbClr val="AD037C"/>
                </a:solidFill>
                <a:latin typeface="Arial" panose="020B0604020202020204" pitchFamily="34" charset="0"/>
                <a:cs typeface="Arial" panose="020B0604020202020204" pitchFamily="34" charset="0"/>
              </a:rPr>
              <a:t>the M-R curve and the radius ratio change</a:t>
            </a:r>
            <a:endParaRPr kumimoji="0" lang="ko-KR" altLang="ko-KR" sz="1800" b="1" i="0" u="none" strike="noStrike" cap="none" normalizeH="0" baseline="0" dirty="0">
              <a:ln>
                <a:noFill/>
              </a:ln>
              <a:solidFill>
                <a:srgbClr val="AD037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2687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16E027-46C0-DDA6-A80A-A517E2085678}"/>
            </a:ext>
          </a:extLst>
        </p:cNvPr>
        <p:cNvGrpSpPr/>
        <p:nvPr/>
      </p:nvGrpSpPr>
      <p:grpSpPr>
        <a:xfrm>
          <a:off x="0" y="0"/>
          <a:ext cx="0" cy="0"/>
          <a:chOff x="0" y="0"/>
          <a:chExt cx="0" cy="0"/>
        </a:xfrm>
      </p:grpSpPr>
      <p:pic>
        <p:nvPicPr>
          <p:cNvPr id="5" name="그림 4" descr="텍스트, 스크린샷, 라인, 도표이(가) 표시된 사진&#10;&#10;AI가 생성한 콘텐츠는 부정확할 수 있습니다.">
            <a:extLst>
              <a:ext uri="{FF2B5EF4-FFF2-40B4-BE49-F238E27FC236}">
                <a16:creationId xmlns:a16="http://schemas.microsoft.com/office/drawing/2014/main" id="{121A50DE-1E1F-3B37-6EDF-11EFB2E67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97" y="1289864"/>
            <a:ext cx="6269108" cy="4477935"/>
          </a:xfrm>
          <a:prstGeom prst="rect">
            <a:avLst/>
          </a:prstGeom>
        </p:spPr>
      </p:pic>
      <p:sp>
        <p:nvSpPr>
          <p:cNvPr id="4" name="직사각형 3">
            <a:extLst>
              <a:ext uri="{FF2B5EF4-FFF2-40B4-BE49-F238E27FC236}">
                <a16:creationId xmlns:a16="http://schemas.microsoft.com/office/drawing/2014/main" id="{D09E3E2B-8A1E-83CA-DF25-5707035EBC9A}"/>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3CFCAF0B-62C4-DA30-E7D3-D8339CF93E7B}"/>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0A991BF6-B4F5-4D15-3681-62AB32F77D67}"/>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AC3ED1AE-DDC3-320E-2B18-EA77731569E1}"/>
              </a:ext>
            </a:extLst>
          </p:cNvPr>
          <p:cNvSpPr txBox="1"/>
          <p:nvPr/>
        </p:nvSpPr>
        <p:spPr>
          <a:xfrm>
            <a:off x="8789034" y="6336269"/>
            <a:ext cx="556124"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22</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26C31901-6639-D1F2-914D-667D1BB4F2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0A0D503B-E115-F59C-569C-7961A7D2B8F7}"/>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EB575B5D-88F9-8BA2-44C6-551D5C98949E}"/>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FB882401-6C3C-F2D1-BC3F-1E34F3FCE2B6}"/>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0A8C919E-E2B8-15BC-94B5-D880D8956ACA}"/>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9A970E94-5B33-0C3B-C375-F6886F17B775}"/>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A2565152-F365-3354-2009-26E6064050E2}"/>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5AC44C10-94D6-3B89-C822-CDA5FC6245AD}"/>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79AE3547-3BFF-94A5-D925-CD97E66C7E28}"/>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85F57BF9-8F83-49F6-6798-1EBDE18AA7BA}"/>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F501566B-05F3-772D-093B-1CE89385C89D}"/>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6597E722-1CFF-A67F-728F-8DF898627A99}"/>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BA338C9E-746B-9EB8-1BB6-4FEC4C405E2B}"/>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DA151800-0F09-51B5-E89D-98B6DFF1C7C4}"/>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F0DE3F04-6926-D6D6-C6BA-0B9F68629470}"/>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75AC5865-A302-CEA9-DD6F-0FD62EB74F7E}"/>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21C34C27-58A8-806A-D180-EBBCD73FAC3C}"/>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AC11EC8A-8BD9-180A-E6A9-D92279DAAF85}"/>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E835D8CF-ABFB-C63E-024E-48D421A3A21D}"/>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8F51D4B1-86FE-15BD-8C6C-5C6962A6892B}"/>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A0447861-F192-1018-6AC0-515C7D10E6B5}"/>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B4389377-900C-23C6-1F67-9265E44628C1}"/>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95E8088C-C563-7E25-48C7-74192138E8D2}"/>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BA3BFEF9-7149-B048-94FC-D4CA717F7A7D}"/>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E8A12454-BBF3-DAA5-0751-D679161F872E}"/>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1ACB8EC6-1D8D-4823-0F82-C92FE533430D}"/>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E1D92400-09C7-E38A-9896-FAA698592053}"/>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0382925D-6224-DBF3-3A28-CA7275E80CC9}"/>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12449DA8-4313-4386-7249-23A76BFE82C0}"/>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38461518-CC77-CC46-A165-A839D0C99E90}"/>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03FA39D7-469C-AE6E-5A2B-C848CA89145C}"/>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1F94A354-CF69-127C-A18F-DD06AB7D96E3}"/>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437FFA42-9CC2-C81B-2B2F-01A6769A910C}"/>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996AFFDA-AD1F-BDC1-1614-ED6A99A61616}"/>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02312C9C-F2CA-579D-8DE2-4EB78BFF1239}"/>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B2ECBBAF-3275-23E8-2E4E-D3B802A9AA73}"/>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DAA11849-F3F4-8A69-4280-B926DE738A17}"/>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F59038C3-29E7-3913-4546-4CE59977B44C}"/>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4BE7CF4B-9173-6B26-5AB0-DE8E0F464BF2}"/>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8398F7B0-3D4E-150F-AF83-236840AE47C4}"/>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116AD692-FB7E-D545-23DA-27F2D2611436}"/>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351C5839-F312-E8D9-6814-E344377F73AB}"/>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029865C8-CD00-CE54-0367-19DF16CA3CE7}"/>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85F54AAB-9CBE-6C7F-4A02-95683272DBDE}"/>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FA8C69AC-10D6-C579-FC87-2A7ECECFD421}"/>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4ED7551D-60E4-5289-C2D5-6662FD77D591}"/>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48A2F62B-316C-60E2-02E4-54CF7DCCE084}"/>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B09BB292-761B-9CCF-BEC7-69FFEABE31A9}"/>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107EFA86-8864-0422-84AB-79E493894458}"/>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0E391EE2-9D0A-D9E8-B43E-8CA9F968C135}"/>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05DAE1C4-C4B1-1A18-F309-72A7FDF42E77}"/>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EC84689F-552C-FDDD-DCE0-C5655B5D122A}"/>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AA531DB8-171E-9E42-E2C8-7D81EEB4BE06}"/>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187755AB-74EB-3359-C963-58052A053BA3}"/>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02A0E273-CDE0-4399-8641-B842D70CB4D6}"/>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852F8264-552F-9C7A-0663-11E09C057CE0}"/>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3D2DE37A-A37D-1147-8C5B-0FA68DB2A2E9}"/>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9FC6A520-1B38-EB25-B012-AF90EFD9CDFF}"/>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02A6A0ED-1D13-4C1C-5F32-D53B61AAF5B5}"/>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9" name="TextBox 8">
            <a:extLst>
              <a:ext uri="{FF2B5EF4-FFF2-40B4-BE49-F238E27FC236}">
                <a16:creationId xmlns:a16="http://schemas.microsoft.com/office/drawing/2014/main" id="{B98D3C18-8133-6AAD-AAFF-4833310D11BB}"/>
              </a:ext>
            </a:extLst>
          </p:cNvPr>
          <p:cNvSpPr txBox="1"/>
          <p:nvPr/>
        </p:nvSpPr>
        <p:spPr>
          <a:xfrm>
            <a:off x="41918" y="79007"/>
            <a:ext cx="2361022" cy="461665"/>
          </a:xfrm>
          <a:prstGeom prst="rect">
            <a:avLst/>
          </a:prstGeom>
          <a:noFill/>
        </p:spPr>
        <p:txBody>
          <a:bodyPr wrap="square" rtlCol="0">
            <a:spAutoFit/>
          </a:bodyPr>
          <a:lstStyle/>
          <a:p>
            <a:r>
              <a:rPr lang="en-US" altLang="ko-KR" sz="2400" b="1" dirty="0">
                <a:solidFill>
                  <a:schemeClr val="bg1"/>
                </a:solidFill>
                <a:latin typeface="Arial" panose="020B0604020202020204" pitchFamily="34" charset="0"/>
                <a:cs typeface="Arial" panose="020B0604020202020204" pitchFamily="34" charset="0"/>
              </a:rPr>
              <a:t>Results</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651228E-E0B8-2825-ED89-14BEB0936A87}"/>
              </a:ext>
            </a:extLst>
          </p:cNvPr>
          <p:cNvSpPr txBox="1"/>
          <p:nvPr/>
        </p:nvSpPr>
        <p:spPr>
          <a:xfrm>
            <a:off x="220587" y="799861"/>
            <a:ext cx="5513463" cy="369332"/>
          </a:xfrm>
          <a:prstGeom prst="rect">
            <a:avLst/>
          </a:prstGeom>
          <a:noFill/>
        </p:spPr>
        <p:txBody>
          <a:bodyPr wrap="square" rtlCol="0">
            <a:spAutoFit/>
          </a:bodyPr>
          <a:lstStyle/>
          <a:p>
            <a:r>
              <a:rPr lang="en-US" altLang="ko-KR" b="1" dirty="0">
                <a:latin typeface="맑은 고딕" panose="020B0503020000020004" pitchFamily="50" charset="-127"/>
                <a:ea typeface="맑은 고딕" panose="020B0503020000020004" pitchFamily="50" charset="-127"/>
                <a:cs typeface="Arial" panose="020B0604020202020204" pitchFamily="34" charset="0"/>
              </a:rPr>
              <a:t>◆ </a:t>
            </a:r>
            <a:r>
              <a:rPr lang="en-US" altLang="ja-JP" b="1" dirty="0">
                <a:latin typeface="Arial" panose="020B0604020202020204" pitchFamily="34" charset="0"/>
                <a:ea typeface="맑은 고딕" panose="020B0503020000020004" pitchFamily="50" charset="-127"/>
                <a:cs typeface="Arial" panose="020B0604020202020204" pitchFamily="34" charset="0"/>
              </a:rPr>
              <a:t>Astronomical Constraints</a:t>
            </a:r>
            <a:endParaRPr lang="ko-KR" altLang="en-US"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EDCC239-3C6C-FACA-8116-CB4DA95AC79C}"/>
              </a:ext>
            </a:extLst>
          </p:cNvPr>
          <p:cNvSpPr txBox="1"/>
          <p:nvPr/>
        </p:nvSpPr>
        <p:spPr>
          <a:xfrm>
            <a:off x="716437" y="5657081"/>
            <a:ext cx="8147098" cy="861774"/>
          </a:xfrm>
          <a:prstGeom prst="rect">
            <a:avLst/>
          </a:prstGeom>
          <a:noFill/>
        </p:spPr>
        <p:txBody>
          <a:bodyPr wrap="square" rtlCol="0">
            <a:spAutoFit/>
          </a:bodyPr>
          <a:lstStyle/>
          <a:p>
            <a:r>
              <a:rPr lang="en-US" altLang="ko-KR" b="1" dirty="0">
                <a:latin typeface="Times" panose="02020603050405020304" pitchFamily="18" charset="0"/>
                <a:cs typeface="Times" panose="02020603050405020304" pitchFamily="18" charset="0"/>
              </a:rPr>
              <a:t>Observational constraints Reference: </a:t>
            </a:r>
          </a:p>
          <a:p>
            <a:r>
              <a:rPr lang="en-US" altLang="ko-KR" sz="1600" dirty="0">
                <a:latin typeface="Times" panose="02020603050405020304" pitchFamily="18" charset="0"/>
                <a:cs typeface="Times" panose="02020603050405020304" pitchFamily="18" charset="0"/>
              </a:rPr>
              <a:t>Cromartie, H. T. “Relativistic Shapiro delay measurements of an extremely massive millisecond pulsar”, Nat. Astron. (2019) </a:t>
            </a:r>
            <a:endParaRPr lang="ko-KR" altLang="en-US" sz="1600" dirty="0">
              <a:latin typeface="Times" panose="02020603050405020304" pitchFamily="18" charset="0"/>
              <a:cs typeface="Times" panose="02020603050405020304" pitchFamily="18" charset="0"/>
            </a:endParaRPr>
          </a:p>
        </p:txBody>
      </p:sp>
      <p:pic>
        <p:nvPicPr>
          <p:cNvPr id="7" name="그림 6" descr="텍스트, 스크린샷, 라인, 도표이(가) 표시된 사진&#10;&#10;AI가 생성한 콘텐츠는 부정확할 수 있습니다.">
            <a:extLst>
              <a:ext uri="{FF2B5EF4-FFF2-40B4-BE49-F238E27FC236}">
                <a16:creationId xmlns:a16="http://schemas.microsoft.com/office/drawing/2014/main" id="{7166A40C-72A0-2B80-36C7-0A144834BF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549" y="1296014"/>
            <a:ext cx="6257856" cy="4469897"/>
          </a:xfrm>
          <a:prstGeom prst="rect">
            <a:avLst/>
          </a:prstGeom>
        </p:spPr>
      </p:pic>
      <p:sp>
        <p:nvSpPr>
          <p:cNvPr id="11" name="TextBox 10">
            <a:extLst>
              <a:ext uri="{FF2B5EF4-FFF2-40B4-BE49-F238E27FC236}">
                <a16:creationId xmlns:a16="http://schemas.microsoft.com/office/drawing/2014/main" id="{F03A4E38-D331-0097-CDED-CBCC4EB7505F}"/>
              </a:ext>
            </a:extLst>
          </p:cNvPr>
          <p:cNvSpPr txBox="1"/>
          <p:nvPr/>
        </p:nvSpPr>
        <p:spPr>
          <a:xfrm>
            <a:off x="6298418" y="1754819"/>
            <a:ext cx="2723033" cy="1200329"/>
          </a:xfrm>
          <a:prstGeom prst="rect">
            <a:avLst/>
          </a:prstGeom>
          <a:noFill/>
          <a:ln w="38100">
            <a:solidFill>
              <a:srgbClr val="FF0000"/>
            </a:solidFill>
            <a:prstDash val="dash"/>
          </a:ln>
        </p:spPr>
        <p:txBody>
          <a:bodyPr wrap="square" rtlCol="0">
            <a:spAutoFit/>
          </a:bodyPr>
          <a:lstStyle/>
          <a:p>
            <a:r>
              <a:rPr lang="en-US" altLang="ko-KR" dirty="0">
                <a:latin typeface="Arial" panose="020B0604020202020204" pitchFamily="34" charset="0"/>
                <a:cs typeface="Arial" panose="020B0604020202020204" pitchFamily="34" charset="0"/>
              </a:rPr>
              <a:t> It can be seen that the maximum mass of the astrophysical M-R curve has increased.</a:t>
            </a:r>
          </a:p>
        </p:txBody>
      </p:sp>
      <p:sp>
        <p:nvSpPr>
          <p:cNvPr id="18" name="TextBox 17">
            <a:extLst>
              <a:ext uri="{FF2B5EF4-FFF2-40B4-BE49-F238E27FC236}">
                <a16:creationId xmlns:a16="http://schemas.microsoft.com/office/drawing/2014/main" id="{D41BEDEE-E1F9-AE3F-13FB-BFD7B74F4958}"/>
              </a:ext>
            </a:extLst>
          </p:cNvPr>
          <p:cNvSpPr txBox="1"/>
          <p:nvPr/>
        </p:nvSpPr>
        <p:spPr>
          <a:xfrm>
            <a:off x="6307548" y="3214914"/>
            <a:ext cx="2713903" cy="1477328"/>
          </a:xfrm>
          <a:prstGeom prst="rect">
            <a:avLst/>
          </a:prstGeom>
          <a:noFill/>
          <a:ln w="38100">
            <a:solidFill>
              <a:srgbClr val="FF0000"/>
            </a:solidFill>
            <a:prstDash val="dash"/>
          </a:ln>
        </p:spPr>
        <p:txBody>
          <a:bodyPr wrap="square">
            <a:spAutoFit/>
          </a:bodyPr>
          <a:lstStyle/>
          <a:p>
            <a:r>
              <a:rPr lang="en-US" altLang="ko-KR" dirty="0">
                <a:latin typeface="Arial" panose="020B0604020202020204" pitchFamily="34" charset="0"/>
                <a:cs typeface="Arial" panose="020B0604020202020204" pitchFamily="34" charset="0"/>
              </a:rPr>
              <a:t> In particular, the SLy4 parameter, which previously did not satisfy the constraints, now meets them.</a:t>
            </a:r>
            <a:endParaRPr lang="ko-KR"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38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328967-3928-9FC6-1581-1BE9F058B365}"/>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982D272F-163E-BBC5-DE98-EABB44305873}"/>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E6737D0B-5E2B-9AF0-00F1-EBA0661797B9}"/>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F1B3D9BF-12BA-22E5-2CDA-F69B3C1B2FCC}"/>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ACB23BEB-4118-D1B3-4CF8-4C5D162A8A41}"/>
              </a:ext>
            </a:extLst>
          </p:cNvPr>
          <p:cNvSpPr txBox="1"/>
          <p:nvPr/>
        </p:nvSpPr>
        <p:spPr>
          <a:xfrm>
            <a:off x="8789033" y="6336269"/>
            <a:ext cx="478791"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23</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E91F58CF-74D0-ACFC-6C19-6D0D6A53D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22F56F57-268E-8772-56EF-FB0300BC142E}"/>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14379E6F-8FB5-FE34-987D-1DF9BF292E9D}"/>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5C626D99-5BE3-C36D-3ECA-3C704BC22DA0}"/>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9A561F41-EB76-FE91-70B7-7F5ECCFCE7FE}"/>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FDD3A7DA-F3F6-3115-B865-6C685FCCDEFC}"/>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6869BAD0-EFF4-E6D7-5ED0-593B7E55B368}"/>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7DE57669-ABA2-B80B-3A7D-FA1188FB59C8}"/>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27085FFB-5E9D-1385-FB54-C305F32AF80F}"/>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FD3C3663-AA44-9C9D-AFCD-D02C4F786E7E}"/>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0B94AF03-B4DA-F413-7B0B-64BFFCA785BB}"/>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4F21928E-7EEE-68AA-A565-D5425D0B32D6}"/>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24125894-EE28-0890-AF1A-27A6A646AD8E}"/>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F5B10443-1EB3-ABEB-08E6-475AE31015E8}"/>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ED747A00-1F01-8694-8942-38EE33C41579}"/>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05593F6C-5FB2-9228-43BB-73BBB1ABE0AD}"/>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B4C10149-5B5E-1ACE-F749-A205FB1922F0}"/>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0A1A7D61-12B9-5A9A-3A4E-508080350077}"/>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AFDA5DAC-3E4B-73C7-F45B-F8840CB1A303}"/>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C2A6582B-E2A1-90D5-1313-9F260778B314}"/>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F4AF48E9-1D52-58F3-92C0-56331A0BA559}"/>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145810AE-63F8-9254-2362-B4E61207054E}"/>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61F27A71-9631-E682-A9FF-C694C0406010}"/>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A45DAC5A-7F92-1961-328F-291C09116A9A}"/>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44C109B1-71CA-4463-54CC-FB1E8A55042A}"/>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CD060C37-74DB-192E-F353-055B9FCEBFA7}"/>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36D7508A-0E6C-C631-874D-7E68F3086224}"/>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C464263B-4F27-7AC4-8199-5B1604973B83}"/>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938333C9-78B6-7E39-0FD3-2BD691336F7C}"/>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591A6D71-57FA-80F8-9807-D2A9B3D307AE}"/>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AAF2A95C-95A5-8269-2AC1-62DDF39A22F6}"/>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99E6FAE8-2B05-62FD-8EAC-4D11B2308C3A}"/>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3093EC55-77A8-EEA4-6A29-5541FAA178A7}"/>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2A124173-DD71-6F89-41D9-4D1929A732A9}"/>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A33C358C-274E-05E1-0096-280859988ABD}"/>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C73F124F-F9B4-064B-4809-67A2D846E724}"/>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B202F77F-F0B2-9B2E-9F2C-19767A2D80AE}"/>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D48282DF-94EB-1610-18AB-651186F6D7ED}"/>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A807D601-5DA4-7356-06B1-3BFA305C8911}"/>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9A9E2A33-45AD-633B-0917-56C588B7F74D}"/>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A9A15AD6-1D12-4C0D-6B42-854317060423}"/>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E9B21DFE-5111-A196-3754-304C8D7F17F8}"/>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5CD234DF-F422-8376-AD1E-0E124FD09170}"/>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0102FA8C-ED9A-43FA-8764-DC74E9554511}"/>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7890F3BA-7B89-107F-0D96-D02476337982}"/>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C360D37F-BC1F-92FF-6950-9B64E0289E98}"/>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970E21B7-F731-7406-E7FF-39CE78B4823F}"/>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E59B9468-C150-9D20-2CA4-62F597483D53}"/>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04376096-FAB8-CCB6-167B-DC9F5C2CDFAE}"/>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BC143DC7-942D-CA47-2740-A0DF8C650637}"/>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ED687DD3-23DC-2DBB-3073-79AF7B79184E}"/>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06A9065F-302A-58AE-D01B-6BC6C8513FE5}"/>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1647BB20-3555-4B5E-11AD-077368E5A3CD}"/>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9E680C9A-8468-758F-B9DA-F52CB235E141}"/>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5936B25B-CF17-64F0-2A06-67DA23B9414C}"/>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1F9F6FA8-05E1-9D79-ECA0-B78F94DF5C88}"/>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CB70FC89-0F18-7C13-4B98-C4D884C76D0E}"/>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EF4C577F-D4A1-5B3B-F548-B227F3D8F781}"/>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90DD279C-2951-D0FF-8B32-C2FDCFE51115}"/>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5" name="TextBox 4">
            <a:extLst>
              <a:ext uri="{FF2B5EF4-FFF2-40B4-BE49-F238E27FC236}">
                <a16:creationId xmlns:a16="http://schemas.microsoft.com/office/drawing/2014/main" id="{7927AD21-2C3B-05C3-8F46-A969391CF55C}"/>
              </a:ext>
            </a:extLst>
          </p:cNvPr>
          <p:cNvSpPr txBox="1"/>
          <p:nvPr/>
        </p:nvSpPr>
        <p:spPr>
          <a:xfrm>
            <a:off x="41918" y="79007"/>
            <a:ext cx="2361022" cy="461665"/>
          </a:xfrm>
          <a:prstGeom prst="rect">
            <a:avLst/>
          </a:prstGeom>
          <a:noFill/>
        </p:spPr>
        <p:txBody>
          <a:bodyPr wrap="square" rtlCol="0">
            <a:spAutoFit/>
          </a:bodyPr>
          <a:lstStyle/>
          <a:p>
            <a:r>
              <a:rPr lang="en-US" altLang="ko-KR" sz="2400" b="1" dirty="0">
                <a:solidFill>
                  <a:schemeClr val="bg1"/>
                </a:solidFill>
                <a:latin typeface="Arial" panose="020B0604020202020204" pitchFamily="34" charset="0"/>
                <a:cs typeface="Arial" panose="020B0604020202020204" pitchFamily="34" charset="0"/>
              </a:rPr>
              <a:t>Contents</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93DBF05-BCF0-1ECA-A26E-3D894D1154F0}"/>
              </a:ext>
            </a:extLst>
          </p:cNvPr>
          <p:cNvSpPr txBox="1"/>
          <p:nvPr/>
        </p:nvSpPr>
        <p:spPr>
          <a:xfrm>
            <a:off x="1295574" y="1505762"/>
            <a:ext cx="7054342" cy="4247317"/>
          </a:xfrm>
          <a:prstGeom prst="rect">
            <a:avLst/>
          </a:prstGeom>
          <a:noFill/>
        </p:spPr>
        <p:txBody>
          <a:bodyPr wrap="square" rtlCol="0">
            <a:spAutoFit/>
          </a:bodyPr>
          <a:lstStyle/>
          <a:p>
            <a:r>
              <a:rPr lang="en-US" altLang="ko-KR" b="1" dirty="0">
                <a:solidFill>
                  <a:schemeClr val="bg2">
                    <a:lumMod val="90000"/>
                  </a:schemeClr>
                </a:solidFill>
                <a:latin typeface="Arial" panose="020B0604020202020204" pitchFamily="34" charset="0"/>
                <a:cs typeface="Arial" panose="020B0604020202020204" pitchFamily="34" charset="0"/>
              </a:rPr>
              <a:t>Ⅰ. </a:t>
            </a:r>
            <a:r>
              <a:rPr lang="en-US" altLang="ja-JP" b="1" dirty="0">
                <a:solidFill>
                  <a:schemeClr val="bg2">
                    <a:lumMod val="90000"/>
                  </a:schemeClr>
                </a:solidFill>
                <a:latin typeface="Arial" panose="020B0604020202020204" pitchFamily="34" charset="0"/>
                <a:cs typeface="Arial" panose="020B0604020202020204" pitchFamily="34" charset="0"/>
              </a:rPr>
              <a:t>Introduction</a:t>
            </a:r>
            <a:endParaRPr lang="en-US" altLang="ko-KR" b="1" dirty="0">
              <a:solidFill>
                <a:schemeClr val="bg2">
                  <a:lumMod val="90000"/>
                </a:schemeClr>
              </a:solidFill>
              <a:latin typeface="Arial" panose="020B0604020202020204" pitchFamily="34" charset="0"/>
              <a:cs typeface="Arial" panose="020B0604020202020204" pitchFamily="34" charset="0"/>
            </a:endParaRPr>
          </a:p>
          <a:p>
            <a:endParaRPr lang="en-US" altLang="ko-KR" dirty="0">
              <a:latin typeface="Arial" panose="020B0604020202020204" pitchFamily="34" charset="0"/>
              <a:cs typeface="Arial" panose="020B0604020202020204" pitchFamily="34" charset="0"/>
            </a:endParaRPr>
          </a:p>
          <a:p>
            <a:r>
              <a:rPr lang="en-US" altLang="ko-KR" b="1" dirty="0">
                <a:solidFill>
                  <a:schemeClr val="bg2">
                    <a:lumMod val="90000"/>
                  </a:schemeClr>
                </a:solidFill>
                <a:latin typeface="Arial" panose="020B0604020202020204" pitchFamily="34" charset="0"/>
                <a:cs typeface="Arial" panose="020B0604020202020204" pitchFamily="34" charset="0"/>
              </a:rPr>
              <a:t>Ⅱ. Equation</a:t>
            </a:r>
            <a:r>
              <a:rPr lang="ja-JP" altLang="en-US" b="1" dirty="0">
                <a:solidFill>
                  <a:schemeClr val="bg2">
                    <a:lumMod val="90000"/>
                  </a:schemeClr>
                </a:solidFill>
                <a:latin typeface="Arial" panose="020B0604020202020204" pitchFamily="34" charset="0"/>
                <a:cs typeface="Arial" panose="020B0604020202020204" pitchFamily="34" charset="0"/>
              </a:rPr>
              <a:t> </a:t>
            </a:r>
            <a:r>
              <a:rPr lang="en-US" altLang="ja-JP" b="1" dirty="0">
                <a:solidFill>
                  <a:schemeClr val="bg2">
                    <a:lumMod val="90000"/>
                  </a:schemeClr>
                </a:solidFill>
                <a:latin typeface="Arial" panose="020B0604020202020204" pitchFamily="34" charset="0"/>
                <a:cs typeface="Arial" panose="020B0604020202020204" pitchFamily="34" charset="0"/>
              </a:rPr>
              <a:t>of States</a:t>
            </a:r>
          </a:p>
          <a:p>
            <a:endParaRPr lang="en-US" altLang="ko-KR" dirty="0">
              <a:latin typeface="Arial" panose="020B0604020202020204" pitchFamily="34" charset="0"/>
              <a:cs typeface="Arial" panose="020B0604020202020204" pitchFamily="34" charset="0"/>
            </a:endParaRPr>
          </a:p>
          <a:p>
            <a:r>
              <a:rPr lang="en-US" altLang="ko-KR" b="1" dirty="0">
                <a:solidFill>
                  <a:schemeClr val="bg2">
                    <a:lumMod val="90000"/>
                  </a:schemeClr>
                </a:solidFill>
                <a:latin typeface="Arial" panose="020B0604020202020204" pitchFamily="34" charset="0"/>
                <a:cs typeface="Arial" panose="020B0604020202020204" pitchFamily="34" charset="0"/>
              </a:rPr>
              <a:t>Ⅲ. Models of Neutron Stars</a:t>
            </a:r>
          </a:p>
          <a:p>
            <a:r>
              <a:rPr lang="en-US" altLang="ko-KR" dirty="0">
                <a:solidFill>
                  <a:schemeClr val="bg2">
                    <a:lumMod val="90000"/>
                  </a:schemeClr>
                </a:solidFill>
                <a:latin typeface="Arial" panose="020B0604020202020204" pitchFamily="34" charset="0"/>
                <a:cs typeface="Arial" panose="020B0604020202020204" pitchFamily="34" charset="0"/>
              </a:rPr>
              <a:t>	- Lane-Emden Equation</a:t>
            </a:r>
          </a:p>
          <a:p>
            <a:r>
              <a:rPr lang="en-US" altLang="ko-KR" dirty="0">
                <a:solidFill>
                  <a:schemeClr val="bg2">
                    <a:lumMod val="90000"/>
                  </a:schemeClr>
                </a:solidFill>
                <a:latin typeface="Arial" panose="020B0604020202020204" pitchFamily="34" charset="0"/>
                <a:cs typeface="Arial" panose="020B0604020202020204" pitchFamily="34" charset="0"/>
              </a:rPr>
              <a:t>	- Tolman-Oppenheimer-Volkoff (TOV) Equation</a:t>
            </a:r>
          </a:p>
          <a:p>
            <a:r>
              <a:rPr lang="en-US" altLang="ko-KR" dirty="0">
                <a:solidFill>
                  <a:schemeClr val="bg2">
                    <a:lumMod val="90000"/>
                  </a:schemeClr>
                </a:solidFill>
                <a:latin typeface="Arial" panose="020B0604020202020204" pitchFamily="34" charset="0"/>
                <a:cs typeface="Arial" panose="020B0604020202020204" pitchFamily="34" charset="0"/>
              </a:rPr>
              <a:t>	- Hachisu Self Consistent Field (HSCF) Method</a:t>
            </a:r>
          </a:p>
          <a:p>
            <a:r>
              <a:rPr lang="en-US" altLang="ko-KR" dirty="0">
                <a:solidFill>
                  <a:schemeClr val="bg2">
                    <a:lumMod val="90000"/>
                  </a:schemeClr>
                </a:solidFill>
                <a:latin typeface="Arial" panose="020B0604020202020204" pitchFamily="34" charset="0"/>
                <a:cs typeface="Arial" panose="020B0604020202020204" pitchFamily="34" charset="0"/>
              </a:rPr>
              <a:t>	- Komatsu-</a:t>
            </a:r>
            <a:r>
              <a:rPr lang="en-US" altLang="ko-KR" dirty="0" err="1">
                <a:solidFill>
                  <a:schemeClr val="bg2">
                    <a:lumMod val="90000"/>
                  </a:schemeClr>
                </a:solidFill>
                <a:latin typeface="Arial" panose="020B0604020202020204" pitchFamily="34" charset="0"/>
                <a:cs typeface="Arial" panose="020B0604020202020204" pitchFamily="34" charset="0"/>
              </a:rPr>
              <a:t>Eriguchi</a:t>
            </a:r>
            <a:r>
              <a:rPr lang="en-US" altLang="ko-KR" dirty="0">
                <a:solidFill>
                  <a:schemeClr val="bg2">
                    <a:lumMod val="90000"/>
                  </a:schemeClr>
                </a:solidFill>
                <a:latin typeface="Arial" panose="020B0604020202020204" pitchFamily="34" charset="0"/>
                <a:cs typeface="Arial" panose="020B0604020202020204" pitchFamily="34" charset="0"/>
              </a:rPr>
              <a:t>-Hachisu (KEH) Method</a:t>
            </a:r>
            <a:endParaRPr lang="en-US" altLang="ko-KR" sz="1400" dirty="0">
              <a:solidFill>
                <a:schemeClr val="bg2">
                  <a:lumMod val="90000"/>
                </a:schemeClr>
              </a:solidFill>
              <a:latin typeface="Arial" panose="020B0604020202020204" pitchFamily="34" charset="0"/>
              <a:cs typeface="Arial" panose="020B0604020202020204" pitchFamily="34" charset="0"/>
            </a:endParaRPr>
          </a:p>
          <a:p>
            <a:endParaRPr lang="en-US" altLang="ko-KR" dirty="0">
              <a:solidFill>
                <a:schemeClr val="bg2">
                  <a:lumMod val="90000"/>
                </a:schemeClr>
              </a:solidFill>
              <a:latin typeface="Arial" panose="020B0604020202020204" pitchFamily="34" charset="0"/>
              <a:cs typeface="Arial" panose="020B0604020202020204" pitchFamily="34" charset="0"/>
            </a:endParaRPr>
          </a:p>
          <a:p>
            <a:r>
              <a:rPr lang="en-US" altLang="ko-KR" b="1" dirty="0">
                <a:solidFill>
                  <a:schemeClr val="bg2">
                    <a:lumMod val="90000"/>
                  </a:schemeClr>
                </a:solidFill>
                <a:latin typeface="Arial" panose="020B0604020202020204" pitchFamily="34" charset="0"/>
                <a:cs typeface="Arial" panose="020B0604020202020204" pitchFamily="34" charset="0"/>
              </a:rPr>
              <a:t>Ⅳ. Results</a:t>
            </a:r>
          </a:p>
          <a:p>
            <a:r>
              <a:rPr lang="en-US" altLang="ko-KR" dirty="0">
                <a:solidFill>
                  <a:schemeClr val="bg2">
                    <a:lumMod val="90000"/>
                  </a:schemeClr>
                </a:solidFill>
                <a:latin typeface="Arial" panose="020B0604020202020204" pitchFamily="34" charset="0"/>
                <a:cs typeface="Arial" panose="020B0604020202020204" pitchFamily="34" charset="0"/>
              </a:rPr>
              <a:t>	- </a:t>
            </a:r>
            <a:r>
              <a:rPr lang="en-US" altLang="ja-JP" dirty="0">
                <a:solidFill>
                  <a:schemeClr val="bg2">
                    <a:lumMod val="90000"/>
                  </a:schemeClr>
                </a:solidFill>
                <a:latin typeface="Arial" panose="020B0604020202020204" pitchFamily="34" charset="0"/>
                <a:cs typeface="Arial" panose="020B0604020202020204" pitchFamily="34" charset="0"/>
              </a:rPr>
              <a:t>Rotation Effects of Neutron Stars</a:t>
            </a:r>
            <a:endParaRPr lang="en-US" altLang="ko-KR" sz="1400" dirty="0">
              <a:solidFill>
                <a:schemeClr val="bg2">
                  <a:lumMod val="90000"/>
                </a:schemeClr>
              </a:solidFill>
              <a:latin typeface="Arial" panose="020B0604020202020204" pitchFamily="34" charset="0"/>
              <a:cs typeface="Arial" panose="020B0604020202020204" pitchFamily="34" charset="0"/>
            </a:endParaRPr>
          </a:p>
          <a:p>
            <a:r>
              <a:rPr lang="en-US" altLang="ko-KR" b="1" dirty="0">
                <a:solidFill>
                  <a:schemeClr val="bg2">
                    <a:lumMod val="90000"/>
                  </a:schemeClr>
                </a:solidFill>
                <a:latin typeface="Arial" panose="020B0604020202020204" pitchFamily="34" charset="0"/>
                <a:cs typeface="Arial" panose="020B0604020202020204" pitchFamily="34" charset="0"/>
              </a:rPr>
              <a:t>	</a:t>
            </a:r>
            <a:r>
              <a:rPr lang="en-US" altLang="ko-KR" dirty="0">
                <a:solidFill>
                  <a:schemeClr val="bg2">
                    <a:lumMod val="90000"/>
                  </a:schemeClr>
                </a:solidFill>
                <a:latin typeface="Arial" panose="020B0604020202020204" pitchFamily="34" charset="0"/>
                <a:cs typeface="Arial" panose="020B0604020202020204" pitchFamily="34" charset="0"/>
              </a:rPr>
              <a:t>- Astronomical Constraints</a:t>
            </a:r>
            <a:endParaRPr lang="en-US" altLang="ja-JP" dirty="0">
              <a:solidFill>
                <a:schemeClr val="bg2">
                  <a:lumMod val="90000"/>
                </a:schemeClr>
              </a:solidFill>
              <a:latin typeface="Arial" panose="020B0604020202020204" pitchFamily="34" charset="0"/>
              <a:cs typeface="Arial" panose="020B0604020202020204" pitchFamily="34" charset="0"/>
            </a:endParaRPr>
          </a:p>
          <a:p>
            <a:endParaRPr lang="en-US" altLang="ko-KR" b="1" dirty="0">
              <a:solidFill>
                <a:schemeClr val="bg2">
                  <a:lumMod val="90000"/>
                </a:schemeClr>
              </a:solidFill>
              <a:latin typeface="Arial" panose="020B0604020202020204" pitchFamily="34" charset="0"/>
              <a:cs typeface="Arial" panose="020B0604020202020204" pitchFamily="34" charset="0"/>
            </a:endParaRPr>
          </a:p>
          <a:p>
            <a:r>
              <a:rPr lang="en-US" altLang="ko-KR" b="1" dirty="0">
                <a:latin typeface="Arial" panose="020B0604020202020204" pitchFamily="34" charset="0"/>
                <a:cs typeface="Arial" panose="020B0604020202020204" pitchFamily="34" charset="0"/>
              </a:rPr>
              <a:t>Ⅴ. Summary</a:t>
            </a:r>
          </a:p>
        </p:txBody>
      </p:sp>
    </p:spTree>
    <p:extLst>
      <p:ext uri="{BB962C8B-B14F-4D97-AF65-F5344CB8AC3E}">
        <p14:creationId xmlns:p14="http://schemas.microsoft.com/office/powerpoint/2010/main" val="277853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C8C2FD-0DAD-38CD-F62F-BA97B8EA4ACD}"/>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A39148F4-DC21-2791-46C6-3DD41619F358}"/>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4736A543-1855-8C1C-8277-11E942B8AEDB}"/>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305FC17B-16C9-A555-36BB-80E0DD23B6B9}"/>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2C3DEACA-434F-CA49-04C8-54FAD356087A}"/>
              </a:ext>
            </a:extLst>
          </p:cNvPr>
          <p:cNvSpPr txBox="1"/>
          <p:nvPr/>
        </p:nvSpPr>
        <p:spPr>
          <a:xfrm>
            <a:off x="8789034" y="6336269"/>
            <a:ext cx="556124"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24</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AAC6B3EB-D4AB-3A6A-1903-8434120AB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B48701C3-B269-4AE7-2945-98F41683D319}"/>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422E48EA-DBE7-A618-1E6F-59C64DBBA5A0}"/>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4CC3D64E-0774-5CFE-72B0-5C02E3A21EA2}"/>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B9492AE1-023A-312A-7C14-6653A6E6AE91}"/>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BA2CA3CA-727C-F0A8-D802-8592A4B11E39}"/>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9E6002F9-9431-ACDE-2D49-CA2650DFCA39}"/>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D4FE9D56-BB9E-1B63-3EB5-E7C0AAE6FD2F}"/>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C2E2BA5F-258B-54C9-F1DD-EDF93191EEC3}"/>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758D4E81-973F-1104-9C63-F7E94A086EDB}"/>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6BAB9CB2-F6B5-D791-0771-376A46CAB056}"/>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1AC4EE42-D610-7090-006B-ABC48D2C18A0}"/>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480D9F10-733D-8AAE-9BD9-A7513391B2D1}"/>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AFF03EF1-60C4-A338-F9A6-6001397EDB69}"/>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0B5A2185-F20F-D948-A7B3-AE28D6FFA3CF}"/>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DE1D17D3-2B24-8A71-776E-2B3507839DE2}"/>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067EFDBB-0F07-16EB-F4E8-F0B1B3830206}"/>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549FCEB2-E9D6-252E-A150-570B27AC4406}"/>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4957B6D1-87AC-80AC-107D-BA5AA259B18D}"/>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45AFD8BB-DE29-6C72-A4B4-23B94A249E59}"/>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2B0D29C2-89AE-1A74-3C36-5E3DB3FA2B94}"/>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12969D88-B54C-995C-C02F-8F20FC751DEF}"/>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CCA9F098-E6AB-E585-A6F6-A7EEAC863DE8}"/>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611CA124-AC22-A491-8324-6ED573861CCC}"/>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A18FD953-5EB1-B8AF-BF04-11EDCC92E852}"/>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97A542F8-F119-27FF-1BF3-1532B4FB770B}"/>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819F0D70-6B35-4C95-35EC-CCEFE8EA468A}"/>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DBC85796-5DCF-B50A-C532-E98F7437BF00}"/>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F4F07301-E2AD-0533-E45A-6BAE2C2E0753}"/>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2B65484E-1DCB-1A6D-62E9-ED0061AF69F4}"/>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6C175F19-17EF-C7ED-9098-4EFA12475041}"/>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2C7349FF-73B3-4996-CE50-A78423C717AC}"/>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650527B2-0367-B3BD-B8EB-9F41BA6D0B7E}"/>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3BB51BF8-B6CD-7B29-4AEA-81FED80ECD5A}"/>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D4E3298D-7950-A1A5-5C57-68A2C95404FC}"/>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89C6EBB2-934D-FE7A-4283-CC13DC7A9BD3}"/>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D8EF1E78-117F-B268-88E0-8E4A1F4C9B12}"/>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F9CA1D6B-452E-09D1-2148-65FAC10FEACB}"/>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8BC27ECC-3A85-7949-EACC-7BC4F7C07B18}"/>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F9B0352F-A8DC-34A3-5942-540182808051}"/>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973D6440-0A7B-9117-E66A-30425902D377}"/>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46108FEE-D9DE-6A7E-CC09-160035E9DEFD}"/>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617C3F04-174A-6817-A1DD-A36FC180666D}"/>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08DB6B4E-611C-2A58-5E9B-107438BD485E}"/>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047E4327-CF3E-B8CD-5877-48FE734FAAEF}"/>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D383FBBD-2AB8-AC3D-EC4F-AA7F173F6985}"/>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F9AB41FF-6052-070D-3B3E-6401B5DBA692}"/>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07BE19D5-1C92-6267-2838-DA8F67600890}"/>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21529036-6CC4-7818-0CD2-DFEBEDB1ED17}"/>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51680266-A254-A5EE-4D05-D586C74A1A39}"/>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F9D76C23-18A5-8CCF-D712-F94FC806B78A}"/>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D9733F53-4CA6-6DED-A6D6-8FB10F4D3623}"/>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6D5AD5F8-85D1-B27D-C578-7075C466BCC4}"/>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19A2EFC8-BCC3-CC6B-DF0C-69B01E44F6B1}"/>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A8A3D5B1-99EA-C8D3-CA87-0D3E0AF3A22D}"/>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1375B076-76EE-96B7-B3A6-6A7DE3D4BD95}"/>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9C09C113-0DA4-6B7C-A4D4-3A10903DEEDC}"/>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52F59568-6E76-EF71-D0CD-7B4F4B525D82}"/>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5303AAE9-AD90-5DD4-DC12-721F95B6AFEF}"/>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3" name="TextBox 2">
            <a:extLst>
              <a:ext uri="{FF2B5EF4-FFF2-40B4-BE49-F238E27FC236}">
                <a16:creationId xmlns:a16="http://schemas.microsoft.com/office/drawing/2014/main" id="{BE9FA3EC-C065-0C8D-10F7-C3C9B6A849E0}"/>
              </a:ext>
            </a:extLst>
          </p:cNvPr>
          <p:cNvSpPr txBox="1"/>
          <p:nvPr/>
        </p:nvSpPr>
        <p:spPr>
          <a:xfrm>
            <a:off x="358415" y="794680"/>
            <a:ext cx="3272292" cy="369332"/>
          </a:xfrm>
          <a:prstGeom prst="rect">
            <a:avLst/>
          </a:prstGeom>
          <a:noFill/>
        </p:spPr>
        <p:txBody>
          <a:bodyPr wrap="square" rtlCol="0">
            <a:spAutoFit/>
          </a:bodyPr>
          <a:lstStyle/>
          <a:p>
            <a:r>
              <a:rPr lang="en-US" altLang="ko-KR" b="1" dirty="0">
                <a:latin typeface="맑은 고딕" panose="020B0503020000020004" pitchFamily="50" charset="-127"/>
                <a:ea typeface="맑은 고딕" panose="020B0503020000020004" pitchFamily="50" charset="-127"/>
                <a:cs typeface="Arial" panose="020B0604020202020204" pitchFamily="34" charset="0"/>
              </a:rPr>
              <a:t>◆ </a:t>
            </a:r>
            <a:r>
              <a:rPr lang="en-US" altLang="ko-KR" b="1" dirty="0">
                <a:latin typeface="Arial" panose="020B0604020202020204" pitchFamily="34" charset="0"/>
                <a:ea typeface="맑은 고딕" panose="020B0503020000020004" pitchFamily="50" charset="-127"/>
                <a:cs typeface="Arial" panose="020B0604020202020204" pitchFamily="34" charset="0"/>
              </a:rPr>
              <a:t>Summary</a:t>
            </a:r>
            <a:endParaRPr lang="ko-KR" altLang="en-US"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5286AF7-4DA2-EDEC-7B81-AB7317132EC4}"/>
              </a:ext>
            </a:extLst>
          </p:cNvPr>
          <p:cNvSpPr txBox="1"/>
          <p:nvPr/>
        </p:nvSpPr>
        <p:spPr>
          <a:xfrm>
            <a:off x="41918" y="79007"/>
            <a:ext cx="4187926"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Summary</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21" name="화살표: 아래쪽 20">
            <a:extLst>
              <a:ext uri="{FF2B5EF4-FFF2-40B4-BE49-F238E27FC236}">
                <a16:creationId xmlns:a16="http://schemas.microsoft.com/office/drawing/2014/main" id="{87C37EF7-8C11-16E4-BB57-C7D7099A85E4}"/>
              </a:ext>
            </a:extLst>
          </p:cNvPr>
          <p:cNvSpPr/>
          <p:nvPr/>
        </p:nvSpPr>
        <p:spPr>
          <a:xfrm>
            <a:off x="4392300" y="1824803"/>
            <a:ext cx="512956" cy="400110"/>
          </a:xfrm>
          <a:prstGeom prst="downArrow">
            <a:avLst/>
          </a:prstGeom>
          <a:solidFill>
            <a:schemeClr val="tx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24" name="화살표: 아래쪽 23">
            <a:extLst>
              <a:ext uri="{FF2B5EF4-FFF2-40B4-BE49-F238E27FC236}">
                <a16:creationId xmlns:a16="http://schemas.microsoft.com/office/drawing/2014/main" id="{7BF8B781-B3C2-0984-1995-507BD79BFBBA}"/>
              </a:ext>
            </a:extLst>
          </p:cNvPr>
          <p:cNvSpPr/>
          <p:nvPr/>
        </p:nvSpPr>
        <p:spPr>
          <a:xfrm>
            <a:off x="4398413" y="2900825"/>
            <a:ext cx="512956" cy="400110"/>
          </a:xfrm>
          <a:prstGeom prst="downArrow">
            <a:avLst/>
          </a:prstGeom>
          <a:solidFill>
            <a:schemeClr val="tx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2EF91DD-7080-8475-5FB1-01B0EBEC8EFE}"/>
              </a:ext>
            </a:extLst>
          </p:cNvPr>
          <p:cNvSpPr txBox="1"/>
          <p:nvPr/>
        </p:nvSpPr>
        <p:spPr>
          <a:xfrm>
            <a:off x="1138816" y="5174676"/>
            <a:ext cx="7072132" cy="646331"/>
          </a:xfrm>
          <a:prstGeom prst="rect">
            <a:avLst/>
          </a:prstGeom>
          <a:noFill/>
          <a:ln w="38100">
            <a:solidFill>
              <a:schemeClr val="tx1"/>
            </a:solidFill>
          </a:ln>
        </p:spPr>
        <p:txBody>
          <a:bodyPr wrap="square" rtlCol="0">
            <a:spAutoFit/>
          </a:bodyPr>
          <a:lstStyle/>
          <a:p>
            <a:r>
              <a:rPr lang="en-US" altLang="ja-JP" dirty="0">
                <a:solidFill>
                  <a:srgbClr val="0000FF"/>
                </a:solidFill>
                <a:latin typeface="Arial" panose="020B0604020202020204" pitchFamily="34" charset="0"/>
                <a:cs typeface="Arial" panose="020B0604020202020204" pitchFamily="34" charset="0"/>
              </a:rPr>
              <a:t>We have confirmed that the SLy4+BPS </a:t>
            </a:r>
            <a:r>
              <a:rPr lang="en-US" altLang="ja-JP" dirty="0" err="1">
                <a:solidFill>
                  <a:srgbClr val="0000FF"/>
                </a:solidFill>
                <a:latin typeface="Arial" panose="020B0604020202020204" pitchFamily="34" charset="0"/>
                <a:cs typeface="Arial" panose="020B0604020202020204" pitchFamily="34" charset="0"/>
              </a:rPr>
              <a:t>EoS</a:t>
            </a:r>
            <a:r>
              <a:rPr lang="en-US" altLang="ja-JP" dirty="0">
                <a:solidFill>
                  <a:srgbClr val="0000FF"/>
                </a:solidFill>
                <a:latin typeface="Arial" panose="020B0604020202020204" pitchFamily="34" charset="0"/>
                <a:cs typeface="Arial" panose="020B0604020202020204" pitchFamily="34" charset="0"/>
              </a:rPr>
              <a:t> can satisfy the constraints when the effects of rotation are taken into account</a:t>
            </a:r>
            <a:endParaRPr lang="ko-KR" altLang="en-US" dirty="0">
              <a:solidFill>
                <a:srgbClr val="0000FF"/>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EB17583-BCB0-81E9-6E17-106D2031DAB1}"/>
              </a:ext>
            </a:extLst>
          </p:cNvPr>
          <p:cNvSpPr txBox="1"/>
          <p:nvPr/>
        </p:nvSpPr>
        <p:spPr>
          <a:xfrm>
            <a:off x="1031938" y="4778528"/>
            <a:ext cx="2368395" cy="338554"/>
          </a:xfrm>
          <a:prstGeom prst="rect">
            <a:avLst/>
          </a:prstGeom>
          <a:noFill/>
        </p:spPr>
        <p:txBody>
          <a:bodyPr wrap="square" rtlCol="0">
            <a:spAutoFit/>
          </a:bodyPr>
          <a:lstStyle/>
          <a:p>
            <a:r>
              <a:rPr lang="en-US" altLang="ja-JP" sz="1600" b="1" dirty="0">
                <a:solidFill>
                  <a:srgbClr val="0000FF"/>
                </a:solidFill>
                <a:latin typeface="Arial" panose="020B0604020202020204" pitchFamily="34" charset="0"/>
                <a:cs typeface="Arial" panose="020B0604020202020204" pitchFamily="34" charset="0"/>
              </a:rPr>
              <a:t>Remarkable Results!</a:t>
            </a:r>
            <a:endParaRPr lang="ja-JP" altLang="en-US" sz="16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DE3EDB5-0E3F-5BAC-A983-C617BD912C6C}"/>
              </a:ext>
            </a:extLst>
          </p:cNvPr>
          <p:cNvSpPr txBox="1"/>
          <p:nvPr/>
        </p:nvSpPr>
        <p:spPr>
          <a:xfrm>
            <a:off x="963901" y="1327860"/>
            <a:ext cx="7764036" cy="369332"/>
          </a:xfrm>
          <a:prstGeom prst="rect">
            <a:avLst/>
          </a:prstGeom>
          <a:noFill/>
        </p:spPr>
        <p:txBody>
          <a:bodyPr wrap="square">
            <a:spAutoFit/>
          </a:bodyPr>
          <a:lstStyle/>
          <a:p>
            <a:r>
              <a:rPr lang="en-US" altLang="ja-JP" b="1" dirty="0">
                <a:latin typeface="Arial" panose="020B0604020202020204" pitchFamily="34" charset="0"/>
                <a:cs typeface="Arial" panose="020B0604020202020204" pitchFamily="34" charset="0"/>
              </a:rPr>
              <a:t>Neutron stars are rotating and some of that rotates very rapidly.</a:t>
            </a:r>
            <a:endParaRPr lang="ko-KR" altLang="en-US"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43989A1-D2D6-4D1F-5FDE-7221F014C3B0}"/>
              </a:ext>
            </a:extLst>
          </p:cNvPr>
          <p:cNvSpPr txBox="1"/>
          <p:nvPr/>
        </p:nvSpPr>
        <p:spPr>
          <a:xfrm>
            <a:off x="2209756" y="2313770"/>
            <a:ext cx="5115232" cy="369332"/>
          </a:xfrm>
          <a:prstGeom prst="rect">
            <a:avLst/>
          </a:prstGeom>
          <a:noFill/>
        </p:spPr>
        <p:txBody>
          <a:bodyPr wrap="square">
            <a:spAutoFit/>
          </a:bodyPr>
          <a:lstStyle/>
          <a:p>
            <a:r>
              <a:rPr lang="en-US" altLang="ja-JP" b="1" dirty="0">
                <a:latin typeface="Arial" panose="020B0604020202020204" pitchFamily="34" charset="0"/>
                <a:cs typeface="Arial" panose="020B0604020202020204" pitchFamily="34" charset="0"/>
              </a:rPr>
              <a:t>Rotating effects change mass-radius relation</a:t>
            </a:r>
            <a:endParaRPr lang="ko-KR" altLang="en-US" b="1" dirty="0">
              <a:latin typeface="Arial" panose="020B0604020202020204" pitchFamily="34" charset="0"/>
              <a:cs typeface="Arial" panose="020B0604020202020204" pitchFamily="34" charset="0"/>
            </a:endParaRPr>
          </a:p>
        </p:txBody>
      </p:sp>
      <p:sp>
        <p:nvSpPr>
          <p:cNvPr id="13" name="Rectangle 1">
            <a:extLst>
              <a:ext uri="{FF2B5EF4-FFF2-40B4-BE49-F238E27FC236}">
                <a16:creationId xmlns:a16="http://schemas.microsoft.com/office/drawing/2014/main" id="{4F23284B-7293-E4B9-5D58-744F58EAB111}"/>
              </a:ext>
            </a:extLst>
          </p:cNvPr>
          <p:cNvSpPr>
            <a:spLocks noChangeArrowheads="1"/>
          </p:cNvSpPr>
          <p:nvPr/>
        </p:nvSpPr>
        <p:spPr bwMode="auto">
          <a:xfrm>
            <a:off x="699037" y="3450225"/>
            <a:ext cx="808605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We have to consider rotating effects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when we do constrain works</a:t>
            </a:r>
            <a:endParaRPr kumimoji="0" lang="ko-KR" altLang="ko-KR"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5525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F45AA3-06E0-81E7-FFBB-86791AF828BB}"/>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68647132-1BF9-2A97-0202-589C10A5AEA6}"/>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3540E821-E81B-4424-419B-6103F5D6CDD8}"/>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B20F08C8-C21D-77A1-AEB4-B0B501C3375C}"/>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F8EE38B0-5611-C760-25CB-BD602CFBF22E}"/>
              </a:ext>
            </a:extLst>
          </p:cNvPr>
          <p:cNvSpPr txBox="1"/>
          <p:nvPr/>
        </p:nvSpPr>
        <p:spPr>
          <a:xfrm>
            <a:off x="8789033" y="6336269"/>
            <a:ext cx="476517"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25</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E9F621E3-246C-6CC7-7ABA-E96798D60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A1C71D34-C60F-4402-84B4-54C555E1DB83}"/>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349F7B19-2F58-F77D-B37C-E2DBDC338AF3}"/>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4579EFB6-055D-2F00-E857-890C5F174C5C}"/>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AC32618E-D9BA-0E0D-6858-264B39C86AB0}"/>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B250B255-A843-4D7D-D635-407E1CDCFCAA}"/>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AA01EA12-4C77-9EFB-042F-7DD0C02151E6}"/>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5FA5C4A9-3F1F-8543-0245-047AB78FE95F}"/>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1B7FB25A-F2FB-95FB-40D1-681CAD72718B}"/>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E1FDDF8A-1340-0192-B149-7B1B4C40773C}"/>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1DD8A20C-E8A1-CF57-EBAA-B6AEBEE3010B}"/>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665E9DBF-37E2-E711-6EF4-FA987B803B18}"/>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3F71EC2F-9C99-8F59-8D05-D4F1A92F7189}"/>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074A7A0D-CDA4-8517-9C85-56608991663C}"/>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1575522F-F98C-DB1B-9C5F-85DABC7CF895}"/>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E39E3004-5D7B-85A0-7C26-871AAAF8FAEB}"/>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1ACCD6F8-4049-88D6-80FA-C2699460F686}"/>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A88296AA-AD30-9A42-A5B1-25AE7CEF3179}"/>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2B1CCD1B-6A35-AB9F-877A-473C19E8F7AF}"/>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DEB39985-1D3E-DA7D-7B67-AD50454D8F79}"/>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9CDA09C6-F1C6-C981-00B9-78C569BA420B}"/>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256665A4-E282-1AB0-AC72-5BEC4BE1E65E}"/>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8BF611D5-0721-27E3-E110-6F70A729C27D}"/>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F0C52B7D-7875-4A96-BFFD-65D2A9F46EF1}"/>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97B49B78-7FD2-ECA6-D487-796E6619D39D}"/>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51D66939-4F30-5F3D-A8F7-7BD7F83CD129}"/>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3F7CC552-E1C9-DE1F-2CE7-B5465832D8B4}"/>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63062EBD-9557-1635-7E36-98E041FACF14}"/>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A9DB7742-679D-4E45-DAFF-82DD62661828}"/>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F0975538-B4FB-52EA-3979-20B060D1B572}"/>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225A5785-4192-BC86-3136-01280BA477A3}"/>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CF56DA2F-2F75-2DD7-48EE-9E3C3DA566B4}"/>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170F9547-F425-D6AE-0E84-D0FB75B8C2CD}"/>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F7DBDC88-179E-E06F-41FD-304462B248C5}"/>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356B8A66-5ED1-8F18-413C-C73E2713E8D2}"/>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451B7A43-E60A-D39B-0197-7A4AAA21EECE}"/>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80559FCB-D230-8936-BBFB-065F180F17A3}"/>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C0395D1D-67FD-4A0C-C7A6-FEE1F43298AC}"/>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2755E566-2C58-CE20-875C-C56A7CD6A42D}"/>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3C92839F-F3B7-88BE-B091-85654738032E}"/>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8E7DEA25-894B-3B1D-57CA-06FC7200267A}"/>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0573CEEF-209A-247A-3279-CBD3B8E34D38}"/>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DF47BA0F-6F9B-6DAC-DF78-72E7D7218DEB}"/>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EB4EF51C-0995-24AA-A109-E18E7446F5FE}"/>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8CD098B1-0E2F-3A86-49AB-1C2DAC21772E}"/>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3F598FE7-65AD-4F8A-C351-37270887656E}"/>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2DC4BB5C-8AE8-B0FE-BC39-38BAED7488F1}"/>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D1482807-1DDF-E678-A275-7B6B8DA028B8}"/>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C9FB70C7-9249-98A1-D45D-E7AAE36FA3B0}"/>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FD3DD1BE-590F-A650-0F3C-3813D44A9634}"/>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02028524-4740-B8FB-D556-95840ABF7DC0}"/>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25F0830B-B8F7-4061-2D5B-27E1353C41B4}"/>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24B44FA3-4303-F27A-402C-8906C0BE89D3}"/>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A976B834-F30A-B993-ADE5-4B9D8D5DDDB5}"/>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B000D44C-120C-A190-3E4D-A6C5979905C2}"/>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FE427AE6-D25C-9957-5A69-FDC544399494}"/>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7795B7A5-39BC-0B06-2CF1-0E8333A1EB9F}"/>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D8C8DC42-67CA-5328-2D53-9C5BAE133531}"/>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D3AA4534-04A7-69A1-E439-B2519F0A9C1C}"/>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5" name="TextBox 4">
            <a:extLst>
              <a:ext uri="{FF2B5EF4-FFF2-40B4-BE49-F238E27FC236}">
                <a16:creationId xmlns:a16="http://schemas.microsoft.com/office/drawing/2014/main" id="{3A993C92-51DC-0851-622E-6542824B61F4}"/>
              </a:ext>
            </a:extLst>
          </p:cNvPr>
          <p:cNvSpPr txBox="1"/>
          <p:nvPr/>
        </p:nvSpPr>
        <p:spPr>
          <a:xfrm>
            <a:off x="41918" y="79007"/>
            <a:ext cx="4187926" cy="461665"/>
          </a:xfrm>
          <a:prstGeom prst="rect">
            <a:avLst/>
          </a:prstGeom>
          <a:noFill/>
        </p:spPr>
        <p:txBody>
          <a:bodyPr wrap="square" rtlCol="0">
            <a:spAutoFit/>
          </a:bodyPr>
          <a:lstStyle/>
          <a:p>
            <a:r>
              <a:rPr lang="en-US" altLang="ko-KR" sz="2400" b="1" dirty="0">
                <a:solidFill>
                  <a:schemeClr val="bg1"/>
                </a:solidFill>
                <a:latin typeface="Arial" panose="020B0604020202020204" pitchFamily="34" charset="0"/>
                <a:cs typeface="Arial" panose="020B0604020202020204" pitchFamily="34" charset="0"/>
              </a:rPr>
              <a:t>Summary</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AFEFFD1-D4FC-E1D8-8401-B0D708ADA5B8}"/>
              </a:ext>
            </a:extLst>
          </p:cNvPr>
          <p:cNvSpPr txBox="1"/>
          <p:nvPr/>
        </p:nvSpPr>
        <p:spPr>
          <a:xfrm>
            <a:off x="358415" y="794680"/>
            <a:ext cx="3272292" cy="369332"/>
          </a:xfrm>
          <a:prstGeom prst="rect">
            <a:avLst/>
          </a:prstGeom>
          <a:noFill/>
        </p:spPr>
        <p:txBody>
          <a:bodyPr wrap="square" rtlCol="0">
            <a:spAutoFit/>
          </a:bodyPr>
          <a:lstStyle/>
          <a:p>
            <a:r>
              <a:rPr lang="en-US" altLang="ko-KR" b="1" dirty="0">
                <a:latin typeface="맑은 고딕" panose="020B0503020000020004" pitchFamily="50" charset="-127"/>
                <a:ea typeface="맑은 고딕" panose="020B0503020000020004" pitchFamily="50" charset="-127"/>
                <a:cs typeface="Arial" panose="020B0604020202020204" pitchFamily="34" charset="0"/>
              </a:rPr>
              <a:t>◆ </a:t>
            </a:r>
            <a:r>
              <a:rPr lang="en-US" altLang="ja-JP" b="1" dirty="0">
                <a:latin typeface="Arial" panose="020B0604020202020204" pitchFamily="34" charset="0"/>
                <a:ea typeface="맑은 고딕" panose="020B0503020000020004" pitchFamily="50" charset="-127"/>
                <a:cs typeface="Arial" panose="020B0604020202020204" pitchFamily="34" charset="0"/>
              </a:rPr>
              <a:t>Future Plan</a:t>
            </a:r>
            <a:endParaRPr lang="ko-KR" alt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29ED37A-D6CB-6E2E-CDEA-BDECBBDC0B31}"/>
              </a:ext>
            </a:extLst>
          </p:cNvPr>
          <p:cNvSpPr txBox="1"/>
          <p:nvPr/>
        </p:nvSpPr>
        <p:spPr>
          <a:xfrm>
            <a:off x="670325" y="1214711"/>
            <a:ext cx="7281153"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1. Relationship of </a:t>
            </a:r>
            <a:r>
              <a:rPr lang="en-US" altLang="ja-JP" b="1" dirty="0">
                <a:latin typeface="Arial" panose="020B0604020202020204" pitchFamily="34" charset="0"/>
                <a:cs typeface="Arial" panose="020B0604020202020204" pitchFamily="34" charset="0"/>
              </a:rPr>
              <a:t>Nuclear Matter Properties and Neutron Stars</a:t>
            </a:r>
            <a:endParaRPr lang="ko-KR" altLang="en-US" b="1" dirty="0">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EE84EC57-B1F5-6C83-FD46-3359EBB018D6}"/>
              </a:ext>
            </a:extLst>
          </p:cNvPr>
          <p:cNvSpPr txBox="1"/>
          <p:nvPr/>
        </p:nvSpPr>
        <p:spPr>
          <a:xfrm>
            <a:off x="676458" y="4063284"/>
            <a:ext cx="3427378"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2. </a:t>
            </a:r>
            <a:r>
              <a:rPr lang="en-US" altLang="ja-JP" b="1" dirty="0">
                <a:latin typeface="Arial" panose="020B0604020202020204" pitchFamily="34" charset="0"/>
                <a:cs typeface="Arial" panose="020B0604020202020204" pitchFamily="34" charset="0"/>
              </a:rPr>
              <a:t>Apply Differential Rotation</a:t>
            </a:r>
            <a:endParaRPr lang="ko-KR" altLang="en-US" b="1" dirty="0">
              <a:latin typeface="Arial" panose="020B0604020202020204" pitchFamily="34" charset="0"/>
              <a:cs typeface="Arial" panose="020B0604020202020204" pitchFamily="34" charset="0"/>
            </a:endParaRPr>
          </a:p>
        </p:txBody>
      </p:sp>
      <p:sp>
        <p:nvSpPr>
          <p:cNvPr id="82" name="타원 81">
            <a:extLst>
              <a:ext uri="{FF2B5EF4-FFF2-40B4-BE49-F238E27FC236}">
                <a16:creationId xmlns:a16="http://schemas.microsoft.com/office/drawing/2014/main" id="{E311B6A1-CBB6-267A-5709-E1D3736AA952}"/>
              </a:ext>
            </a:extLst>
          </p:cNvPr>
          <p:cNvSpPr/>
          <p:nvPr/>
        </p:nvSpPr>
        <p:spPr>
          <a:xfrm>
            <a:off x="965350" y="4767191"/>
            <a:ext cx="951774" cy="951774"/>
          </a:xfrm>
          <a:prstGeom prst="ellipse">
            <a:avLst/>
          </a:prstGeom>
          <a:solidFill>
            <a:schemeClr val="tx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84" name="직선 연결선 83">
            <a:extLst>
              <a:ext uri="{FF2B5EF4-FFF2-40B4-BE49-F238E27FC236}">
                <a16:creationId xmlns:a16="http://schemas.microsoft.com/office/drawing/2014/main" id="{6380F2B6-9395-0591-EC64-12C07FC1B3CE}"/>
              </a:ext>
            </a:extLst>
          </p:cNvPr>
          <p:cNvCxnSpPr>
            <a:cxnSpLocks/>
          </p:cNvCxnSpPr>
          <p:nvPr/>
        </p:nvCxnSpPr>
        <p:spPr>
          <a:xfrm flipH="1">
            <a:off x="1196296" y="4475735"/>
            <a:ext cx="489882" cy="1666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화살표: 위로 구부러짐 85">
            <a:extLst>
              <a:ext uri="{FF2B5EF4-FFF2-40B4-BE49-F238E27FC236}">
                <a16:creationId xmlns:a16="http://schemas.microsoft.com/office/drawing/2014/main" id="{B1A8FE68-5365-9BB7-5973-88D38AE24809}"/>
              </a:ext>
            </a:extLst>
          </p:cNvPr>
          <p:cNvSpPr/>
          <p:nvPr/>
        </p:nvSpPr>
        <p:spPr>
          <a:xfrm rot="501335">
            <a:off x="1560111" y="4568751"/>
            <a:ext cx="199219" cy="119831"/>
          </a:xfrm>
          <a:prstGeom prst="curvedUpArrow">
            <a:avLst/>
          </a:prstGeom>
          <a:solidFill>
            <a:schemeClr val="tx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88" name="타원 87">
            <a:extLst>
              <a:ext uri="{FF2B5EF4-FFF2-40B4-BE49-F238E27FC236}">
                <a16:creationId xmlns:a16="http://schemas.microsoft.com/office/drawing/2014/main" id="{285DBF30-19CB-15DF-8240-F581469E2C7A}"/>
              </a:ext>
            </a:extLst>
          </p:cNvPr>
          <p:cNvSpPr/>
          <p:nvPr/>
        </p:nvSpPr>
        <p:spPr>
          <a:xfrm>
            <a:off x="2390819" y="4838251"/>
            <a:ext cx="951774" cy="951774"/>
          </a:xfrm>
          <a:prstGeom prst="ellipse">
            <a:avLst/>
          </a:prstGeom>
          <a:solidFill>
            <a:schemeClr val="tx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89" name="직선 연결선 88">
            <a:extLst>
              <a:ext uri="{FF2B5EF4-FFF2-40B4-BE49-F238E27FC236}">
                <a16:creationId xmlns:a16="http://schemas.microsoft.com/office/drawing/2014/main" id="{3221B090-09A1-A4BE-D643-C9C3D82D3267}"/>
              </a:ext>
            </a:extLst>
          </p:cNvPr>
          <p:cNvCxnSpPr>
            <a:cxnSpLocks/>
          </p:cNvCxnSpPr>
          <p:nvPr/>
        </p:nvCxnSpPr>
        <p:spPr>
          <a:xfrm flipH="1">
            <a:off x="2621765" y="4546795"/>
            <a:ext cx="489882" cy="1666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화살표: 위로 구부러짐 89">
            <a:extLst>
              <a:ext uri="{FF2B5EF4-FFF2-40B4-BE49-F238E27FC236}">
                <a16:creationId xmlns:a16="http://schemas.microsoft.com/office/drawing/2014/main" id="{0D1857FA-AB29-2072-6FDB-33C92D24CD68}"/>
              </a:ext>
            </a:extLst>
          </p:cNvPr>
          <p:cNvSpPr/>
          <p:nvPr/>
        </p:nvSpPr>
        <p:spPr>
          <a:xfrm rot="501335">
            <a:off x="2985580" y="4639811"/>
            <a:ext cx="199219" cy="119831"/>
          </a:xfrm>
          <a:prstGeom prst="curvedUpArrow">
            <a:avLst/>
          </a:prstGeom>
          <a:solidFill>
            <a:schemeClr val="tx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91" name="순서도: 연결자 90">
            <a:extLst>
              <a:ext uri="{FF2B5EF4-FFF2-40B4-BE49-F238E27FC236}">
                <a16:creationId xmlns:a16="http://schemas.microsoft.com/office/drawing/2014/main" id="{7C236EB6-623C-FC44-9C00-249AC2F264D4}"/>
              </a:ext>
            </a:extLst>
          </p:cNvPr>
          <p:cNvSpPr/>
          <p:nvPr/>
        </p:nvSpPr>
        <p:spPr>
          <a:xfrm>
            <a:off x="2482951" y="4930383"/>
            <a:ext cx="767510" cy="767510"/>
          </a:xfrm>
          <a:prstGeom prst="flowChartConnector">
            <a:avLst/>
          </a:prstGeom>
          <a:solidFill>
            <a:schemeClr val="tx1">
              <a:lumMod val="50000"/>
              <a:lumOff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 name="TextBox 91">
            <a:extLst>
              <a:ext uri="{FF2B5EF4-FFF2-40B4-BE49-F238E27FC236}">
                <a16:creationId xmlns:a16="http://schemas.microsoft.com/office/drawing/2014/main" id="{D0EA73C8-CAB1-9B28-25BA-3AEA29831573}"/>
              </a:ext>
            </a:extLst>
          </p:cNvPr>
          <p:cNvSpPr txBox="1"/>
          <p:nvPr/>
        </p:nvSpPr>
        <p:spPr>
          <a:xfrm>
            <a:off x="86193" y="4501635"/>
            <a:ext cx="939449" cy="584775"/>
          </a:xfrm>
          <a:prstGeom prst="rect">
            <a:avLst/>
          </a:prstGeom>
          <a:noFill/>
        </p:spPr>
        <p:txBody>
          <a:bodyPr wrap="square" rtlCol="0">
            <a:spAutoFit/>
          </a:bodyPr>
          <a:lstStyle/>
          <a:p>
            <a:pPr algn="ctr"/>
            <a:r>
              <a:rPr lang="en-US" altLang="ja-JP" sz="1600" b="1" dirty="0"/>
              <a:t>Rigid </a:t>
            </a:r>
          </a:p>
          <a:p>
            <a:pPr algn="ctr"/>
            <a:r>
              <a:rPr lang="en-US" altLang="ja-JP" sz="1600" b="1" dirty="0"/>
              <a:t>Rotation</a:t>
            </a:r>
          </a:p>
        </p:txBody>
      </p:sp>
      <p:sp>
        <p:nvSpPr>
          <p:cNvPr id="93" name="TextBox 92">
            <a:extLst>
              <a:ext uri="{FF2B5EF4-FFF2-40B4-BE49-F238E27FC236}">
                <a16:creationId xmlns:a16="http://schemas.microsoft.com/office/drawing/2014/main" id="{E24F3440-C947-29BD-A79C-18C1C6DCF29D}"/>
              </a:ext>
            </a:extLst>
          </p:cNvPr>
          <p:cNvSpPr txBox="1"/>
          <p:nvPr/>
        </p:nvSpPr>
        <p:spPr>
          <a:xfrm>
            <a:off x="2958792" y="5760633"/>
            <a:ext cx="1229493" cy="584775"/>
          </a:xfrm>
          <a:prstGeom prst="rect">
            <a:avLst/>
          </a:prstGeom>
          <a:noFill/>
        </p:spPr>
        <p:txBody>
          <a:bodyPr wrap="square" rtlCol="0">
            <a:spAutoFit/>
          </a:bodyPr>
          <a:lstStyle/>
          <a:p>
            <a:pPr algn="ctr"/>
            <a:r>
              <a:rPr lang="en-US" altLang="ja-JP" sz="1600" b="1" dirty="0">
                <a:solidFill>
                  <a:schemeClr val="tx1">
                    <a:lumMod val="50000"/>
                    <a:lumOff val="50000"/>
                  </a:schemeClr>
                </a:solidFill>
              </a:rPr>
              <a:t>Differential Rotation</a:t>
            </a:r>
          </a:p>
        </p:txBody>
      </p:sp>
      <p:sp>
        <p:nvSpPr>
          <p:cNvPr id="94" name="TextBox 93">
            <a:extLst>
              <a:ext uri="{FF2B5EF4-FFF2-40B4-BE49-F238E27FC236}">
                <a16:creationId xmlns:a16="http://schemas.microsoft.com/office/drawing/2014/main" id="{DB068967-448E-AB73-6FC4-71175696C508}"/>
              </a:ext>
            </a:extLst>
          </p:cNvPr>
          <p:cNvSpPr txBox="1"/>
          <p:nvPr/>
        </p:nvSpPr>
        <p:spPr>
          <a:xfrm>
            <a:off x="854989" y="6120825"/>
            <a:ext cx="1335575" cy="369332"/>
          </a:xfrm>
          <a:prstGeom prst="rect">
            <a:avLst/>
          </a:prstGeom>
          <a:noFill/>
        </p:spPr>
        <p:txBody>
          <a:bodyPr wrap="square" rtlCol="0">
            <a:spAutoFit/>
          </a:bodyPr>
          <a:lstStyle/>
          <a:p>
            <a:r>
              <a:rPr lang="en-US" altLang="ja-JP" b="1" dirty="0"/>
              <a:t>Present</a:t>
            </a:r>
            <a:endParaRPr lang="ko-KR" altLang="en-US" b="1" dirty="0"/>
          </a:p>
        </p:txBody>
      </p:sp>
      <p:sp>
        <p:nvSpPr>
          <p:cNvPr id="95" name="TextBox 94">
            <a:extLst>
              <a:ext uri="{FF2B5EF4-FFF2-40B4-BE49-F238E27FC236}">
                <a16:creationId xmlns:a16="http://schemas.microsoft.com/office/drawing/2014/main" id="{FA937885-0AAA-938A-C0A4-DB6ECA90D0E3}"/>
              </a:ext>
            </a:extLst>
          </p:cNvPr>
          <p:cNvSpPr txBox="1"/>
          <p:nvPr/>
        </p:nvSpPr>
        <p:spPr>
          <a:xfrm>
            <a:off x="2311843" y="6170096"/>
            <a:ext cx="1438248" cy="369332"/>
          </a:xfrm>
          <a:prstGeom prst="rect">
            <a:avLst/>
          </a:prstGeom>
          <a:noFill/>
        </p:spPr>
        <p:txBody>
          <a:bodyPr wrap="square" rtlCol="0">
            <a:spAutoFit/>
          </a:bodyPr>
          <a:lstStyle/>
          <a:p>
            <a:r>
              <a:rPr lang="en-US" altLang="ko-KR" b="1" dirty="0"/>
              <a:t>Future</a:t>
            </a:r>
            <a:endParaRPr lang="ko-KR" altLang="en-US" b="1" dirty="0"/>
          </a:p>
        </p:txBody>
      </p:sp>
      <p:sp>
        <p:nvSpPr>
          <p:cNvPr id="96" name="TextBox 95">
            <a:extLst>
              <a:ext uri="{FF2B5EF4-FFF2-40B4-BE49-F238E27FC236}">
                <a16:creationId xmlns:a16="http://schemas.microsoft.com/office/drawing/2014/main" id="{1586E7E9-FBFE-D4A3-7DAB-80F34AB627A9}"/>
              </a:ext>
            </a:extLst>
          </p:cNvPr>
          <p:cNvSpPr txBox="1"/>
          <p:nvPr/>
        </p:nvSpPr>
        <p:spPr>
          <a:xfrm>
            <a:off x="4477551" y="4059335"/>
            <a:ext cx="4543900" cy="369332"/>
          </a:xfrm>
          <a:prstGeom prst="rect">
            <a:avLst/>
          </a:prstGeom>
          <a:noFill/>
        </p:spPr>
        <p:txBody>
          <a:bodyPr wrap="square" rtlCol="0">
            <a:spAutoFit/>
          </a:bodyPr>
          <a:lstStyle/>
          <a:p>
            <a:r>
              <a:rPr lang="en-US" altLang="ja-JP" b="1" dirty="0">
                <a:latin typeface="Arial" panose="020B0604020202020204" pitchFamily="34" charset="0"/>
                <a:cs typeface="Arial" panose="020B0604020202020204" pitchFamily="34" charset="0"/>
              </a:rPr>
              <a:t>3</a:t>
            </a:r>
            <a:r>
              <a:rPr lang="en-US" altLang="ko-KR" b="1" dirty="0">
                <a:latin typeface="Arial" panose="020B0604020202020204" pitchFamily="34" charset="0"/>
                <a:cs typeface="Arial" panose="020B0604020202020204" pitchFamily="34" charset="0"/>
              </a:rPr>
              <a:t>. Explore</a:t>
            </a:r>
            <a:r>
              <a:rPr lang="ko-KR" altLang="en-US" b="1" dirty="0">
                <a:latin typeface="Arial" panose="020B0604020202020204" pitchFamily="34" charset="0"/>
                <a:cs typeface="Arial" panose="020B0604020202020204" pitchFamily="34" charset="0"/>
              </a:rPr>
              <a:t> </a:t>
            </a:r>
            <a:r>
              <a:rPr lang="en-US" altLang="ko-KR" b="1" dirty="0">
                <a:latin typeface="Arial" panose="020B0604020202020204" pitchFamily="34" charset="0"/>
                <a:cs typeface="Arial" panose="020B0604020202020204" pitchFamily="34" charset="0"/>
              </a:rPr>
              <a:t>Dark Matter inside NS</a:t>
            </a:r>
            <a:endParaRPr lang="ko-KR" alt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5690719-56B9-0998-7C77-48AE98091648}"/>
                  </a:ext>
                </a:extLst>
              </p:cNvPr>
              <p:cNvSpPr txBox="1"/>
              <p:nvPr/>
            </p:nvSpPr>
            <p:spPr>
              <a:xfrm>
                <a:off x="717067" y="1999686"/>
                <a:ext cx="5215081" cy="4812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rPr>
                        <m:t>𝐸</m:t>
                      </m:r>
                      <m:d>
                        <m:dPr>
                          <m:ctrlPr>
                            <a:rPr lang="en-US" altLang="ko-KR" sz="1000" b="0" i="1" smtClean="0">
                              <a:latin typeface="Cambria Math" panose="02040503050406030204" pitchFamily="18" charset="0"/>
                            </a:rPr>
                          </m:ctrlPr>
                        </m:dPr>
                        <m:e>
                          <m:r>
                            <a:rPr lang="en-US" altLang="ko-KR" sz="1000" b="0" i="1" smtClean="0">
                              <a:latin typeface="Cambria Math" panose="02040503050406030204" pitchFamily="18" charset="0"/>
                            </a:rPr>
                            <m:t>𝜌</m:t>
                          </m:r>
                        </m:e>
                      </m:d>
                      <m:r>
                        <a:rPr lang="en-US" altLang="ko-KR" sz="1000" b="0" i="1" smtClean="0">
                          <a:latin typeface="Cambria Math" panose="02040503050406030204" pitchFamily="18" charset="0"/>
                        </a:rPr>
                        <m:t>=</m:t>
                      </m:r>
                      <m:r>
                        <a:rPr lang="en-US" altLang="ko-KR" sz="1000" b="0" i="1" smtClean="0">
                          <a:latin typeface="Cambria Math" panose="02040503050406030204" pitchFamily="18" charset="0"/>
                        </a:rPr>
                        <m:t>𝐸</m:t>
                      </m:r>
                      <m:d>
                        <m:dPr>
                          <m:ctrlPr>
                            <a:rPr lang="en-US" altLang="ko-KR" sz="1000" b="0" i="1" smtClean="0">
                              <a:latin typeface="Cambria Math" panose="02040503050406030204" pitchFamily="18" charset="0"/>
                            </a:rPr>
                          </m:ctrlPr>
                        </m:dPr>
                        <m:e>
                          <m:sSub>
                            <m:sSubPr>
                              <m:ctrlPr>
                                <a:rPr lang="en-US" altLang="ko-KR" sz="1000" b="0" i="1" smtClean="0">
                                  <a:latin typeface="Cambria Math" panose="02040503050406030204" pitchFamily="18" charset="0"/>
                                </a:rPr>
                              </m:ctrlPr>
                            </m:sSubPr>
                            <m:e>
                              <m:r>
                                <a:rPr lang="en-US" altLang="ko-KR" sz="1000" b="0" i="1" smtClean="0">
                                  <a:latin typeface="Cambria Math" panose="02040503050406030204" pitchFamily="18" charset="0"/>
                                </a:rPr>
                                <m:t>𝜌</m:t>
                              </m:r>
                            </m:e>
                            <m:sub>
                              <m:r>
                                <a:rPr lang="en-US" altLang="ko-KR" sz="1000" b="0" i="1" smtClean="0">
                                  <a:latin typeface="Cambria Math" panose="02040503050406030204" pitchFamily="18" charset="0"/>
                                </a:rPr>
                                <m:t>0</m:t>
                              </m:r>
                            </m:sub>
                          </m:sSub>
                        </m:e>
                      </m:d>
                      <m:r>
                        <a:rPr lang="en-US" altLang="ko-KR" sz="1000" b="0" i="1" smtClean="0">
                          <a:latin typeface="Cambria Math" panose="02040503050406030204" pitchFamily="18" charset="0"/>
                        </a:rPr>
                        <m:t>+</m:t>
                      </m:r>
                      <m:sSub>
                        <m:sSubPr>
                          <m:ctrlPr>
                            <a:rPr lang="en-US" altLang="ko-KR" sz="1000" b="0" i="1" smtClean="0">
                              <a:latin typeface="Cambria Math" panose="02040503050406030204" pitchFamily="18" charset="0"/>
                            </a:rPr>
                          </m:ctrlPr>
                        </m:sSubPr>
                        <m:e>
                          <m:d>
                            <m:dPr>
                              <m:ctrlPr>
                                <a:rPr lang="en-US" altLang="ko-KR" sz="1000" b="0" i="1" smtClean="0">
                                  <a:latin typeface="Cambria Math" panose="02040503050406030204" pitchFamily="18" charset="0"/>
                                </a:rPr>
                              </m:ctrlPr>
                            </m:dPr>
                            <m:e>
                              <m:f>
                                <m:fPr>
                                  <m:ctrlPr>
                                    <a:rPr lang="en-US" altLang="ko-KR" sz="1000" b="0" i="1" smtClean="0">
                                      <a:latin typeface="Cambria Math" panose="02040503050406030204" pitchFamily="18" charset="0"/>
                                    </a:rPr>
                                  </m:ctrlPr>
                                </m:fPr>
                                <m:num>
                                  <m:r>
                                    <a:rPr lang="en-US" altLang="ko-KR" sz="1000" b="0" i="1" smtClean="0">
                                      <a:latin typeface="Cambria Math" panose="02040503050406030204" pitchFamily="18" charset="0"/>
                                    </a:rPr>
                                    <m:t>𝜕</m:t>
                                  </m:r>
                                  <m:r>
                                    <a:rPr lang="en-US" altLang="ko-KR" sz="1000" b="0" i="1" smtClean="0">
                                      <a:latin typeface="Cambria Math" panose="02040503050406030204" pitchFamily="18" charset="0"/>
                                    </a:rPr>
                                    <m:t>𝐸</m:t>
                                  </m:r>
                                  <m:d>
                                    <m:dPr>
                                      <m:ctrlPr>
                                        <a:rPr lang="en-US" altLang="ko-KR" sz="1000" b="0" i="1" smtClean="0">
                                          <a:latin typeface="Cambria Math" panose="02040503050406030204" pitchFamily="18" charset="0"/>
                                        </a:rPr>
                                      </m:ctrlPr>
                                    </m:dPr>
                                    <m:e>
                                      <m:r>
                                        <a:rPr lang="en-US" altLang="ko-KR" sz="1000" b="0" i="1" smtClean="0">
                                          <a:latin typeface="Cambria Math" panose="02040503050406030204" pitchFamily="18" charset="0"/>
                                        </a:rPr>
                                        <m:t>𝜌</m:t>
                                      </m:r>
                                    </m:e>
                                  </m:d>
                                </m:num>
                                <m:den>
                                  <m:r>
                                    <a:rPr lang="en-US" altLang="ko-KR" sz="1000" b="0" i="1" smtClean="0">
                                      <a:latin typeface="Cambria Math" panose="02040503050406030204" pitchFamily="18" charset="0"/>
                                    </a:rPr>
                                    <m:t>𝜕𝜌</m:t>
                                  </m:r>
                                </m:den>
                              </m:f>
                            </m:e>
                          </m:d>
                        </m:e>
                        <m:sub>
                          <m:sSub>
                            <m:sSubPr>
                              <m:ctrlPr>
                                <a:rPr lang="en-US" altLang="ko-KR" sz="1000" b="0" i="1" smtClean="0">
                                  <a:latin typeface="Cambria Math" panose="02040503050406030204" pitchFamily="18" charset="0"/>
                                </a:rPr>
                              </m:ctrlPr>
                            </m:sSubPr>
                            <m:e>
                              <m:r>
                                <a:rPr lang="en-US" altLang="ko-KR" sz="1000" b="0" i="1" smtClean="0">
                                  <a:latin typeface="Cambria Math" panose="02040503050406030204" pitchFamily="18" charset="0"/>
                                </a:rPr>
                                <m:t>𝜌</m:t>
                              </m:r>
                            </m:e>
                            <m:sub>
                              <m:r>
                                <a:rPr lang="en-US" altLang="ko-KR" sz="1000" b="0" i="1" smtClean="0">
                                  <a:latin typeface="Cambria Math" panose="02040503050406030204" pitchFamily="18" charset="0"/>
                                </a:rPr>
                                <m:t>0</m:t>
                              </m:r>
                            </m:sub>
                          </m:sSub>
                        </m:sub>
                      </m:sSub>
                      <m:d>
                        <m:dPr>
                          <m:ctrlPr>
                            <a:rPr lang="en-US" altLang="ko-KR" sz="1000" b="0" i="1" smtClean="0">
                              <a:latin typeface="Cambria Math" panose="02040503050406030204" pitchFamily="18" charset="0"/>
                            </a:rPr>
                          </m:ctrlPr>
                        </m:dPr>
                        <m:e>
                          <m:r>
                            <a:rPr lang="en-US" altLang="ko-KR" sz="1000" b="0" i="1" smtClean="0">
                              <a:latin typeface="Cambria Math" panose="02040503050406030204" pitchFamily="18" charset="0"/>
                            </a:rPr>
                            <m:t>𝜌</m:t>
                          </m:r>
                          <m:r>
                            <a:rPr lang="en-US" altLang="ko-KR" sz="1000" b="0" i="1" smtClean="0">
                              <a:latin typeface="Cambria Math" panose="02040503050406030204" pitchFamily="18" charset="0"/>
                            </a:rPr>
                            <m:t>−</m:t>
                          </m:r>
                          <m:sSub>
                            <m:sSubPr>
                              <m:ctrlPr>
                                <a:rPr lang="en-US" altLang="ko-KR" sz="1000" b="0" i="1" smtClean="0">
                                  <a:latin typeface="Cambria Math" panose="02040503050406030204" pitchFamily="18" charset="0"/>
                                </a:rPr>
                              </m:ctrlPr>
                            </m:sSubPr>
                            <m:e>
                              <m:r>
                                <a:rPr lang="en-US" altLang="ko-KR" sz="1000" b="0" i="1" smtClean="0">
                                  <a:latin typeface="Cambria Math" panose="02040503050406030204" pitchFamily="18" charset="0"/>
                                </a:rPr>
                                <m:t>𝜌</m:t>
                              </m:r>
                            </m:e>
                            <m:sub>
                              <m:r>
                                <a:rPr lang="en-US" altLang="ko-KR" sz="1000" b="0" i="1" smtClean="0">
                                  <a:latin typeface="Cambria Math" panose="02040503050406030204" pitchFamily="18" charset="0"/>
                                </a:rPr>
                                <m:t>0</m:t>
                              </m:r>
                            </m:sub>
                          </m:sSub>
                        </m:e>
                      </m:d>
                      <m:r>
                        <a:rPr lang="en-US" altLang="ko-KR" sz="1000" b="0" i="1" smtClean="0">
                          <a:latin typeface="Cambria Math" panose="02040503050406030204" pitchFamily="18" charset="0"/>
                        </a:rPr>
                        <m:t>+</m:t>
                      </m:r>
                      <m:f>
                        <m:fPr>
                          <m:ctrlPr>
                            <a:rPr lang="en-US" altLang="ko-KR" sz="1000" b="0" i="1" smtClean="0">
                              <a:latin typeface="Cambria Math" panose="02040503050406030204" pitchFamily="18" charset="0"/>
                            </a:rPr>
                          </m:ctrlPr>
                        </m:fPr>
                        <m:num>
                          <m:r>
                            <a:rPr lang="en-US" altLang="ko-KR" sz="1000" b="0" i="1" smtClean="0">
                              <a:latin typeface="Cambria Math" panose="02040503050406030204" pitchFamily="18" charset="0"/>
                            </a:rPr>
                            <m:t>1</m:t>
                          </m:r>
                        </m:num>
                        <m:den>
                          <m:r>
                            <a:rPr lang="en-US" altLang="ko-KR" sz="1000" b="0" i="1" smtClean="0">
                              <a:latin typeface="Cambria Math" panose="02040503050406030204" pitchFamily="18" charset="0"/>
                            </a:rPr>
                            <m:t>2</m:t>
                          </m:r>
                        </m:den>
                      </m:f>
                      <m:sSub>
                        <m:sSubPr>
                          <m:ctrlPr>
                            <a:rPr lang="en-US" altLang="ko-KR" sz="1000" i="1">
                              <a:latin typeface="Cambria Math" panose="02040503050406030204" pitchFamily="18" charset="0"/>
                            </a:rPr>
                          </m:ctrlPr>
                        </m:sSubPr>
                        <m:e>
                          <m:d>
                            <m:dPr>
                              <m:ctrlPr>
                                <a:rPr lang="en-US" altLang="ko-KR" sz="1000" i="1">
                                  <a:latin typeface="Cambria Math" panose="02040503050406030204" pitchFamily="18" charset="0"/>
                                </a:rPr>
                              </m:ctrlPr>
                            </m:dPr>
                            <m:e>
                              <m:f>
                                <m:fPr>
                                  <m:ctrlPr>
                                    <a:rPr lang="en-US" altLang="ko-KR" sz="1000" i="1">
                                      <a:latin typeface="Cambria Math" panose="02040503050406030204" pitchFamily="18" charset="0"/>
                                    </a:rPr>
                                  </m:ctrlPr>
                                </m:fPr>
                                <m:num>
                                  <m:sSup>
                                    <m:sSupPr>
                                      <m:ctrlPr>
                                        <a:rPr lang="en-US" altLang="ko-KR" sz="1000" b="0" i="1" smtClean="0">
                                          <a:latin typeface="Cambria Math" panose="02040503050406030204" pitchFamily="18" charset="0"/>
                                        </a:rPr>
                                      </m:ctrlPr>
                                    </m:sSupPr>
                                    <m:e>
                                      <m:r>
                                        <a:rPr lang="en-US" altLang="ko-KR" sz="1000" i="1">
                                          <a:latin typeface="Cambria Math" panose="02040503050406030204" pitchFamily="18" charset="0"/>
                                        </a:rPr>
                                        <m:t>𝜕</m:t>
                                      </m:r>
                                    </m:e>
                                    <m:sup>
                                      <m:r>
                                        <a:rPr lang="en-US" altLang="ko-KR" sz="1000" b="0" i="1" smtClean="0">
                                          <a:latin typeface="Cambria Math" panose="02040503050406030204" pitchFamily="18" charset="0"/>
                                        </a:rPr>
                                        <m:t>2</m:t>
                                      </m:r>
                                    </m:sup>
                                  </m:sSup>
                                  <m:r>
                                    <a:rPr lang="en-US" altLang="ko-KR" sz="1000" i="1">
                                      <a:latin typeface="Cambria Math" panose="02040503050406030204" pitchFamily="18" charset="0"/>
                                    </a:rPr>
                                    <m:t>𝐸</m:t>
                                  </m:r>
                                  <m:d>
                                    <m:dPr>
                                      <m:ctrlPr>
                                        <a:rPr lang="en-US" altLang="ko-KR" sz="1000" i="1">
                                          <a:latin typeface="Cambria Math" panose="02040503050406030204" pitchFamily="18" charset="0"/>
                                        </a:rPr>
                                      </m:ctrlPr>
                                    </m:dPr>
                                    <m:e>
                                      <m:r>
                                        <a:rPr lang="en-US" altLang="ko-KR" sz="1000" i="1">
                                          <a:latin typeface="Cambria Math" panose="02040503050406030204" pitchFamily="18" charset="0"/>
                                        </a:rPr>
                                        <m:t>𝜌</m:t>
                                      </m:r>
                                    </m:e>
                                  </m:d>
                                </m:num>
                                <m:den>
                                  <m:r>
                                    <a:rPr lang="en-US" altLang="ko-KR" sz="1000" i="1">
                                      <a:latin typeface="Cambria Math" panose="02040503050406030204" pitchFamily="18" charset="0"/>
                                    </a:rPr>
                                    <m:t>𝜕</m:t>
                                  </m:r>
                                  <m:sSup>
                                    <m:sSupPr>
                                      <m:ctrlPr>
                                        <a:rPr lang="en-US" altLang="ko-KR" sz="1000" b="0" i="1" smtClean="0">
                                          <a:latin typeface="Cambria Math" panose="02040503050406030204" pitchFamily="18" charset="0"/>
                                        </a:rPr>
                                      </m:ctrlPr>
                                    </m:sSupPr>
                                    <m:e>
                                      <m:r>
                                        <a:rPr lang="en-US" altLang="ko-KR" sz="1000" i="1">
                                          <a:latin typeface="Cambria Math" panose="02040503050406030204" pitchFamily="18" charset="0"/>
                                        </a:rPr>
                                        <m:t>𝜌</m:t>
                                      </m:r>
                                    </m:e>
                                    <m:sup>
                                      <m:r>
                                        <a:rPr lang="en-US" altLang="ko-KR" sz="1000" b="0" i="1" smtClean="0">
                                          <a:latin typeface="Cambria Math" panose="02040503050406030204" pitchFamily="18" charset="0"/>
                                        </a:rPr>
                                        <m:t>2</m:t>
                                      </m:r>
                                    </m:sup>
                                  </m:sSup>
                                </m:den>
                              </m:f>
                            </m:e>
                          </m:d>
                        </m:e>
                        <m:sub>
                          <m:sSub>
                            <m:sSubPr>
                              <m:ctrlPr>
                                <a:rPr lang="en-US" altLang="ko-KR" sz="1000" i="1">
                                  <a:latin typeface="Cambria Math" panose="02040503050406030204" pitchFamily="18" charset="0"/>
                                </a:rPr>
                              </m:ctrlPr>
                            </m:sSubPr>
                            <m:e>
                              <m:r>
                                <a:rPr lang="en-US" altLang="ko-KR" sz="1000" i="1">
                                  <a:latin typeface="Cambria Math" panose="02040503050406030204" pitchFamily="18" charset="0"/>
                                </a:rPr>
                                <m:t>𝜌</m:t>
                              </m:r>
                            </m:e>
                            <m:sub>
                              <m:r>
                                <a:rPr lang="en-US" altLang="ko-KR" sz="1000" i="1">
                                  <a:latin typeface="Cambria Math" panose="02040503050406030204" pitchFamily="18" charset="0"/>
                                </a:rPr>
                                <m:t>0</m:t>
                              </m:r>
                            </m:sub>
                          </m:sSub>
                        </m:sub>
                      </m:sSub>
                      <m:sSup>
                        <m:sSupPr>
                          <m:ctrlPr>
                            <a:rPr lang="en-US" altLang="ko-KR" sz="1000" b="0" i="1" smtClean="0">
                              <a:latin typeface="Cambria Math" panose="02040503050406030204" pitchFamily="18" charset="0"/>
                            </a:rPr>
                          </m:ctrlPr>
                        </m:sSupPr>
                        <m:e>
                          <m:d>
                            <m:dPr>
                              <m:ctrlPr>
                                <a:rPr lang="en-US" altLang="ko-KR" sz="1000" i="1">
                                  <a:latin typeface="Cambria Math" panose="02040503050406030204" pitchFamily="18" charset="0"/>
                                </a:rPr>
                              </m:ctrlPr>
                            </m:dPr>
                            <m:e>
                              <m:r>
                                <a:rPr lang="en-US" altLang="ko-KR" sz="1000" i="1">
                                  <a:latin typeface="Cambria Math" panose="02040503050406030204" pitchFamily="18" charset="0"/>
                                </a:rPr>
                                <m:t>𝜌</m:t>
                              </m:r>
                              <m:r>
                                <a:rPr lang="en-US" altLang="ko-KR" sz="1000" i="1">
                                  <a:latin typeface="Cambria Math" panose="02040503050406030204" pitchFamily="18" charset="0"/>
                                </a:rPr>
                                <m:t>−</m:t>
                              </m:r>
                              <m:sSub>
                                <m:sSubPr>
                                  <m:ctrlPr>
                                    <a:rPr lang="en-US" altLang="ko-KR" sz="1000" i="1">
                                      <a:latin typeface="Cambria Math" panose="02040503050406030204" pitchFamily="18" charset="0"/>
                                    </a:rPr>
                                  </m:ctrlPr>
                                </m:sSubPr>
                                <m:e>
                                  <m:r>
                                    <a:rPr lang="en-US" altLang="ko-KR" sz="1000" i="1">
                                      <a:latin typeface="Cambria Math" panose="02040503050406030204" pitchFamily="18" charset="0"/>
                                    </a:rPr>
                                    <m:t>𝜌</m:t>
                                  </m:r>
                                </m:e>
                                <m:sub>
                                  <m:r>
                                    <a:rPr lang="en-US" altLang="ko-KR" sz="1000" i="1">
                                      <a:latin typeface="Cambria Math" panose="02040503050406030204" pitchFamily="18" charset="0"/>
                                    </a:rPr>
                                    <m:t>0</m:t>
                                  </m:r>
                                </m:sub>
                              </m:sSub>
                            </m:e>
                          </m:d>
                        </m:e>
                        <m:sup>
                          <m:r>
                            <a:rPr lang="en-US" altLang="ko-KR" sz="1000" b="0" i="1" smtClean="0">
                              <a:latin typeface="Cambria Math" panose="02040503050406030204" pitchFamily="18" charset="0"/>
                            </a:rPr>
                            <m:t>2</m:t>
                          </m:r>
                        </m:sup>
                      </m:sSup>
                      <m:r>
                        <a:rPr lang="en-US" altLang="ko-KR" sz="1000" i="1">
                          <a:latin typeface="Cambria Math" panose="02040503050406030204" pitchFamily="18" charset="0"/>
                        </a:rPr>
                        <m:t>+</m:t>
                      </m:r>
                      <m:f>
                        <m:fPr>
                          <m:ctrlPr>
                            <a:rPr lang="en-US" altLang="ko-KR" sz="1000" i="1">
                              <a:latin typeface="Cambria Math" panose="02040503050406030204" pitchFamily="18" charset="0"/>
                            </a:rPr>
                          </m:ctrlPr>
                        </m:fPr>
                        <m:num>
                          <m:r>
                            <a:rPr lang="en-US" altLang="ko-KR" sz="1000" i="1">
                              <a:latin typeface="Cambria Math" panose="02040503050406030204" pitchFamily="18" charset="0"/>
                            </a:rPr>
                            <m:t>1</m:t>
                          </m:r>
                        </m:num>
                        <m:den>
                          <m:r>
                            <a:rPr lang="en-US" altLang="ko-KR" sz="1000" b="0" i="1" smtClean="0">
                              <a:latin typeface="Cambria Math" panose="02040503050406030204" pitchFamily="18" charset="0"/>
                            </a:rPr>
                            <m:t>6</m:t>
                          </m:r>
                        </m:den>
                      </m:f>
                      <m:sSub>
                        <m:sSubPr>
                          <m:ctrlPr>
                            <a:rPr lang="en-US" altLang="ko-KR" sz="1000" i="1">
                              <a:latin typeface="Cambria Math" panose="02040503050406030204" pitchFamily="18" charset="0"/>
                            </a:rPr>
                          </m:ctrlPr>
                        </m:sSubPr>
                        <m:e>
                          <m:d>
                            <m:dPr>
                              <m:ctrlPr>
                                <a:rPr lang="en-US" altLang="ko-KR" sz="1000" i="1">
                                  <a:latin typeface="Cambria Math" panose="02040503050406030204" pitchFamily="18" charset="0"/>
                                </a:rPr>
                              </m:ctrlPr>
                            </m:dPr>
                            <m:e>
                              <m:f>
                                <m:fPr>
                                  <m:ctrlPr>
                                    <a:rPr lang="en-US" altLang="ko-KR" sz="1000" i="1">
                                      <a:latin typeface="Cambria Math" panose="02040503050406030204" pitchFamily="18" charset="0"/>
                                    </a:rPr>
                                  </m:ctrlPr>
                                </m:fPr>
                                <m:num>
                                  <m:sSup>
                                    <m:sSupPr>
                                      <m:ctrlPr>
                                        <a:rPr lang="en-US" altLang="ko-KR" sz="1000" i="1">
                                          <a:latin typeface="Cambria Math" panose="02040503050406030204" pitchFamily="18" charset="0"/>
                                        </a:rPr>
                                      </m:ctrlPr>
                                    </m:sSupPr>
                                    <m:e>
                                      <m:r>
                                        <a:rPr lang="en-US" altLang="ko-KR" sz="1000" i="1">
                                          <a:latin typeface="Cambria Math" panose="02040503050406030204" pitchFamily="18" charset="0"/>
                                        </a:rPr>
                                        <m:t>𝜕</m:t>
                                      </m:r>
                                    </m:e>
                                    <m:sup>
                                      <m:r>
                                        <a:rPr lang="en-US" altLang="ko-KR" sz="1000" b="0" i="1" smtClean="0">
                                          <a:latin typeface="Cambria Math" panose="02040503050406030204" pitchFamily="18" charset="0"/>
                                        </a:rPr>
                                        <m:t>3</m:t>
                                      </m:r>
                                    </m:sup>
                                  </m:sSup>
                                  <m:r>
                                    <a:rPr lang="en-US" altLang="ko-KR" sz="1000" i="1">
                                      <a:latin typeface="Cambria Math" panose="02040503050406030204" pitchFamily="18" charset="0"/>
                                    </a:rPr>
                                    <m:t>𝐸</m:t>
                                  </m:r>
                                  <m:d>
                                    <m:dPr>
                                      <m:ctrlPr>
                                        <a:rPr lang="en-US" altLang="ko-KR" sz="1000" i="1">
                                          <a:latin typeface="Cambria Math" panose="02040503050406030204" pitchFamily="18" charset="0"/>
                                        </a:rPr>
                                      </m:ctrlPr>
                                    </m:dPr>
                                    <m:e>
                                      <m:r>
                                        <a:rPr lang="en-US" altLang="ko-KR" sz="1000" i="1">
                                          <a:latin typeface="Cambria Math" panose="02040503050406030204" pitchFamily="18" charset="0"/>
                                        </a:rPr>
                                        <m:t>𝜌</m:t>
                                      </m:r>
                                    </m:e>
                                  </m:d>
                                </m:num>
                                <m:den>
                                  <m:r>
                                    <a:rPr lang="en-US" altLang="ko-KR" sz="1000" i="1">
                                      <a:latin typeface="Cambria Math" panose="02040503050406030204" pitchFamily="18" charset="0"/>
                                    </a:rPr>
                                    <m:t>𝜕</m:t>
                                  </m:r>
                                  <m:sSup>
                                    <m:sSupPr>
                                      <m:ctrlPr>
                                        <a:rPr lang="en-US" altLang="ko-KR" sz="1000" i="1">
                                          <a:latin typeface="Cambria Math" panose="02040503050406030204" pitchFamily="18" charset="0"/>
                                        </a:rPr>
                                      </m:ctrlPr>
                                    </m:sSupPr>
                                    <m:e>
                                      <m:r>
                                        <a:rPr lang="en-US" altLang="ko-KR" sz="1000" i="1">
                                          <a:latin typeface="Cambria Math" panose="02040503050406030204" pitchFamily="18" charset="0"/>
                                        </a:rPr>
                                        <m:t>𝜌</m:t>
                                      </m:r>
                                    </m:e>
                                    <m:sup>
                                      <m:r>
                                        <a:rPr lang="en-US" altLang="ko-KR" sz="1000" b="0" i="1" smtClean="0">
                                          <a:latin typeface="Cambria Math" panose="02040503050406030204" pitchFamily="18" charset="0"/>
                                        </a:rPr>
                                        <m:t>3</m:t>
                                      </m:r>
                                    </m:sup>
                                  </m:sSup>
                                </m:den>
                              </m:f>
                            </m:e>
                          </m:d>
                        </m:e>
                        <m:sub>
                          <m:sSub>
                            <m:sSubPr>
                              <m:ctrlPr>
                                <a:rPr lang="en-US" altLang="ko-KR" sz="1000" i="1">
                                  <a:latin typeface="Cambria Math" panose="02040503050406030204" pitchFamily="18" charset="0"/>
                                </a:rPr>
                              </m:ctrlPr>
                            </m:sSubPr>
                            <m:e>
                              <m:r>
                                <a:rPr lang="en-US" altLang="ko-KR" sz="1000" i="1">
                                  <a:latin typeface="Cambria Math" panose="02040503050406030204" pitchFamily="18" charset="0"/>
                                </a:rPr>
                                <m:t>𝜌</m:t>
                              </m:r>
                            </m:e>
                            <m:sub>
                              <m:r>
                                <a:rPr lang="en-US" altLang="ko-KR" sz="1000" i="1">
                                  <a:latin typeface="Cambria Math" panose="02040503050406030204" pitchFamily="18" charset="0"/>
                                </a:rPr>
                                <m:t>0</m:t>
                              </m:r>
                            </m:sub>
                          </m:sSub>
                        </m:sub>
                      </m:sSub>
                      <m:sSup>
                        <m:sSupPr>
                          <m:ctrlPr>
                            <a:rPr lang="en-US" altLang="ko-KR" sz="1000" i="1">
                              <a:latin typeface="Cambria Math" panose="02040503050406030204" pitchFamily="18" charset="0"/>
                            </a:rPr>
                          </m:ctrlPr>
                        </m:sSupPr>
                        <m:e>
                          <m:d>
                            <m:dPr>
                              <m:ctrlPr>
                                <a:rPr lang="en-US" altLang="ko-KR" sz="1000" i="1">
                                  <a:latin typeface="Cambria Math" panose="02040503050406030204" pitchFamily="18" charset="0"/>
                                </a:rPr>
                              </m:ctrlPr>
                            </m:dPr>
                            <m:e>
                              <m:r>
                                <a:rPr lang="en-US" altLang="ko-KR" sz="1000" i="1">
                                  <a:latin typeface="Cambria Math" panose="02040503050406030204" pitchFamily="18" charset="0"/>
                                </a:rPr>
                                <m:t>𝜌</m:t>
                              </m:r>
                              <m:r>
                                <a:rPr lang="en-US" altLang="ko-KR" sz="1000" i="1">
                                  <a:latin typeface="Cambria Math" panose="02040503050406030204" pitchFamily="18" charset="0"/>
                                </a:rPr>
                                <m:t>−</m:t>
                              </m:r>
                              <m:sSub>
                                <m:sSubPr>
                                  <m:ctrlPr>
                                    <a:rPr lang="en-US" altLang="ko-KR" sz="1000" i="1">
                                      <a:latin typeface="Cambria Math" panose="02040503050406030204" pitchFamily="18" charset="0"/>
                                    </a:rPr>
                                  </m:ctrlPr>
                                </m:sSubPr>
                                <m:e>
                                  <m:r>
                                    <a:rPr lang="en-US" altLang="ko-KR" sz="1000" i="1">
                                      <a:latin typeface="Cambria Math" panose="02040503050406030204" pitchFamily="18" charset="0"/>
                                    </a:rPr>
                                    <m:t>𝜌</m:t>
                                  </m:r>
                                </m:e>
                                <m:sub>
                                  <m:r>
                                    <a:rPr lang="en-US" altLang="ko-KR" sz="1000" i="1">
                                      <a:latin typeface="Cambria Math" panose="02040503050406030204" pitchFamily="18" charset="0"/>
                                    </a:rPr>
                                    <m:t>0</m:t>
                                  </m:r>
                                </m:sub>
                              </m:sSub>
                            </m:e>
                          </m:d>
                        </m:e>
                        <m:sup>
                          <m:r>
                            <a:rPr lang="en-US" altLang="ko-KR" sz="1000" b="0" i="1" smtClean="0">
                              <a:latin typeface="Cambria Math" panose="02040503050406030204" pitchFamily="18" charset="0"/>
                            </a:rPr>
                            <m:t>3</m:t>
                          </m:r>
                        </m:sup>
                      </m:sSup>
                      <m:r>
                        <a:rPr lang="en-US" altLang="ko-KR" sz="1000" b="0" i="1" smtClean="0">
                          <a:latin typeface="Cambria Math" panose="02040503050406030204" pitchFamily="18" charset="0"/>
                        </a:rPr>
                        <m:t>…</m:t>
                      </m:r>
                    </m:oMath>
                  </m:oMathPara>
                </a14:m>
                <a:endParaRPr lang="en-US" altLang="ko-KR" sz="1000" i="1" dirty="0">
                  <a:latin typeface="Cambria Math" panose="02040503050406030204" pitchFamily="18" charset="0"/>
                </a:endParaRPr>
              </a:p>
            </p:txBody>
          </p:sp>
        </mc:Choice>
        <mc:Fallback xmlns="">
          <p:sp>
            <p:nvSpPr>
              <p:cNvPr id="6" name="TextBox 5">
                <a:extLst>
                  <a:ext uri="{FF2B5EF4-FFF2-40B4-BE49-F238E27FC236}">
                    <a16:creationId xmlns:a16="http://schemas.microsoft.com/office/drawing/2014/main" id="{C5690719-56B9-0998-7C77-48AE98091648}"/>
                  </a:ext>
                </a:extLst>
              </p:cNvPr>
              <p:cNvSpPr txBox="1">
                <a:spLocks noRot="1" noChangeAspect="1" noMove="1" noResize="1" noEditPoints="1" noAdjustHandles="1" noChangeArrowheads="1" noChangeShapeType="1" noTextEdit="1"/>
              </p:cNvSpPr>
              <p:nvPr/>
            </p:nvSpPr>
            <p:spPr>
              <a:xfrm>
                <a:off x="717067" y="1999686"/>
                <a:ext cx="5215081" cy="481286"/>
              </a:xfrm>
              <a:prstGeom prst="rect">
                <a:avLst/>
              </a:prstGeom>
              <a:blipFill>
                <a:blip r:embed="rId4"/>
                <a:stretch>
                  <a:fillRect/>
                </a:stretch>
              </a:blipFill>
            </p:spPr>
            <p:txBody>
              <a:bodyPr/>
              <a:lstStyle/>
              <a:p>
                <a:r>
                  <a:rPr lang="ko-KR" altLang="en-US">
                    <a:noFill/>
                  </a:rPr>
                  <a:t> </a:t>
                </a:r>
              </a:p>
            </p:txBody>
          </p:sp>
        </mc:Fallback>
      </mc:AlternateContent>
      <p:sp>
        <p:nvSpPr>
          <p:cNvPr id="7" name="TextBox 6">
            <a:extLst>
              <a:ext uri="{FF2B5EF4-FFF2-40B4-BE49-F238E27FC236}">
                <a16:creationId xmlns:a16="http://schemas.microsoft.com/office/drawing/2014/main" id="{479BD3A1-14A5-58AA-D131-CAE024D8BCD5}"/>
              </a:ext>
            </a:extLst>
          </p:cNvPr>
          <p:cNvSpPr txBox="1"/>
          <p:nvPr/>
        </p:nvSpPr>
        <p:spPr>
          <a:xfrm>
            <a:off x="717066" y="1675320"/>
            <a:ext cx="7861955" cy="246221"/>
          </a:xfrm>
          <a:prstGeom prst="rect">
            <a:avLst/>
          </a:prstGeom>
          <a:noFill/>
        </p:spPr>
        <p:txBody>
          <a:bodyPr wrap="square" rtlCol="0">
            <a:spAutoFit/>
          </a:bodyPr>
          <a:lstStyle/>
          <a:p>
            <a:r>
              <a:rPr lang="en-US" altLang="ko-KR" sz="1000" b="1" dirty="0">
                <a:solidFill>
                  <a:srgbClr val="FF0000"/>
                </a:solidFill>
                <a:latin typeface="Arial" panose="020B0604020202020204" pitchFamily="34" charset="0"/>
                <a:cs typeface="Arial" panose="020B0604020202020204" pitchFamily="34" charset="0"/>
              </a:rPr>
              <a:t>Taylor Expansion of SNM (Symmetric Nuclear Matter) at Saturation Density</a:t>
            </a:r>
            <a:endParaRPr lang="ko-KR" altLang="en-US" sz="1000" b="1" dirty="0">
              <a:solidFill>
                <a:srgbClr val="FF0000"/>
              </a:solidFill>
              <a:latin typeface="Arial" panose="020B0604020202020204" pitchFamily="34" charset="0"/>
              <a:cs typeface="Arial" panose="020B0604020202020204" pitchFamily="34" charset="0"/>
            </a:endParaRPr>
          </a:p>
        </p:txBody>
      </p:sp>
      <p:cxnSp>
        <p:nvCxnSpPr>
          <p:cNvPr id="8" name="직선 연결선 7">
            <a:extLst>
              <a:ext uri="{FF2B5EF4-FFF2-40B4-BE49-F238E27FC236}">
                <a16:creationId xmlns:a16="http://schemas.microsoft.com/office/drawing/2014/main" id="{C9139B31-1261-BE3D-D58A-3C4B9A402429}"/>
              </a:ext>
            </a:extLst>
          </p:cNvPr>
          <p:cNvCxnSpPr>
            <a:cxnSpLocks/>
          </p:cNvCxnSpPr>
          <p:nvPr/>
        </p:nvCxnSpPr>
        <p:spPr>
          <a:xfrm>
            <a:off x="1698464" y="2466718"/>
            <a:ext cx="72253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43E4EA-0DC1-9399-7DD1-9892132B6A4F}"/>
                  </a:ext>
                </a:extLst>
              </p:cNvPr>
              <p:cNvSpPr txBox="1"/>
              <p:nvPr/>
            </p:nvSpPr>
            <p:spPr>
              <a:xfrm>
                <a:off x="1769140" y="2452359"/>
                <a:ext cx="577722"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000" b="0" i="1" smtClean="0">
                              <a:solidFill>
                                <a:srgbClr val="FF0000"/>
                              </a:solidFill>
                              <a:latin typeface="Cambria Math" panose="02040503050406030204" pitchFamily="18" charset="0"/>
                            </a:rPr>
                          </m:ctrlPr>
                        </m:sSubPr>
                        <m:e>
                          <m:r>
                            <a:rPr lang="en-US" altLang="ko-KR" sz="1000" b="0" i="1" smtClean="0">
                              <a:solidFill>
                                <a:srgbClr val="FF0000"/>
                              </a:solidFill>
                              <a:latin typeface="Cambria Math" panose="02040503050406030204" pitchFamily="18" charset="0"/>
                            </a:rPr>
                            <m:t>𝑃</m:t>
                          </m:r>
                        </m:e>
                        <m:sub>
                          <m:r>
                            <a:rPr lang="en-US" altLang="ko-KR" sz="1000" b="0" i="1" smtClean="0">
                              <a:solidFill>
                                <a:srgbClr val="FF0000"/>
                              </a:solidFill>
                              <a:latin typeface="Cambria Math" panose="02040503050406030204" pitchFamily="18" charset="0"/>
                            </a:rPr>
                            <m:t>0</m:t>
                          </m:r>
                        </m:sub>
                      </m:sSub>
                      <m:r>
                        <a:rPr lang="en-US" altLang="ko-KR" sz="1000" b="0" i="1" smtClean="0">
                          <a:solidFill>
                            <a:srgbClr val="FF0000"/>
                          </a:solidFill>
                          <a:latin typeface="Cambria Math" panose="02040503050406030204" pitchFamily="18" charset="0"/>
                        </a:rPr>
                        <m:t>=0</m:t>
                      </m:r>
                    </m:oMath>
                  </m:oMathPara>
                </a14:m>
                <a:endParaRPr lang="en-US" altLang="ko-KR" sz="1000" b="0" dirty="0">
                  <a:solidFill>
                    <a:srgbClr val="FF0000"/>
                  </a:solidFill>
                </a:endParaRPr>
              </a:p>
            </p:txBody>
          </p:sp>
        </mc:Choice>
        <mc:Fallback xmlns="">
          <p:sp>
            <p:nvSpPr>
              <p:cNvPr id="9" name="TextBox 8">
                <a:extLst>
                  <a:ext uri="{FF2B5EF4-FFF2-40B4-BE49-F238E27FC236}">
                    <a16:creationId xmlns:a16="http://schemas.microsoft.com/office/drawing/2014/main" id="{5A43E4EA-0DC1-9399-7DD1-9892132B6A4F}"/>
                  </a:ext>
                </a:extLst>
              </p:cNvPr>
              <p:cNvSpPr txBox="1">
                <a:spLocks noRot="1" noChangeAspect="1" noMove="1" noResize="1" noEditPoints="1" noAdjustHandles="1" noChangeArrowheads="1" noChangeShapeType="1" noTextEdit="1"/>
              </p:cNvSpPr>
              <p:nvPr/>
            </p:nvSpPr>
            <p:spPr>
              <a:xfrm>
                <a:off x="1769140" y="2452359"/>
                <a:ext cx="577722" cy="246221"/>
              </a:xfrm>
              <a:prstGeom prst="rect">
                <a:avLst/>
              </a:prstGeom>
              <a:blipFill>
                <a:blip r:embed="rId5"/>
                <a:stretch>
                  <a:fillRect/>
                </a:stretch>
              </a:blipFill>
            </p:spPr>
            <p:txBody>
              <a:bodyPr/>
              <a:lstStyle/>
              <a:p>
                <a:r>
                  <a:rPr lang="ko-KR" altLang="en-US">
                    <a:noFill/>
                  </a:rPr>
                  <a:t> </a:t>
                </a:r>
              </a:p>
            </p:txBody>
          </p:sp>
        </mc:Fallback>
      </mc:AlternateContent>
      <p:cxnSp>
        <p:nvCxnSpPr>
          <p:cNvPr id="11" name="직선 연결선 10">
            <a:extLst>
              <a:ext uri="{FF2B5EF4-FFF2-40B4-BE49-F238E27FC236}">
                <a16:creationId xmlns:a16="http://schemas.microsoft.com/office/drawing/2014/main" id="{C640D576-1EC5-67D6-21B1-018036516EA3}"/>
              </a:ext>
            </a:extLst>
          </p:cNvPr>
          <p:cNvCxnSpPr>
            <a:cxnSpLocks/>
          </p:cNvCxnSpPr>
          <p:nvPr/>
        </p:nvCxnSpPr>
        <p:spPr>
          <a:xfrm>
            <a:off x="2956950" y="2466718"/>
            <a:ext cx="72253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5FD6D24-5387-C9CB-B573-390A201B7D47}"/>
                  </a:ext>
                </a:extLst>
              </p:cNvPr>
              <p:cNvSpPr txBox="1"/>
              <p:nvPr/>
            </p:nvSpPr>
            <p:spPr>
              <a:xfrm>
                <a:off x="3069399" y="2437181"/>
                <a:ext cx="35285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000" b="0" i="1" smtClean="0">
                              <a:solidFill>
                                <a:srgbClr val="FF0000"/>
                              </a:solidFill>
                              <a:latin typeface="Cambria Math" panose="02040503050406030204" pitchFamily="18" charset="0"/>
                            </a:rPr>
                          </m:ctrlPr>
                        </m:sSubPr>
                        <m:e>
                          <m:r>
                            <a:rPr lang="en-US" altLang="ko-KR" sz="1000" b="0" i="1" smtClean="0">
                              <a:solidFill>
                                <a:srgbClr val="FF0000"/>
                              </a:solidFill>
                              <a:latin typeface="Cambria Math" panose="02040503050406030204" pitchFamily="18" charset="0"/>
                            </a:rPr>
                            <m:t>𝐾</m:t>
                          </m:r>
                        </m:e>
                        <m:sub>
                          <m:r>
                            <a:rPr lang="en-US" altLang="ko-KR" sz="1000" b="0" i="1" smtClean="0">
                              <a:solidFill>
                                <a:srgbClr val="FF0000"/>
                              </a:solidFill>
                              <a:latin typeface="Cambria Math" panose="02040503050406030204" pitchFamily="18" charset="0"/>
                            </a:rPr>
                            <m:t>0</m:t>
                          </m:r>
                        </m:sub>
                      </m:sSub>
                    </m:oMath>
                  </m:oMathPara>
                </a14:m>
                <a:endParaRPr lang="en-US" altLang="ko-KR" sz="1000" b="0" dirty="0">
                  <a:solidFill>
                    <a:srgbClr val="FF0000"/>
                  </a:solidFill>
                </a:endParaRPr>
              </a:p>
            </p:txBody>
          </p:sp>
        </mc:Choice>
        <mc:Fallback xmlns="">
          <p:sp>
            <p:nvSpPr>
              <p:cNvPr id="12" name="TextBox 11">
                <a:extLst>
                  <a:ext uri="{FF2B5EF4-FFF2-40B4-BE49-F238E27FC236}">
                    <a16:creationId xmlns:a16="http://schemas.microsoft.com/office/drawing/2014/main" id="{B5FD6D24-5387-C9CB-B573-390A201B7D47}"/>
                  </a:ext>
                </a:extLst>
              </p:cNvPr>
              <p:cNvSpPr txBox="1">
                <a:spLocks noRot="1" noChangeAspect="1" noMove="1" noResize="1" noEditPoints="1" noAdjustHandles="1" noChangeArrowheads="1" noChangeShapeType="1" noTextEdit="1"/>
              </p:cNvSpPr>
              <p:nvPr/>
            </p:nvSpPr>
            <p:spPr>
              <a:xfrm>
                <a:off x="3069399" y="2437181"/>
                <a:ext cx="352853" cy="246221"/>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59CC629-B0F5-F0BE-9170-CC5B1692375A}"/>
                  </a:ext>
                </a:extLst>
              </p:cNvPr>
              <p:cNvSpPr txBox="1"/>
              <p:nvPr/>
            </p:nvSpPr>
            <p:spPr>
              <a:xfrm>
                <a:off x="4732393" y="2442466"/>
                <a:ext cx="355867"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000" b="0" i="1" smtClean="0">
                              <a:solidFill>
                                <a:srgbClr val="FF0000"/>
                              </a:solidFill>
                              <a:latin typeface="Cambria Math" panose="02040503050406030204" pitchFamily="18" charset="0"/>
                            </a:rPr>
                          </m:ctrlPr>
                        </m:sSubPr>
                        <m:e>
                          <m:r>
                            <a:rPr lang="en-US" altLang="ko-KR" sz="1000" b="0" i="1" smtClean="0">
                              <a:solidFill>
                                <a:srgbClr val="FF0000"/>
                              </a:solidFill>
                              <a:latin typeface="Cambria Math" panose="02040503050406030204" pitchFamily="18" charset="0"/>
                            </a:rPr>
                            <m:t>𝑄</m:t>
                          </m:r>
                        </m:e>
                        <m:sub>
                          <m:r>
                            <a:rPr lang="en-US" altLang="ko-KR" sz="1000" b="0" i="1" smtClean="0">
                              <a:solidFill>
                                <a:srgbClr val="FF0000"/>
                              </a:solidFill>
                              <a:latin typeface="Cambria Math" panose="02040503050406030204" pitchFamily="18" charset="0"/>
                            </a:rPr>
                            <m:t>0</m:t>
                          </m:r>
                        </m:sub>
                      </m:sSub>
                    </m:oMath>
                  </m:oMathPara>
                </a14:m>
                <a:endParaRPr lang="en-US" altLang="ko-KR" sz="1000" b="0" dirty="0">
                  <a:solidFill>
                    <a:srgbClr val="FF0000"/>
                  </a:solidFill>
                </a:endParaRPr>
              </a:p>
            </p:txBody>
          </p:sp>
        </mc:Choice>
        <mc:Fallback xmlns="">
          <p:sp>
            <p:nvSpPr>
              <p:cNvPr id="13" name="TextBox 12">
                <a:extLst>
                  <a:ext uri="{FF2B5EF4-FFF2-40B4-BE49-F238E27FC236}">
                    <a16:creationId xmlns:a16="http://schemas.microsoft.com/office/drawing/2014/main" id="{F59CC629-B0F5-F0BE-9170-CC5B1692375A}"/>
                  </a:ext>
                </a:extLst>
              </p:cNvPr>
              <p:cNvSpPr txBox="1">
                <a:spLocks noRot="1" noChangeAspect="1" noMove="1" noResize="1" noEditPoints="1" noAdjustHandles="1" noChangeArrowheads="1" noChangeShapeType="1" noTextEdit="1"/>
              </p:cNvSpPr>
              <p:nvPr/>
            </p:nvSpPr>
            <p:spPr>
              <a:xfrm>
                <a:off x="4732393" y="2442466"/>
                <a:ext cx="355867" cy="246221"/>
              </a:xfrm>
              <a:prstGeom prst="rect">
                <a:avLst/>
              </a:prstGeom>
              <a:blipFill>
                <a:blip r:embed="rId7"/>
                <a:stretch>
                  <a:fillRect b="-2500"/>
                </a:stretch>
              </a:blipFill>
            </p:spPr>
            <p:txBody>
              <a:bodyPr/>
              <a:lstStyle/>
              <a:p>
                <a:r>
                  <a:rPr lang="ko-KR" altLang="en-US">
                    <a:noFill/>
                  </a:rPr>
                  <a:t> </a:t>
                </a:r>
              </a:p>
            </p:txBody>
          </p:sp>
        </mc:Fallback>
      </mc:AlternateContent>
      <p:cxnSp>
        <p:nvCxnSpPr>
          <p:cNvPr id="14" name="직선 연결선 13">
            <a:extLst>
              <a:ext uri="{FF2B5EF4-FFF2-40B4-BE49-F238E27FC236}">
                <a16:creationId xmlns:a16="http://schemas.microsoft.com/office/drawing/2014/main" id="{D76882A3-98BC-BE6B-3E6E-4E3005F519F9}"/>
              </a:ext>
            </a:extLst>
          </p:cNvPr>
          <p:cNvCxnSpPr>
            <a:cxnSpLocks/>
          </p:cNvCxnSpPr>
          <p:nvPr/>
        </p:nvCxnSpPr>
        <p:spPr>
          <a:xfrm>
            <a:off x="4481666" y="2466718"/>
            <a:ext cx="72253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사각형: 둥근 모서리 14">
            <a:extLst>
              <a:ext uri="{FF2B5EF4-FFF2-40B4-BE49-F238E27FC236}">
                <a16:creationId xmlns:a16="http://schemas.microsoft.com/office/drawing/2014/main" id="{400CC4FB-32BE-6004-62A8-2487719340F8}"/>
              </a:ext>
            </a:extLst>
          </p:cNvPr>
          <p:cNvSpPr/>
          <p:nvPr/>
        </p:nvSpPr>
        <p:spPr>
          <a:xfrm>
            <a:off x="670326" y="1624314"/>
            <a:ext cx="5215081" cy="110755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16" name="TextBox 15">
            <a:extLst>
              <a:ext uri="{FF2B5EF4-FFF2-40B4-BE49-F238E27FC236}">
                <a16:creationId xmlns:a16="http://schemas.microsoft.com/office/drawing/2014/main" id="{1BB7768B-E3D3-4951-9914-52C6A2B5D2FA}"/>
              </a:ext>
            </a:extLst>
          </p:cNvPr>
          <p:cNvSpPr txBox="1"/>
          <p:nvPr/>
        </p:nvSpPr>
        <p:spPr>
          <a:xfrm>
            <a:off x="660692" y="2875455"/>
            <a:ext cx="3955802" cy="246221"/>
          </a:xfrm>
          <a:prstGeom prst="rect">
            <a:avLst/>
          </a:prstGeom>
          <a:noFill/>
        </p:spPr>
        <p:txBody>
          <a:bodyPr wrap="square" rtlCol="0">
            <a:spAutoFit/>
          </a:bodyPr>
          <a:lstStyle/>
          <a:p>
            <a:r>
              <a:rPr lang="en-US" altLang="ko-KR" sz="1000" b="1" dirty="0">
                <a:solidFill>
                  <a:srgbClr val="FF0000"/>
                </a:solidFill>
                <a:latin typeface="Arial" panose="020B0604020202020204" pitchFamily="34" charset="0"/>
                <a:cs typeface="Arial" panose="020B0604020202020204" pitchFamily="34" charset="0"/>
              </a:rPr>
              <a:t>Taylor Expansion of Symmetry Energy</a:t>
            </a:r>
            <a:endParaRPr lang="ko-KR" altLang="en-US" sz="1000" b="1" dirty="0">
              <a:solidFill>
                <a:srgbClr val="FF0000"/>
              </a:solidFill>
              <a:latin typeface="Arial" panose="020B0604020202020204" pitchFamily="34" charset="0"/>
              <a:cs typeface="Arial" panose="020B0604020202020204" pitchFamily="34" charset="0"/>
            </a:endParaRPr>
          </a:p>
        </p:txBody>
      </p:sp>
      <p:cxnSp>
        <p:nvCxnSpPr>
          <p:cNvPr id="19" name="직선 연결선 18">
            <a:extLst>
              <a:ext uri="{FF2B5EF4-FFF2-40B4-BE49-F238E27FC236}">
                <a16:creationId xmlns:a16="http://schemas.microsoft.com/office/drawing/2014/main" id="{D1B7E553-BD9B-4DEE-016D-A289F6979334}"/>
              </a:ext>
            </a:extLst>
          </p:cNvPr>
          <p:cNvCxnSpPr>
            <a:cxnSpLocks/>
          </p:cNvCxnSpPr>
          <p:nvPr/>
        </p:nvCxnSpPr>
        <p:spPr>
          <a:xfrm>
            <a:off x="1575720" y="3726845"/>
            <a:ext cx="72253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4D973DB-B879-A5CC-5931-5229F3AC4087}"/>
                  </a:ext>
                </a:extLst>
              </p:cNvPr>
              <p:cNvSpPr txBox="1"/>
              <p:nvPr/>
            </p:nvSpPr>
            <p:spPr>
              <a:xfrm>
                <a:off x="1764793" y="3771955"/>
                <a:ext cx="285078"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1000" b="0" i="1" smtClean="0">
                          <a:solidFill>
                            <a:srgbClr val="FF0000"/>
                          </a:solidFill>
                          <a:latin typeface="Cambria Math" panose="02040503050406030204" pitchFamily="18" charset="0"/>
                        </a:rPr>
                        <m:t>𝐿</m:t>
                      </m:r>
                    </m:oMath>
                  </m:oMathPara>
                </a14:m>
                <a:endParaRPr lang="en-US" altLang="ko-KR" sz="1000" b="0" dirty="0">
                  <a:solidFill>
                    <a:srgbClr val="FF0000"/>
                  </a:solidFill>
                </a:endParaRPr>
              </a:p>
            </p:txBody>
          </p:sp>
        </mc:Choice>
        <mc:Fallback xmlns="">
          <p:sp>
            <p:nvSpPr>
              <p:cNvPr id="21" name="TextBox 20">
                <a:extLst>
                  <a:ext uri="{FF2B5EF4-FFF2-40B4-BE49-F238E27FC236}">
                    <a16:creationId xmlns:a16="http://schemas.microsoft.com/office/drawing/2014/main" id="{A4D973DB-B879-A5CC-5931-5229F3AC4087}"/>
                  </a:ext>
                </a:extLst>
              </p:cNvPr>
              <p:cNvSpPr txBox="1">
                <a:spLocks noRot="1" noChangeAspect="1" noMove="1" noResize="1" noEditPoints="1" noAdjustHandles="1" noChangeArrowheads="1" noChangeShapeType="1" noTextEdit="1"/>
              </p:cNvSpPr>
              <p:nvPr/>
            </p:nvSpPr>
            <p:spPr>
              <a:xfrm>
                <a:off x="1764793" y="3771955"/>
                <a:ext cx="285078" cy="246221"/>
              </a:xfrm>
              <a:prstGeom prst="rect">
                <a:avLst/>
              </a:prstGeom>
              <a:blipFill>
                <a:blip r:embed="rId8"/>
                <a:stretch>
                  <a:fillRect/>
                </a:stretch>
              </a:blipFill>
            </p:spPr>
            <p:txBody>
              <a:bodyPr/>
              <a:lstStyle/>
              <a:p>
                <a:r>
                  <a:rPr lang="ko-KR" altLang="en-US">
                    <a:noFill/>
                  </a:rPr>
                  <a:t> </a:t>
                </a:r>
              </a:p>
            </p:txBody>
          </p:sp>
        </mc:Fallback>
      </mc:AlternateContent>
      <p:cxnSp>
        <p:nvCxnSpPr>
          <p:cNvPr id="22" name="직선 연결선 21">
            <a:extLst>
              <a:ext uri="{FF2B5EF4-FFF2-40B4-BE49-F238E27FC236}">
                <a16:creationId xmlns:a16="http://schemas.microsoft.com/office/drawing/2014/main" id="{DA617FDD-AC8E-C084-1958-B6748B503DA7}"/>
              </a:ext>
            </a:extLst>
          </p:cNvPr>
          <p:cNvCxnSpPr>
            <a:cxnSpLocks/>
          </p:cNvCxnSpPr>
          <p:nvPr/>
        </p:nvCxnSpPr>
        <p:spPr>
          <a:xfrm>
            <a:off x="2951580" y="3718783"/>
            <a:ext cx="72253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EA5BA4E-28ED-4BD9-842B-3A6057B909BF}"/>
                  </a:ext>
                </a:extLst>
              </p:cNvPr>
              <p:cNvSpPr txBox="1"/>
              <p:nvPr/>
            </p:nvSpPr>
            <p:spPr>
              <a:xfrm>
                <a:off x="2979680" y="3748715"/>
                <a:ext cx="492314" cy="2584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000" b="0" i="1" smtClean="0">
                              <a:solidFill>
                                <a:srgbClr val="FF0000"/>
                              </a:solidFill>
                              <a:latin typeface="Cambria Math" panose="02040503050406030204" pitchFamily="18" charset="0"/>
                            </a:rPr>
                          </m:ctrlPr>
                        </m:sSubPr>
                        <m:e>
                          <m:r>
                            <a:rPr lang="en-US" altLang="ko-KR" sz="1000" b="0" i="1" smtClean="0">
                              <a:solidFill>
                                <a:srgbClr val="FF0000"/>
                              </a:solidFill>
                              <a:latin typeface="Cambria Math" panose="02040503050406030204" pitchFamily="18" charset="0"/>
                            </a:rPr>
                            <m:t>𝐾</m:t>
                          </m:r>
                        </m:e>
                        <m:sub>
                          <m:r>
                            <a:rPr lang="en-US" altLang="ko-KR" sz="1000" b="0" i="1" smtClean="0">
                              <a:solidFill>
                                <a:srgbClr val="FF0000"/>
                              </a:solidFill>
                              <a:latin typeface="Cambria Math" panose="02040503050406030204" pitchFamily="18" charset="0"/>
                            </a:rPr>
                            <m:t>𝑠𝑦𝑚</m:t>
                          </m:r>
                        </m:sub>
                      </m:sSub>
                    </m:oMath>
                  </m:oMathPara>
                </a14:m>
                <a:endParaRPr lang="en-US" altLang="ko-KR" sz="1000" b="0" dirty="0">
                  <a:solidFill>
                    <a:srgbClr val="FF0000"/>
                  </a:solidFill>
                </a:endParaRPr>
              </a:p>
            </p:txBody>
          </p:sp>
        </mc:Choice>
        <mc:Fallback xmlns="">
          <p:sp>
            <p:nvSpPr>
              <p:cNvPr id="23" name="TextBox 22">
                <a:extLst>
                  <a:ext uri="{FF2B5EF4-FFF2-40B4-BE49-F238E27FC236}">
                    <a16:creationId xmlns:a16="http://schemas.microsoft.com/office/drawing/2014/main" id="{3EA5BA4E-28ED-4BD9-842B-3A6057B909BF}"/>
                  </a:ext>
                </a:extLst>
              </p:cNvPr>
              <p:cNvSpPr txBox="1">
                <a:spLocks noRot="1" noChangeAspect="1" noMove="1" noResize="1" noEditPoints="1" noAdjustHandles="1" noChangeArrowheads="1" noChangeShapeType="1" noTextEdit="1"/>
              </p:cNvSpPr>
              <p:nvPr/>
            </p:nvSpPr>
            <p:spPr>
              <a:xfrm>
                <a:off x="2979680" y="3748715"/>
                <a:ext cx="492314" cy="258404"/>
              </a:xfrm>
              <a:prstGeom prst="rect">
                <a:avLst/>
              </a:prstGeom>
              <a:blipFill>
                <a:blip r:embed="rId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8CD2C10-0767-338D-09F3-5F2BCAEF0200}"/>
                  </a:ext>
                </a:extLst>
              </p:cNvPr>
              <p:cNvSpPr txBox="1"/>
              <p:nvPr/>
            </p:nvSpPr>
            <p:spPr>
              <a:xfrm>
                <a:off x="4430819" y="3742093"/>
                <a:ext cx="495327" cy="2584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000" b="0" i="1" smtClean="0">
                              <a:solidFill>
                                <a:srgbClr val="FF0000"/>
                              </a:solidFill>
                              <a:latin typeface="Cambria Math" panose="02040503050406030204" pitchFamily="18" charset="0"/>
                            </a:rPr>
                          </m:ctrlPr>
                        </m:sSubPr>
                        <m:e>
                          <m:r>
                            <a:rPr lang="en-US" altLang="ko-KR" sz="1000" b="0" i="1" smtClean="0">
                              <a:solidFill>
                                <a:srgbClr val="FF0000"/>
                              </a:solidFill>
                              <a:latin typeface="Cambria Math" panose="02040503050406030204" pitchFamily="18" charset="0"/>
                            </a:rPr>
                            <m:t>𝑄</m:t>
                          </m:r>
                        </m:e>
                        <m:sub>
                          <m:r>
                            <a:rPr lang="en-US" altLang="ko-KR" sz="1000" b="0" i="1" smtClean="0">
                              <a:solidFill>
                                <a:srgbClr val="FF0000"/>
                              </a:solidFill>
                              <a:latin typeface="Cambria Math" panose="02040503050406030204" pitchFamily="18" charset="0"/>
                            </a:rPr>
                            <m:t>𝑠𝑦𝑚</m:t>
                          </m:r>
                        </m:sub>
                      </m:sSub>
                    </m:oMath>
                  </m:oMathPara>
                </a14:m>
                <a:endParaRPr lang="en-US" altLang="ko-KR" sz="1000" b="0" dirty="0">
                  <a:solidFill>
                    <a:srgbClr val="FF0000"/>
                  </a:solidFill>
                </a:endParaRPr>
              </a:p>
            </p:txBody>
          </p:sp>
        </mc:Choice>
        <mc:Fallback xmlns="">
          <p:sp>
            <p:nvSpPr>
              <p:cNvPr id="25" name="TextBox 24">
                <a:extLst>
                  <a:ext uri="{FF2B5EF4-FFF2-40B4-BE49-F238E27FC236}">
                    <a16:creationId xmlns:a16="http://schemas.microsoft.com/office/drawing/2014/main" id="{F8CD2C10-0767-338D-09F3-5F2BCAEF0200}"/>
                  </a:ext>
                </a:extLst>
              </p:cNvPr>
              <p:cNvSpPr txBox="1">
                <a:spLocks noRot="1" noChangeAspect="1" noMove="1" noResize="1" noEditPoints="1" noAdjustHandles="1" noChangeArrowheads="1" noChangeShapeType="1" noTextEdit="1"/>
              </p:cNvSpPr>
              <p:nvPr/>
            </p:nvSpPr>
            <p:spPr>
              <a:xfrm>
                <a:off x="4430819" y="3742093"/>
                <a:ext cx="495327" cy="258404"/>
              </a:xfrm>
              <a:prstGeom prst="rect">
                <a:avLst/>
              </a:prstGeom>
              <a:blipFill>
                <a:blip r:embed="rId10"/>
                <a:stretch>
                  <a:fillRect/>
                </a:stretch>
              </a:blipFill>
            </p:spPr>
            <p:txBody>
              <a:bodyPr/>
              <a:lstStyle/>
              <a:p>
                <a:r>
                  <a:rPr lang="ko-KR" altLang="en-US">
                    <a:noFill/>
                  </a:rPr>
                  <a:t> </a:t>
                </a:r>
              </a:p>
            </p:txBody>
          </p:sp>
        </mc:Fallback>
      </mc:AlternateContent>
      <p:cxnSp>
        <p:nvCxnSpPr>
          <p:cNvPr id="26" name="직선 연결선 25">
            <a:extLst>
              <a:ext uri="{FF2B5EF4-FFF2-40B4-BE49-F238E27FC236}">
                <a16:creationId xmlns:a16="http://schemas.microsoft.com/office/drawing/2014/main" id="{F20759EF-4BBC-B9C7-CC2D-49A74563E239}"/>
              </a:ext>
            </a:extLst>
          </p:cNvPr>
          <p:cNvCxnSpPr>
            <a:cxnSpLocks/>
          </p:cNvCxnSpPr>
          <p:nvPr/>
        </p:nvCxnSpPr>
        <p:spPr>
          <a:xfrm>
            <a:off x="4264441" y="3706876"/>
            <a:ext cx="72253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사각형: 둥근 모서리 26">
            <a:extLst>
              <a:ext uri="{FF2B5EF4-FFF2-40B4-BE49-F238E27FC236}">
                <a16:creationId xmlns:a16="http://schemas.microsoft.com/office/drawing/2014/main" id="{655B97AB-B85A-3534-6B01-A6CF9FBDF37A}"/>
              </a:ext>
            </a:extLst>
          </p:cNvPr>
          <p:cNvSpPr/>
          <p:nvPr/>
        </p:nvSpPr>
        <p:spPr>
          <a:xfrm>
            <a:off x="685516" y="2819959"/>
            <a:ext cx="5200023" cy="117085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E15B673-F71E-3026-939A-2047D38C7F09}"/>
                  </a:ext>
                </a:extLst>
              </p:cNvPr>
              <p:cNvSpPr txBox="1"/>
              <p:nvPr/>
            </p:nvSpPr>
            <p:spPr>
              <a:xfrm>
                <a:off x="685516" y="3241885"/>
                <a:ext cx="5138458" cy="4812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rPr>
                        <m:t>𝑆</m:t>
                      </m:r>
                      <m:d>
                        <m:dPr>
                          <m:ctrlPr>
                            <a:rPr lang="en-US" altLang="ko-KR" sz="1000" b="0" i="1" smtClean="0">
                              <a:latin typeface="Cambria Math" panose="02040503050406030204" pitchFamily="18" charset="0"/>
                            </a:rPr>
                          </m:ctrlPr>
                        </m:dPr>
                        <m:e>
                          <m:r>
                            <a:rPr lang="en-US" altLang="ko-KR" sz="1000" b="0" i="1" smtClean="0">
                              <a:latin typeface="Cambria Math" panose="02040503050406030204" pitchFamily="18" charset="0"/>
                            </a:rPr>
                            <m:t>𝜌</m:t>
                          </m:r>
                        </m:e>
                      </m:d>
                      <m:r>
                        <a:rPr lang="en-US" altLang="ko-KR" sz="1000" b="0" i="1" smtClean="0">
                          <a:latin typeface="Cambria Math" panose="02040503050406030204" pitchFamily="18" charset="0"/>
                        </a:rPr>
                        <m:t>=</m:t>
                      </m:r>
                      <m:r>
                        <a:rPr lang="en-US" altLang="ko-KR" sz="1000" b="0" i="1" smtClean="0">
                          <a:latin typeface="Cambria Math" panose="02040503050406030204" pitchFamily="18" charset="0"/>
                        </a:rPr>
                        <m:t>𝑆</m:t>
                      </m:r>
                      <m:d>
                        <m:dPr>
                          <m:ctrlPr>
                            <a:rPr lang="en-US" altLang="ko-KR" sz="1000" b="0" i="1" smtClean="0">
                              <a:latin typeface="Cambria Math" panose="02040503050406030204" pitchFamily="18" charset="0"/>
                            </a:rPr>
                          </m:ctrlPr>
                        </m:dPr>
                        <m:e>
                          <m:sSub>
                            <m:sSubPr>
                              <m:ctrlPr>
                                <a:rPr lang="en-US" altLang="ko-KR" sz="1000" b="0" i="1" smtClean="0">
                                  <a:latin typeface="Cambria Math" panose="02040503050406030204" pitchFamily="18" charset="0"/>
                                </a:rPr>
                              </m:ctrlPr>
                            </m:sSubPr>
                            <m:e>
                              <m:r>
                                <a:rPr lang="en-US" altLang="ko-KR" sz="1000" b="0" i="1" smtClean="0">
                                  <a:latin typeface="Cambria Math" panose="02040503050406030204" pitchFamily="18" charset="0"/>
                                </a:rPr>
                                <m:t>𝜌</m:t>
                              </m:r>
                            </m:e>
                            <m:sub>
                              <m:r>
                                <a:rPr lang="en-US" altLang="ko-KR" sz="1000" b="0" i="1" smtClean="0">
                                  <a:latin typeface="Cambria Math" panose="02040503050406030204" pitchFamily="18" charset="0"/>
                                </a:rPr>
                                <m:t>0</m:t>
                              </m:r>
                            </m:sub>
                          </m:sSub>
                        </m:e>
                      </m:d>
                      <m:r>
                        <a:rPr lang="en-US" altLang="ko-KR" sz="1000" b="0" i="1" smtClean="0">
                          <a:latin typeface="Cambria Math" panose="02040503050406030204" pitchFamily="18" charset="0"/>
                        </a:rPr>
                        <m:t>+</m:t>
                      </m:r>
                      <m:sSub>
                        <m:sSubPr>
                          <m:ctrlPr>
                            <a:rPr lang="en-US" altLang="ko-KR" sz="1000" b="0" i="1" smtClean="0">
                              <a:latin typeface="Cambria Math" panose="02040503050406030204" pitchFamily="18" charset="0"/>
                            </a:rPr>
                          </m:ctrlPr>
                        </m:sSubPr>
                        <m:e>
                          <m:d>
                            <m:dPr>
                              <m:ctrlPr>
                                <a:rPr lang="en-US" altLang="ko-KR" sz="1000" b="0" i="1" smtClean="0">
                                  <a:latin typeface="Cambria Math" panose="02040503050406030204" pitchFamily="18" charset="0"/>
                                </a:rPr>
                              </m:ctrlPr>
                            </m:dPr>
                            <m:e>
                              <m:f>
                                <m:fPr>
                                  <m:ctrlPr>
                                    <a:rPr lang="en-US" altLang="ko-KR" sz="1000" b="0" i="1" smtClean="0">
                                      <a:latin typeface="Cambria Math" panose="02040503050406030204" pitchFamily="18" charset="0"/>
                                    </a:rPr>
                                  </m:ctrlPr>
                                </m:fPr>
                                <m:num>
                                  <m:r>
                                    <a:rPr lang="en-US" altLang="ko-KR" sz="1000" b="0" i="1" smtClean="0">
                                      <a:latin typeface="Cambria Math" panose="02040503050406030204" pitchFamily="18" charset="0"/>
                                    </a:rPr>
                                    <m:t>𝜕</m:t>
                                  </m:r>
                                  <m:r>
                                    <a:rPr lang="en-US" altLang="ko-KR" sz="1000" b="0" i="1" smtClean="0">
                                      <a:latin typeface="Cambria Math" panose="02040503050406030204" pitchFamily="18" charset="0"/>
                                    </a:rPr>
                                    <m:t>𝑆</m:t>
                                  </m:r>
                                  <m:d>
                                    <m:dPr>
                                      <m:ctrlPr>
                                        <a:rPr lang="en-US" altLang="ko-KR" sz="1000" b="0" i="1" smtClean="0">
                                          <a:latin typeface="Cambria Math" panose="02040503050406030204" pitchFamily="18" charset="0"/>
                                        </a:rPr>
                                      </m:ctrlPr>
                                    </m:dPr>
                                    <m:e>
                                      <m:r>
                                        <a:rPr lang="en-US" altLang="ko-KR" sz="1000" b="0" i="1" smtClean="0">
                                          <a:latin typeface="Cambria Math" panose="02040503050406030204" pitchFamily="18" charset="0"/>
                                        </a:rPr>
                                        <m:t>𝜌</m:t>
                                      </m:r>
                                    </m:e>
                                  </m:d>
                                </m:num>
                                <m:den>
                                  <m:r>
                                    <a:rPr lang="en-US" altLang="ko-KR" sz="1000" b="0" i="1" smtClean="0">
                                      <a:latin typeface="Cambria Math" panose="02040503050406030204" pitchFamily="18" charset="0"/>
                                    </a:rPr>
                                    <m:t>𝜕𝜌</m:t>
                                  </m:r>
                                </m:den>
                              </m:f>
                            </m:e>
                          </m:d>
                        </m:e>
                        <m:sub>
                          <m:sSub>
                            <m:sSubPr>
                              <m:ctrlPr>
                                <a:rPr lang="en-US" altLang="ko-KR" sz="1000" b="0" i="1" smtClean="0">
                                  <a:latin typeface="Cambria Math" panose="02040503050406030204" pitchFamily="18" charset="0"/>
                                </a:rPr>
                              </m:ctrlPr>
                            </m:sSubPr>
                            <m:e>
                              <m:r>
                                <a:rPr lang="en-US" altLang="ko-KR" sz="1000" b="0" i="1" smtClean="0">
                                  <a:latin typeface="Cambria Math" panose="02040503050406030204" pitchFamily="18" charset="0"/>
                                </a:rPr>
                                <m:t>𝜌</m:t>
                              </m:r>
                            </m:e>
                            <m:sub>
                              <m:r>
                                <a:rPr lang="en-US" altLang="ko-KR" sz="1000" b="0" i="1" smtClean="0">
                                  <a:latin typeface="Cambria Math" panose="02040503050406030204" pitchFamily="18" charset="0"/>
                                </a:rPr>
                                <m:t>0</m:t>
                              </m:r>
                            </m:sub>
                          </m:sSub>
                        </m:sub>
                      </m:sSub>
                      <m:d>
                        <m:dPr>
                          <m:ctrlPr>
                            <a:rPr lang="en-US" altLang="ko-KR" sz="1000" b="0" i="1" smtClean="0">
                              <a:latin typeface="Cambria Math" panose="02040503050406030204" pitchFamily="18" charset="0"/>
                            </a:rPr>
                          </m:ctrlPr>
                        </m:dPr>
                        <m:e>
                          <m:r>
                            <a:rPr lang="en-US" altLang="ko-KR" sz="1000" b="0" i="1" smtClean="0">
                              <a:latin typeface="Cambria Math" panose="02040503050406030204" pitchFamily="18" charset="0"/>
                            </a:rPr>
                            <m:t>𝜌</m:t>
                          </m:r>
                          <m:r>
                            <a:rPr lang="en-US" altLang="ko-KR" sz="1000" b="0" i="1" smtClean="0">
                              <a:latin typeface="Cambria Math" panose="02040503050406030204" pitchFamily="18" charset="0"/>
                            </a:rPr>
                            <m:t>−</m:t>
                          </m:r>
                          <m:sSub>
                            <m:sSubPr>
                              <m:ctrlPr>
                                <a:rPr lang="en-US" altLang="ko-KR" sz="1000" b="0" i="1" smtClean="0">
                                  <a:latin typeface="Cambria Math" panose="02040503050406030204" pitchFamily="18" charset="0"/>
                                </a:rPr>
                              </m:ctrlPr>
                            </m:sSubPr>
                            <m:e>
                              <m:r>
                                <a:rPr lang="en-US" altLang="ko-KR" sz="1000" b="0" i="1" smtClean="0">
                                  <a:latin typeface="Cambria Math" panose="02040503050406030204" pitchFamily="18" charset="0"/>
                                </a:rPr>
                                <m:t>𝜌</m:t>
                              </m:r>
                            </m:e>
                            <m:sub>
                              <m:r>
                                <a:rPr lang="en-US" altLang="ko-KR" sz="1000" b="0" i="1" smtClean="0">
                                  <a:latin typeface="Cambria Math" panose="02040503050406030204" pitchFamily="18" charset="0"/>
                                </a:rPr>
                                <m:t>0</m:t>
                              </m:r>
                            </m:sub>
                          </m:sSub>
                        </m:e>
                      </m:d>
                      <m:r>
                        <a:rPr lang="en-US" altLang="ko-KR" sz="1000" b="0" i="1" smtClean="0">
                          <a:latin typeface="Cambria Math" panose="02040503050406030204" pitchFamily="18" charset="0"/>
                        </a:rPr>
                        <m:t>+</m:t>
                      </m:r>
                      <m:f>
                        <m:fPr>
                          <m:ctrlPr>
                            <a:rPr lang="en-US" altLang="ko-KR" sz="1000" b="0" i="1" smtClean="0">
                              <a:latin typeface="Cambria Math" panose="02040503050406030204" pitchFamily="18" charset="0"/>
                            </a:rPr>
                          </m:ctrlPr>
                        </m:fPr>
                        <m:num>
                          <m:r>
                            <a:rPr lang="en-US" altLang="ko-KR" sz="1000" b="0" i="1" smtClean="0">
                              <a:latin typeface="Cambria Math" panose="02040503050406030204" pitchFamily="18" charset="0"/>
                            </a:rPr>
                            <m:t>1</m:t>
                          </m:r>
                        </m:num>
                        <m:den>
                          <m:r>
                            <a:rPr lang="en-US" altLang="ko-KR" sz="1000" b="0" i="1" smtClean="0">
                              <a:latin typeface="Cambria Math" panose="02040503050406030204" pitchFamily="18" charset="0"/>
                            </a:rPr>
                            <m:t>2</m:t>
                          </m:r>
                        </m:den>
                      </m:f>
                      <m:sSub>
                        <m:sSubPr>
                          <m:ctrlPr>
                            <a:rPr lang="en-US" altLang="ko-KR" sz="1000" i="1">
                              <a:latin typeface="Cambria Math" panose="02040503050406030204" pitchFamily="18" charset="0"/>
                            </a:rPr>
                          </m:ctrlPr>
                        </m:sSubPr>
                        <m:e>
                          <m:d>
                            <m:dPr>
                              <m:ctrlPr>
                                <a:rPr lang="en-US" altLang="ko-KR" sz="1000" i="1">
                                  <a:latin typeface="Cambria Math" panose="02040503050406030204" pitchFamily="18" charset="0"/>
                                </a:rPr>
                              </m:ctrlPr>
                            </m:dPr>
                            <m:e>
                              <m:f>
                                <m:fPr>
                                  <m:ctrlPr>
                                    <a:rPr lang="en-US" altLang="ko-KR" sz="1000" i="1">
                                      <a:latin typeface="Cambria Math" panose="02040503050406030204" pitchFamily="18" charset="0"/>
                                    </a:rPr>
                                  </m:ctrlPr>
                                </m:fPr>
                                <m:num>
                                  <m:sSup>
                                    <m:sSupPr>
                                      <m:ctrlPr>
                                        <a:rPr lang="en-US" altLang="ko-KR" sz="1000" b="0" i="1" smtClean="0">
                                          <a:latin typeface="Cambria Math" panose="02040503050406030204" pitchFamily="18" charset="0"/>
                                        </a:rPr>
                                      </m:ctrlPr>
                                    </m:sSupPr>
                                    <m:e>
                                      <m:r>
                                        <a:rPr lang="en-US" altLang="ko-KR" sz="1000" i="1">
                                          <a:latin typeface="Cambria Math" panose="02040503050406030204" pitchFamily="18" charset="0"/>
                                        </a:rPr>
                                        <m:t>𝜕</m:t>
                                      </m:r>
                                    </m:e>
                                    <m:sup>
                                      <m:r>
                                        <a:rPr lang="en-US" altLang="ko-KR" sz="1000" b="0" i="1" smtClean="0">
                                          <a:latin typeface="Cambria Math" panose="02040503050406030204" pitchFamily="18" charset="0"/>
                                        </a:rPr>
                                        <m:t>2</m:t>
                                      </m:r>
                                    </m:sup>
                                  </m:sSup>
                                  <m:r>
                                    <a:rPr lang="en-US" altLang="ko-KR" sz="1000" b="0" i="1" smtClean="0">
                                      <a:latin typeface="Cambria Math" panose="02040503050406030204" pitchFamily="18" charset="0"/>
                                    </a:rPr>
                                    <m:t>𝑆</m:t>
                                  </m:r>
                                  <m:d>
                                    <m:dPr>
                                      <m:ctrlPr>
                                        <a:rPr lang="en-US" altLang="ko-KR" sz="1000" i="1">
                                          <a:latin typeface="Cambria Math" panose="02040503050406030204" pitchFamily="18" charset="0"/>
                                        </a:rPr>
                                      </m:ctrlPr>
                                    </m:dPr>
                                    <m:e>
                                      <m:r>
                                        <a:rPr lang="en-US" altLang="ko-KR" sz="1000" i="1">
                                          <a:latin typeface="Cambria Math" panose="02040503050406030204" pitchFamily="18" charset="0"/>
                                        </a:rPr>
                                        <m:t>𝜌</m:t>
                                      </m:r>
                                    </m:e>
                                  </m:d>
                                </m:num>
                                <m:den>
                                  <m:r>
                                    <a:rPr lang="en-US" altLang="ko-KR" sz="1000" i="1">
                                      <a:latin typeface="Cambria Math" panose="02040503050406030204" pitchFamily="18" charset="0"/>
                                    </a:rPr>
                                    <m:t>𝜕</m:t>
                                  </m:r>
                                  <m:sSup>
                                    <m:sSupPr>
                                      <m:ctrlPr>
                                        <a:rPr lang="en-US" altLang="ko-KR" sz="1000" b="0" i="1" smtClean="0">
                                          <a:latin typeface="Cambria Math" panose="02040503050406030204" pitchFamily="18" charset="0"/>
                                        </a:rPr>
                                      </m:ctrlPr>
                                    </m:sSupPr>
                                    <m:e>
                                      <m:r>
                                        <a:rPr lang="en-US" altLang="ko-KR" sz="1000" i="1">
                                          <a:latin typeface="Cambria Math" panose="02040503050406030204" pitchFamily="18" charset="0"/>
                                        </a:rPr>
                                        <m:t>𝜌</m:t>
                                      </m:r>
                                    </m:e>
                                    <m:sup>
                                      <m:r>
                                        <a:rPr lang="en-US" altLang="ko-KR" sz="1000" b="0" i="1" smtClean="0">
                                          <a:latin typeface="Cambria Math" panose="02040503050406030204" pitchFamily="18" charset="0"/>
                                        </a:rPr>
                                        <m:t>2</m:t>
                                      </m:r>
                                    </m:sup>
                                  </m:sSup>
                                </m:den>
                              </m:f>
                            </m:e>
                          </m:d>
                        </m:e>
                        <m:sub>
                          <m:sSub>
                            <m:sSubPr>
                              <m:ctrlPr>
                                <a:rPr lang="en-US" altLang="ko-KR" sz="1000" i="1">
                                  <a:latin typeface="Cambria Math" panose="02040503050406030204" pitchFamily="18" charset="0"/>
                                </a:rPr>
                              </m:ctrlPr>
                            </m:sSubPr>
                            <m:e>
                              <m:r>
                                <a:rPr lang="en-US" altLang="ko-KR" sz="1000" i="1">
                                  <a:latin typeface="Cambria Math" panose="02040503050406030204" pitchFamily="18" charset="0"/>
                                </a:rPr>
                                <m:t>𝜌</m:t>
                              </m:r>
                            </m:e>
                            <m:sub>
                              <m:r>
                                <a:rPr lang="en-US" altLang="ko-KR" sz="1000" i="1">
                                  <a:latin typeface="Cambria Math" panose="02040503050406030204" pitchFamily="18" charset="0"/>
                                </a:rPr>
                                <m:t>0</m:t>
                              </m:r>
                            </m:sub>
                          </m:sSub>
                        </m:sub>
                      </m:sSub>
                      <m:sSup>
                        <m:sSupPr>
                          <m:ctrlPr>
                            <a:rPr lang="en-US" altLang="ko-KR" sz="1000" b="0" i="1" smtClean="0">
                              <a:latin typeface="Cambria Math" panose="02040503050406030204" pitchFamily="18" charset="0"/>
                            </a:rPr>
                          </m:ctrlPr>
                        </m:sSupPr>
                        <m:e>
                          <m:d>
                            <m:dPr>
                              <m:ctrlPr>
                                <a:rPr lang="en-US" altLang="ko-KR" sz="1000" i="1">
                                  <a:latin typeface="Cambria Math" panose="02040503050406030204" pitchFamily="18" charset="0"/>
                                </a:rPr>
                              </m:ctrlPr>
                            </m:dPr>
                            <m:e>
                              <m:r>
                                <a:rPr lang="en-US" altLang="ko-KR" sz="1000" i="1">
                                  <a:latin typeface="Cambria Math" panose="02040503050406030204" pitchFamily="18" charset="0"/>
                                </a:rPr>
                                <m:t>𝜌</m:t>
                              </m:r>
                              <m:r>
                                <a:rPr lang="en-US" altLang="ko-KR" sz="1000" i="1">
                                  <a:latin typeface="Cambria Math" panose="02040503050406030204" pitchFamily="18" charset="0"/>
                                </a:rPr>
                                <m:t>−</m:t>
                              </m:r>
                              <m:sSub>
                                <m:sSubPr>
                                  <m:ctrlPr>
                                    <a:rPr lang="en-US" altLang="ko-KR" sz="1000" i="1">
                                      <a:latin typeface="Cambria Math" panose="02040503050406030204" pitchFamily="18" charset="0"/>
                                    </a:rPr>
                                  </m:ctrlPr>
                                </m:sSubPr>
                                <m:e>
                                  <m:r>
                                    <a:rPr lang="en-US" altLang="ko-KR" sz="1000" i="1">
                                      <a:latin typeface="Cambria Math" panose="02040503050406030204" pitchFamily="18" charset="0"/>
                                    </a:rPr>
                                    <m:t>𝜌</m:t>
                                  </m:r>
                                </m:e>
                                <m:sub>
                                  <m:r>
                                    <a:rPr lang="en-US" altLang="ko-KR" sz="1000" i="1">
                                      <a:latin typeface="Cambria Math" panose="02040503050406030204" pitchFamily="18" charset="0"/>
                                    </a:rPr>
                                    <m:t>0</m:t>
                                  </m:r>
                                </m:sub>
                              </m:sSub>
                            </m:e>
                          </m:d>
                        </m:e>
                        <m:sup>
                          <m:r>
                            <a:rPr lang="en-US" altLang="ko-KR" sz="1000" b="0" i="1" smtClean="0">
                              <a:latin typeface="Cambria Math" panose="02040503050406030204" pitchFamily="18" charset="0"/>
                            </a:rPr>
                            <m:t>2</m:t>
                          </m:r>
                        </m:sup>
                      </m:sSup>
                      <m:r>
                        <a:rPr lang="en-US" altLang="ko-KR" sz="1000" i="1">
                          <a:latin typeface="Cambria Math" panose="02040503050406030204" pitchFamily="18" charset="0"/>
                        </a:rPr>
                        <m:t>+</m:t>
                      </m:r>
                      <m:f>
                        <m:fPr>
                          <m:ctrlPr>
                            <a:rPr lang="en-US" altLang="ko-KR" sz="1000" i="1">
                              <a:latin typeface="Cambria Math" panose="02040503050406030204" pitchFamily="18" charset="0"/>
                            </a:rPr>
                          </m:ctrlPr>
                        </m:fPr>
                        <m:num>
                          <m:r>
                            <a:rPr lang="en-US" altLang="ko-KR" sz="1000" i="1">
                              <a:latin typeface="Cambria Math" panose="02040503050406030204" pitchFamily="18" charset="0"/>
                            </a:rPr>
                            <m:t>1</m:t>
                          </m:r>
                        </m:num>
                        <m:den>
                          <m:r>
                            <a:rPr lang="en-US" altLang="ko-KR" sz="1000" b="0" i="1" smtClean="0">
                              <a:latin typeface="Cambria Math" panose="02040503050406030204" pitchFamily="18" charset="0"/>
                            </a:rPr>
                            <m:t>6</m:t>
                          </m:r>
                        </m:den>
                      </m:f>
                      <m:sSub>
                        <m:sSubPr>
                          <m:ctrlPr>
                            <a:rPr lang="en-US" altLang="ko-KR" sz="1000" i="1">
                              <a:latin typeface="Cambria Math" panose="02040503050406030204" pitchFamily="18" charset="0"/>
                            </a:rPr>
                          </m:ctrlPr>
                        </m:sSubPr>
                        <m:e>
                          <m:d>
                            <m:dPr>
                              <m:ctrlPr>
                                <a:rPr lang="en-US" altLang="ko-KR" sz="1000" i="1">
                                  <a:latin typeface="Cambria Math" panose="02040503050406030204" pitchFamily="18" charset="0"/>
                                </a:rPr>
                              </m:ctrlPr>
                            </m:dPr>
                            <m:e>
                              <m:f>
                                <m:fPr>
                                  <m:ctrlPr>
                                    <a:rPr lang="en-US" altLang="ko-KR" sz="1000" i="1">
                                      <a:latin typeface="Cambria Math" panose="02040503050406030204" pitchFamily="18" charset="0"/>
                                    </a:rPr>
                                  </m:ctrlPr>
                                </m:fPr>
                                <m:num>
                                  <m:sSup>
                                    <m:sSupPr>
                                      <m:ctrlPr>
                                        <a:rPr lang="en-US" altLang="ko-KR" sz="1000" i="1">
                                          <a:latin typeface="Cambria Math" panose="02040503050406030204" pitchFamily="18" charset="0"/>
                                        </a:rPr>
                                      </m:ctrlPr>
                                    </m:sSupPr>
                                    <m:e>
                                      <m:r>
                                        <a:rPr lang="en-US" altLang="ko-KR" sz="1000" i="1">
                                          <a:latin typeface="Cambria Math" panose="02040503050406030204" pitchFamily="18" charset="0"/>
                                        </a:rPr>
                                        <m:t>𝜕</m:t>
                                      </m:r>
                                    </m:e>
                                    <m:sup>
                                      <m:r>
                                        <a:rPr lang="en-US" altLang="ko-KR" sz="1000" b="0" i="1" smtClean="0">
                                          <a:latin typeface="Cambria Math" panose="02040503050406030204" pitchFamily="18" charset="0"/>
                                        </a:rPr>
                                        <m:t>3</m:t>
                                      </m:r>
                                    </m:sup>
                                  </m:sSup>
                                  <m:r>
                                    <a:rPr lang="en-US" altLang="ko-KR" sz="1000" b="0" i="1" smtClean="0">
                                      <a:latin typeface="Cambria Math" panose="02040503050406030204" pitchFamily="18" charset="0"/>
                                    </a:rPr>
                                    <m:t>𝑆</m:t>
                                  </m:r>
                                  <m:d>
                                    <m:dPr>
                                      <m:ctrlPr>
                                        <a:rPr lang="en-US" altLang="ko-KR" sz="1000" i="1">
                                          <a:latin typeface="Cambria Math" panose="02040503050406030204" pitchFamily="18" charset="0"/>
                                        </a:rPr>
                                      </m:ctrlPr>
                                    </m:dPr>
                                    <m:e>
                                      <m:r>
                                        <a:rPr lang="en-US" altLang="ko-KR" sz="1000" i="1">
                                          <a:latin typeface="Cambria Math" panose="02040503050406030204" pitchFamily="18" charset="0"/>
                                        </a:rPr>
                                        <m:t>𝜌</m:t>
                                      </m:r>
                                    </m:e>
                                  </m:d>
                                </m:num>
                                <m:den>
                                  <m:r>
                                    <a:rPr lang="en-US" altLang="ko-KR" sz="1000" i="1">
                                      <a:latin typeface="Cambria Math" panose="02040503050406030204" pitchFamily="18" charset="0"/>
                                    </a:rPr>
                                    <m:t>𝜕</m:t>
                                  </m:r>
                                  <m:sSup>
                                    <m:sSupPr>
                                      <m:ctrlPr>
                                        <a:rPr lang="en-US" altLang="ko-KR" sz="1000" i="1">
                                          <a:latin typeface="Cambria Math" panose="02040503050406030204" pitchFamily="18" charset="0"/>
                                        </a:rPr>
                                      </m:ctrlPr>
                                    </m:sSupPr>
                                    <m:e>
                                      <m:r>
                                        <a:rPr lang="en-US" altLang="ko-KR" sz="1000" i="1">
                                          <a:latin typeface="Cambria Math" panose="02040503050406030204" pitchFamily="18" charset="0"/>
                                        </a:rPr>
                                        <m:t>𝜌</m:t>
                                      </m:r>
                                    </m:e>
                                    <m:sup>
                                      <m:r>
                                        <a:rPr lang="en-US" altLang="ko-KR" sz="1000" b="0" i="1" smtClean="0">
                                          <a:latin typeface="Cambria Math" panose="02040503050406030204" pitchFamily="18" charset="0"/>
                                        </a:rPr>
                                        <m:t>3</m:t>
                                      </m:r>
                                    </m:sup>
                                  </m:sSup>
                                </m:den>
                              </m:f>
                            </m:e>
                          </m:d>
                        </m:e>
                        <m:sub>
                          <m:sSub>
                            <m:sSubPr>
                              <m:ctrlPr>
                                <a:rPr lang="en-US" altLang="ko-KR" sz="1000" i="1">
                                  <a:latin typeface="Cambria Math" panose="02040503050406030204" pitchFamily="18" charset="0"/>
                                </a:rPr>
                              </m:ctrlPr>
                            </m:sSubPr>
                            <m:e>
                              <m:r>
                                <a:rPr lang="en-US" altLang="ko-KR" sz="1000" i="1">
                                  <a:latin typeface="Cambria Math" panose="02040503050406030204" pitchFamily="18" charset="0"/>
                                </a:rPr>
                                <m:t>𝜌</m:t>
                              </m:r>
                            </m:e>
                            <m:sub>
                              <m:r>
                                <a:rPr lang="en-US" altLang="ko-KR" sz="1000" i="1">
                                  <a:latin typeface="Cambria Math" panose="02040503050406030204" pitchFamily="18" charset="0"/>
                                </a:rPr>
                                <m:t>0</m:t>
                              </m:r>
                            </m:sub>
                          </m:sSub>
                        </m:sub>
                      </m:sSub>
                      <m:sSup>
                        <m:sSupPr>
                          <m:ctrlPr>
                            <a:rPr lang="en-US" altLang="ko-KR" sz="1000" i="1">
                              <a:latin typeface="Cambria Math" panose="02040503050406030204" pitchFamily="18" charset="0"/>
                            </a:rPr>
                          </m:ctrlPr>
                        </m:sSupPr>
                        <m:e>
                          <m:d>
                            <m:dPr>
                              <m:ctrlPr>
                                <a:rPr lang="en-US" altLang="ko-KR" sz="1000" i="1">
                                  <a:latin typeface="Cambria Math" panose="02040503050406030204" pitchFamily="18" charset="0"/>
                                </a:rPr>
                              </m:ctrlPr>
                            </m:dPr>
                            <m:e>
                              <m:r>
                                <a:rPr lang="en-US" altLang="ko-KR" sz="1000" i="1">
                                  <a:latin typeface="Cambria Math" panose="02040503050406030204" pitchFamily="18" charset="0"/>
                                </a:rPr>
                                <m:t>𝜌</m:t>
                              </m:r>
                              <m:r>
                                <a:rPr lang="en-US" altLang="ko-KR" sz="1000" i="1">
                                  <a:latin typeface="Cambria Math" panose="02040503050406030204" pitchFamily="18" charset="0"/>
                                </a:rPr>
                                <m:t>−</m:t>
                              </m:r>
                              <m:sSub>
                                <m:sSubPr>
                                  <m:ctrlPr>
                                    <a:rPr lang="en-US" altLang="ko-KR" sz="1000" i="1">
                                      <a:latin typeface="Cambria Math" panose="02040503050406030204" pitchFamily="18" charset="0"/>
                                    </a:rPr>
                                  </m:ctrlPr>
                                </m:sSubPr>
                                <m:e>
                                  <m:r>
                                    <a:rPr lang="en-US" altLang="ko-KR" sz="1000" i="1">
                                      <a:latin typeface="Cambria Math" panose="02040503050406030204" pitchFamily="18" charset="0"/>
                                    </a:rPr>
                                    <m:t>𝜌</m:t>
                                  </m:r>
                                </m:e>
                                <m:sub>
                                  <m:r>
                                    <a:rPr lang="en-US" altLang="ko-KR" sz="1000" i="1">
                                      <a:latin typeface="Cambria Math" panose="02040503050406030204" pitchFamily="18" charset="0"/>
                                    </a:rPr>
                                    <m:t>0</m:t>
                                  </m:r>
                                </m:sub>
                              </m:sSub>
                            </m:e>
                          </m:d>
                        </m:e>
                        <m:sup>
                          <m:r>
                            <a:rPr lang="en-US" altLang="ko-KR" sz="1000" b="0" i="1" smtClean="0">
                              <a:latin typeface="Cambria Math" panose="02040503050406030204" pitchFamily="18" charset="0"/>
                            </a:rPr>
                            <m:t>3</m:t>
                          </m:r>
                        </m:sup>
                      </m:sSup>
                      <m:r>
                        <a:rPr lang="en-US" altLang="ko-KR" sz="1000" b="0" i="1" smtClean="0">
                          <a:latin typeface="Cambria Math" panose="02040503050406030204" pitchFamily="18" charset="0"/>
                        </a:rPr>
                        <m:t>…</m:t>
                      </m:r>
                    </m:oMath>
                  </m:oMathPara>
                </a14:m>
                <a:endParaRPr lang="en-US" altLang="ko-KR" sz="1000" i="1" dirty="0">
                  <a:latin typeface="Cambria Math" panose="02040503050406030204" pitchFamily="18" charset="0"/>
                </a:endParaRPr>
              </a:p>
            </p:txBody>
          </p:sp>
        </mc:Choice>
        <mc:Fallback xmlns="">
          <p:sp>
            <p:nvSpPr>
              <p:cNvPr id="29" name="TextBox 28">
                <a:extLst>
                  <a:ext uri="{FF2B5EF4-FFF2-40B4-BE49-F238E27FC236}">
                    <a16:creationId xmlns:a16="http://schemas.microsoft.com/office/drawing/2014/main" id="{2E15B673-F71E-3026-939A-2047D38C7F09}"/>
                  </a:ext>
                </a:extLst>
              </p:cNvPr>
              <p:cNvSpPr txBox="1">
                <a:spLocks noRot="1" noChangeAspect="1" noMove="1" noResize="1" noEditPoints="1" noAdjustHandles="1" noChangeArrowheads="1" noChangeShapeType="1" noTextEdit="1"/>
              </p:cNvSpPr>
              <p:nvPr/>
            </p:nvSpPr>
            <p:spPr>
              <a:xfrm>
                <a:off x="685516" y="3241885"/>
                <a:ext cx="5138458" cy="481286"/>
              </a:xfrm>
              <a:prstGeom prst="rect">
                <a:avLst/>
              </a:prstGeom>
              <a:blipFill>
                <a:blip r:embed="rId11"/>
                <a:stretch>
                  <a:fillRect/>
                </a:stretch>
              </a:blipFill>
            </p:spPr>
            <p:txBody>
              <a:bodyPr/>
              <a:lstStyle/>
              <a:p>
                <a:r>
                  <a:rPr lang="ko-KR" altLang="en-US">
                    <a:noFill/>
                  </a:rPr>
                  <a:t> </a:t>
                </a:r>
              </a:p>
            </p:txBody>
          </p:sp>
        </mc:Fallback>
      </mc:AlternateContent>
      <p:pic>
        <p:nvPicPr>
          <p:cNvPr id="31" name="그림 30">
            <a:extLst>
              <a:ext uri="{FF2B5EF4-FFF2-40B4-BE49-F238E27FC236}">
                <a16:creationId xmlns:a16="http://schemas.microsoft.com/office/drawing/2014/main" id="{489A565E-A4C9-14C1-8E0A-65FAE1B09376}"/>
              </a:ext>
            </a:extLst>
          </p:cNvPr>
          <p:cNvPicPr>
            <a:picLocks noChangeAspect="1"/>
          </p:cNvPicPr>
          <p:nvPr/>
        </p:nvPicPr>
        <p:blipFill>
          <a:blip r:embed="rId12"/>
          <a:stretch>
            <a:fillRect/>
          </a:stretch>
        </p:blipFill>
        <p:spPr>
          <a:xfrm>
            <a:off x="7074969" y="2968987"/>
            <a:ext cx="1949862" cy="472694"/>
          </a:xfrm>
          <a:prstGeom prst="rect">
            <a:avLst/>
          </a:prstGeom>
        </p:spPr>
      </p:pic>
      <p:pic>
        <p:nvPicPr>
          <p:cNvPr id="34" name="그림 33">
            <a:extLst>
              <a:ext uri="{FF2B5EF4-FFF2-40B4-BE49-F238E27FC236}">
                <a16:creationId xmlns:a16="http://schemas.microsoft.com/office/drawing/2014/main" id="{02F827AF-1A08-DD5D-15C2-7A2632166474}"/>
              </a:ext>
            </a:extLst>
          </p:cNvPr>
          <p:cNvPicPr>
            <a:picLocks noChangeAspect="1"/>
          </p:cNvPicPr>
          <p:nvPr/>
        </p:nvPicPr>
        <p:blipFill>
          <a:blip r:embed="rId13"/>
          <a:stretch>
            <a:fillRect/>
          </a:stretch>
        </p:blipFill>
        <p:spPr>
          <a:xfrm>
            <a:off x="7450708" y="3510201"/>
            <a:ext cx="1493974" cy="400592"/>
          </a:xfrm>
          <a:prstGeom prst="rect">
            <a:avLst/>
          </a:prstGeom>
        </p:spPr>
      </p:pic>
      <p:pic>
        <p:nvPicPr>
          <p:cNvPr id="35" name="Picture 2" descr="교수 사진">
            <a:extLst>
              <a:ext uri="{FF2B5EF4-FFF2-40B4-BE49-F238E27FC236}">
                <a16:creationId xmlns:a16="http://schemas.microsoft.com/office/drawing/2014/main" id="{38408941-C31B-8192-863C-412E1C2969B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69707" y="1743966"/>
            <a:ext cx="859861" cy="108581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79E12B5-0E48-D5FE-9265-94C61B2436F4}"/>
              </a:ext>
            </a:extLst>
          </p:cNvPr>
          <p:cNvSpPr txBox="1"/>
          <p:nvPr/>
        </p:nvSpPr>
        <p:spPr>
          <a:xfrm>
            <a:off x="7277682" y="1814070"/>
            <a:ext cx="1715734" cy="923330"/>
          </a:xfrm>
          <a:prstGeom prst="rect">
            <a:avLst/>
          </a:prstGeom>
          <a:noFill/>
        </p:spPr>
        <p:txBody>
          <a:bodyPr wrap="square" rtlCol="0">
            <a:spAutoFit/>
          </a:bodyPr>
          <a:lstStyle/>
          <a:p>
            <a:pPr algn="ctr"/>
            <a:r>
              <a:rPr lang="en-US" altLang="ko-KR" dirty="0">
                <a:latin typeface="Arial" panose="020B0604020202020204" pitchFamily="34" charset="0"/>
                <a:cs typeface="Arial" panose="020B0604020202020204" pitchFamily="34" charset="0"/>
              </a:rPr>
              <a:t>Collaborate</a:t>
            </a:r>
          </a:p>
          <a:p>
            <a:pPr algn="ctr"/>
            <a:r>
              <a:rPr lang="en-US" altLang="ko-KR" dirty="0">
                <a:latin typeface="Arial" panose="020B0604020202020204" pitchFamily="34" charset="0"/>
                <a:cs typeface="Arial" panose="020B0604020202020204" pitchFamily="34" charset="0"/>
              </a:rPr>
              <a:t> with </a:t>
            </a:r>
          </a:p>
          <a:p>
            <a:pPr algn="ctr"/>
            <a:r>
              <a:rPr lang="en-US" altLang="ko-KR" dirty="0">
                <a:latin typeface="Arial" panose="020B0604020202020204" pitchFamily="34" charset="0"/>
                <a:cs typeface="Arial" panose="020B0604020202020204" pitchFamily="34" charset="0"/>
              </a:rPr>
              <a:t>Dr. </a:t>
            </a:r>
            <a:r>
              <a:rPr lang="en-US" altLang="ko-KR" dirty="0" err="1">
                <a:latin typeface="Arial" panose="020B0604020202020204" pitchFamily="34" charset="0"/>
                <a:cs typeface="Arial" panose="020B0604020202020204" pitchFamily="34" charset="0"/>
              </a:rPr>
              <a:t>Miyatsu</a:t>
            </a:r>
            <a:endParaRPr lang="ko-KR"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010D597-22B5-E7BC-57A2-B1ABD5477473}"/>
                  </a:ext>
                </a:extLst>
              </p:cNvPr>
              <p:cNvSpPr txBox="1"/>
              <p:nvPr/>
            </p:nvSpPr>
            <p:spPr>
              <a:xfrm>
                <a:off x="6321472" y="3102384"/>
                <a:ext cx="753497"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solidFill>
                                <a:srgbClr val="0000FF"/>
                              </a:solidFill>
                              <a:latin typeface="Cambria Math" panose="02040503050406030204" pitchFamily="18" charset="0"/>
                            </a:rPr>
                          </m:ctrlPr>
                        </m:sSubPr>
                        <m:e>
                          <m:r>
                            <a:rPr lang="en-US" altLang="ko-KR" b="1" i="0" smtClean="0">
                              <a:solidFill>
                                <a:srgbClr val="0000FF"/>
                              </a:solidFill>
                              <a:latin typeface="Cambria Math" panose="02040503050406030204" pitchFamily="18" charset="0"/>
                            </a:rPr>
                            <m:t>𝐌</m:t>
                          </m:r>
                        </m:e>
                        <m:sub>
                          <m:r>
                            <a:rPr lang="en-US" altLang="ko-KR" b="1" i="0" smtClean="0">
                              <a:solidFill>
                                <a:srgbClr val="0000FF"/>
                              </a:solidFill>
                              <a:latin typeface="Cambria Math" panose="02040503050406030204" pitchFamily="18" charset="0"/>
                            </a:rPr>
                            <m:t>𝐦𝐚𝐱</m:t>
                          </m:r>
                        </m:sub>
                      </m:sSub>
                    </m:oMath>
                  </m:oMathPara>
                </a14:m>
                <a:endParaRPr lang="en-US" altLang="ko-KR" b="1" dirty="0">
                  <a:solidFill>
                    <a:srgbClr val="0000FF"/>
                  </a:solidFill>
                </a:endParaRPr>
              </a:p>
              <a:p>
                <a:pPr/>
                <a14:m>
                  <m:oMathPara xmlns:m="http://schemas.openxmlformats.org/officeDocument/2006/math">
                    <m:oMathParaPr>
                      <m:jc m:val="centerGroup"/>
                    </m:oMathParaPr>
                    <m:oMath xmlns:m="http://schemas.openxmlformats.org/officeDocument/2006/math">
                      <m:sSub>
                        <m:sSubPr>
                          <m:ctrlPr>
                            <a:rPr lang="en-US" altLang="ko-KR" b="1" i="1" smtClean="0">
                              <a:solidFill>
                                <a:srgbClr val="0000FF"/>
                              </a:solidFill>
                              <a:latin typeface="Cambria Math" panose="02040503050406030204" pitchFamily="18" charset="0"/>
                            </a:rPr>
                          </m:ctrlPr>
                        </m:sSubPr>
                        <m:e>
                          <m:r>
                            <a:rPr lang="en-US" altLang="ko-KR" b="1" i="0" smtClean="0">
                              <a:solidFill>
                                <a:srgbClr val="0000FF"/>
                              </a:solidFill>
                              <a:latin typeface="Cambria Math" panose="02040503050406030204" pitchFamily="18" charset="0"/>
                            </a:rPr>
                            <m:t>𝐑</m:t>
                          </m:r>
                        </m:e>
                        <m:sub>
                          <m:r>
                            <a:rPr lang="en-US" altLang="ko-KR" b="1" i="0" smtClean="0">
                              <a:solidFill>
                                <a:srgbClr val="0000FF"/>
                              </a:solidFill>
                              <a:latin typeface="Cambria Math" panose="02040503050406030204" pitchFamily="18" charset="0"/>
                            </a:rPr>
                            <m:t>𝟏</m:t>
                          </m:r>
                          <m:r>
                            <a:rPr lang="en-US" altLang="ko-KR" b="1" i="0" smtClean="0">
                              <a:solidFill>
                                <a:srgbClr val="0000FF"/>
                              </a:solidFill>
                              <a:latin typeface="Cambria Math" panose="02040503050406030204" pitchFamily="18" charset="0"/>
                            </a:rPr>
                            <m:t>.</m:t>
                          </m:r>
                          <m:r>
                            <a:rPr lang="en-US" altLang="ko-KR" b="1" i="0" smtClean="0">
                              <a:solidFill>
                                <a:srgbClr val="0000FF"/>
                              </a:solidFill>
                              <a:latin typeface="Cambria Math" panose="02040503050406030204" pitchFamily="18" charset="0"/>
                            </a:rPr>
                            <m:t>𝟒</m:t>
                          </m:r>
                        </m:sub>
                      </m:sSub>
                    </m:oMath>
                  </m:oMathPara>
                </a14:m>
                <a:endParaRPr lang="ko-KR" altLang="en-US" b="1" dirty="0">
                  <a:solidFill>
                    <a:srgbClr val="0000FF"/>
                  </a:solidFill>
                </a:endParaRPr>
              </a:p>
            </p:txBody>
          </p:sp>
        </mc:Choice>
        <mc:Fallback xmlns="">
          <p:sp>
            <p:nvSpPr>
              <p:cNvPr id="38" name="TextBox 37">
                <a:extLst>
                  <a:ext uri="{FF2B5EF4-FFF2-40B4-BE49-F238E27FC236}">
                    <a16:creationId xmlns:a16="http://schemas.microsoft.com/office/drawing/2014/main" id="{B010D597-22B5-E7BC-57A2-B1ABD5477473}"/>
                  </a:ext>
                </a:extLst>
              </p:cNvPr>
              <p:cNvSpPr txBox="1">
                <a:spLocks noRot="1" noChangeAspect="1" noMove="1" noResize="1" noEditPoints="1" noAdjustHandles="1" noChangeArrowheads="1" noChangeShapeType="1" noTextEdit="1"/>
              </p:cNvSpPr>
              <p:nvPr/>
            </p:nvSpPr>
            <p:spPr>
              <a:xfrm>
                <a:off x="6321472" y="3102384"/>
                <a:ext cx="753497" cy="646331"/>
              </a:xfrm>
              <a:prstGeom prst="rect">
                <a:avLst/>
              </a:prstGeom>
              <a:blipFill>
                <a:blip r:embed="rId15"/>
                <a:stretch>
                  <a:fillRect/>
                </a:stretch>
              </a:blipFill>
            </p:spPr>
            <p:txBody>
              <a:bodyPr/>
              <a:lstStyle/>
              <a:p>
                <a:r>
                  <a:rPr lang="ko-KR" altLang="en-US">
                    <a:noFill/>
                  </a:rPr>
                  <a:t> </a:t>
                </a:r>
              </a:p>
            </p:txBody>
          </p:sp>
        </mc:Fallback>
      </mc:AlternateContent>
      <p:sp>
        <p:nvSpPr>
          <p:cNvPr id="39" name="TextBox 38">
            <a:extLst>
              <a:ext uri="{FF2B5EF4-FFF2-40B4-BE49-F238E27FC236}">
                <a16:creationId xmlns:a16="http://schemas.microsoft.com/office/drawing/2014/main" id="{C75C2F12-C46A-D27F-AD76-5D79358B8A97}"/>
              </a:ext>
            </a:extLst>
          </p:cNvPr>
          <p:cNvSpPr txBox="1"/>
          <p:nvPr/>
        </p:nvSpPr>
        <p:spPr>
          <a:xfrm>
            <a:off x="5973274" y="3264232"/>
            <a:ext cx="384435" cy="307777"/>
          </a:xfrm>
          <a:prstGeom prst="rect">
            <a:avLst/>
          </a:prstGeom>
          <a:noFill/>
        </p:spPr>
        <p:txBody>
          <a:bodyPr wrap="square" rtlCol="0">
            <a:spAutoFit/>
          </a:bodyPr>
          <a:lstStyle/>
          <a:p>
            <a:r>
              <a:rPr lang="en-US" altLang="ko-KR" sz="1400" b="1" dirty="0">
                <a:solidFill>
                  <a:srgbClr val="0000FF"/>
                </a:solidFill>
              </a:rPr>
              <a:t>VS</a:t>
            </a:r>
            <a:endParaRPr lang="ko-KR" altLang="en-US" sz="1400" b="1" dirty="0">
              <a:solidFill>
                <a:srgbClr val="0000FF"/>
              </a:solidFill>
            </a:endParaRPr>
          </a:p>
        </p:txBody>
      </p:sp>
      <p:grpSp>
        <p:nvGrpSpPr>
          <p:cNvPr id="20" name="그룹 19">
            <a:extLst>
              <a:ext uri="{FF2B5EF4-FFF2-40B4-BE49-F238E27FC236}">
                <a16:creationId xmlns:a16="http://schemas.microsoft.com/office/drawing/2014/main" id="{8E03381F-B18F-AA8C-E233-12EF31ADBB6A}"/>
              </a:ext>
            </a:extLst>
          </p:cNvPr>
          <p:cNvGrpSpPr/>
          <p:nvPr/>
        </p:nvGrpSpPr>
        <p:grpSpPr>
          <a:xfrm>
            <a:off x="4692015" y="4754285"/>
            <a:ext cx="1340340" cy="1340340"/>
            <a:chOff x="4789099" y="4720127"/>
            <a:chExt cx="1096307" cy="1096307"/>
          </a:xfrm>
        </p:grpSpPr>
        <p:sp>
          <p:nvSpPr>
            <p:cNvPr id="17" name="순서도: 연결자 16">
              <a:extLst>
                <a:ext uri="{FF2B5EF4-FFF2-40B4-BE49-F238E27FC236}">
                  <a16:creationId xmlns:a16="http://schemas.microsoft.com/office/drawing/2014/main" id="{5361D5F6-5F74-A823-0719-2020111BAC7B}"/>
                </a:ext>
              </a:extLst>
            </p:cNvPr>
            <p:cNvSpPr/>
            <p:nvPr/>
          </p:nvSpPr>
          <p:spPr>
            <a:xfrm>
              <a:off x="4789099" y="4720127"/>
              <a:ext cx="1096307" cy="1096307"/>
            </a:xfrm>
            <a:prstGeom prst="flowChartConnector">
              <a:avLst/>
            </a:prstGeom>
            <a:solidFill>
              <a:schemeClr val="tx1">
                <a:lumMod val="50000"/>
                <a:lumOff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ko-KR" dirty="0"/>
            </a:p>
            <a:p>
              <a:pPr algn="ctr"/>
              <a:endParaRPr lang="en-US" altLang="ko-KR" dirty="0"/>
            </a:p>
            <a:p>
              <a:pPr algn="ctr"/>
              <a:endParaRPr lang="en-US" altLang="ko-KR" dirty="0"/>
            </a:p>
            <a:p>
              <a:pPr algn="ctr"/>
              <a:r>
                <a:rPr lang="en-US" altLang="ko-KR" sz="1200" dirty="0"/>
                <a:t>Baryon</a:t>
              </a:r>
              <a:endParaRPr lang="ko-KR" altLang="en-US" sz="1200" dirty="0"/>
            </a:p>
          </p:txBody>
        </p:sp>
        <p:sp>
          <p:nvSpPr>
            <p:cNvPr id="10" name="타원 9">
              <a:extLst>
                <a:ext uri="{FF2B5EF4-FFF2-40B4-BE49-F238E27FC236}">
                  <a16:creationId xmlns:a16="http://schemas.microsoft.com/office/drawing/2014/main" id="{374B2BE3-2ACE-EE78-E907-F9A44CE9372B}"/>
                </a:ext>
              </a:extLst>
            </p:cNvPr>
            <p:cNvSpPr/>
            <p:nvPr/>
          </p:nvSpPr>
          <p:spPr>
            <a:xfrm>
              <a:off x="5091813" y="5032864"/>
              <a:ext cx="489882" cy="489882"/>
            </a:xfrm>
            <a:prstGeom prst="ellipse">
              <a:avLst/>
            </a:prstGeom>
            <a:solidFill>
              <a:schemeClr val="tx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200" dirty="0"/>
                <a:t>DM</a:t>
              </a:r>
              <a:endParaRPr lang="ko-KR" altLang="en-US" sz="1200" dirty="0"/>
            </a:p>
          </p:txBody>
        </p:sp>
      </p:grpSp>
      <p:grpSp>
        <p:nvGrpSpPr>
          <p:cNvPr id="33" name="그룹 32">
            <a:extLst>
              <a:ext uri="{FF2B5EF4-FFF2-40B4-BE49-F238E27FC236}">
                <a16:creationId xmlns:a16="http://schemas.microsoft.com/office/drawing/2014/main" id="{635C3385-F850-354D-6E20-F80ACA12529A}"/>
              </a:ext>
            </a:extLst>
          </p:cNvPr>
          <p:cNvGrpSpPr/>
          <p:nvPr/>
        </p:nvGrpSpPr>
        <p:grpSpPr>
          <a:xfrm>
            <a:off x="6183288" y="4532775"/>
            <a:ext cx="1783361" cy="1783361"/>
            <a:chOff x="6604600" y="4532775"/>
            <a:chExt cx="1783361" cy="1783361"/>
          </a:xfrm>
        </p:grpSpPr>
        <p:sp>
          <p:nvSpPr>
            <p:cNvPr id="24" name="타원 23">
              <a:extLst>
                <a:ext uri="{FF2B5EF4-FFF2-40B4-BE49-F238E27FC236}">
                  <a16:creationId xmlns:a16="http://schemas.microsoft.com/office/drawing/2014/main" id="{2F143B09-834C-A228-54C1-ED4D3BBBF92E}"/>
                </a:ext>
              </a:extLst>
            </p:cNvPr>
            <p:cNvSpPr/>
            <p:nvPr/>
          </p:nvSpPr>
          <p:spPr>
            <a:xfrm>
              <a:off x="6604600" y="4532775"/>
              <a:ext cx="1783361" cy="1783361"/>
            </a:xfrm>
            <a:prstGeom prst="ellipse">
              <a:avLst/>
            </a:prstGeom>
            <a:solidFill>
              <a:schemeClr val="tx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dirty="0"/>
                <a:t>DM</a:t>
              </a:r>
            </a:p>
            <a:p>
              <a:pPr algn="ctr"/>
              <a:endParaRPr lang="en-US" altLang="ko-KR" dirty="0"/>
            </a:p>
            <a:p>
              <a:pPr algn="ctr"/>
              <a:endParaRPr lang="en-US" altLang="ko-KR" dirty="0"/>
            </a:p>
            <a:p>
              <a:pPr algn="ctr"/>
              <a:endParaRPr lang="en-US" altLang="ko-KR" dirty="0"/>
            </a:p>
            <a:p>
              <a:pPr algn="ctr"/>
              <a:endParaRPr lang="en-US" altLang="ko-KR" dirty="0"/>
            </a:p>
            <a:p>
              <a:pPr algn="ctr"/>
              <a:endParaRPr lang="ko-KR" altLang="en-US" dirty="0"/>
            </a:p>
          </p:txBody>
        </p:sp>
        <p:sp>
          <p:nvSpPr>
            <p:cNvPr id="30" name="순서도: 연결자 29">
              <a:extLst>
                <a:ext uri="{FF2B5EF4-FFF2-40B4-BE49-F238E27FC236}">
                  <a16:creationId xmlns:a16="http://schemas.microsoft.com/office/drawing/2014/main" id="{6051CF4D-BDB1-4988-A4D5-2C4B94F37542}"/>
                </a:ext>
              </a:extLst>
            </p:cNvPr>
            <p:cNvSpPr/>
            <p:nvPr/>
          </p:nvSpPr>
          <p:spPr>
            <a:xfrm>
              <a:off x="6969953" y="4918038"/>
              <a:ext cx="1056760" cy="1056760"/>
            </a:xfrm>
            <a:prstGeom prst="flowChartConnector">
              <a:avLst/>
            </a:prstGeom>
            <a:solidFill>
              <a:schemeClr val="tx1">
                <a:lumMod val="50000"/>
                <a:lumOff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400" dirty="0"/>
                <a:t>Bayron</a:t>
              </a:r>
              <a:endParaRPr lang="ko-KR" altLang="en-US" sz="1400" dirty="0"/>
            </a:p>
          </p:txBody>
        </p:sp>
      </p:grpSp>
      <p:pic>
        <p:nvPicPr>
          <p:cNvPr id="37" name="Picture 2" descr="교수 사진">
            <a:extLst>
              <a:ext uri="{FF2B5EF4-FFF2-40B4-BE49-F238E27FC236}">
                <a16:creationId xmlns:a16="http://schemas.microsoft.com/office/drawing/2014/main" id="{7D52B5C7-14C2-6DD3-38E1-6C243DBB1D5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95913" y="4546795"/>
            <a:ext cx="835204" cy="1062450"/>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3D7791E4-14C2-39ED-BC7E-CAA85896B70A}"/>
              </a:ext>
            </a:extLst>
          </p:cNvPr>
          <p:cNvSpPr txBox="1"/>
          <p:nvPr/>
        </p:nvSpPr>
        <p:spPr>
          <a:xfrm>
            <a:off x="8052971" y="5662080"/>
            <a:ext cx="921087" cy="738664"/>
          </a:xfrm>
          <a:prstGeom prst="rect">
            <a:avLst/>
          </a:prstGeom>
          <a:noFill/>
        </p:spPr>
        <p:txBody>
          <a:bodyPr wrap="square" rtlCol="0">
            <a:spAutoFit/>
          </a:bodyPr>
          <a:lstStyle/>
          <a:p>
            <a:pPr algn="ctr"/>
            <a:r>
              <a:rPr lang="en-US" altLang="ko-KR" sz="1400" dirty="0">
                <a:latin typeface="Arial" panose="020B0604020202020204" pitchFamily="34" charset="0"/>
                <a:cs typeface="Arial" panose="020B0604020202020204" pitchFamily="34" charset="0"/>
              </a:rPr>
              <a:t>Discuss</a:t>
            </a:r>
          </a:p>
          <a:p>
            <a:pPr algn="ctr"/>
            <a:r>
              <a:rPr lang="en-US" altLang="ko-KR" sz="1400" dirty="0">
                <a:latin typeface="Arial" panose="020B0604020202020204" pitchFamily="34" charset="0"/>
                <a:cs typeface="Arial" panose="020B0604020202020204" pitchFamily="34" charset="0"/>
              </a:rPr>
              <a:t> with </a:t>
            </a:r>
          </a:p>
          <a:p>
            <a:pPr algn="ctr"/>
            <a:r>
              <a:rPr lang="en-US" altLang="ko-KR" sz="1400" dirty="0">
                <a:latin typeface="Arial" panose="020B0604020202020204" pitchFamily="34" charset="0"/>
                <a:cs typeface="Arial" panose="020B0604020202020204" pitchFamily="34" charset="0"/>
              </a:rPr>
              <a:t>Dr. Park</a:t>
            </a:r>
            <a:endParaRPr lang="ko-KR"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8019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3B09AC-AA95-BCD3-96A3-4072F3BE873A}"/>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B364E8E4-60CE-0EC0-0B12-75BC668379E3}"/>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AC2672D7-DFC0-4F47-AF19-22DB79CAEE8B}"/>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721A2047-98E2-BBB9-EEF6-110DD35C090A}"/>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BA947688-03FF-56E5-C661-3F619CD8AC1E}"/>
              </a:ext>
            </a:extLst>
          </p:cNvPr>
          <p:cNvSpPr txBox="1"/>
          <p:nvPr/>
        </p:nvSpPr>
        <p:spPr>
          <a:xfrm>
            <a:off x="8789033" y="6336269"/>
            <a:ext cx="476517"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25</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CC663DFE-5A7C-E2E0-FBA8-3ABDCFE91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9F29E062-308A-1306-E485-C292A9634D86}"/>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1340513F-A1B9-8618-10BA-CB40A772EFD4}"/>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1A6D9650-5CD4-FE37-A4E8-4601E7FF15D6}"/>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82FC3479-3AAF-6F1B-E384-6CEFA62B84EF}"/>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2D60E9AC-52E7-255B-F497-D39BC6F93C79}"/>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DDCDDCAE-5E09-D838-4989-2FD97E82230B}"/>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A71E6625-F388-8FE8-A92C-E782B669A43E}"/>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28F66299-7473-935A-B2C0-9FB3746E49A4}"/>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9E5AF60F-0FBE-3C43-7D1B-73248B92262A}"/>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382234FE-2495-A63E-53FE-F799B7039809}"/>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4597218F-0A88-108A-F891-A5864CF43E4B}"/>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488AE56D-0A8F-BC0D-C126-A95B0B62E033}"/>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498203B0-3DDC-D31D-073F-6677B87722A6}"/>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9EFC1E51-D826-4C8A-E35A-F3FCF210D62E}"/>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B6382FBE-892F-4EDC-3628-24499240D330}"/>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7B51D8F8-9BEC-5F6D-2650-CF5B96C523A0}"/>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1E9B3F72-FE1C-3230-91BB-84FE35DCF0DA}"/>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E0EA4ECF-E9A0-64D3-3298-1281BDF15CC9}"/>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B9D70F1A-EBC6-3FAC-31E4-1B18CFFF941B}"/>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F5F192D8-7429-4FFB-B30B-26BF8678B5EB}"/>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61546958-0945-6440-0A9C-5B617EB0AF99}"/>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BE681ECD-EFC9-20A4-A2ED-67E1D9078BD1}"/>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61495EDC-A962-F638-0DD3-8BF16468BC1F}"/>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F96EA943-5CE0-36EE-61A6-513BC32BDDBF}"/>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40E57AF6-9EF8-D681-AC44-0CD21ECE0E61}"/>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71DF41AC-0E0B-103C-A02D-1CED5F4A8A77}"/>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7DE273F9-9F86-3C18-55A4-0E12C1EA86A5}"/>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A0C2543F-88B9-7071-8E05-A9693F892F85}"/>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4AE87B79-2A99-1112-72AB-3FF0F69A2979}"/>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69DBCC1D-04F6-00EA-7039-6E1632E231C9}"/>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AEFFB3EE-ADA2-1E90-2999-B14138C17137}"/>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D6205AC8-2ECC-2B68-D666-96BF39830D5D}"/>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A2413C9F-05B8-6405-C598-A5DCDC1A4B5E}"/>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28C0C4E7-BEF1-9EBD-F65D-D9849F149AF7}"/>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A604FDF0-A378-E3FF-9A99-6A35F9737467}"/>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5F8FA55E-AE10-165A-156A-EC556A82C41C}"/>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BCC17BD7-D9BF-48E5-2E5B-708D62A3338C}"/>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808FB0F9-74AE-1281-9B91-DE2C2413DF34}"/>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81CECDD2-72E9-B9C9-FA59-244FFAB31084}"/>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057B02D2-CC8F-C419-3215-AD7A0F28AADF}"/>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6A6FD2C8-156B-C167-1E55-8D3BE688C0F8}"/>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D57C2C0D-3B74-158C-8E25-6658F7A1C621}"/>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D228F51B-4A6C-D251-A6EB-7142B03D9E06}"/>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0A26D7F1-6EAD-589A-0D71-6F3EC6296616}"/>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F4D1A74B-CA72-D721-1C96-91E15209FEC0}"/>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16217FBD-1A25-75E6-2816-4567DFB8DD02}"/>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CE2BBCE3-1D0A-73CF-4561-111F3ED4D111}"/>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1CB8A210-D4EE-1218-1ACE-988CAE0E4CFD}"/>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DBDFDDEB-19A6-ED83-1641-EAE2A5B96E17}"/>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B6FE93AA-B16F-D48B-E59E-861F4477F467}"/>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DEA6B925-A881-1265-845F-CBD7EE872337}"/>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6F367C4F-F4AD-246E-96D0-C40D81328B4B}"/>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2DF07834-6F19-2566-1601-26302E5ED2B8}"/>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2EC5B600-5523-105F-C5E3-AE30A5A7CC34}"/>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43FA8BD2-ECD2-34D9-794C-4134AF7D4371}"/>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166928B6-6B28-377F-B476-58ADA597854F}"/>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B71A1AE4-2049-495B-A2DF-328B782206F2}"/>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C8280F5A-65F0-61EE-7FCA-AB0649C01628}"/>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5" name="TextBox 4">
            <a:extLst>
              <a:ext uri="{FF2B5EF4-FFF2-40B4-BE49-F238E27FC236}">
                <a16:creationId xmlns:a16="http://schemas.microsoft.com/office/drawing/2014/main" id="{1326377C-8975-05F9-BEEB-AEAC6D554857}"/>
              </a:ext>
            </a:extLst>
          </p:cNvPr>
          <p:cNvSpPr txBox="1"/>
          <p:nvPr/>
        </p:nvSpPr>
        <p:spPr>
          <a:xfrm>
            <a:off x="41918" y="79007"/>
            <a:ext cx="4187926" cy="461665"/>
          </a:xfrm>
          <a:prstGeom prst="rect">
            <a:avLst/>
          </a:prstGeom>
          <a:noFill/>
        </p:spPr>
        <p:txBody>
          <a:bodyPr wrap="square" rtlCol="0">
            <a:spAutoFit/>
          </a:bodyPr>
          <a:lstStyle/>
          <a:p>
            <a:r>
              <a:rPr lang="en-US" altLang="ko-KR" sz="2400" b="1" dirty="0">
                <a:solidFill>
                  <a:schemeClr val="bg1"/>
                </a:solidFill>
                <a:latin typeface="Arial" panose="020B0604020202020204" pitchFamily="34" charset="0"/>
                <a:cs typeface="Arial" panose="020B0604020202020204" pitchFamily="34" charset="0"/>
              </a:rPr>
              <a:t>Acknowledgement</a:t>
            </a:r>
            <a:endParaRPr lang="ko-KR" altLang="en-US" sz="2400" b="1" dirty="0">
              <a:solidFill>
                <a:schemeClr val="bg1"/>
              </a:solidFill>
              <a:latin typeface="Arial" panose="020B0604020202020204" pitchFamily="34" charset="0"/>
              <a:cs typeface="Arial" panose="020B0604020202020204" pitchFamily="34" charset="0"/>
            </a:endParaRPr>
          </a:p>
        </p:txBody>
      </p:sp>
      <p:pic>
        <p:nvPicPr>
          <p:cNvPr id="28" name="Picture 2">
            <a:extLst>
              <a:ext uri="{FF2B5EF4-FFF2-40B4-BE49-F238E27FC236}">
                <a16:creationId xmlns:a16="http://schemas.microsoft.com/office/drawing/2014/main" id="{8C7E0CA7-5408-B0CF-3108-00BC215D80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70" r="11170"/>
          <a:stretch/>
        </p:blipFill>
        <p:spPr bwMode="auto">
          <a:xfrm>
            <a:off x="908505" y="887470"/>
            <a:ext cx="1335503" cy="171964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교수 사진">
            <a:extLst>
              <a:ext uri="{FF2B5EF4-FFF2-40B4-BE49-F238E27FC236}">
                <a16:creationId xmlns:a16="http://schemas.microsoft.com/office/drawing/2014/main" id="{A302EA7D-E0B6-AFEB-13EC-FEFB7B92C3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2816" y="2923138"/>
            <a:ext cx="1335503" cy="168643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김진호">
            <a:extLst>
              <a:ext uri="{FF2B5EF4-FFF2-40B4-BE49-F238E27FC236}">
                <a16:creationId xmlns:a16="http://schemas.microsoft.com/office/drawing/2014/main" id="{7DEFCAC8-5129-852D-858D-2CA85869D8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505" y="4478400"/>
            <a:ext cx="1335503" cy="178067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8619DAEB-9288-F076-671C-BC6EB7336DAE}"/>
              </a:ext>
            </a:extLst>
          </p:cNvPr>
          <p:cNvSpPr txBox="1"/>
          <p:nvPr/>
        </p:nvSpPr>
        <p:spPr>
          <a:xfrm>
            <a:off x="2691299" y="878811"/>
            <a:ext cx="5695081" cy="1754326"/>
          </a:xfrm>
          <a:prstGeom prst="rect">
            <a:avLst/>
          </a:prstGeom>
          <a:noFill/>
          <a:ln w="19050">
            <a:solidFill>
              <a:srgbClr val="C00000"/>
            </a:solidFill>
          </a:ln>
        </p:spPr>
        <p:txBody>
          <a:bodyPr wrap="square" rtlCol="0">
            <a:spAutoFit/>
          </a:bodyPr>
          <a:lstStyle/>
          <a:p>
            <a:r>
              <a:rPr lang="en-US" altLang="ko-KR" dirty="0"/>
              <a:t>Supervisor</a:t>
            </a:r>
          </a:p>
          <a:p>
            <a:r>
              <a:rPr lang="en-US" altLang="ko-KR" dirty="0"/>
              <a:t>Dr. Kazuyuki </a:t>
            </a:r>
            <a:r>
              <a:rPr lang="en-US" altLang="ko-KR" dirty="0" err="1"/>
              <a:t>Sekizawa</a:t>
            </a:r>
            <a:endParaRPr lang="en-US" altLang="ko-KR" dirty="0"/>
          </a:p>
          <a:p>
            <a:pPr marL="285750" indent="-285750">
              <a:buFontTx/>
              <a:buChar char="-"/>
            </a:pPr>
            <a:r>
              <a:rPr lang="en-US" altLang="ko-KR" dirty="0"/>
              <a:t>Give me chance to study nuclear physics.</a:t>
            </a:r>
          </a:p>
          <a:p>
            <a:pPr marL="285750" indent="-285750">
              <a:buFontTx/>
              <a:buChar char="-"/>
            </a:pPr>
            <a:r>
              <a:rPr lang="en-US" altLang="ko-KR" dirty="0"/>
              <a:t>Training me from scratch (from zero)</a:t>
            </a:r>
          </a:p>
          <a:p>
            <a:pPr marL="285750" indent="-285750">
              <a:buFontTx/>
              <a:buChar char="-"/>
            </a:pPr>
            <a:r>
              <a:rPr lang="en-US" altLang="ko-KR" dirty="0"/>
              <a:t>Set the direction for the research</a:t>
            </a:r>
          </a:p>
          <a:p>
            <a:pPr marL="285750" indent="-285750">
              <a:buFontTx/>
              <a:buChar char="-"/>
            </a:pPr>
            <a:r>
              <a:rPr lang="en-US" altLang="ko-KR" dirty="0"/>
              <a:t>Give me a lot of advice and discussions.</a:t>
            </a:r>
          </a:p>
        </p:txBody>
      </p:sp>
      <p:sp>
        <p:nvSpPr>
          <p:cNvPr id="44" name="TextBox 43">
            <a:extLst>
              <a:ext uri="{FF2B5EF4-FFF2-40B4-BE49-F238E27FC236}">
                <a16:creationId xmlns:a16="http://schemas.microsoft.com/office/drawing/2014/main" id="{7C5870C2-FA8B-56EB-F87A-73ED1EAF5B48}"/>
              </a:ext>
            </a:extLst>
          </p:cNvPr>
          <p:cNvSpPr txBox="1"/>
          <p:nvPr/>
        </p:nvSpPr>
        <p:spPr>
          <a:xfrm>
            <a:off x="908505" y="3182581"/>
            <a:ext cx="5703676" cy="923330"/>
          </a:xfrm>
          <a:prstGeom prst="rect">
            <a:avLst/>
          </a:prstGeom>
          <a:noFill/>
          <a:ln w="19050">
            <a:solidFill>
              <a:srgbClr val="C00000"/>
            </a:solidFill>
          </a:ln>
        </p:spPr>
        <p:txBody>
          <a:bodyPr wrap="square" rtlCol="0">
            <a:spAutoFit/>
          </a:bodyPr>
          <a:lstStyle/>
          <a:p>
            <a:r>
              <a:rPr lang="en-US" altLang="ko-KR" dirty="0"/>
              <a:t>Dr. Tsuyoshi </a:t>
            </a:r>
            <a:r>
              <a:rPr lang="en-US" altLang="ko-KR" dirty="0" err="1"/>
              <a:t>Miyatsu</a:t>
            </a:r>
            <a:r>
              <a:rPr lang="en-US" altLang="ko-KR" dirty="0"/>
              <a:t> (OMEG)</a:t>
            </a:r>
          </a:p>
          <a:p>
            <a:pPr marL="285750" indent="-285750">
              <a:buFontTx/>
              <a:buChar char="-"/>
            </a:pPr>
            <a:r>
              <a:rPr lang="en-US" altLang="ko-KR" dirty="0"/>
              <a:t>Teach me what is the Nuclear Matter </a:t>
            </a:r>
            <a:r>
              <a:rPr lang="en-US" altLang="ko-KR" dirty="0" err="1"/>
              <a:t>EoS</a:t>
            </a:r>
            <a:r>
              <a:rPr lang="en-US" altLang="ko-KR" dirty="0"/>
              <a:t>.</a:t>
            </a:r>
          </a:p>
          <a:p>
            <a:pPr marL="285750" indent="-285750">
              <a:buFontTx/>
              <a:buChar char="-"/>
            </a:pPr>
            <a:r>
              <a:rPr lang="en-US" altLang="ko-KR" dirty="0"/>
              <a:t>Give me some tips on numerical calculations.</a:t>
            </a:r>
          </a:p>
        </p:txBody>
      </p:sp>
      <p:sp>
        <p:nvSpPr>
          <p:cNvPr id="45" name="TextBox 44">
            <a:extLst>
              <a:ext uri="{FF2B5EF4-FFF2-40B4-BE49-F238E27FC236}">
                <a16:creationId xmlns:a16="http://schemas.microsoft.com/office/drawing/2014/main" id="{EC93C345-4EDE-8592-97A7-7EF0815E05CE}"/>
              </a:ext>
            </a:extLst>
          </p:cNvPr>
          <p:cNvSpPr txBox="1"/>
          <p:nvPr/>
        </p:nvSpPr>
        <p:spPr>
          <a:xfrm>
            <a:off x="2691299" y="4975794"/>
            <a:ext cx="5695081" cy="923330"/>
          </a:xfrm>
          <a:prstGeom prst="rect">
            <a:avLst/>
          </a:prstGeom>
          <a:noFill/>
          <a:ln w="19050">
            <a:solidFill>
              <a:srgbClr val="C00000"/>
            </a:solidFill>
          </a:ln>
        </p:spPr>
        <p:txBody>
          <a:bodyPr wrap="square" rtlCol="0">
            <a:spAutoFit/>
          </a:bodyPr>
          <a:lstStyle/>
          <a:p>
            <a:r>
              <a:rPr lang="en-US" altLang="ko-KR" dirty="0"/>
              <a:t>Dr. </a:t>
            </a:r>
            <a:r>
              <a:rPr lang="en-US" altLang="ko-KR" dirty="0" err="1"/>
              <a:t>Jinho</a:t>
            </a:r>
            <a:r>
              <a:rPr lang="en-US" altLang="ko-KR" dirty="0"/>
              <a:t> Kim (KASI)</a:t>
            </a:r>
          </a:p>
          <a:p>
            <a:pPr marL="285750" indent="-285750">
              <a:buFontTx/>
              <a:buChar char="-"/>
            </a:pPr>
            <a:r>
              <a:rPr lang="en-US" altLang="ko-KR" dirty="0"/>
              <a:t>Provide me with astrophysical advice.</a:t>
            </a:r>
          </a:p>
          <a:p>
            <a:pPr marL="285750" indent="-285750">
              <a:buFontTx/>
              <a:buChar char="-"/>
            </a:pPr>
            <a:r>
              <a:rPr lang="en-US" altLang="ko-KR" dirty="0"/>
              <a:t>Give me advice and guidance on numerical relativity.</a:t>
            </a:r>
          </a:p>
        </p:txBody>
      </p:sp>
      <p:pic>
        <p:nvPicPr>
          <p:cNvPr id="47" name="그림 46">
            <a:extLst>
              <a:ext uri="{FF2B5EF4-FFF2-40B4-BE49-F238E27FC236}">
                <a16:creationId xmlns:a16="http://schemas.microsoft.com/office/drawing/2014/main" id="{70AFA32C-8CEF-9E49-5C47-C8F98EB28572}"/>
              </a:ext>
            </a:extLst>
          </p:cNvPr>
          <p:cNvPicPr>
            <a:picLocks noChangeAspect="1"/>
          </p:cNvPicPr>
          <p:nvPr/>
        </p:nvPicPr>
        <p:blipFill>
          <a:blip r:embed="rId7"/>
          <a:stretch>
            <a:fillRect/>
          </a:stretch>
        </p:blipFill>
        <p:spPr>
          <a:xfrm>
            <a:off x="385719" y="767158"/>
            <a:ext cx="6426780" cy="5508347"/>
          </a:xfrm>
          <a:prstGeom prst="rect">
            <a:avLst/>
          </a:prstGeom>
        </p:spPr>
      </p:pic>
    </p:spTree>
    <p:extLst>
      <p:ext uri="{BB962C8B-B14F-4D97-AF65-F5344CB8AC3E}">
        <p14:creationId xmlns:p14="http://schemas.microsoft.com/office/powerpoint/2010/main" val="21214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7B337E-00F4-2D0E-F877-199E3F9395AA}"/>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F11628BF-0325-6EF9-2674-AB1DBFFD63B6}"/>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41B5645A-DA21-D96D-51DD-817DDC2EDCCC}"/>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14DBDB84-8F3F-63DE-524B-60BFFE39B3E3}"/>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5BFD7E47-6AC8-E9A1-2776-10A8DDF2E4DF}"/>
              </a:ext>
            </a:extLst>
          </p:cNvPr>
          <p:cNvSpPr txBox="1"/>
          <p:nvPr/>
        </p:nvSpPr>
        <p:spPr>
          <a:xfrm>
            <a:off x="8789033" y="6336269"/>
            <a:ext cx="477629"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26</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1926C408-A563-5C64-EBF9-2AF192607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9403B974-FE74-25EC-86C7-792AC2F5B912}"/>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87D46ADD-ECD2-C6D6-D136-AC861AC40595}"/>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9EE14979-C50A-7157-613D-83D6B1095C3D}"/>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4CDB39E3-65DB-26FA-2312-BAD28BA73A50}"/>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416FE56A-5F1E-C41F-DA18-804C2944927D}"/>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147EC3E3-9583-DAA3-9592-890C9B4DBF1C}"/>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F47C8982-5796-0BB2-2C64-1B258B035794}"/>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84E203D7-3D8C-7F32-054B-3F9AEA3C91C8}"/>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77A6819C-7838-568E-E983-5487EFF2D8A9}"/>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7AE19EA6-C3B6-6C99-0BA0-A7D09D1FCA54}"/>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E4595B19-7222-365A-BDCF-0797579D9BAA}"/>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42A0ECA9-66B5-2723-A1FD-1FCE3D13EA31}"/>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56FA0B93-4FBC-C88E-0C86-437A3A7823F5}"/>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81772D26-669E-26BF-E038-963C7EB70E97}"/>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85443110-8706-409A-1BF2-6207CAF578CB}"/>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58F9DA2D-5DC3-7B19-4C84-28901A672DDE}"/>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2CF81A0B-A227-D558-13A3-3E46C8974E6C}"/>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DE2AC778-5B06-EBCE-D9EB-2FA85FC78566}"/>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70085498-F5BE-50AB-020F-8380EE67C376}"/>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8EAD51C1-FF96-5CAF-9930-A4682180365C}"/>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8714E8DE-B53C-2EE8-C339-E043D41FEBE6}"/>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91217936-760C-8B54-2393-49A1052DA9F5}"/>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8C61B449-E348-DAFE-DFD5-EED0DC52FF52}"/>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E751B76B-2F4C-CE07-7BA8-75B322669269}"/>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D0C5D874-2D1F-93FD-19ED-7E1AB73FC819}"/>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F5E93367-6013-A9F1-97D4-2FF889B3542B}"/>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9096A626-858D-3679-B484-57336CCDF37A}"/>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5CED02C2-FC37-9AE1-B58C-199868ED1013}"/>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640B6193-3177-D34A-507D-9776C80DCA88}"/>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6F5760C0-43F6-F2CA-7259-5F7E3D374930}"/>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F4A977FA-C1B7-C561-483B-F668CF8CB888}"/>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41AC0019-771E-181E-72AE-BD236F2F3F64}"/>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7EB6FB9D-6077-298F-5688-55E661514680}"/>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A985F164-2EAE-9456-FA04-36B23B1E4BB0}"/>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16D7C0DF-4FA1-0DBB-5452-808B1FDC9ADC}"/>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61C2EA44-FB1C-FE94-15AE-8A0283574CF2}"/>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42971231-4BDE-1332-CD45-239F0B4C28D7}"/>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472F4C60-97F3-1011-7CAE-A2050E46AEC5}"/>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33008F13-DDDF-38B2-9394-03B04FC0DEFC}"/>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3C5B384E-F8FB-5344-5C19-2138C77E35F8}"/>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345FCBBE-C0BB-A994-0E0D-D747B6E796E7}"/>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31E47D46-F45D-E47B-ED8A-28A58F0FFE4A}"/>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65830639-C3CE-01F8-4D15-4D6BD0A7D514}"/>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C5AA52AF-CFD2-4BDD-0790-F4A90BE16E63}"/>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F8514FB2-E6F1-D104-4F0C-DF07EEED082A}"/>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49F4D4AB-C307-55D2-BD3C-EFDA2D981F45}"/>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FCD6AD78-8AED-B9BF-BA4E-9B58A6A29947}"/>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026A60C1-835F-7DC6-8BD9-9499CBBC410C}"/>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712BB573-1EB1-C8B7-6B7D-45080F065C39}"/>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1AD212B9-4493-C6BA-A522-45AE307BC583}"/>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F6E149A8-CBCA-9BD5-E6EE-F23C1A2BC23D}"/>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94A963E0-C194-4056-23AB-F75E60F8FDC6}"/>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2560AC90-497B-6CE3-6570-2D239AE52F82}"/>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4D72EE5D-7F8F-1373-A1D3-A888F2D3602A}"/>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E5F6C0C1-5558-6A5B-372E-A90BED8DF6A4}"/>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9F7C94B6-E34F-3BCF-65E0-9E09A3F6AB66}"/>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621641D1-AF4C-2281-0CA3-BE8736F07BAD}"/>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DB5ED6C7-FDC1-F83A-A133-1C3C7A0C9F6A}"/>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3" name="TextBox 2">
            <a:extLst>
              <a:ext uri="{FF2B5EF4-FFF2-40B4-BE49-F238E27FC236}">
                <a16:creationId xmlns:a16="http://schemas.microsoft.com/office/drawing/2014/main" id="{553B3649-C0A3-009F-2EE5-6FD653548371}"/>
              </a:ext>
            </a:extLst>
          </p:cNvPr>
          <p:cNvSpPr txBox="1"/>
          <p:nvPr/>
        </p:nvSpPr>
        <p:spPr>
          <a:xfrm>
            <a:off x="1474239" y="1609514"/>
            <a:ext cx="6195521" cy="1710853"/>
          </a:xfrm>
          <a:prstGeom prst="rect">
            <a:avLst/>
          </a:prstGeom>
          <a:noFill/>
        </p:spPr>
        <p:txBody>
          <a:bodyPr wrap="square" rtlCol="0">
            <a:spAutoFit/>
          </a:bodyPr>
          <a:lstStyle/>
          <a:p>
            <a:pPr algn="ctr">
              <a:lnSpc>
                <a:spcPct val="150000"/>
              </a:lnSpc>
            </a:pPr>
            <a:r>
              <a:rPr lang="en-US" altLang="ko-KR" sz="8000" b="1" dirty="0">
                <a:latin typeface="Arial" panose="020B0604020202020204" pitchFamily="34" charset="0"/>
                <a:cs typeface="Arial" panose="020B0604020202020204" pitchFamily="34" charset="0"/>
              </a:rPr>
              <a:t>Thank you</a:t>
            </a:r>
            <a:endParaRPr lang="ko-KR" altLang="en-US" sz="80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C2296A0-E4B2-FD65-B925-C5FF536BFBD9}"/>
              </a:ext>
            </a:extLst>
          </p:cNvPr>
          <p:cNvSpPr txBox="1"/>
          <p:nvPr/>
        </p:nvSpPr>
        <p:spPr>
          <a:xfrm>
            <a:off x="5979096" y="5412859"/>
            <a:ext cx="3039609" cy="954107"/>
          </a:xfrm>
          <a:prstGeom prst="rect">
            <a:avLst/>
          </a:prstGeom>
          <a:noFill/>
        </p:spPr>
        <p:txBody>
          <a:bodyPr wrap="square" rtlCol="0">
            <a:spAutoFit/>
          </a:bodyPr>
          <a:lstStyle/>
          <a:p>
            <a:r>
              <a:rPr lang="en-US" altLang="ko-KR" sz="1400" b="1" dirty="0">
                <a:latin typeface="Arial" panose="020B0604020202020204" pitchFamily="34" charset="0"/>
                <a:cs typeface="Arial" panose="020B0604020202020204" pitchFamily="34" charset="0"/>
              </a:rPr>
              <a:t>Get in touch</a:t>
            </a:r>
          </a:p>
          <a:p>
            <a:r>
              <a:rPr lang="en-US" altLang="ko-KR" sz="1400" dirty="0">
                <a:latin typeface="Arial" panose="020B0604020202020204" pitchFamily="34" charset="0"/>
                <a:cs typeface="Arial" panose="020B0604020202020204" pitchFamily="34" charset="0"/>
              </a:rPr>
              <a:t>Name : Kwon </a:t>
            </a:r>
            <a:r>
              <a:rPr lang="en-US" altLang="ko-KR" sz="1400" dirty="0" err="1">
                <a:latin typeface="Arial" panose="020B0604020202020204" pitchFamily="34" charset="0"/>
                <a:cs typeface="Arial" panose="020B0604020202020204" pitchFamily="34" charset="0"/>
              </a:rPr>
              <a:t>Hyukjin</a:t>
            </a:r>
            <a:endParaRPr lang="en-US" altLang="ko-KR" sz="1400" dirty="0">
              <a:latin typeface="Arial" panose="020B0604020202020204" pitchFamily="34" charset="0"/>
              <a:cs typeface="Arial" panose="020B0604020202020204" pitchFamily="34" charset="0"/>
            </a:endParaRPr>
          </a:p>
          <a:p>
            <a:r>
              <a:rPr lang="en-US" altLang="ko-KR" sz="1400" dirty="0">
                <a:latin typeface="Arial" panose="020B0604020202020204" pitchFamily="34" charset="0"/>
                <a:cs typeface="Arial" panose="020B0604020202020204" pitchFamily="34" charset="0"/>
              </a:rPr>
              <a:t>E-mail : Kwon.h.ab@m.titech.ac.jp</a:t>
            </a:r>
          </a:p>
          <a:p>
            <a:r>
              <a:rPr lang="en-US" altLang="ko-KR" sz="1400" dirty="0">
                <a:latin typeface="Arial" panose="020B0604020202020204" pitchFamily="34" charset="0"/>
                <a:cs typeface="Arial" panose="020B0604020202020204" pitchFamily="34" charset="0"/>
              </a:rPr>
              <a:t>Office : Main building 199b</a:t>
            </a:r>
            <a:endParaRPr lang="ko-KR" altLang="en-US" sz="1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83157DF-EBDD-A969-3528-B923D75177BE}"/>
              </a:ext>
            </a:extLst>
          </p:cNvPr>
          <p:cNvSpPr txBox="1"/>
          <p:nvPr/>
        </p:nvSpPr>
        <p:spPr>
          <a:xfrm>
            <a:off x="1475719" y="3550598"/>
            <a:ext cx="6690310" cy="707886"/>
          </a:xfrm>
          <a:prstGeom prst="rect">
            <a:avLst/>
          </a:prstGeom>
          <a:noFill/>
        </p:spPr>
        <p:txBody>
          <a:bodyPr wrap="square" rtlCol="0">
            <a:spAutoFit/>
          </a:bodyPr>
          <a:lstStyle/>
          <a:p>
            <a:r>
              <a:rPr lang="en-US" altLang="ko-KR" sz="4000" b="1" dirty="0">
                <a:solidFill>
                  <a:srgbClr val="FF0000"/>
                </a:solidFill>
                <a:latin typeface="Arial" panose="020B0604020202020204" pitchFamily="34" charset="0"/>
                <a:cs typeface="Arial" panose="020B0604020202020204" pitchFamily="34" charset="0"/>
              </a:rPr>
              <a:t>Q</a:t>
            </a:r>
            <a:r>
              <a:rPr lang="en-US" altLang="ko-KR" sz="4000" b="1" dirty="0">
                <a:solidFill>
                  <a:schemeClr val="tx1">
                    <a:lumMod val="50000"/>
                    <a:lumOff val="50000"/>
                  </a:schemeClr>
                </a:solidFill>
                <a:latin typeface="Arial" panose="020B0604020202020204" pitchFamily="34" charset="0"/>
                <a:cs typeface="Arial" panose="020B0604020202020204" pitchFamily="34" charset="0"/>
              </a:rPr>
              <a:t>uestions and </a:t>
            </a:r>
            <a:r>
              <a:rPr lang="en-US" altLang="ko-KR" sz="4000" b="1" dirty="0">
                <a:solidFill>
                  <a:srgbClr val="00B050"/>
                </a:solidFill>
                <a:latin typeface="Arial" panose="020B0604020202020204" pitchFamily="34" charset="0"/>
                <a:cs typeface="Arial" panose="020B0604020202020204" pitchFamily="34" charset="0"/>
              </a:rPr>
              <a:t>D</a:t>
            </a:r>
            <a:r>
              <a:rPr lang="en-US" altLang="ko-KR" sz="4000" b="1" dirty="0">
                <a:solidFill>
                  <a:schemeClr val="tx1">
                    <a:lumMod val="50000"/>
                    <a:lumOff val="50000"/>
                  </a:schemeClr>
                </a:solidFill>
                <a:latin typeface="Arial" panose="020B0604020202020204" pitchFamily="34" charset="0"/>
                <a:cs typeface="Arial" panose="020B0604020202020204" pitchFamily="34" charset="0"/>
              </a:rPr>
              <a:t>iscussion</a:t>
            </a:r>
            <a:endParaRPr lang="ko-KR" altLang="en-US" sz="40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7B42A60-2BA4-3028-7BB0-3A5582A4C04F}"/>
              </a:ext>
            </a:extLst>
          </p:cNvPr>
          <p:cNvSpPr txBox="1"/>
          <p:nvPr/>
        </p:nvSpPr>
        <p:spPr>
          <a:xfrm>
            <a:off x="41916" y="79007"/>
            <a:ext cx="4392225"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OMEG Special Seminar</a:t>
            </a:r>
          </a:p>
        </p:txBody>
      </p:sp>
    </p:spTree>
    <p:extLst>
      <p:ext uri="{BB962C8B-B14F-4D97-AF65-F5344CB8AC3E}">
        <p14:creationId xmlns:p14="http://schemas.microsoft.com/office/powerpoint/2010/main" val="4139013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543157-6E17-0EF9-FECB-2C3DF727A1C4}"/>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DA6BE1AB-8B02-D68B-8903-BAF8EB097BF2}"/>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39093B8B-AABA-A067-4236-E1D76E4E1CBB}"/>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91ABF7A5-D8DF-950C-7963-BCE4203AF796}"/>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92C85AD2-904C-DB37-57FF-42CE02DEB459}"/>
              </a:ext>
            </a:extLst>
          </p:cNvPr>
          <p:cNvSpPr txBox="1"/>
          <p:nvPr/>
        </p:nvSpPr>
        <p:spPr>
          <a:xfrm>
            <a:off x="8789034" y="6336269"/>
            <a:ext cx="354966"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2</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C6C7739B-8041-8998-4B7A-1C83474E0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BAA3BCD5-73F8-4046-850C-5D4E29DE2DA5}"/>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77DD66ED-10EA-473B-C27E-1D8F4A23C319}"/>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C37E9913-D228-E592-DEB6-A1B92B7FFED0}"/>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07BD3F87-6A37-C529-CA2B-6B19AAB79B66}"/>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DBCA89BB-6EEB-269F-C539-F5E7C0360086}"/>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90A2F896-062F-36BD-81B8-7D3E25E68185}"/>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F721AE43-224A-C11A-9470-236BC37C52B7}"/>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4C7A1475-7416-51DC-BDF0-2F89A1897404}"/>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AE2D51E4-DB9B-54A0-D588-17757A1499A8}"/>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610B9A71-8289-BD1B-DEA1-DA7AD256D3C4}"/>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647FB234-B8BD-74C7-91B4-47B7F8B66CAE}"/>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F4D5E7AA-1238-79DC-2C65-C029E5B5F049}"/>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836F74AD-4DB1-47B9-1364-69FD8B996BFC}"/>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4681177B-7886-E0D2-1738-4C726658DC9A}"/>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99F8340B-1ED7-C8CF-B0DC-76910615E048}"/>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60E5C1DC-B7F3-34D7-81B7-97DBFD6C6E38}"/>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E0B13275-1701-A51D-487B-EF3451E971C6}"/>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D8BE39E5-5894-2F0E-76FC-1E99C936D075}"/>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1F67E7EF-A95E-7FD2-1265-CC2401966A06}"/>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EDA8B0F3-796D-AD01-99E1-C66A397C7254}"/>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12193B50-C58E-6EE6-5863-75034A443C4C}"/>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41B2C87F-2F11-0962-C9CF-3D89B25DB2BF}"/>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D4E96DBB-B900-78E6-0EFA-6F60E703D149}"/>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8D58F1EC-2C29-25E6-1B46-F4A457E7BB27}"/>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F07FDE30-3256-7939-666E-C5A24D56C9D8}"/>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2A484AA4-7DB7-ED7A-4FF0-B723D6DE11C2}"/>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48B291F1-1A4D-F933-61E5-0687AFCDA55E}"/>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ECB56716-4433-E8A5-AF9D-97E78A7DE567}"/>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0933E523-29CF-3C27-D144-9DB14785E3C5}"/>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2FFF755E-A46A-881D-9B2C-8CCC48DE1D2F}"/>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5FD4A99D-3ED8-C091-316D-FD153E01FA04}"/>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9A1F6700-F64F-69E2-70BF-25E2149C6AAA}"/>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F3A6386A-5D06-E87D-4D37-C7E81B4F1C33}"/>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B1E54C1E-258F-4C70-700E-73389620DECB}"/>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98FD52CA-33AA-49FF-FBAB-B782C352CE25}"/>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E5F059AF-CE88-1A78-F7BB-67AAABD0FA12}"/>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DD0EC85A-3937-81A0-8383-B19FF449E4D4}"/>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A6EB8DD1-48BC-D9FF-7618-EB9043DEA225}"/>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655A4BF9-D18A-3EE9-AD16-63D8503D706F}"/>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36A67FC2-1BB5-35A4-86B6-7C189C47B693}"/>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43E4FBD0-945E-E758-45A4-17774492A2AE}"/>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8811C578-8284-CC29-453A-96D8A70169A6}"/>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95B2C55C-3386-8A26-1583-AF4FCEF45B4E}"/>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6D846488-F0F4-852C-B4E7-FA62574E7863}"/>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B92F6CC7-ED15-3E04-EBAB-1373D8B6BC0C}"/>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A4E758B3-DC27-EF82-5FFD-B690A96C8EF3}"/>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0AF2122B-F227-BA4B-86A4-D12E777C6DAC}"/>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D7A2D175-362C-1E9B-1158-C37CC251B301}"/>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7702B8A3-BD8A-C554-D321-1CF3C98C8C29}"/>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56F3E09C-4CB2-562D-8AB2-BC891C44962F}"/>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8C5F58C5-D5BA-C719-A0FB-1B4E33C0B73F}"/>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80937D51-C1C9-F15D-FDD2-FE250D83834A}"/>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0A15CBEB-335C-01F8-8EB3-0C582FE2AABA}"/>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ADA8C3C1-728B-FE83-3A93-E504EE377EAE}"/>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284A667D-6509-416A-A8DF-B382DF81D244}"/>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7B0C2F6B-AA5C-A798-E3B7-0BAE5E8C2A2E}"/>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DF39F445-B732-3C72-F646-3DB3A31C4372}"/>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44BA39C5-7B89-0B59-8567-92133613FED2}"/>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5" name="TextBox 4">
            <a:extLst>
              <a:ext uri="{FF2B5EF4-FFF2-40B4-BE49-F238E27FC236}">
                <a16:creationId xmlns:a16="http://schemas.microsoft.com/office/drawing/2014/main" id="{FD4A13E7-DE5F-1E2F-2BBD-8DB5CBAC1690}"/>
              </a:ext>
            </a:extLst>
          </p:cNvPr>
          <p:cNvSpPr txBox="1"/>
          <p:nvPr/>
        </p:nvSpPr>
        <p:spPr>
          <a:xfrm>
            <a:off x="41918" y="79007"/>
            <a:ext cx="2361022" cy="461665"/>
          </a:xfrm>
          <a:prstGeom prst="rect">
            <a:avLst/>
          </a:prstGeom>
          <a:noFill/>
        </p:spPr>
        <p:txBody>
          <a:bodyPr wrap="square" rtlCol="0">
            <a:spAutoFit/>
          </a:bodyPr>
          <a:lstStyle/>
          <a:p>
            <a:r>
              <a:rPr lang="en-US" altLang="ko-KR" sz="2400" b="1" dirty="0">
                <a:solidFill>
                  <a:schemeClr val="bg1"/>
                </a:solidFill>
                <a:latin typeface="Arial" panose="020B0604020202020204" pitchFamily="34" charset="0"/>
                <a:cs typeface="Arial" panose="020B0604020202020204" pitchFamily="34" charset="0"/>
              </a:rPr>
              <a:t>Contents</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2158977-A74D-2543-CD22-9DB6D27E5DA1}"/>
              </a:ext>
            </a:extLst>
          </p:cNvPr>
          <p:cNvSpPr txBox="1"/>
          <p:nvPr/>
        </p:nvSpPr>
        <p:spPr>
          <a:xfrm>
            <a:off x="1295574" y="1505762"/>
            <a:ext cx="7054342" cy="4247317"/>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Ⅰ. </a:t>
            </a:r>
            <a:r>
              <a:rPr lang="en-US" altLang="ja-JP" b="1" dirty="0">
                <a:latin typeface="Arial" panose="020B0604020202020204" pitchFamily="34" charset="0"/>
                <a:cs typeface="Arial" panose="020B0604020202020204" pitchFamily="34" charset="0"/>
              </a:rPr>
              <a:t>Introduction</a:t>
            </a:r>
            <a:endParaRPr lang="en-US" altLang="ko-KR" b="1" dirty="0">
              <a:latin typeface="Arial" panose="020B0604020202020204" pitchFamily="34" charset="0"/>
              <a:cs typeface="Arial" panose="020B0604020202020204" pitchFamily="34" charset="0"/>
            </a:endParaRPr>
          </a:p>
          <a:p>
            <a:endParaRPr lang="en-US" altLang="ko-KR" dirty="0">
              <a:latin typeface="Arial" panose="020B0604020202020204" pitchFamily="34" charset="0"/>
              <a:cs typeface="Arial" panose="020B0604020202020204" pitchFamily="34" charset="0"/>
            </a:endParaRPr>
          </a:p>
          <a:p>
            <a:r>
              <a:rPr lang="en-US" altLang="ko-KR" b="1" dirty="0">
                <a:latin typeface="Arial" panose="020B0604020202020204" pitchFamily="34" charset="0"/>
                <a:cs typeface="Arial" panose="020B0604020202020204" pitchFamily="34" charset="0"/>
              </a:rPr>
              <a:t>Ⅱ. Equation</a:t>
            </a:r>
            <a:r>
              <a:rPr lang="ja-JP" altLang="en-US" b="1"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of States</a:t>
            </a:r>
          </a:p>
          <a:p>
            <a:endParaRPr lang="en-US" altLang="ko-KR" dirty="0">
              <a:latin typeface="Arial" panose="020B0604020202020204" pitchFamily="34" charset="0"/>
              <a:cs typeface="Arial" panose="020B0604020202020204" pitchFamily="34" charset="0"/>
            </a:endParaRPr>
          </a:p>
          <a:p>
            <a:r>
              <a:rPr lang="en-US" altLang="ko-KR" b="1" dirty="0">
                <a:latin typeface="Arial" panose="020B0604020202020204" pitchFamily="34" charset="0"/>
                <a:cs typeface="Arial" panose="020B0604020202020204" pitchFamily="34" charset="0"/>
              </a:rPr>
              <a:t>Ⅲ. Models of Neutron Stars</a:t>
            </a:r>
          </a:p>
          <a:p>
            <a:r>
              <a:rPr lang="en-US" altLang="ko-KR" dirty="0">
                <a:latin typeface="Arial" panose="020B0604020202020204" pitchFamily="34" charset="0"/>
                <a:cs typeface="Arial" panose="020B0604020202020204" pitchFamily="34" charset="0"/>
              </a:rPr>
              <a:t>	- Lane-Emden Equation</a:t>
            </a:r>
          </a:p>
          <a:p>
            <a:r>
              <a:rPr lang="en-US" altLang="ko-KR" dirty="0">
                <a:latin typeface="Arial" panose="020B0604020202020204" pitchFamily="34" charset="0"/>
                <a:cs typeface="Arial" panose="020B0604020202020204" pitchFamily="34" charset="0"/>
              </a:rPr>
              <a:t>	- Tolman-Oppenheimer-Volkoff (TOV) Equation</a:t>
            </a:r>
          </a:p>
          <a:p>
            <a:r>
              <a:rPr lang="en-US" altLang="ko-KR" dirty="0">
                <a:latin typeface="Arial" panose="020B0604020202020204" pitchFamily="34" charset="0"/>
                <a:cs typeface="Arial" panose="020B0604020202020204" pitchFamily="34" charset="0"/>
              </a:rPr>
              <a:t>	- Hachisu Self Consistent Field (HSCF) Method</a:t>
            </a:r>
          </a:p>
          <a:p>
            <a:r>
              <a:rPr lang="en-US" altLang="ko-KR" dirty="0">
                <a:latin typeface="Arial" panose="020B0604020202020204" pitchFamily="34" charset="0"/>
                <a:cs typeface="Arial" panose="020B0604020202020204" pitchFamily="34" charset="0"/>
              </a:rPr>
              <a:t>	- Komatsu-</a:t>
            </a:r>
            <a:r>
              <a:rPr lang="en-US" altLang="ko-KR" dirty="0" err="1">
                <a:latin typeface="Arial" panose="020B0604020202020204" pitchFamily="34" charset="0"/>
                <a:cs typeface="Arial" panose="020B0604020202020204" pitchFamily="34" charset="0"/>
              </a:rPr>
              <a:t>Eriguchi</a:t>
            </a:r>
            <a:r>
              <a:rPr lang="en-US" altLang="ko-KR" dirty="0">
                <a:latin typeface="Arial" panose="020B0604020202020204" pitchFamily="34" charset="0"/>
                <a:cs typeface="Arial" panose="020B0604020202020204" pitchFamily="34" charset="0"/>
              </a:rPr>
              <a:t>-Hachisu (KEH) Method</a:t>
            </a:r>
            <a:endParaRPr lang="en-US" altLang="ko-KR" sz="1400" dirty="0">
              <a:latin typeface="Arial" panose="020B0604020202020204" pitchFamily="34" charset="0"/>
              <a:cs typeface="Arial" panose="020B0604020202020204" pitchFamily="34" charset="0"/>
            </a:endParaRPr>
          </a:p>
          <a:p>
            <a:endParaRPr lang="en-US" altLang="ko-KR" dirty="0">
              <a:latin typeface="Arial" panose="020B0604020202020204" pitchFamily="34" charset="0"/>
              <a:cs typeface="Arial" panose="020B0604020202020204" pitchFamily="34" charset="0"/>
            </a:endParaRPr>
          </a:p>
          <a:p>
            <a:r>
              <a:rPr lang="en-US" altLang="ko-KR" b="1" dirty="0">
                <a:latin typeface="Arial" panose="020B0604020202020204" pitchFamily="34" charset="0"/>
                <a:cs typeface="Arial" panose="020B0604020202020204" pitchFamily="34" charset="0"/>
              </a:rPr>
              <a:t>Ⅳ. Results</a:t>
            </a:r>
          </a:p>
          <a:p>
            <a:r>
              <a:rPr lang="en-US" altLang="ko-KR" dirty="0">
                <a:latin typeface="Arial" panose="020B0604020202020204" pitchFamily="34" charset="0"/>
                <a:cs typeface="Arial" panose="020B0604020202020204" pitchFamily="34" charset="0"/>
              </a:rPr>
              <a:t>	- </a:t>
            </a:r>
            <a:r>
              <a:rPr lang="en-US" altLang="ja-JP" dirty="0">
                <a:latin typeface="Arial" panose="020B0604020202020204" pitchFamily="34" charset="0"/>
                <a:cs typeface="Arial" panose="020B0604020202020204" pitchFamily="34" charset="0"/>
              </a:rPr>
              <a:t>Rotation Effects of Neutron Stars</a:t>
            </a:r>
            <a:endParaRPr lang="en-US" altLang="ko-KR" sz="1400" dirty="0">
              <a:latin typeface="Arial" panose="020B0604020202020204" pitchFamily="34" charset="0"/>
              <a:cs typeface="Arial" panose="020B0604020202020204" pitchFamily="34" charset="0"/>
            </a:endParaRPr>
          </a:p>
          <a:p>
            <a:r>
              <a:rPr lang="en-US" altLang="ko-KR" b="1" dirty="0">
                <a:latin typeface="Arial" panose="020B0604020202020204" pitchFamily="34" charset="0"/>
                <a:cs typeface="Arial" panose="020B0604020202020204" pitchFamily="34" charset="0"/>
              </a:rPr>
              <a:t>	</a:t>
            </a:r>
            <a:r>
              <a:rPr lang="en-US" altLang="ko-KR" dirty="0">
                <a:latin typeface="Arial" panose="020B0604020202020204" pitchFamily="34" charset="0"/>
                <a:cs typeface="Arial" panose="020B0604020202020204" pitchFamily="34" charset="0"/>
              </a:rPr>
              <a:t>- Astronomical Constraints</a:t>
            </a:r>
            <a:endParaRPr lang="en-US" altLang="ja-JP" dirty="0">
              <a:latin typeface="Arial" panose="020B0604020202020204" pitchFamily="34" charset="0"/>
              <a:cs typeface="Arial" panose="020B0604020202020204" pitchFamily="34" charset="0"/>
            </a:endParaRPr>
          </a:p>
          <a:p>
            <a:endParaRPr lang="en-US" altLang="ko-KR" b="1" dirty="0">
              <a:latin typeface="Arial" panose="020B0604020202020204" pitchFamily="34" charset="0"/>
              <a:cs typeface="Arial" panose="020B0604020202020204" pitchFamily="34" charset="0"/>
            </a:endParaRPr>
          </a:p>
          <a:p>
            <a:r>
              <a:rPr lang="en-US" altLang="ko-KR" b="1" dirty="0">
                <a:latin typeface="Arial" panose="020B0604020202020204" pitchFamily="34" charset="0"/>
                <a:cs typeface="Arial" panose="020B0604020202020204" pitchFamily="34" charset="0"/>
              </a:rPr>
              <a:t>Ⅴ. Summary</a:t>
            </a:r>
          </a:p>
        </p:txBody>
      </p:sp>
    </p:spTree>
    <p:extLst>
      <p:ext uri="{BB962C8B-B14F-4D97-AF65-F5344CB8AC3E}">
        <p14:creationId xmlns:p14="http://schemas.microsoft.com/office/powerpoint/2010/main" val="40985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B67569-FAF5-E019-2A04-B3316F90E531}"/>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DDDAC0DC-4D49-916C-87FC-4A08D5D28EB9}"/>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A1F4148D-9E50-D09D-48AF-D1FF55D21F99}"/>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D5D53281-CF05-5569-D598-CDB5B6B86F15}"/>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F404E855-6C2E-4ACF-9EAA-BA53FA05C7AA}"/>
              </a:ext>
            </a:extLst>
          </p:cNvPr>
          <p:cNvSpPr txBox="1"/>
          <p:nvPr/>
        </p:nvSpPr>
        <p:spPr>
          <a:xfrm>
            <a:off x="8789034" y="6336269"/>
            <a:ext cx="354966"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3</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4F3B175B-F9A2-0AB7-5B2E-8ADB40741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0114028D-D849-30AC-B8F5-60E3E00E8DE2}"/>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CB14C5D9-E5AC-BA53-7BAD-BFC22638F137}"/>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2F4ED713-F712-2BC5-1DA9-133E4B42C741}"/>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0BB8EACF-0388-F234-C902-3D7A626F720E}"/>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9EE087D0-B475-DADF-99BC-2CCD3561F1FF}"/>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8FCB624C-DE81-FC6B-E2C6-6D6933C4EFB3}"/>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46C7DC04-A155-834E-C644-95D1CE32D994}"/>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D6992EA1-066B-3EA2-7A74-3269A60B973D}"/>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DA26E7DC-5821-3199-7799-4F640883E9CE}"/>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5E30CA8A-5FB5-84D8-BBE1-517F5DE74958}"/>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68D09D6B-8BB6-E2CF-76B9-0EBE19CF1479}"/>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E3F2906F-275E-331F-43EB-479CAFFADC50}"/>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0CB11D3A-4BA9-B8B2-DA5D-55C0E2467739}"/>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796F75B8-323B-9F0C-D944-99E844AFA748}"/>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541336CA-001F-1D78-A2AF-F6A7808C255D}"/>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209C53E9-FD8E-BA71-4B9B-51FD3A74E8BD}"/>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FAE40D39-7ABE-AC05-164C-EF3884FFAB74}"/>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762BA655-F2CF-57CE-A83E-2F1389149E19}"/>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CEA0D419-968B-6766-449C-5328D5F0560C}"/>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2B6F7CBC-CE8C-45EF-ABC7-8E60531E41CC}"/>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326F9146-A20D-E1F3-685B-B38886284C89}"/>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CAF95777-C27A-FFE4-EDAB-14F32D5AC942}"/>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A71663B6-30EA-DB7B-ED74-2F70813557A1}"/>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8DCBEF59-9482-94E0-A060-3AD0504E8283}"/>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D9015269-B763-7B46-F486-B54B2F5DF7E2}"/>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E785305C-1456-C221-845A-B5F056045CC3}"/>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56372973-4415-FA15-AE51-459F22DE6003}"/>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75C84F21-F51D-66B9-D439-F5BD03621713}"/>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DA693612-7BBD-6ABD-12D2-6BCCA97E4FC5}"/>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6A0DC87D-C2B5-0C9D-36BE-4DD1A7B897D7}"/>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04958FFD-AFCB-53DD-5574-B9A7152720E1}"/>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813D8CA0-7561-7FA3-AE51-3E0EAF12D1E3}"/>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76591DFA-2109-7437-B687-206093A6F0FF}"/>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19FE98F6-E66E-5F72-5391-215567E83328}"/>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FD046F40-C22C-53D1-0210-568C7181F009}"/>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3E8FF2ED-72D8-91D2-215C-99D27C94862E}"/>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01418B65-CBC0-1EE3-71EC-90FE12E5A927}"/>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A5142CEA-380A-E766-2B10-EB5AEF49810A}"/>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4E65E7EE-7DAF-7CDC-975F-306E54823052}"/>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7DAD1D1E-B584-BFA4-767F-21DC662970E0}"/>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63CFBB6A-ABBE-2BA1-CE05-A31AB8A71834}"/>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AD9762DA-0EFC-EED0-34EC-62B8505DB377}"/>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BE8F5E19-39A1-4EDF-7692-D43B79D27EE0}"/>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4D579934-3201-BBE6-CDF4-6CD6F21C59E9}"/>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0EF921EB-3113-3BC9-BB7C-6E0ECB055E4E}"/>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22FA6910-AEC8-B9A0-7B8B-B94836FDFD76}"/>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718AAE8A-BB4C-95F5-FD94-FEDE291C7F88}"/>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1C322DC1-6409-0DF7-27F5-34ABF3C2FBD8}"/>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A7788B66-39A2-6B81-364A-65A3618F14AB}"/>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4FA08B5E-617F-234F-ED1F-543AD4547ECE}"/>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A4CD5FAF-2A2C-CF1F-A682-62136ACCDE40}"/>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7E62C1E8-2096-60BB-A91F-C854A6E023A6}"/>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D63B9A4D-A9C2-1D76-E05C-53C1F3D369F0}"/>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E5A948A6-48C0-5152-8290-F7B2C1D02775}"/>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975ACC03-84DD-99A3-4767-0CA36756A6D9}"/>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97C801C7-DFE1-70DC-0D91-4055744042E4}"/>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888D3E8E-FF76-C8C6-5332-4D5B9A040458}"/>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970963BA-CC5D-FE71-F24E-A2692C92E2F8}"/>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5" name="TextBox 4">
            <a:extLst>
              <a:ext uri="{FF2B5EF4-FFF2-40B4-BE49-F238E27FC236}">
                <a16:creationId xmlns:a16="http://schemas.microsoft.com/office/drawing/2014/main" id="{BB982653-AB1B-D605-701D-E834AD7E1A8E}"/>
              </a:ext>
            </a:extLst>
          </p:cNvPr>
          <p:cNvSpPr txBox="1"/>
          <p:nvPr/>
        </p:nvSpPr>
        <p:spPr>
          <a:xfrm>
            <a:off x="41918" y="79007"/>
            <a:ext cx="2361022"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Introduction</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7" name="사각형: 둥근 모서리 6">
            <a:extLst>
              <a:ext uri="{FF2B5EF4-FFF2-40B4-BE49-F238E27FC236}">
                <a16:creationId xmlns:a16="http://schemas.microsoft.com/office/drawing/2014/main" id="{F57D59D7-1EE3-58AD-EE54-5867A8928AF0}"/>
              </a:ext>
            </a:extLst>
          </p:cNvPr>
          <p:cNvSpPr/>
          <p:nvPr/>
        </p:nvSpPr>
        <p:spPr>
          <a:xfrm>
            <a:off x="3539730" y="4185856"/>
            <a:ext cx="5323805" cy="2318490"/>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a:extLst>
              <a:ext uri="{FF2B5EF4-FFF2-40B4-BE49-F238E27FC236}">
                <a16:creationId xmlns:a16="http://schemas.microsoft.com/office/drawing/2014/main" id="{18EA8C01-018C-6C72-9550-03DE0CE7BFDC}"/>
              </a:ext>
            </a:extLst>
          </p:cNvPr>
          <p:cNvSpPr txBox="1"/>
          <p:nvPr/>
        </p:nvSpPr>
        <p:spPr>
          <a:xfrm>
            <a:off x="154893" y="806990"/>
            <a:ext cx="6162635"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 </a:t>
            </a:r>
            <a:r>
              <a:rPr lang="en-US" altLang="ko-KR" b="1" dirty="0">
                <a:latin typeface="맑은 고딕" panose="020B0503020000020004" pitchFamily="50" charset="-127"/>
                <a:ea typeface="맑은 고딕" panose="020B0503020000020004" pitchFamily="50" charset="-127"/>
                <a:cs typeface="Arial" panose="020B0604020202020204" pitchFamily="34" charset="0"/>
              </a:rPr>
              <a:t>◆ </a:t>
            </a:r>
            <a:r>
              <a:rPr lang="en-US" altLang="ko-KR" b="1" dirty="0">
                <a:latin typeface="Arial" panose="020B0604020202020204" pitchFamily="34" charset="0"/>
                <a:cs typeface="Arial" panose="020B0604020202020204" pitchFamily="34" charset="0"/>
              </a:rPr>
              <a:t>Why Neutron Star is important in Nuclear Physics?</a:t>
            </a:r>
          </a:p>
        </p:txBody>
      </p:sp>
      <p:grpSp>
        <p:nvGrpSpPr>
          <p:cNvPr id="10" name="그룹 9">
            <a:extLst>
              <a:ext uri="{FF2B5EF4-FFF2-40B4-BE49-F238E27FC236}">
                <a16:creationId xmlns:a16="http://schemas.microsoft.com/office/drawing/2014/main" id="{00317494-713D-A115-1E56-EF05E37CF3F0}"/>
              </a:ext>
            </a:extLst>
          </p:cNvPr>
          <p:cNvGrpSpPr/>
          <p:nvPr/>
        </p:nvGrpSpPr>
        <p:grpSpPr>
          <a:xfrm>
            <a:off x="3013144" y="2226498"/>
            <a:ext cx="1725799" cy="1725799"/>
            <a:chOff x="663300" y="1703200"/>
            <a:chExt cx="1568824" cy="1568824"/>
          </a:xfrm>
        </p:grpSpPr>
        <p:sp>
          <p:nvSpPr>
            <p:cNvPr id="11" name="타원 10">
              <a:extLst>
                <a:ext uri="{FF2B5EF4-FFF2-40B4-BE49-F238E27FC236}">
                  <a16:creationId xmlns:a16="http://schemas.microsoft.com/office/drawing/2014/main" id="{186075F9-62FA-CD4A-07B9-BBBC6164277F}"/>
                </a:ext>
              </a:extLst>
            </p:cNvPr>
            <p:cNvSpPr/>
            <p:nvPr/>
          </p:nvSpPr>
          <p:spPr>
            <a:xfrm>
              <a:off x="663300" y="1703200"/>
              <a:ext cx="1568824" cy="1568824"/>
            </a:xfrm>
            <a:prstGeom prst="ellipse">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2" name="타원 11">
              <a:extLst>
                <a:ext uri="{FF2B5EF4-FFF2-40B4-BE49-F238E27FC236}">
                  <a16:creationId xmlns:a16="http://schemas.microsoft.com/office/drawing/2014/main" id="{75DBA7DF-273E-6232-FBB8-33960AE87F7E}"/>
                </a:ext>
              </a:extLst>
            </p:cNvPr>
            <p:cNvSpPr/>
            <p:nvPr/>
          </p:nvSpPr>
          <p:spPr>
            <a:xfrm>
              <a:off x="706060" y="1751010"/>
              <a:ext cx="1472280" cy="1472280"/>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3" name="타원 12">
              <a:extLst>
                <a:ext uri="{FF2B5EF4-FFF2-40B4-BE49-F238E27FC236}">
                  <a16:creationId xmlns:a16="http://schemas.microsoft.com/office/drawing/2014/main" id="{1478BACD-4DEE-2484-FEC1-F7CF3EA2DCBC}"/>
                </a:ext>
              </a:extLst>
            </p:cNvPr>
            <p:cNvSpPr/>
            <p:nvPr/>
          </p:nvSpPr>
          <p:spPr>
            <a:xfrm>
              <a:off x="816117" y="1870032"/>
              <a:ext cx="1240721" cy="1240721"/>
            </a:xfrm>
            <a:prstGeom prst="ellipse">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14" name="타원 13">
              <a:extLst>
                <a:ext uri="{FF2B5EF4-FFF2-40B4-BE49-F238E27FC236}">
                  <a16:creationId xmlns:a16="http://schemas.microsoft.com/office/drawing/2014/main" id="{846BF671-70A6-B879-2D19-76E55A78B909}"/>
                </a:ext>
              </a:extLst>
            </p:cNvPr>
            <p:cNvSpPr/>
            <p:nvPr/>
          </p:nvSpPr>
          <p:spPr>
            <a:xfrm>
              <a:off x="1045182" y="2101684"/>
              <a:ext cx="784951" cy="78495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grpSp>
      <p:cxnSp>
        <p:nvCxnSpPr>
          <p:cNvPr id="15" name="직선 화살표 연결선 14">
            <a:extLst>
              <a:ext uri="{FF2B5EF4-FFF2-40B4-BE49-F238E27FC236}">
                <a16:creationId xmlns:a16="http://schemas.microsoft.com/office/drawing/2014/main" id="{2A46B941-0FE7-78E3-E1F1-94C1919F7AC8}"/>
              </a:ext>
            </a:extLst>
          </p:cNvPr>
          <p:cNvCxnSpPr>
            <a:cxnSpLocks/>
          </p:cNvCxnSpPr>
          <p:nvPr/>
        </p:nvCxnSpPr>
        <p:spPr>
          <a:xfrm flipV="1">
            <a:off x="2858041" y="3639554"/>
            <a:ext cx="543264" cy="10299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34884A3-F026-357C-8426-890A656F8DB8}"/>
                  </a:ext>
                </a:extLst>
              </p:cNvPr>
              <p:cNvSpPr txBox="1"/>
              <p:nvPr/>
            </p:nvSpPr>
            <p:spPr>
              <a:xfrm>
                <a:off x="1468074" y="5388008"/>
                <a:ext cx="1185838" cy="523220"/>
              </a:xfrm>
              <a:prstGeom prst="rect">
                <a:avLst/>
              </a:prstGeom>
              <a:noFill/>
            </p:spPr>
            <p:txBody>
              <a:bodyPr wrap="square" rtlCol="0">
                <a:spAutoFit/>
              </a:bodyPr>
              <a:lstStyle/>
              <a:p>
                <a:pPr algn="ctr"/>
                <a:r>
                  <a:rPr lang="en-US" altLang="ko-KR" sz="1400" b="1" dirty="0">
                    <a:latin typeface="Arial" panose="020B0604020202020204" pitchFamily="34" charset="0"/>
                    <a:cs typeface="Arial" panose="020B0604020202020204" pitchFamily="34" charset="0"/>
                  </a:rPr>
                  <a:t>Outer crust </a:t>
                </a:r>
              </a:p>
              <a:p>
                <a:pPr algn="ctr"/>
                <a:r>
                  <a:rPr lang="en-US" altLang="ko-KR" sz="1400" dirty="0">
                    <a:latin typeface="Arial" panose="020B0604020202020204" pitchFamily="34" charset="0"/>
                    <a:cs typeface="Arial" panose="020B0604020202020204" pitchFamily="34" charset="0"/>
                  </a:rPr>
                  <a:t>Nuclei +  </a:t>
                </a:r>
                <a14:m>
                  <m:oMath xmlns:m="http://schemas.openxmlformats.org/officeDocument/2006/math">
                    <m:sSup>
                      <m:sSupPr>
                        <m:ctrlPr>
                          <a:rPr lang="en-US" altLang="ko-KR" sz="1400" i="1" smtClean="0">
                            <a:latin typeface="Cambria Math" panose="02040503050406030204" pitchFamily="18" charset="0"/>
                          </a:rPr>
                        </m:ctrlPr>
                      </m:sSupPr>
                      <m:e>
                        <m:r>
                          <a:rPr lang="en-US" altLang="ko-KR" sz="1400" b="0" i="1" smtClean="0">
                            <a:latin typeface="Cambria Math" panose="02040503050406030204" pitchFamily="18" charset="0"/>
                          </a:rPr>
                          <m:t>𝑒</m:t>
                        </m:r>
                      </m:e>
                      <m:sup>
                        <m:r>
                          <a:rPr lang="en-US" altLang="ko-KR" sz="1400" b="0" i="1" smtClean="0">
                            <a:latin typeface="Cambria Math" panose="02040503050406030204" pitchFamily="18" charset="0"/>
                          </a:rPr>
                          <m:t>−</m:t>
                        </m:r>
                      </m:sup>
                    </m:sSup>
                  </m:oMath>
                </a14:m>
                <a:endParaRPr lang="ko-KR" altLang="en-US" sz="1400" dirty="0">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C34884A3-F026-357C-8426-890A656F8DB8}"/>
                  </a:ext>
                </a:extLst>
              </p:cNvPr>
              <p:cNvSpPr txBox="1">
                <a:spLocks noRot="1" noChangeAspect="1" noMove="1" noResize="1" noEditPoints="1" noAdjustHandles="1" noChangeArrowheads="1" noChangeShapeType="1" noTextEdit="1"/>
              </p:cNvSpPr>
              <p:nvPr/>
            </p:nvSpPr>
            <p:spPr>
              <a:xfrm>
                <a:off x="1468074" y="5388008"/>
                <a:ext cx="1185838" cy="523220"/>
              </a:xfrm>
              <a:prstGeom prst="rect">
                <a:avLst/>
              </a:prstGeom>
              <a:blipFill>
                <a:blip r:embed="rId4"/>
                <a:stretch>
                  <a:fillRect t="-2326" r="-3608" b="-10465"/>
                </a:stretch>
              </a:blipFill>
            </p:spPr>
            <p:txBody>
              <a:bodyPr/>
              <a:lstStyle/>
              <a:p>
                <a:r>
                  <a:rPr lang="ko-KR" altLang="en-US">
                    <a:noFill/>
                  </a:rPr>
                  <a:t> </a:t>
                </a:r>
              </a:p>
            </p:txBody>
          </p:sp>
        </mc:Fallback>
      </mc:AlternateContent>
      <p:cxnSp>
        <p:nvCxnSpPr>
          <p:cNvPr id="17" name="직선 화살표 연결선 16">
            <a:extLst>
              <a:ext uri="{FF2B5EF4-FFF2-40B4-BE49-F238E27FC236}">
                <a16:creationId xmlns:a16="http://schemas.microsoft.com/office/drawing/2014/main" id="{37001DB6-C424-65C0-A04A-BE91B20BBDDA}"/>
              </a:ext>
            </a:extLst>
          </p:cNvPr>
          <p:cNvCxnSpPr>
            <a:cxnSpLocks/>
          </p:cNvCxnSpPr>
          <p:nvPr/>
        </p:nvCxnSpPr>
        <p:spPr>
          <a:xfrm flipV="1">
            <a:off x="2745765" y="3849799"/>
            <a:ext cx="735733" cy="18362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02394A6-FBD3-E218-69EC-66BD92AA7E92}"/>
                  </a:ext>
                </a:extLst>
              </p:cNvPr>
              <p:cNvSpPr txBox="1"/>
              <p:nvPr/>
            </p:nvSpPr>
            <p:spPr>
              <a:xfrm>
                <a:off x="1382371" y="4541523"/>
                <a:ext cx="1542147" cy="523220"/>
              </a:xfrm>
              <a:prstGeom prst="rect">
                <a:avLst/>
              </a:prstGeom>
              <a:noFill/>
            </p:spPr>
            <p:txBody>
              <a:bodyPr wrap="square" rtlCol="0">
                <a:spAutoFit/>
              </a:bodyPr>
              <a:lstStyle/>
              <a:p>
                <a:pPr algn="ctr"/>
                <a:r>
                  <a:rPr lang="en-US" altLang="ko-KR" sz="1400" b="1" dirty="0">
                    <a:latin typeface="Arial" panose="020B0604020202020204" pitchFamily="34" charset="0"/>
                    <a:cs typeface="Arial" panose="020B0604020202020204" pitchFamily="34" charset="0"/>
                  </a:rPr>
                  <a:t>Inner crust </a:t>
                </a:r>
              </a:p>
              <a:p>
                <a:pPr algn="ctr"/>
                <a:r>
                  <a:rPr lang="en-US" altLang="ko-KR" sz="1400" dirty="0">
                    <a:latin typeface="Arial" panose="020B0604020202020204" pitchFamily="34" charset="0"/>
                    <a:cs typeface="Arial" panose="020B0604020202020204" pitchFamily="34" charset="0"/>
                  </a:rPr>
                  <a:t>Nuclei + n + </a:t>
                </a:r>
                <a14:m>
                  <m:oMath xmlns:m="http://schemas.openxmlformats.org/officeDocument/2006/math">
                    <m:sSup>
                      <m:sSupPr>
                        <m:ctrlPr>
                          <a:rPr lang="en-US" altLang="ko-KR" sz="1400" i="1" smtClean="0">
                            <a:latin typeface="Cambria Math" panose="02040503050406030204" pitchFamily="18" charset="0"/>
                          </a:rPr>
                        </m:ctrlPr>
                      </m:sSupPr>
                      <m:e>
                        <m:r>
                          <a:rPr lang="en-US" altLang="ko-KR" sz="1400" b="0" i="1" smtClean="0">
                            <a:latin typeface="Cambria Math" panose="02040503050406030204" pitchFamily="18" charset="0"/>
                          </a:rPr>
                          <m:t>𝑒</m:t>
                        </m:r>
                      </m:e>
                      <m:sup>
                        <m:r>
                          <a:rPr lang="en-US" altLang="ko-KR" sz="1400" b="0" i="1" smtClean="0">
                            <a:latin typeface="Cambria Math" panose="02040503050406030204" pitchFamily="18" charset="0"/>
                          </a:rPr>
                          <m:t>−</m:t>
                        </m:r>
                      </m:sup>
                    </m:sSup>
                  </m:oMath>
                </a14:m>
                <a:endParaRPr lang="ko-KR" altLang="en-US" sz="14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702394A6-FBD3-E218-69EC-66BD92AA7E92}"/>
                  </a:ext>
                </a:extLst>
              </p:cNvPr>
              <p:cNvSpPr txBox="1">
                <a:spLocks noRot="1" noChangeAspect="1" noMove="1" noResize="1" noEditPoints="1" noAdjustHandles="1" noChangeArrowheads="1" noChangeShapeType="1" noTextEdit="1"/>
              </p:cNvSpPr>
              <p:nvPr/>
            </p:nvSpPr>
            <p:spPr>
              <a:xfrm>
                <a:off x="1382371" y="4541523"/>
                <a:ext cx="1542147" cy="523220"/>
              </a:xfrm>
              <a:prstGeom prst="rect">
                <a:avLst/>
              </a:prstGeom>
              <a:blipFill>
                <a:blip r:embed="rId5"/>
                <a:stretch>
                  <a:fillRect t="-2326" b="-1046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F001873-981A-A858-6956-F29EF4591099}"/>
                  </a:ext>
                </a:extLst>
              </p:cNvPr>
              <p:cNvSpPr txBox="1"/>
              <p:nvPr/>
            </p:nvSpPr>
            <p:spPr>
              <a:xfrm>
                <a:off x="1360070" y="2624261"/>
                <a:ext cx="1447981" cy="523220"/>
              </a:xfrm>
              <a:prstGeom prst="rect">
                <a:avLst/>
              </a:prstGeom>
              <a:noFill/>
            </p:spPr>
            <p:txBody>
              <a:bodyPr wrap="square" rtlCol="0">
                <a:spAutoFit/>
              </a:bodyPr>
              <a:lstStyle/>
              <a:p>
                <a:pPr algn="ctr"/>
                <a:r>
                  <a:rPr lang="en-US" altLang="ko-KR" sz="1400" b="1" dirty="0">
                    <a:latin typeface="Arial" panose="020B0604020202020204" pitchFamily="34" charset="0"/>
                    <a:cs typeface="Arial" panose="020B0604020202020204" pitchFamily="34" charset="0"/>
                  </a:rPr>
                  <a:t>Outer core</a:t>
                </a:r>
              </a:p>
              <a:p>
                <a:pPr algn="ctr"/>
                <a:r>
                  <a:rPr lang="en-US" altLang="ko-KR" sz="1400" dirty="0">
                    <a:latin typeface="Arial" panose="020B0604020202020204" pitchFamily="34" charset="0"/>
                    <a:cs typeface="Arial" panose="020B0604020202020204" pitchFamily="34" charset="0"/>
                  </a:rPr>
                  <a:t>n + p + </a:t>
                </a:r>
                <a14:m>
                  <m:oMath xmlns:m="http://schemas.openxmlformats.org/officeDocument/2006/math">
                    <m:sSup>
                      <m:sSupPr>
                        <m:ctrlPr>
                          <a:rPr lang="en-US" altLang="ko-KR" sz="1400" i="1" smtClean="0">
                            <a:latin typeface="Cambria Math" panose="02040503050406030204" pitchFamily="18" charset="0"/>
                          </a:rPr>
                        </m:ctrlPr>
                      </m:sSupPr>
                      <m:e>
                        <m:r>
                          <a:rPr lang="en-US" altLang="ko-KR" sz="1400" b="0" i="1" smtClean="0">
                            <a:latin typeface="Cambria Math" panose="02040503050406030204" pitchFamily="18" charset="0"/>
                          </a:rPr>
                          <m:t>𝑒</m:t>
                        </m:r>
                      </m:e>
                      <m:sup>
                        <m:r>
                          <a:rPr lang="en-US" altLang="ko-KR" sz="1400" b="0" i="1" smtClean="0">
                            <a:latin typeface="Cambria Math" panose="02040503050406030204" pitchFamily="18" charset="0"/>
                          </a:rPr>
                          <m:t>−</m:t>
                        </m:r>
                      </m:sup>
                    </m:sSup>
                  </m:oMath>
                </a14:m>
                <a:r>
                  <a:rPr lang="ko-KR" altLang="en-US" sz="1400" dirty="0">
                    <a:latin typeface="Arial" panose="020B0604020202020204" pitchFamily="34" charset="0"/>
                    <a:cs typeface="Arial" panose="020B0604020202020204" pitchFamily="34" charset="0"/>
                  </a:rPr>
                  <a:t> </a:t>
                </a:r>
                <a:r>
                  <a:rPr lang="en-US" altLang="ko-KR" sz="1400" dirty="0">
                    <a:latin typeface="Arial" panose="020B0604020202020204" pitchFamily="34" charset="0"/>
                    <a:cs typeface="Arial" panose="020B0604020202020204" pitchFamily="34" charset="0"/>
                  </a:rPr>
                  <a:t>+ </a:t>
                </a:r>
                <a14:m>
                  <m:oMath xmlns:m="http://schemas.openxmlformats.org/officeDocument/2006/math">
                    <m:sSup>
                      <m:sSupPr>
                        <m:ctrlPr>
                          <a:rPr lang="en-US" altLang="ko-KR" sz="1400" i="1" smtClean="0">
                            <a:latin typeface="Cambria Math" panose="02040503050406030204" pitchFamily="18" charset="0"/>
                            <a:cs typeface="Arial" panose="020B0604020202020204" pitchFamily="34" charset="0"/>
                          </a:rPr>
                        </m:ctrlPr>
                      </m:sSupPr>
                      <m:e>
                        <m:r>
                          <a:rPr lang="ko-KR" altLang="en-US" sz="1400" i="1" smtClean="0">
                            <a:latin typeface="Cambria Math" panose="02040503050406030204" pitchFamily="18" charset="0"/>
                            <a:cs typeface="Arial" panose="020B0604020202020204" pitchFamily="34" charset="0"/>
                          </a:rPr>
                          <m:t>𝜇</m:t>
                        </m:r>
                      </m:e>
                      <m:sup>
                        <m:r>
                          <a:rPr lang="en-US" altLang="ko-KR" sz="1400" b="0" i="1" smtClean="0">
                            <a:latin typeface="Cambria Math" panose="02040503050406030204" pitchFamily="18" charset="0"/>
                            <a:cs typeface="Arial" panose="020B0604020202020204" pitchFamily="34" charset="0"/>
                          </a:rPr>
                          <m:t>−</m:t>
                        </m:r>
                      </m:sup>
                    </m:sSup>
                  </m:oMath>
                </a14:m>
                <a:endParaRPr lang="ko-KR" altLang="en-US" sz="1400" dirty="0">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BF001873-981A-A858-6956-F29EF4591099}"/>
                  </a:ext>
                </a:extLst>
              </p:cNvPr>
              <p:cNvSpPr txBox="1">
                <a:spLocks noRot="1" noChangeAspect="1" noMove="1" noResize="1" noEditPoints="1" noAdjustHandles="1" noChangeArrowheads="1" noChangeShapeType="1" noTextEdit="1"/>
              </p:cNvSpPr>
              <p:nvPr/>
            </p:nvSpPr>
            <p:spPr>
              <a:xfrm>
                <a:off x="1360070" y="2624261"/>
                <a:ext cx="1447981" cy="523220"/>
              </a:xfrm>
              <a:prstGeom prst="rect">
                <a:avLst/>
              </a:prstGeom>
              <a:blipFill>
                <a:blip r:embed="rId6"/>
                <a:stretch>
                  <a:fillRect t="-1163" b="-11628"/>
                </a:stretch>
              </a:blipFill>
            </p:spPr>
            <p:txBody>
              <a:bodyPr/>
              <a:lstStyle/>
              <a:p>
                <a:r>
                  <a:rPr lang="ko-KR" altLang="en-US">
                    <a:noFill/>
                  </a:rPr>
                  <a:t> </a:t>
                </a:r>
              </a:p>
            </p:txBody>
          </p:sp>
        </mc:Fallback>
      </mc:AlternateContent>
      <p:cxnSp>
        <p:nvCxnSpPr>
          <p:cNvPr id="20" name="직선 화살표 연결선 19">
            <a:extLst>
              <a:ext uri="{FF2B5EF4-FFF2-40B4-BE49-F238E27FC236}">
                <a16:creationId xmlns:a16="http://schemas.microsoft.com/office/drawing/2014/main" id="{82C8BE12-0471-85FE-AF34-23E9CDB91A44}"/>
              </a:ext>
            </a:extLst>
          </p:cNvPr>
          <p:cNvCxnSpPr>
            <a:cxnSpLocks/>
          </p:cNvCxnSpPr>
          <p:nvPr/>
        </p:nvCxnSpPr>
        <p:spPr>
          <a:xfrm flipV="1">
            <a:off x="2695816" y="3005274"/>
            <a:ext cx="648545" cy="333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66B8370-BF7F-57CF-6D65-7754DFF922C0}"/>
              </a:ext>
            </a:extLst>
          </p:cNvPr>
          <p:cNvSpPr txBox="1"/>
          <p:nvPr/>
        </p:nvSpPr>
        <p:spPr>
          <a:xfrm>
            <a:off x="3678594" y="2837446"/>
            <a:ext cx="340659" cy="461665"/>
          </a:xfrm>
          <a:prstGeom prst="rect">
            <a:avLst/>
          </a:prstGeom>
          <a:noFill/>
        </p:spPr>
        <p:txBody>
          <a:bodyPr wrap="square" rtlCol="0">
            <a:spAutoFit/>
          </a:bodyPr>
          <a:lstStyle/>
          <a:p>
            <a:r>
              <a:rPr lang="en-US" altLang="ko-KR" sz="2400" b="1" dirty="0">
                <a:solidFill>
                  <a:srgbClr val="FF0000"/>
                </a:solidFill>
                <a:latin typeface="Arial" panose="020B0604020202020204" pitchFamily="34" charset="0"/>
                <a:cs typeface="Arial" panose="020B0604020202020204" pitchFamily="34" charset="0"/>
              </a:rPr>
              <a:t>?</a:t>
            </a:r>
            <a:endParaRPr lang="ko-KR" altLang="en-US" sz="2400" b="1" dirty="0">
              <a:solidFill>
                <a:srgbClr val="FF0000"/>
              </a:solidFill>
              <a:latin typeface="Arial" panose="020B0604020202020204" pitchFamily="34" charset="0"/>
              <a:cs typeface="Arial" panose="020B0604020202020204" pitchFamily="34" charset="0"/>
            </a:endParaRPr>
          </a:p>
        </p:txBody>
      </p:sp>
      <p:cxnSp>
        <p:nvCxnSpPr>
          <p:cNvPr id="22" name="직선 화살표 연결선 21">
            <a:extLst>
              <a:ext uri="{FF2B5EF4-FFF2-40B4-BE49-F238E27FC236}">
                <a16:creationId xmlns:a16="http://schemas.microsoft.com/office/drawing/2014/main" id="{0DABA9B6-1D1A-4C4E-C3CA-C789F146987F}"/>
              </a:ext>
            </a:extLst>
          </p:cNvPr>
          <p:cNvCxnSpPr>
            <a:cxnSpLocks/>
          </p:cNvCxnSpPr>
          <p:nvPr/>
        </p:nvCxnSpPr>
        <p:spPr>
          <a:xfrm>
            <a:off x="1906966" y="2456786"/>
            <a:ext cx="1771628" cy="4109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B0BB8F9-C6C0-264E-9E8A-4D22361F5044}"/>
                  </a:ext>
                </a:extLst>
              </p:cNvPr>
              <p:cNvSpPr txBox="1"/>
              <p:nvPr/>
            </p:nvSpPr>
            <p:spPr>
              <a:xfrm>
                <a:off x="1848715" y="2016284"/>
                <a:ext cx="1279873" cy="523220"/>
              </a:xfrm>
              <a:prstGeom prst="rect">
                <a:avLst/>
              </a:prstGeom>
              <a:noFill/>
            </p:spPr>
            <p:txBody>
              <a:bodyPr wrap="square" rtlCol="0">
                <a:spAutoFit/>
              </a:bodyPr>
              <a:lstStyle/>
              <a:p>
                <a:pPr algn="ctr"/>
                <a:r>
                  <a:rPr lang="en-US" altLang="ko-KR" sz="1400" b="1" dirty="0">
                    <a:solidFill>
                      <a:srgbClr val="FF0000"/>
                    </a:solidFill>
                    <a:latin typeface="Arial" panose="020B0604020202020204" pitchFamily="34" charset="0"/>
                    <a:cs typeface="Arial" panose="020B0604020202020204" pitchFamily="34" charset="0"/>
                  </a:rPr>
                  <a:t>Inner core</a:t>
                </a:r>
              </a:p>
              <a:p>
                <a:pPr algn="ctr"/>
                <a:r>
                  <a:rPr lang="en-US" altLang="ko-KR" sz="1400" dirty="0">
                    <a:solidFill>
                      <a:srgbClr val="FF0000"/>
                    </a:solidFill>
                    <a:cs typeface="Arial" panose="020B0604020202020204" pitchFamily="34" charset="0"/>
                  </a:rPr>
                  <a:t>With </a:t>
                </a:r>
                <a14:m>
                  <m:oMath xmlns:m="http://schemas.openxmlformats.org/officeDocument/2006/math">
                    <m:r>
                      <m:rPr>
                        <m:sty m:val="p"/>
                      </m:rPr>
                      <a:rPr lang="el-GR" altLang="ko-KR" sz="140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Λ</m:t>
                    </m:r>
                    <m:r>
                      <a:rPr lang="en-US" altLang="ko-KR" sz="1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l-GR" altLang="ko-KR" sz="140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Σ</m:t>
                    </m:r>
                    <m:r>
                      <a:rPr lang="en-US" altLang="ko-KR" sz="1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l-GR" altLang="ko-KR" sz="1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Ξ</m:t>
                    </m:r>
                    <m:r>
                      <a:rPr lang="en-US" altLang="ko-KR" sz="14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 </m:t>
                    </m:r>
                  </m:oMath>
                </a14:m>
                <a:r>
                  <a:rPr lang="en-US" altLang="ko-KR" sz="1100" dirty="0">
                    <a:solidFill>
                      <a:srgbClr val="FF0000"/>
                    </a:solidFill>
                    <a:latin typeface="Arial" panose="020B0604020202020204" pitchFamily="34" charset="0"/>
                    <a:cs typeface="Arial" panose="020B0604020202020204" pitchFamily="34" charset="0"/>
                  </a:rPr>
                  <a:t>(?)</a:t>
                </a:r>
                <a:endParaRPr lang="ko-KR" altLang="en-US" sz="1400" dirty="0">
                  <a:solidFill>
                    <a:srgbClr val="FF0000"/>
                  </a:solidFill>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5B0BB8F9-C6C0-264E-9E8A-4D22361F5044}"/>
                  </a:ext>
                </a:extLst>
              </p:cNvPr>
              <p:cNvSpPr txBox="1">
                <a:spLocks noRot="1" noChangeAspect="1" noMove="1" noResize="1" noEditPoints="1" noAdjustHandles="1" noChangeArrowheads="1" noChangeShapeType="1" noTextEdit="1"/>
              </p:cNvSpPr>
              <p:nvPr/>
            </p:nvSpPr>
            <p:spPr>
              <a:xfrm>
                <a:off x="1848715" y="2016284"/>
                <a:ext cx="1279873" cy="523220"/>
              </a:xfrm>
              <a:prstGeom prst="rect">
                <a:avLst/>
              </a:prstGeom>
              <a:blipFill>
                <a:blip r:embed="rId7"/>
                <a:stretch>
                  <a:fillRect t="-2326" b="-1046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CC8A6A9-D2C2-3FCB-634D-DCAA647443EF}"/>
                  </a:ext>
                </a:extLst>
              </p:cNvPr>
              <p:cNvSpPr txBox="1"/>
              <p:nvPr/>
            </p:nvSpPr>
            <p:spPr>
              <a:xfrm>
                <a:off x="1360070" y="5853132"/>
                <a:ext cx="2071656" cy="25391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altLang="ko-KR" sz="1050" b="0" i="1" smtClean="0">
                              <a:solidFill>
                                <a:srgbClr val="0000FF"/>
                              </a:solidFill>
                              <a:latin typeface="Cambria Math" panose="02040503050406030204" pitchFamily="18" charset="0"/>
                              <a:cs typeface="Arial" panose="020B0604020202020204" pitchFamily="34" charset="0"/>
                            </a:rPr>
                          </m:ctrlPr>
                        </m:sSupPr>
                        <m:e>
                          <m:r>
                            <a:rPr lang="en-US" altLang="ko-KR" sz="1050" b="0" i="1" smtClean="0">
                              <a:solidFill>
                                <a:srgbClr val="0000FF"/>
                              </a:solidFill>
                              <a:latin typeface="Cambria Math" panose="02040503050406030204" pitchFamily="18" charset="0"/>
                              <a:cs typeface="Arial" panose="020B0604020202020204" pitchFamily="34" charset="0"/>
                            </a:rPr>
                            <m:t>10</m:t>
                          </m:r>
                        </m:e>
                        <m:sup>
                          <m:r>
                            <a:rPr lang="en-US" altLang="ko-KR" sz="1050" b="0" i="1" smtClean="0">
                              <a:solidFill>
                                <a:srgbClr val="0000FF"/>
                              </a:solidFill>
                              <a:latin typeface="Cambria Math" panose="02040503050406030204" pitchFamily="18" charset="0"/>
                              <a:cs typeface="Arial" panose="020B0604020202020204" pitchFamily="34" charset="0"/>
                            </a:rPr>
                            <m:t>6</m:t>
                          </m:r>
                        </m:sup>
                      </m:sSup>
                      <m:r>
                        <a:rPr lang="en-US" altLang="ko-KR" sz="1050" b="0" i="1" smtClean="0">
                          <a:solidFill>
                            <a:srgbClr val="0000FF"/>
                          </a:solidFill>
                          <a:latin typeface="Cambria Math" panose="02040503050406030204" pitchFamily="18" charset="0"/>
                          <a:cs typeface="Arial" panose="020B0604020202020204" pitchFamily="34" charset="0"/>
                        </a:rPr>
                        <m:t>𝑔</m:t>
                      </m:r>
                      <m:r>
                        <a:rPr lang="en-US" altLang="ko-KR" sz="1050" b="0" i="1" smtClean="0">
                          <a:solidFill>
                            <a:srgbClr val="0000FF"/>
                          </a:solidFill>
                          <a:latin typeface="Cambria Math" panose="02040503050406030204" pitchFamily="18" charset="0"/>
                          <a:cs typeface="Arial" panose="020B0604020202020204" pitchFamily="34" charset="0"/>
                        </a:rPr>
                        <m:t>/</m:t>
                      </m:r>
                      <m:sSup>
                        <m:sSupPr>
                          <m:ctrlPr>
                            <a:rPr lang="en-US" altLang="ko-KR" sz="1050" b="0" i="1" smtClean="0">
                              <a:solidFill>
                                <a:srgbClr val="0000FF"/>
                              </a:solidFill>
                              <a:latin typeface="Cambria Math" panose="02040503050406030204" pitchFamily="18" charset="0"/>
                              <a:cs typeface="Arial" panose="020B0604020202020204" pitchFamily="34" charset="0"/>
                            </a:rPr>
                          </m:ctrlPr>
                        </m:sSupPr>
                        <m:e>
                          <m:r>
                            <a:rPr lang="en-US" altLang="ko-KR" sz="1050" b="0" i="1" smtClean="0">
                              <a:solidFill>
                                <a:srgbClr val="0000FF"/>
                              </a:solidFill>
                              <a:latin typeface="Cambria Math" panose="02040503050406030204" pitchFamily="18" charset="0"/>
                              <a:cs typeface="Arial" panose="020B0604020202020204" pitchFamily="34" charset="0"/>
                            </a:rPr>
                            <m:t>𝑐𝑚</m:t>
                          </m:r>
                        </m:e>
                        <m:sup>
                          <m:r>
                            <a:rPr lang="en-US" altLang="ko-KR" sz="1050" b="0" i="1" smtClean="0">
                              <a:solidFill>
                                <a:srgbClr val="0000FF"/>
                              </a:solidFill>
                              <a:latin typeface="Cambria Math" panose="02040503050406030204" pitchFamily="18" charset="0"/>
                              <a:cs typeface="Arial" panose="020B0604020202020204" pitchFamily="34" charset="0"/>
                            </a:rPr>
                            <m:t>3</m:t>
                          </m:r>
                        </m:sup>
                      </m:sSup>
                      <m:r>
                        <a:rPr lang="en-US" altLang="ko-KR" sz="1050" b="0" i="1" smtClean="0">
                          <a:solidFill>
                            <a:srgbClr val="0000FF"/>
                          </a:solidFill>
                          <a:latin typeface="Cambria Math" panose="02040503050406030204" pitchFamily="18" charset="0"/>
                          <a:cs typeface="Arial" panose="020B0604020202020204" pitchFamily="34" charset="0"/>
                        </a:rPr>
                        <m:t>&lt;</m:t>
                      </m:r>
                      <m:r>
                        <a:rPr lang="ko-KR" altLang="en-US" sz="1050" i="1" smtClean="0">
                          <a:solidFill>
                            <a:srgbClr val="0000FF"/>
                          </a:solidFill>
                          <a:latin typeface="Cambria Math" panose="02040503050406030204" pitchFamily="18" charset="0"/>
                          <a:cs typeface="Arial" panose="020B0604020202020204" pitchFamily="34" charset="0"/>
                        </a:rPr>
                        <m:t>𝜌</m:t>
                      </m:r>
                      <m:r>
                        <a:rPr lang="en-US" altLang="ko-KR" sz="1050" b="0" i="1" smtClean="0">
                          <a:solidFill>
                            <a:srgbClr val="0000FF"/>
                          </a:solidFill>
                          <a:latin typeface="Cambria Math" panose="02040503050406030204" pitchFamily="18" charset="0"/>
                          <a:cs typeface="Arial" panose="020B0604020202020204" pitchFamily="34" charset="0"/>
                        </a:rPr>
                        <m:t>&lt;</m:t>
                      </m:r>
                      <m:sSup>
                        <m:sSupPr>
                          <m:ctrlPr>
                            <a:rPr lang="en-US" altLang="ko-KR" sz="1050" b="0" i="1" smtClean="0">
                              <a:solidFill>
                                <a:srgbClr val="0000FF"/>
                              </a:solidFill>
                              <a:latin typeface="Cambria Math" panose="02040503050406030204" pitchFamily="18" charset="0"/>
                              <a:cs typeface="Arial" panose="020B0604020202020204" pitchFamily="34" charset="0"/>
                            </a:rPr>
                          </m:ctrlPr>
                        </m:sSupPr>
                        <m:e>
                          <m:r>
                            <a:rPr lang="en-US" altLang="ko-KR" sz="1050" b="0" i="1" smtClean="0">
                              <a:solidFill>
                                <a:srgbClr val="0000FF"/>
                              </a:solidFill>
                              <a:latin typeface="Cambria Math" panose="02040503050406030204" pitchFamily="18" charset="0"/>
                              <a:cs typeface="Arial" panose="020B0604020202020204" pitchFamily="34" charset="0"/>
                            </a:rPr>
                            <m:t>10</m:t>
                          </m:r>
                        </m:e>
                        <m:sup>
                          <m:r>
                            <a:rPr lang="en-US" altLang="ko-KR" sz="1050" b="0" i="1" smtClean="0">
                              <a:solidFill>
                                <a:srgbClr val="0000FF"/>
                              </a:solidFill>
                              <a:latin typeface="Cambria Math" panose="02040503050406030204" pitchFamily="18" charset="0"/>
                              <a:cs typeface="Arial" panose="020B0604020202020204" pitchFamily="34" charset="0"/>
                            </a:rPr>
                            <m:t>11</m:t>
                          </m:r>
                        </m:sup>
                      </m:sSup>
                      <m:r>
                        <a:rPr lang="en-US" altLang="ko-KR" sz="1050" i="1">
                          <a:solidFill>
                            <a:srgbClr val="0000FF"/>
                          </a:solidFill>
                          <a:latin typeface="Cambria Math" panose="02040503050406030204" pitchFamily="18" charset="0"/>
                          <a:cs typeface="Arial" panose="020B0604020202020204" pitchFamily="34" charset="0"/>
                        </a:rPr>
                        <m:t>𝑔</m:t>
                      </m:r>
                      <m:r>
                        <a:rPr lang="en-US" altLang="ko-KR" sz="1050" i="1">
                          <a:solidFill>
                            <a:srgbClr val="0000FF"/>
                          </a:solidFill>
                          <a:latin typeface="Cambria Math" panose="02040503050406030204" pitchFamily="18" charset="0"/>
                          <a:cs typeface="Arial" panose="020B0604020202020204" pitchFamily="34" charset="0"/>
                        </a:rPr>
                        <m:t>/</m:t>
                      </m:r>
                      <m:sSup>
                        <m:sSupPr>
                          <m:ctrlPr>
                            <a:rPr lang="en-US" altLang="ko-KR" sz="1050" i="1">
                              <a:solidFill>
                                <a:srgbClr val="0000FF"/>
                              </a:solidFill>
                              <a:latin typeface="Cambria Math" panose="02040503050406030204" pitchFamily="18" charset="0"/>
                              <a:cs typeface="Arial" panose="020B0604020202020204" pitchFamily="34" charset="0"/>
                            </a:rPr>
                          </m:ctrlPr>
                        </m:sSupPr>
                        <m:e>
                          <m:r>
                            <a:rPr lang="en-US" altLang="ko-KR" sz="1050" i="1">
                              <a:solidFill>
                                <a:srgbClr val="0000FF"/>
                              </a:solidFill>
                              <a:latin typeface="Cambria Math" panose="02040503050406030204" pitchFamily="18" charset="0"/>
                              <a:cs typeface="Arial" panose="020B0604020202020204" pitchFamily="34" charset="0"/>
                            </a:rPr>
                            <m:t>𝑐𝑚</m:t>
                          </m:r>
                        </m:e>
                        <m:sup>
                          <m:r>
                            <a:rPr lang="en-US" altLang="ko-KR" sz="1050" i="1">
                              <a:solidFill>
                                <a:srgbClr val="0000FF"/>
                              </a:solidFill>
                              <a:latin typeface="Cambria Math" panose="02040503050406030204" pitchFamily="18" charset="0"/>
                              <a:cs typeface="Arial" panose="020B0604020202020204" pitchFamily="34" charset="0"/>
                            </a:rPr>
                            <m:t>3</m:t>
                          </m:r>
                        </m:sup>
                      </m:sSup>
                    </m:oMath>
                  </m:oMathPara>
                </a14:m>
                <a:endParaRPr lang="ko-KR" altLang="en-US" sz="1050" dirty="0">
                  <a:solidFill>
                    <a:srgbClr val="0000FF"/>
                  </a:solidFill>
                  <a:latin typeface="Arial" panose="020B0604020202020204" pitchFamily="34"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9CC8A6A9-D2C2-3FCB-634D-DCAA647443EF}"/>
                  </a:ext>
                </a:extLst>
              </p:cNvPr>
              <p:cNvSpPr txBox="1">
                <a:spLocks noRot="1" noChangeAspect="1" noMove="1" noResize="1" noEditPoints="1" noAdjustHandles="1" noChangeArrowheads="1" noChangeShapeType="1" noTextEdit="1"/>
              </p:cNvSpPr>
              <p:nvPr/>
            </p:nvSpPr>
            <p:spPr>
              <a:xfrm>
                <a:off x="1360070" y="5853132"/>
                <a:ext cx="2071656" cy="253916"/>
              </a:xfrm>
              <a:prstGeom prst="rect">
                <a:avLst/>
              </a:prstGeom>
              <a:blipFill>
                <a:blip r:embed="rId8"/>
                <a:stretch>
                  <a:fillRect b="-714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95497B1-2E3E-0B09-7B8A-4EEE7EB4C9CE}"/>
                  </a:ext>
                </a:extLst>
              </p:cNvPr>
              <p:cNvSpPr txBox="1"/>
              <p:nvPr/>
            </p:nvSpPr>
            <p:spPr>
              <a:xfrm>
                <a:off x="1401630" y="5024877"/>
                <a:ext cx="1364860" cy="25391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ko-KR" altLang="en-US" sz="1050" i="1" smtClean="0">
                          <a:solidFill>
                            <a:srgbClr val="0000FF"/>
                          </a:solidFill>
                          <a:latin typeface="Cambria Math" panose="02040503050406030204" pitchFamily="18" charset="0"/>
                          <a:cs typeface="Arial" panose="020B0604020202020204" pitchFamily="34" charset="0"/>
                        </a:rPr>
                        <m:t>𝜌</m:t>
                      </m:r>
                      <m:r>
                        <a:rPr lang="en-US" altLang="ko-KR" sz="1050" b="0" i="1" smtClean="0">
                          <a:solidFill>
                            <a:srgbClr val="0000FF"/>
                          </a:solidFill>
                          <a:latin typeface="Cambria Math" panose="02040503050406030204" pitchFamily="18" charset="0"/>
                          <a:cs typeface="Arial" panose="020B0604020202020204" pitchFamily="34" charset="0"/>
                        </a:rPr>
                        <m:t>&lt;</m:t>
                      </m:r>
                      <m:sSup>
                        <m:sSupPr>
                          <m:ctrlPr>
                            <a:rPr lang="en-US" altLang="ko-KR" sz="1050" b="0" i="1" smtClean="0">
                              <a:solidFill>
                                <a:srgbClr val="0000FF"/>
                              </a:solidFill>
                              <a:latin typeface="Cambria Math" panose="02040503050406030204" pitchFamily="18" charset="0"/>
                              <a:cs typeface="Arial" panose="020B0604020202020204" pitchFamily="34" charset="0"/>
                            </a:rPr>
                          </m:ctrlPr>
                        </m:sSupPr>
                        <m:e>
                          <m:r>
                            <a:rPr lang="en-US" altLang="ko-KR" sz="1050" b="0" i="1" smtClean="0">
                              <a:solidFill>
                                <a:srgbClr val="0000FF"/>
                              </a:solidFill>
                              <a:latin typeface="Cambria Math" panose="02040503050406030204" pitchFamily="18" charset="0"/>
                              <a:cs typeface="Arial" panose="020B0604020202020204" pitchFamily="34" charset="0"/>
                            </a:rPr>
                            <m:t>10</m:t>
                          </m:r>
                        </m:e>
                        <m:sup>
                          <m:r>
                            <a:rPr lang="en-US" altLang="ko-KR" sz="1050" b="0" i="1" smtClean="0">
                              <a:solidFill>
                                <a:srgbClr val="0000FF"/>
                              </a:solidFill>
                              <a:latin typeface="Cambria Math" panose="02040503050406030204" pitchFamily="18" charset="0"/>
                              <a:cs typeface="Arial" panose="020B0604020202020204" pitchFamily="34" charset="0"/>
                            </a:rPr>
                            <m:t>14</m:t>
                          </m:r>
                        </m:sup>
                      </m:sSup>
                      <m:r>
                        <a:rPr lang="en-US" altLang="ko-KR" sz="1050" i="1">
                          <a:solidFill>
                            <a:srgbClr val="0000FF"/>
                          </a:solidFill>
                          <a:latin typeface="Cambria Math" panose="02040503050406030204" pitchFamily="18" charset="0"/>
                          <a:cs typeface="Arial" panose="020B0604020202020204" pitchFamily="34" charset="0"/>
                        </a:rPr>
                        <m:t>𝑔</m:t>
                      </m:r>
                      <m:r>
                        <a:rPr lang="en-US" altLang="ko-KR" sz="1050" i="1">
                          <a:solidFill>
                            <a:srgbClr val="0000FF"/>
                          </a:solidFill>
                          <a:latin typeface="Cambria Math" panose="02040503050406030204" pitchFamily="18" charset="0"/>
                          <a:cs typeface="Arial" panose="020B0604020202020204" pitchFamily="34" charset="0"/>
                        </a:rPr>
                        <m:t>/</m:t>
                      </m:r>
                      <m:sSup>
                        <m:sSupPr>
                          <m:ctrlPr>
                            <a:rPr lang="en-US" altLang="ko-KR" sz="1050" i="1">
                              <a:solidFill>
                                <a:srgbClr val="0000FF"/>
                              </a:solidFill>
                              <a:latin typeface="Cambria Math" panose="02040503050406030204" pitchFamily="18" charset="0"/>
                              <a:cs typeface="Arial" panose="020B0604020202020204" pitchFamily="34" charset="0"/>
                            </a:rPr>
                          </m:ctrlPr>
                        </m:sSupPr>
                        <m:e>
                          <m:r>
                            <a:rPr lang="en-US" altLang="ko-KR" sz="1050" i="1">
                              <a:solidFill>
                                <a:srgbClr val="0000FF"/>
                              </a:solidFill>
                              <a:latin typeface="Cambria Math" panose="02040503050406030204" pitchFamily="18" charset="0"/>
                              <a:cs typeface="Arial" panose="020B0604020202020204" pitchFamily="34" charset="0"/>
                            </a:rPr>
                            <m:t>𝑐𝑚</m:t>
                          </m:r>
                        </m:e>
                        <m:sup>
                          <m:r>
                            <a:rPr lang="en-US" altLang="ko-KR" sz="1050" i="1">
                              <a:solidFill>
                                <a:srgbClr val="0000FF"/>
                              </a:solidFill>
                              <a:latin typeface="Cambria Math" panose="02040503050406030204" pitchFamily="18" charset="0"/>
                              <a:cs typeface="Arial" panose="020B0604020202020204" pitchFamily="34" charset="0"/>
                            </a:rPr>
                            <m:t>3</m:t>
                          </m:r>
                        </m:sup>
                      </m:sSup>
                    </m:oMath>
                  </m:oMathPara>
                </a14:m>
                <a:endParaRPr lang="ko-KR" altLang="en-US" sz="1050" dirty="0">
                  <a:solidFill>
                    <a:srgbClr val="0000FF"/>
                  </a:solidFill>
                  <a:latin typeface="Arial" panose="020B0604020202020204" pitchFamily="34" charset="0"/>
                  <a:cs typeface="Arial" panose="020B0604020202020204" pitchFamily="34" charset="0"/>
                </a:endParaRPr>
              </a:p>
            </p:txBody>
          </p:sp>
        </mc:Choice>
        <mc:Fallback xmlns="">
          <p:sp>
            <p:nvSpPr>
              <p:cNvPr id="33" name="TextBox 32">
                <a:extLst>
                  <a:ext uri="{FF2B5EF4-FFF2-40B4-BE49-F238E27FC236}">
                    <a16:creationId xmlns:a16="http://schemas.microsoft.com/office/drawing/2014/main" id="{895497B1-2E3E-0B09-7B8A-4EEE7EB4C9CE}"/>
                  </a:ext>
                </a:extLst>
              </p:cNvPr>
              <p:cNvSpPr txBox="1">
                <a:spLocks noRot="1" noChangeAspect="1" noMove="1" noResize="1" noEditPoints="1" noAdjustHandles="1" noChangeArrowheads="1" noChangeShapeType="1" noTextEdit="1"/>
              </p:cNvSpPr>
              <p:nvPr/>
            </p:nvSpPr>
            <p:spPr>
              <a:xfrm>
                <a:off x="1401630" y="5024877"/>
                <a:ext cx="1364860" cy="253916"/>
              </a:xfrm>
              <a:prstGeom prst="rect">
                <a:avLst/>
              </a:prstGeom>
              <a:blipFill>
                <a:blip r:embed="rId9"/>
                <a:stretch>
                  <a:fillRect b="-714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60C72C6-2CD1-09B6-1AE1-DE29E9CC6CC3}"/>
                  </a:ext>
                </a:extLst>
              </p:cNvPr>
              <p:cNvSpPr txBox="1"/>
              <p:nvPr/>
            </p:nvSpPr>
            <p:spPr>
              <a:xfrm>
                <a:off x="1427920" y="3111102"/>
                <a:ext cx="1364860" cy="25577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ko-KR" altLang="en-US" sz="1050" i="1" smtClean="0">
                          <a:solidFill>
                            <a:srgbClr val="0000FF"/>
                          </a:solidFill>
                          <a:latin typeface="Cambria Math" panose="02040503050406030204" pitchFamily="18" charset="0"/>
                          <a:cs typeface="Arial" panose="020B0604020202020204" pitchFamily="34" charset="0"/>
                        </a:rPr>
                        <m:t>𝜌</m:t>
                      </m:r>
                      <m:r>
                        <a:rPr lang="en-US" altLang="ko-KR" sz="1050" b="0" i="1" smtClean="0">
                          <a:solidFill>
                            <a:srgbClr val="0000FF"/>
                          </a:solidFill>
                          <a:latin typeface="Cambria Math" panose="02040503050406030204" pitchFamily="18" charset="0"/>
                          <a:cs typeface="Arial" panose="020B0604020202020204" pitchFamily="34" charset="0"/>
                        </a:rPr>
                        <m:t>&lt;</m:t>
                      </m:r>
                      <m:sSup>
                        <m:sSupPr>
                          <m:ctrlPr>
                            <a:rPr lang="en-US" altLang="ko-KR" sz="1050" b="0" i="1" smtClean="0">
                              <a:solidFill>
                                <a:srgbClr val="0000FF"/>
                              </a:solidFill>
                              <a:latin typeface="Cambria Math" panose="02040503050406030204" pitchFamily="18" charset="0"/>
                              <a:cs typeface="Arial" panose="020B0604020202020204" pitchFamily="34" charset="0"/>
                            </a:rPr>
                          </m:ctrlPr>
                        </m:sSupPr>
                        <m:e>
                          <m:r>
                            <a:rPr lang="en-US" altLang="ko-KR" sz="1050" b="0" i="1" smtClean="0">
                              <a:solidFill>
                                <a:srgbClr val="0000FF"/>
                              </a:solidFill>
                              <a:latin typeface="Cambria Math" panose="02040503050406030204" pitchFamily="18" charset="0"/>
                              <a:cs typeface="Arial" panose="020B0604020202020204" pitchFamily="34" charset="0"/>
                            </a:rPr>
                            <m:t>10</m:t>
                          </m:r>
                        </m:e>
                        <m:sup>
                          <m:r>
                            <a:rPr lang="en-US" altLang="ko-KR" sz="1050" b="0" i="1" smtClean="0">
                              <a:solidFill>
                                <a:srgbClr val="0000FF"/>
                              </a:solidFill>
                              <a:latin typeface="Cambria Math" panose="02040503050406030204" pitchFamily="18" charset="0"/>
                              <a:cs typeface="Arial" panose="020B0604020202020204" pitchFamily="34" charset="0"/>
                            </a:rPr>
                            <m:t>15</m:t>
                          </m:r>
                        </m:sup>
                      </m:sSup>
                      <m:r>
                        <a:rPr lang="en-US" altLang="ko-KR" sz="1050" i="1">
                          <a:solidFill>
                            <a:srgbClr val="0000FF"/>
                          </a:solidFill>
                          <a:latin typeface="Cambria Math" panose="02040503050406030204" pitchFamily="18" charset="0"/>
                          <a:cs typeface="Arial" panose="020B0604020202020204" pitchFamily="34" charset="0"/>
                        </a:rPr>
                        <m:t>𝑔</m:t>
                      </m:r>
                      <m:r>
                        <a:rPr lang="en-US" altLang="ko-KR" sz="1050" i="1">
                          <a:solidFill>
                            <a:srgbClr val="0000FF"/>
                          </a:solidFill>
                          <a:latin typeface="Cambria Math" panose="02040503050406030204" pitchFamily="18" charset="0"/>
                          <a:cs typeface="Arial" panose="020B0604020202020204" pitchFamily="34" charset="0"/>
                        </a:rPr>
                        <m:t>/</m:t>
                      </m:r>
                      <m:sSup>
                        <m:sSupPr>
                          <m:ctrlPr>
                            <a:rPr lang="en-US" altLang="ko-KR" sz="1050" i="1">
                              <a:solidFill>
                                <a:srgbClr val="0000FF"/>
                              </a:solidFill>
                              <a:latin typeface="Cambria Math" panose="02040503050406030204" pitchFamily="18" charset="0"/>
                              <a:cs typeface="Arial" panose="020B0604020202020204" pitchFamily="34" charset="0"/>
                            </a:rPr>
                          </m:ctrlPr>
                        </m:sSupPr>
                        <m:e>
                          <m:r>
                            <a:rPr lang="en-US" altLang="ko-KR" sz="1050" i="1">
                              <a:solidFill>
                                <a:srgbClr val="0000FF"/>
                              </a:solidFill>
                              <a:latin typeface="Cambria Math" panose="02040503050406030204" pitchFamily="18" charset="0"/>
                              <a:cs typeface="Arial" panose="020B0604020202020204" pitchFamily="34" charset="0"/>
                            </a:rPr>
                            <m:t>𝑐𝑚</m:t>
                          </m:r>
                        </m:e>
                        <m:sup>
                          <m:r>
                            <a:rPr lang="en-US" altLang="ko-KR" sz="1050" i="1">
                              <a:solidFill>
                                <a:srgbClr val="0000FF"/>
                              </a:solidFill>
                              <a:latin typeface="Cambria Math" panose="02040503050406030204" pitchFamily="18" charset="0"/>
                              <a:cs typeface="Arial" panose="020B0604020202020204" pitchFamily="34" charset="0"/>
                            </a:rPr>
                            <m:t>3</m:t>
                          </m:r>
                        </m:sup>
                      </m:sSup>
                    </m:oMath>
                  </m:oMathPara>
                </a14:m>
                <a:endParaRPr lang="ko-KR" altLang="en-US" sz="1050" dirty="0">
                  <a:solidFill>
                    <a:srgbClr val="0000FF"/>
                  </a:solidFill>
                  <a:latin typeface="Arial" panose="020B0604020202020204" pitchFamily="34" charset="0"/>
                  <a:cs typeface="Arial" panose="020B0604020202020204" pitchFamily="34" charset="0"/>
                </a:endParaRPr>
              </a:p>
            </p:txBody>
          </p:sp>
        </mc:Choice>
        <mc:Fallback xmlns="">
          <p:sp>
            <p:nvSpPr>
              <p:cNvPr id="34" name="TextBox 33">
                <a:extLst>
                  <a:ext uri="{FF2B5EF4-FFF2-40B4-BE49-F238E27FC236}">
                    <a16:creationId xmlns:a16="http://schemas.microsoft.com/office/drawing/2014/main" id="{660C72C6-2CD1-09B6-1AE1-DE29E9CC6CC3}"/>
                  </a:ext>
                </a:extLst>
              </p:cNvPr>
              <p:cNvSpPr txBox="1">
                <a:spLocks noRot="1" noChangeAspect="1" noMove="1" noResize="1" noEditPoints="1" noAdjustHandles="1" noChangeArrowheads="1" noChangeShapeType="1" noTextEdit="1"/>
              </p:cNvSpPr>
              <p:nvPr/>
            </p:nvSpPr>
            <p:spPr>
              <a:xfrm>
                <a:off x="1427920" y="3111102"/>
                <a:ext cx="1364860" cy="255776"/>
              </a:xfrm>
              <a:prstGeom prst="rect">
                <a:avLst/>
              </a:prstGeom>
              <a:blipFill>
                <a:blip r:embed="rId10"/>
                <a:stretch>
                  <a:fillRect b="-9524"/>
                </a:stretch>
              </a:blipFill>
            </p:spPr>
            <p:txBody>
              <a:bodyPr/>
              <a:lstStyle/>
              <a:p>
                <a:r>
                  <a:rPr lang="ko-KR" altLang="en-US">
                    <a:noFill/>
                  </a:rPr>
                  <a:t> </a:t>
                </a:r>
              </a:p>
            </p:txBody>
          </p:sp>
        </mc:Fallback>
      </mc:AlternateContent>
      <p:sp>
        <p:nvSpPr>
          <p:cNvPr id="37" name="화살표: 위쪽/아래쪽 36">
            <a:extLst>
              <a:ext uri="{FF2B5EF4-FFF2-40B4-BE49-F238E27FC236}">
                <a16:creationId xmlns:a16="http://schemas.microsoft.com/office/drawing/2014/main" id="{9E01B10F-0596-0E44-0B9C-5C280C223C0F}"/>
              </a:ext>
            </a:extLst>
          </p:cNvPr>
          <p:cNvSpPr/>
          <p:nvPr/>
        </p:nvSpPr>
        <p:spPr>
          <a:xfrm>
            <a:off x="716437" y="1502338"/>
            <a:ext cx="553658" cy="4920763"/>
          </a:xfrm>
          <a:prstGeom prst="upDown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TextBox 37">
            <a:extLst>
              <a:ext uri="{FF2B5EF4-FFF2-40B4-BE49-F238E27FC236}">
                <a16:creationId xmlns:a16="http://schemas.microsoft.com/office/drawing/2014/main" id="{307577CE-635E-3C07-9ABA-5D98503E6FC2}"/>
              </a:ext>
            </a:extLst>
          </p:cNvPr>
          <p:cNvSpPr txBox="1"/>
          <p:nvPr/>
        </p:nvSpPr>
        <p:spPr>
          <a:xfrm>
            <a:off x="1168040" y="1442376"/>
            <a:ext cx="1505860" cy="338554"/>
          </a:xfrm>
          <a:prstGeom prst="rect">
            <a:avLst/>
          </a:prstGeom>
          <a:noFill/>
        </p:spPr>
        <p:txBody>
          <a:bodyPr wrap="square" rtlCol="0">
            <a:spAutoFit/>
          </a:bodyPr>
          <a:lstStyle/>
          <a:p>
            <a:r>
              <a:rPr lang="en-US" altLang="ko-KR" sz="1600" dirty="0">
                <a:latin typeface="Arial" panose="020B0604020202020204" pitchFamily="34" charset="0"/>
                <a:cs typeface="Arial" panose="020B0604020202020204" pitchFamily="34" charset="0"/>
              </a:rPr>
              <a:t>High Density</a:t>
            </a:r>
            <a:endParaRPr lang="ko-KR" altLang="en-US" sz="16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653D6655-8CB5-7879-4B93-C3CF0CC775C1}"/>
              </a:ext>
            </a:extLst>
          </p:cNvPr>
          <p:cNvSpPr txBox="1"/>
          <p:nvPr/>
        </p:nvSpPr>
        <p:spPr>
          <a:xfrm>
            <a:off x="1168040" y="6169696"/>
            <a:ext cx="1505860" cy="338554"/>
          </a:xfrm>
          <a:prstGeom prst="rect">
            <a:avLst/>
          </a:prstGeom>
          <a:noFill/>
        </p:spPr>
        <p:txBody>
          <a:bodyPr wrap="square" rtlCol="0">
            <a:spAutoFit/>
          </a:bodyPr>
          <a:lstStyle/>
          <a:p>
            <a:r>
              <a:rPr lang="en-US" altLang="ko-KR" sz="1600" dirty="0">
                <a:latin typeface="Arial" panose="020B0604020202020204" pitchFamily="34" charset="0"/>
                <a:cs typeface="Arial" panose="020B0604020202020204" pitchFamily="34" charset="0"/>
              </a:rPr>
              <a:t>Low Density</a:t>
            </a:r>
            <a:endParaRPr lang="ko-KR" altLang="en-US" sz="1600" dirty="0">
              <a:latin typeface="Arial" panose="020B0604020202020204" pitchFamily="34" charset="0"/>
              <a:cs typeface="Arial" panose="020B0604020202020204" pitchFamily="34" charset="0"/>
            </a:endParaRPr>
          </a:p>
        </p:txBody>
      </p:sp>
      <p:cxnSp>
        <p:nvCxnSpPr>
          <p:cNvPr id="40" name="직선 연결선 39">
            <a:extLst>
              <a:ext uri="{FF2B5EF4-FFF2-40B4-BE49-F238E27FC236}">
                <a16:creationId xmlns:a16="http://schemas.microsoft.com/office/drawing/2014/main" id="{31AC4DEE-0917-4173-3DB0-071DA82FF676}"/>
              </a:ext>
            </a:extLst>
          </p:cNvPr>
          <p:cNvCxnSpPr>
            <a:cxnSpLocks/>
          </p:cNvCxnSpPr>
          <p:nvPr/>
        </p:nvCxnSpPr>
        <p:spPr>
          <a:xfrm>
            <a:off x="1011363" y="4381895"/>
            <a:ext cx="2291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938F3D4-8E6C-C1D9-9A9C-3D37A0C61EAB}"/>
                  </a:ext>
                </a:extLst>
              </p:cNvPr>
              <p:cNvSpPr txBox="1"/>
              <p:nvPr/>
            </p:nvSpPr>
            <p:spPr>
              <a:xfrm>
                <a:off x="1240947" y="4181182"/>
                <a:ext cx="1884556" cy="369332"/>
              </a:xfrm>
              <a:prstGeom prst="rect">
                <a:avLst/>
              </a:prstGeom>
              <a:noFill/>
            </p:spPr>
            <p:txBody>
              <a:bodyPr wrap="square" rtlCol="0">
                <a:spAutoFit/>
              </a:bodyPr>
              <a:lstStyle/>
              <a:p>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𝜌</m:t>
                        </m:r>
                      </m:e>
                      <m:sub>
                        <m:r>
                          <a:rPr lang="en-US" altLang="ko-KR" b="0" i="1" smtClean="0">
                            <a:latin typeface="Cambria Math" panose="02040503050406030204" pitchFamily="18" charset="0"/>
                          </a:rPr>
                          <m:t>0</m:t>
                        </m:r>
                      </m:sub>
                    </m:sSub>
                  </m:oMath>
                </a14:m>
                <a:r>
                  <a:rPr lang="ko-KR" altLang="en-US" dirty="0"/>
                  <a:t> </a:t>
                </a:r>
                <a:r>
                  <a:rPr lang="en-US" altLang="ko-KR" sz="1200" dirty="0">
                    <a:latin typeface="Arial" panose="020B0604020202020204" pitchFamily="34" charset="0"/>
                    <a:cs typeface="Arial" panose="020B0604020202020204" pitchFamily="34" charset="0"/>
                  </a:rPr>
                  <a:t>(Saturation density)</a:t>
                </a:r>
                <a:endParaRPr lang="ko-KR" altLang="en-US" dirty="0">
                  <a:latin typeface="Arial" panose="020B0604020202020204" pitchFamily="34" charset="0"/>
                  <a:cs typeface="Arial" panose="020B0604020202020204" pitchFamily="34" charset="0"/>
                </a:endParaRPr>
              </a:p>
            </p:txBody>
          </p:sp>
        </mc:Choice>
        <mc:Fallback xmlns="">
          <p:sp>
            <p:nvSpPr>
              <p:cNvPr id="42" name="TextBox 41">
                <a:extLst>
                  <a:ext uri="{FF2B5EF4-FFF2-40B4-BE49-F238E27FC236}">
                    <a16:creationId xmlns:a16="http://schemas.microsoft.com/office/drawing/2014/main" id="{6938F3D4-8E6C-C1D9-9A9C-3D37A0C61EAB}"/>
                  </a:ext>
                </a:extLst>
              </p:cNvPr>
              <p:cNvSpPr txBox="1">
                <a:spLocks noRot="1" noChangeAspect="1" noMove="1" noResize="1" noEditPoints="1" noAdjustHandles="1" noChangeArrowheads="1" noChangeShapeType="1" noTextEdit="1"/>
              </p:cNvSpPr>
              <p:nvPr/>
            </p:nvSpPr>
            <p:spPr>
              <a:xfrm>
                <a:off x="1240947" y="4181182"/>
                <a:ext cx="1884556" cy="369332"/>
              </a:xfrm>
              <a:prstGeom prst="rect">
                <a:avLst/>
              </a:prstGeom>
              <a:blipFill>
                <a:blip r:embed="rId11"/>
                <a:stretch>
                  <a:fillRect b="-6667"/>
                </a:stretch>
              </a:blipFill>
            </p:spPr>
            <p:txBody>
              <a:bodyPr/>
              <a:lstStyle/>
              <a:p>
                <a:r>
                  <a:rPr lang="ko-KR" altLang="en-US">
                    <a:noFill/>
                  </a:rPr>
                  <a:t> </a:t>
                </a:r>
              </a:p>
            </p:txBody>
          </p:sp>
        </mc:Fallback>
      </mc:AlternateContent>
      <p:cxnSp>
        <p:nvCxnSpPr>
          <p:cNvPr id="44" name="직선 연결선 43">
            <a:extLst>
              <a:ext uri="{FF2B5EF4-FFF2-40B4-BE49-F238E27FC236}">
                <a16:creationId xmlns:a16="http://schemas.microsoft.com/office/drawing/2014/main" id="{F1229061-893E-48F1-280C-208486E9035B}"/>
              </a:ext>
            </a:extLst>
          </p:cNvPr>
          <p:cNvCxnSpPr>
            <a:cxnSpLocks/>
          </p:cNvCxnSpPr>
          <p:nvPr/>
        </p:nvCxnSpPr>
        <p:spPr>
          <a:xfrm>
            <a:off x="1010942" y="2172133"/>
            <a:ext cx="2291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27266C4-F981-C95A-2B51-57BC89B75D8E}"/>
                  </a:ext>
                </a:extLst>
              </p:cNvPr>
              <p:cNvSpPr txBox="1"/>
              <p:nvPr/>
            </p:nvSpPr>
            <p:spPr>
              <a:xfrm>
                <a:off x="1240525" y="1971420"/>
                <a:ext cx="58008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solidFill>
                                <a:schemeClr val="tx1"/>
                              </a:solidFill>
                              <a:latin typeface="Cambria Math" panose="02040503050406030204" pitchFamily="18" charset="0"/>
                            </a:rPr>
                          </m:ctrlPr>
                        </m:sSubPr>
                        <m:e>
                          <m:r>
                            <a:rPr lang="en-US" altLang="ko-KR" b="0" i="1" smtClean="0">
                              <a:solidFill>
                                <a:schemeClr val="tx1"/>
                              </a:solidFill>
                              <a:latin typeface="Cambria Math" panose="02040503050406030204" pitchFamily="18" charset="0"/>
                            </a:rPr>
                            <m:t>10</m:t>
                          </m:r>
                          <m:r>
                            <a:rPr lang="en-US" altLang="ko-KR" b="0" i="1" smtClean="0">
                              <a:solidFill>
                                <a:schemeClr val="tx1"/>
                              </a:solidFill>
                              <a:latin typeface="Cambria Math" panose="02040503050406030204" pitchFamily="18" charset="0"/>
                            </a:rPr>
                            <m:t>𝜌</m:t>
                          </m:r>
                        </m:e>
                        <m:sub>
                          <m:r>
                            <a:rPr lang="en-US" altLang="ko-KR" b="0" i="1" smtClean="0">
                              <a:solidFill>
                                <a:schemeClr val="tx1"/>
                              </a:solidFill>
                              <a:latin typeface="Cambria Math" panose="02040503050406030204" pitchFamily="18" charset="0"/>
                            </a:rPr>
                            <m:t>0</m:t>
                          </m:r>
                        </m:sub>
                      </m:sSub>
                    </m:oMath>
                  </m:oMathPara>
                </a14:m>
                <a:endParaRPr lang="ko-KR" altLang="en-US" dirty="0">
                  <a:solidFill>
                    <a:schemeClr val="tx1"/>
                  </a:solidFill>
                  <a:latin typeface="Arial" panose="020B0604020202020204" pitchFamily="34" charset="0"/>
                  <a:cs typeface="Arial" panose="020B0604020202020204" pitchFamily="34" charset="0"/>
                </a:endParaRPr>
              </a:p>
            </p:txBody>
          </p:sp>
        </mc:Choice>
        <mc:Fallback xmlns="">
          <p:sp>
            <p:nvSpPr>
              <p:cNvPr id="45" name="TextBox 44">
                <a:extLst>
                  <a:ext uri="{FF2B5EF4-FFF2-40B4-BE49-F238E27FC236}">
                    <a16:creationId xmlns:a16="http://schemas.microsoft.com/office/drawing/2014/main" id="{727266C4-F981-C95A-2B51-57BC89B75D8E}"/>
                  </a:ext>
                </a:extLst>
              </p:cNvPr>
              <p:cNvSpPr txBox="1">
                <a:spLocks noRot="1" noChangeAspect="1" noMove="1" noResize="1" noEditPoints="1" noAdjustHandles="1" noChangeArrowheads="1" noChangeShapeType="1" noTextEdit="1"/>
              </p:cNvSpPr>
              <p:nvPr/>
            </p:nvSpPr>
            <p:spPr>
              <a:xfrm>
                <a:off x="1240525" y="1971420"/>
                <a:ext cx="580085" cy="369332"/>
              </a:xfrm>
              <a:prstGeom prst="rect">
                <a:avLst/>
              </a:prstGeom>
              <a:blipFill>
                <a:blip r:embed="rId12"/>
                <a:stretch>
                  <a:fillRect l="-2083" r="-7292" b="-13115"/>
                </a:stretch>
              </a:blipFill>
            </p:spPr>
            <p:txBody>
              <a:bodyPr/>
              <a:lstStyle/>
              <a:p>
                <a:r>
                  <a:rPr lang="ko-KR" altLang="en-US">
                    <a:noFill/>
                  </a:rPr>
                  <a:t> </a:t>
                </a:r>
              </a:p>
            </p:txBody>
          </p:sp>
        </mc:Fallback>
      </mc:AlternateContent>
      <p:sp>
        <p:nvSpPr>
          <p:cNvPr id="46" name="직사각형 45">
            <a:extLst>
              <a:ext uri="{FF2B5EF4-FFF2-40B4-BE49-F238E27FC236}">
                <a16:creationId xmlns:a16="http://schemas.microsoft.com/office/drawing/2014/main" id="{6191452F-AC56-152E-5DCE-28468069BF41}"/>
              </a:ext>
            </a:extLst>
          </p:cNvPr>
          <p:cNvSpPr/>
          <p:nvPr/>
        </p:nvSpPr>
        <p:spPr>
          <a:xfrm flipV="1">
            <a:off x="730292" y="3608838"/>
            <a:ext cx="529078" cy="266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7" name="연결선: 구부러짐 46">
            <a:extLst>
              <a:ext uri="{FF2B5EF4-FFF2-40B4-BE49-F238E27FC236}">
                <a16:creationId xmlns:a16="http://schemas.microsoft.com/office/drawing/2014/main" id="{D26D2A3C-2B39-BFB3-9C04-CE68C15896AB}"/>
              </a:ext>
            </a:extLst>
          </p:cNvPr>
          <p:cNvCxnSpPr>
            <a:cxnSpLocks/>
          </p:cNvCxnSpPr>
          <p:nvPr/>
        </p:nvCxnSpPr>
        <p:spPr>
          <a:xfrm rot="2700000" flipV="1">
            <a:off x="862560" y="3555940"/>
            <a:ext cx="293517" cy="256053"/>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연결선: 구부러짐 53">
            <a:extLst>
              <a:ext uri="{FF2B5EF4-FFF2-40B4-BE49-F238E27FC236}">
                <a16:creationId xmlns:a16="http://schemas.microsoft.com/office/drawing/2014/main" id="{816ED786-AFBD-47BF-C8E8-0EC72D7B3795}"/>
              </a:ext>
            </a:extLst>
          </p:cNvPr>
          <p:cNvCxnSpPr>
            <a:cxnSpLocks/>
          </p:cNvCxnSpPr>
          <p:nvPr/>
        </p:nvCxnSpPr>
        <p:spPr>
          <a:xfrm rot="2700000" flipV="1">
            <a:off x="869995" y="3652584"/>
            <a:ext cx="293517" cy="256053"/>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직선 화살표 연결선 54">
            <a:extLst>
              <a:ext uri="{FF2B5EF4-FFF2-40B4-BE49-F238E27FC236}">
                <a16:creationId xmlns:a16="http://schemas.microsoft.com/office/drawing/2014/main" id="{3249C0E5-7420-ADC8-D634-81624AB1005C}"/>
              </a:ext>
            </a:extLst>
          </p:cNvPr>
          <p:cNvCxnSpPr>
            <a:cxnSpLocks/>
          </p:cNvCxnSpPr>
          <p:nvPr/>
        </p:nvCxnSpPr>
        <p:spPr>
          <a:xfrm>
            <a:off x="663376" y="4181182"/>
            <a:ext cx="0" cy="488314"/>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99AB7CD-2632-5FEB-4C94-3D9A40B169D1}"/>
              </a:ext>
            </a:extLst>
          </p:cNvPr>
          <p:cNvSpPr txBox="1"/>
          <p:nvPr/>
        </p:nvSpPr>
        <p:spPr>
          <a:xfrm rot="16200000">
            <a:off x="-264251" y="4234932"/>
            <a:ext cx="1292662" cy="369332"/>
          </a:xfrm>
          <a:prstGeom prst="rect">
            <a:avLst/>
          </a:prstGeom>
          <a:noFill/>
        </p:spPr>
        <p:txBody>
          <a:bodyPr vert="horz" wrap="square" rtlCol="0">
            <a:spAutoFit/>
          </a:bodyPr>
          <a:lstStyle/>
          <a:p>
            <a:r>
              <a:rPr lang="en-US" altLang="ko-KR" dirty="0">
                <a:solidFill>
                  <a:srgbClr val="00B050"/>
                </a:solidFill>
                <a:latin typeface="Arial" panose="020B0604020202020204" pitchFamily="34" charset="0"/>
                <a:cs typeface="Arial" panose="020B0604020202020204" pitchFamily="34" charset="0"/>
              </a:rPr>
              <a:t>Terrestrial</a:t>
            </a:r>
          </a:p>
        </p:txBody>
      </p:sp>
      <p:cxnSp>
        <p:nvCxnSpPr>
          <p:cNvPr id="57" name="직선 화살표 연결선 56">
            <a:extLst>
              <a:ext uri="{FF2B5EF4-FFF2-40B4-BE49-F238E27FC236}">
                <a16:creationId xmlns:a16="http://schemas.microsoft.com/office/drawing/2014/main" id="{F709ED50-E831-652D-AA9E-9733778122BC}"/>
              </a:ext>
            </a:extLst>
          </p:cNvPr>
          <p:cNvCxnSpPr>
            <a:cxnSpLocks/>
          </p:cNvCxnSpPr>
          <p:nvPr/>
        </p:nvCxnSpPr>
        <p:spPr>
          <a:xfrm>
            <a:off x="655372" y="2033462"/>
            <a:ext cx="0" cy="1401020"/>
          </a:xfrm>
          <a:prstGeom prst="straightConnector1">
            <a:avLst/>
          </a:prstGeom>
          <a:ln>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3934193-412D-2E96-FC0B-A24B67A5FAC0}"/>
              </a:ext>
            </a:extLst>
          </p:cNvPr>
          <p:cNvSpPr txBox="1"/>
          <p:nvPr/>
        </p:nvSpPr>
        <p:spPr>
          <a:xfrm rot="16200000">
            <a:off x="-470777" y="2446381"/>
            <a:ext cx="1700237" cy="369332"/>
          </a:xfrm>
          <a:prstGeom prst="rect">
            <a:avLst/>
          </a:prstGeom>
          <a:noFill/>
        </p:spPr>
        <p:txBody>
          <a:bodyPr vert="horz" wrap="square" rtlCol="0">
            <a:spAutoFit/>
          </a:bodyPr>
          <a:lstStyle/>
          <a:p>
            <a:r>
              <a:rPr lang="en-US" altLang="ko-KR" dirty="0">
                <a:solidFill>
                  <a:srgbClr val="0000FF"/>
                </a:solidFill>
                <a:latin typeface="Arial" panose="020B0604020202020204" pitchFamily="34" charset="0"/>
                <a:cs typeface="Arial" panose="020B0604020202020204" pitchFamily="34" charset="0"/>
              </a:rPr>
              <a:t>Astronomical</a:t>
            </a:r>
          </a:p>
        </p:txBody>
      </p:sp>
      <p:sp>
        <p:nvSpPr>
          <p:cNvPr id="59" name="TextBox 58">
            <a:extLst>
              <a:ext uri="{FF2B5EF4-FFF2-40B4-BE49-F238E27FC236}">
                <a16:creationId xmlns:a16="http://schemas.microsoft.com/office/drawing/2014/main" id="{A9C35A6A-1A14-7A27-6432-62301AFFA35E}"/>
              </a:ext>
            </a:extLst>
          </p:cNvPr>
          <p:cNvSpPr txBox="1"/>
          <p:nvPr/>
        </p:nvSpPr>
        <p:spPr>
          <a:xfrm>
            <a:off x="2677485" y="1765146"/>
            <a:ext cx="2455929" cy="338554"/>
          </a:xfrm>
          <a:prstGeom prst="rect">
            <a:avLst/>
          </a:prstGeom>
          <a:noFill/>
        </p:spPr>
        <p:txBody>
          <a:bodyPr wrap="square" rtlCol="0">
            <a:spAutoFit/>
          </a:bodyPr>
          <a:lstStyle/>
          <a:p>
            <a:r>
              <a:rPr lang="en-US" altLang="ko-KR" sz="1600" b="1" dirty="0">
                <a:latin typeface="Arial" panose="020B0604020202020204" pitchFamily="34" charset="0"/>
                <a:cs typeface="Arial" panose="020B0604020202020204" pitchFamily="34" charset="0"/>
              </a:rPr>
              <a:t>Neutron Star Structure</a:t>
            </a:r>
            <a:endParaRPr lang="ko-KR" altLang="en-US" sz="1600" b="1"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9A983660-5C33-F690-447B-24E47A2B8F11}"/>
              </a:ext>
            </a:extLst>
          </p:cNvPr>
          <p:cNvSpPr txBox="1"/>
          <p:nvPr/>
        </p:nvSpPr>
        <p:spPr>
          <a:xfrm>
            <a:off x="5759875" y="1760474"/>
            <a:ext cx="2579022" cy="338554"/>
          </a:xfrm>
          <a:prstGeom prst="rect">
            <a:avLst/>
          </a:prstGeom>
          <a:noFill/>
        </p:spPr>
        <p:txBody>
          <a:bodyPr wrap="square" rtlCol="0">
            <a:spAutoFit/>
          </a:bodyPr>
          <a:lstStyle/>
          <a:p>
            <a:r>
              <a:rPr lang="en-US" altLang="ko-KR" sz="1600" b="1" dirty="0">
                <a:latin typeface="Arial" panose="020B0604020202020204" pitchFamily="34" charset="0"/>
                <a:cs typeface="Arial" panose="020B0604020202020204" pitchFamily="34" charset="0"/>
              </a:rPr>
              <a:t>Neutron Star Dynamics</a:t>
            </a:r>
            <a:endParaRPr lang="ko-KR" altLang="en-US" sz="1600" b="1"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882C83C2-3A9D-EF49-9251-17CB0145AC35}"/>
              </a:ext>
            </a:extLst>
          </p:cNvPr>
          <p:cNvSpPr txBox="1"/>
          <p:nvPr/>
        </p:nvSpPr>
        <p:spPr>
          <a:xfrm>
            <a:off x="4303592" y="4201797"/>
            <a:ext cx="3688620" cy="369332"/>
          </a:xfrm>
          <a:prstGeom prst="rect">
            <a:avLst/>
          </a:prstGeom>
          <a:noFill/>
        </p:spPr>
        <p:txBody>
          <a:bodyPr wrap="square" rtlCol="0">
            <a:spAutoFit/>
          </a:bodyPr>
          <a:lstStyle/>
          <a:p>
            <a:r>
              <a:rPr lang="en-US" altLang="ko-KR" dirty="0">
                <a:solidFill>
                  <a:srgbClr val="00B050"/>
                </a:solidFill>
                <a:latin typeface="Arial" panose="020B0604020202020204" pitchFamily="34" charset="0"/>
                <a:cs typeface="Arial" panose="020B0604020202020204" pitchFamily="34" charset="0"/>
              </a:rPr>
              <a:t>Terrestrial Laboratory (Accelerator)</a:t>
            </a:r>
            <a:endParaRPr lang="ko-KR" altLang="en-US" dirty="0">
              <a:solidFill>
                <a:srgbClr val="00B050"/>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291A713A-70A7-076D-81B2-B98591875F45}"/>
              </a:ext>
            </a:extLst>
          </p:cNvPr>
          <p:cNvSpPr txBox="1"/>
          <p:nvPr/>
        </p:nvSpPr>
        <p:spPr>
          <a:xfrm>
            <a:off x="3712177" y="1410577"/>
            <a:ext cx="3569451" cy="369332"/>
          </a:xfrm>
          <a:prstGeom prst="rect">
            <a:avLst/>
          </a:prstGeom>
          <a:noFill/>
        </p:spPr>
        <p:txBody>
          <a:bodyPr wrap="square" rtlCol="0">
            <a:spAutoFit/>
          </a:bodyPr>
          <a:lstStyle/>
          <a:p>
            <a:r>
              <a:rPr lang="en-US" altLang="ko-KR" dirty="0">
                <a:solidFill>
                  <a:srgbClr val="0000FF"/>
                </a:solidFill>
                <a:latin typeface="Arial" panose="020B0604020202020204" pitchFamily="34" charset="0"/>
                <a:cs typeface="Arial" panose="020B0604020202020204" pitchFamily="34" charset="0"/>
              </a:rPr>
              <a:t>Neutron Star (Extreme condition)</a:t>
            </a:r>
            <a:endParaRPr lang="ko-KR" altLang="en-US" dirty="0">
              <a:solidFill>
                <a:srgbClr val="0000FF"/>
              </a:solidFill>
              <a:latin typeface="Arial" panose="020B0604020202020204" pitchFamily="34" charset="0"/>
              <a:cs typeface="Arial" panose="020B0604020202020204" pitchFamily="34" charset="0"/>
            </a:endParaRPr>
          </a:p>
        </p:txBody>
      </p:sp>
      <p:grpSp>
        <p:nvGrpSpPr>
          <p:cNvPr id="63" name="그룹 62">
            <a:extLst>
              <a:ext uri="{FF2B5EF4-FFF2-40B4-BE49-F238E27FC236}">
                <a16:creationId xmlns:a16="http://schemas.microsoft.com/office/drawing/2014/main" id="{7F944EFB-29A8-D6AE-D837-10EDC5CA9408}"/>
              </a:ext>
            </a:extLst>
          </p:cNvPr>
          <p:cNvGrpSpPr/>
          <p:nvPr/>
        </p:nvGrpSpPr>
        <p:grpSpPr>
          <a:xfrm>
            <a:off x="6595383" y="4600201"/>
            <a:ext cx="514980" cy="551634"/>
            <a:chOff x="5668319" y="1233919"/>
            <a:chExt cx="1103927" cy="1182499"/>
          </a:xfrm>
        </p:grpSpPr>
        <p:sp>
          <p:nvSpPr>
            <p:cNvPr id="64" name="타원 63">
              <a:extLst>
                <a:ext uri="{FF2B5EF4-FFF2-40B4-BE49-F238E27FC236}">
                  <a16:creationId xmlns:a16="http://schemas.microsoft.com/office/drawing/2014/main" id="{BA6BC265-9C26-FA73-6487-A9BE601BDF8E}"/>
                </a:ext>
              </a:extLst>
            </p:cNvPr>
            <p:cNvSpPr/>
            <p:nvPr/>
          </p:nvSpPr>
          <p:spPr>
            <a:xfrm>
              <a:off x="5913793" y="2013267"/>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 name="타원 64">
              <a:extLst>
                <a:ext uri="{FF2B5EF4-FFF2-40B4-BE49-F238E27FC236}">
                  <a16:creationId xmlns:a16="http://schemas.microsoft.com/office/drawing/2014/main" id="{4A6D0637-A583-723D-B844-A651A56630B1}"/>
                </a:ext>
              </a:extLst>
            </p:cNvPr>
            <p:cNvSpPr/>
            <p:nvPr/>
          </p:nvSpPr>
          <p:spPr>
            <a:xfrm>
              <a:off x="6285061" y="2015919"/>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6" name="타원 65">
              <a:extLst>
                <a:ext uri="{FF2B5EF4-FFF2-40B4-BE49-F238E27FC236}">
                  <a16:creationId xmlns:a16="http://schemas.microsoft.com/office/drawing/2014/main" id="{5485C2F7-862F-0C8C-FE0D-EA022DA83046}"/>
                </a:ext>
              </a:extLst>
            </p:cNvPr>
            <p:cNvSpPr/>
            <p:nvPr/>
          </p:nvSpPr>
          <p:spPr>
            <a:xfrm>
              <a:off x="5796832" y="1306100"/>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7" name="타원 66">
              <a:extLst>
                <a:ext uri="{FF2B5EF4-FFF2-40B4-BE49-F238E27FC236}">
                  <a16:creationId xmlns:a16="http://schemas.microsoft.com/office/drawing/2014/main" id="{2733E42C-8D14-852D-5270-F7F170388479}"/>
                </a:ext>
              </a:extLst>
            </p:cNvPr>
            <p:cNvSpPr/>
            <p:nvPr/>
          </p:nvSpPr>
          <p:spPr>
            <a:xfrm>
              <a:off x="5701457" y="1955673"/>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 name="타원 67">
              <a:extLst>
                <a:ext uri="{FF2B5EF4-FFF2-40B4-BE49-F238E27FC236}">
                  <a16:creationId xmlns:a16="http://schemas.microsoft.com/office/drawing/2014/main" id="{84C9374F-3F59-13F5-5F64-0D69FA8A04AE}"/>
                </a:ext>
              </a:extLst>
            </p:cNvPr>
            <p:cNvSpPr/>
            <p:nvPr/>
          </p:nvSpPr>
          <p:spPr>
            <a:xfrm>
              <a:off x="5745962" y="1584736"/>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 name="타원 68">
              <a:extLst>
                <a:ext uri="{FF2B5EF4-FFF2-40B4-BE49-F238E27FC236}">
                  <a16:creationId xmlns:a16="http://schemas.microsoft.com/office/drawing/2014/main" id="{98BAC789-530C-DABF-EA74-FA289ABA3349}"/>
                </a:ext>
              </a:extLst>
            </p:cNvPr>
            <p:cNvSpPr/>
            <p:nvPr/>
          </p:nvSpPr>
          <p:spPr>
            <a:xfrm>
              <a:off x="5668319" y="1753902"/>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0" name="타원 69">
              <a:extLst>
                <a:ext uri="{FF2B5EF4-FFF2-40B4-BE49-F238E27FC236}">
                  <a16:creationId xmlns:a16="http://schemas.microsoft.com/office/drawing/2014/main" id="{009061C5-834E-E347-0EF4-8DDF0F1D08FA}"/>
                </a:ext>
              </a:extLst>
            </p:cNvPr>
            <p:cNvSpPr/>
            <p:nvPr/>
          </p:nvSpPr>
          <p:spPr>
            <a:xfrm>
              <a:off x="5866822" y="1696308"/>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1" name="타원 70">
              <a:extLst>
                <a:ext uri="{FF2B5EF4-FFF2-40B4-BE49-F238E27FC236}">
                  <a16:creationId xmlns:a16="http://schemas.microsoft.com/office/drawing/2014/main" id="{D68CB5B5-7547-B733-D207-3805D87E8DCD}"/>
                </a:ext>
              </a:extLst>
            </p:cNvPr>
            <p:cNvSpPr/>
            <p:nvPr/>
          </p:nvSpPr>
          <p:spPr>
            <a:xfrm>
              <a:off x="6332174" y="1415570"/>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2" name="타원 71">
              <a:extLst>
                <a:ext uri="{FF2B5EF4-FFF2-40B4-BE49-F238E27FC236}">
                  <a16:creationId xmlns:a16="http://schemas.microsoft.com/office/drawing/2014/main" id="{FDB2610A-7E71-4ADB-D12A-AD1AB2BD737D}"/>
                </a:ext>
              </a:extLst>
            </p:cNvPr>
            <p:cNvSpPr/>
            <p:nvPr/>
          </p:nvSpPr>
          <p:spPr>
            <a:xfrm>
              <a:off x="6149072" y="2078086"/>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3" name="타원 72">
              <a:extLst>
                <a:ext uri="{FF2B5EF4-FFF2-40B4-BE49-F238E27FC236}">
                  <a16:creationId xmlns:a16="http://schemas.microsoft.com/office/drawing/2014/main" id="{65D3FF55-AB80-976B-3776-6A59678AC95B}"/>
                </a:ext>
              </a:extLst>
            </p:cNvPr>
            <p:cNvSpPr/>
            <p:nvPr/>
          </p:nvSpPr>
          <p:spPr>
            <a:xfrm>
              <a:off x="6291493" y="1923068"/>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4" name="타원 73">
              <a:extLst>
                <a:ext uri="{FF2B5EF4-FFF2-40B4-BE49-F238E27FC236}">
                  <a16:creationId xmlns:a16="http://schemas.microsoft.com/office/drawing/2014/main" id="{09E31674-E83D-4468-EA19-1517FC75E438}"/>
                </a:ext>
              </a:extLst>
            </p:cNvPr>
            <p:cNvSpPr/>
            <p:nvPr/>
          </p:nvSpPr>
          <p:spPr>
            <a:xfrm>
              <a:off x="5992590" y="1233919"/>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 name="타원 74">
              <a:extLst>
                <a:ext uri="{FF2B5EF4-FFF2-40B4-BE49-F238E27FC236}">
                  <a16:creationId xmlns:a16="http://schemas.microsoft.com/office/drawing/2014/main" id="{52E18C6F-DAAA-82B8-ADE8-ABD002B3D4DE}"/>
                </a:ext>
              </a:extLst>
            </p:cNvPr>
            <p:cNvSpPr/>
            <p:nvPr/>
          </p:nvSpPr>
          <p:spPr>
            <a:xfrm>
              <a:off x="6144990" y="1386319"/>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6" name="타원 75">
              <a:extLst>
                <a:ext uri="{FF2B5EF4-FFF2-40B4-BE49-F238E27FC236}">
                  <a16:creationId xmlns:a16="http://schemas.microsoft.com/office/drawing/2014/main" id="{5FC6BC7B-71A1-36A0-C46C-D1E6EFD1DF0A}"/>
                </a:ext>
              </a:extLst>
            </p:cNvPr>
            <p:cNvSpPr/>
            <p:nvPr/>
          </p:nvSpPr>
          <p:spPr>
            <a:xfrm>
              <a:off x="5936630" y="1481508"/>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 name="타원 76">
              <a:extLst>
                <a:ext uri="{FF2B5EF4-FFF2-40B4-BE49-F238E27FC236}">
                  <a16:creationId xmlns:a16="http://schemas.microsoft.com/office/drawing/2014/main" id="{AD97829E-5F5D-1781-A23F-476789A734A7}"/>
                </a:ext>
              </a:extLst>
            </p:cNvPr>
            <p:cNvSpPr/>
            <p:nvPr/>
          </p:nvSpPr>
          <p:spPr>
            <a:xfrm>
              <a:off x="6069553" y="1906668"/>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 name="타원 77">
              <a:extLst>
                <a:ext uri="{FF2B5EF4-FFF2-40B4-BE49-F238E27FC236}">
                  <a16:creationId xmlns:a16="http://schemas.microsoft.com/office/drawing/2014/main" id="{99BD8CA9-0E67-5FF7-3F4E-1BA997F93299}"/>
                </a:ext>
              </a:extLst>
            </p:cNvPr>
            <p:cNvSpPr/>
            <p:nvPr/>
          </p:nvSpPr>
          <p:spPr>
            <a:xfrm>
              <a:off x="6433914" y="1662245"/>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9" name="타원 78">
              <a:extLst>
                <a:ext uri="{FF2B5EF4-FFF2-40B4-BE49-F238E27FC236}">
                  <a16:creationId xmlns:a16="http://schemas.microsoft.com/office/drawing/2014/main" id="{E8195508-AD13-7BB4-8D78-AEF02D7935D5}"/>
                </a:ext>
              </a:extLst>
            </p:cNvPr>
            <p:cNvSpPr/>
            <p:nvPr/>
          </p:nvSpPr>
          <p:spPr>
            <a:xfrm>
              <a:off x="5880049" y="1948638"/>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0" name="타원 79">
              <a:extLst>
                <a:ext uri="{FF2B5EF4-FFF2-40B4-BE49-F238E27FC236}">
                  <a16:creationId xmlns:a16="http://schemas.microsoft.com/office/drawing/2014/main" id="{F0E97F56-6BBC-186B-28B1-59502F859C35}"/>
                </a:ext>
              </a:extLst>
            </p:cNvPr>
            <p:cNvSpPr/>
            <p:nvPr/>
          </p:nvSpPr>
          <p:spPr>
            <a:xfrm>
              <a:off x="6141506" y="1509369"/>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1" name="타원 80">
              <a:extLst>
                <a:ext uri="{FF2B5EF4-FFF2-40B4-BE49-F238E27FC236}">
                  <a16:creationId xmlns:a16="http://schemas.microsoft.com/office/drawing/2014/main" id="{D140614C-41A7-51CB-8D64-674394C1830D}"/>
                </a:ext>
              </a:extLst>
            </p:cNvPr>
            <p:cNvSpPr/>
            <p:nvPr/>
          </p:nvSpPr>
          <p:spPr>
            <a:xfrm>
              <a:off x="6161937" y="1719839"/>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2" name="타원 81">
              <a:extLst>
                <a:ext uri="{FF2B5EF4-FFF2-40B4-BE49-F238E27FC236}">
                  <a16:creationId xmlns:a16="http://schemas.microsoft.com/office/drawing/2014/main" id="{D0CDBEEF-5C13-0E51-5E69-2EB0D24C446F}"/>
                </a:ext>
              </a:extLst>
            </p:cNvPr>
            <p:cNvSpPr/>
            <p:nvPr/>
          </p:nvSpPr>
          <p:spPr>
            <a:xfrm>
              <a:off x="5681239" y="1493079"/>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83" name="그룹 82">
            <a:extLst>
              <a:ext uri="{FF2B5EF4-FFF2-40B4-BE49-F238E27FC236}">
                <a16:creationId xmlns:a16="http://schemas.microsoft.com/office/drawing/2014/main" id="{BDF372B5-A5F5-D4E3-4BEA-251FADF09A68}"/>
              </a:ext>
            </a:extLst>
          </p:cNvPr>
          <p:cNvGrpSpPr/>
          <p:nvPr/>
        </p:nvGrpSpPr>
        <p:grpSpPr>
          <a:xfrm rot="15742069">
            <a:off x="8155220" y="5666259"/>
            <a:ext cx="514980" cy="578901"/>
            <a:chOff x="5668319" y="1233919"/>
            <a:chExt cx="1103927" cy="1182499"/>
          </a:xfrm>
        </p:grpSpPr>
        <p:sp>
          <p:nvSpPr>
            <p:cNvPr id="84" name="타원 83">
              <a:extLst>
                <a:ext uri="{FF2B5EF4-FFF2-40B4-BE49-F238E27FC236}">
                  <a16:creationId xmlns:a16="http://schemas.microsoft.com/office/drawing/2014/main" id="{A72EE14B-9859-8401-C7D8-7B507833560A}"/>
                </a:ext>
              </a:extLst>
            </p:cNvPr>
            <p:cNvSpPr/>
            <p:nvPr/>
          </p:nvSpPr>
          <p:spPr>
            <a:xfrm>
              <a:off x="5913793" y="2013267"/>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 name="타원 84">
              <a:extLst>
                <a:ext uri="{FF2B5EF4-FFF2-40B4-BE49-F238E27FC236}">
                  <a16:creationId xmlns:a16="http://schemas.microsoft.com/office/drawing/2014/main" id="{051A6DCC-CCD4-BB67-6C68-BCF206BA0EED}"/>
                </a:ext>
              </a:extLst>
            </p:cNvPr>
            <p:cNvSpPr/>
            <p:nvPr/>
          </p:nvSpPr>
          <p:spPr>
            <a:xfrm>
              <a:off x="6285061" y="2015919"/>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6" name="타원 85">
              <a:extLst>
                <a:ext uri="{FF2B5EF4-FFF2-40B4-BE49-F238E27FC236}">
                  <a16:creationId xmlns:a16="http://schemas.microsoft.com/office/drawing/2014/main" id="{DBEB1752-4E97-C667-5BE0-A1C4AE0C1419}"/>
                </a:ext>
              </a:extLst>
            </p:cNvPr>
            <p:cNvSpPr/>
            <p:nvPr/>
          </p:nvSpPr>
          <p:spPr>
            <a:xfrm>
              <a:off x="5796832" y="1306100"/>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7" name="타원 86">
              <a:extLst>
                <a:ext uri="{FF2B5EF4-FFF2-40B4-BE49-F238E27FC236}">
                  <a16:creationId xmlns:a16="http://schemas.microsoft.com/office/drawing/2014/main" id="{70A16F49-E847-86F2-4036-CE9ABBB5BEC6}"/>
                </a:ext>
              </a:extLst>
            </p:cNvPr>
            <p:cNvSpPr/>
            <p:nvPr/>
          </p:nvSpPr>
          <p:spPr>
            <a:xfrm>
              <a:off x="5701457" y="1955673"/>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 name="타원 87">
              <a:extLst>
                <a:ext uri="{FF2B5EF4-FFF2-40B4-BE49-F238E27FC236}">
                  <a16:creationId xmlns:a16="http://schemas.microsoft.com/office/drawing/2014/main" id="{D319BD16-E0E4-AED2-F415-B36DE40434E0}"/>
                </a:ext>
              </a:extLst>
            </p:cNvPr>
            <p:cNvSpPr/>
            <p:nvPr/>
          </p:nvSpPr>
          <p:spPr>
            <a:xfrm>
              <a:off x="5745962" y="1584736"/>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타원 88">
              <a:extLst>
                <a:ext uri="{FF2B5EF4-FFF2-40B4-BE49-F238E27FC236}">
                  <a16:creationId xmlns:a16="http://schemas.microsoft.com/office/drawing/2014/main" id="{A6D73E46-DE73-68EF-CA4F-92BDD6A26598}"/>
                </a:ext>
              </a:extLst>
            </p:cNvPr>
            <p:cNvSpPr/>
            <p:nvPr/>
          </p:nvSpPr>
          <p:spPr>
            <a:xfrm>
              <a:off x="5668319" y="1753902"/>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0" name="타원 89">
              <a:extLst>
                <a:ext uri="{FF2B5EF4-FFF2-40B4-BE49-F238E27FC236}">
                  <a16:creationId xmlns:a16="http://schemas.microsoft.com/office/drawing/2014/main" id="{0A934E90-213B-7472-6848-9BF8E811F565}"/>
                </a:ext>
              </a:extLst>
            </p:cNvPr>
            <p:cNvSpPr/>
            <p:nvPr/>
          </p:nvSpPr>
          <p:spPr>
            <a:xfrm>
              <a:off x="5866822" y="1696308"/>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1" name="타원 90">
              <a:extLst>
                <a:ext uri="{FF2B5EF4-FFF2-40B4-BE49-F238E27FC236}">
                  <a16:creationId xmlns:a16="http://schemas.microsoft.com/office/drawing/2014/main" id="{DE3E983C-E3DB-DAC0-0E38-062C6D38E509}"/>
                </a:ext>
              </a:extLst>
            </p:cNvPr>
            <p:cNvSpPr/>
            <p:nvPr/>
          </p:nvSpPr>
          <p:spPr>
            <a:xfrm>
              <a:off x="6332174" y="1415570"/>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 name="타원 91">
              <a:extLst>
                <a:ext uri="{FF2B5EF4-FFF2-40B4-BE49-F238E27FC236}">
                  <a16:creationId xmlns:a16="http://schemas.microsoft.com/office/drawing/2014/main" id="{5E6987DB-66E7-BF64-E321-A2114EC6EEBB}"/>
                </a:ext>
              </a:extLst>
            </p:cNvPr>
            <p:cNvSpPr/>
            <p:nvPr/>
          </p:nvSpPr>
          <p:spPr>
            <a:xfrm>
              <a:off x="6149072" y="2078086"/>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 name="타원 92">
              <a:extLst>
                <a:ext uri="{FF2B5EF4-FFF2-40B4-BE49-F238E27FC236}">
                  <a16:creationId xmlns:a16="http://schemas.microsoft.com/office/drawing/2014/main" id="{6F137284-530C-FD85-B717-C824C72B0F42}"/>
                </a:ext>
              </a:extLst>
            </p:cNvPr>
            <p:cNvSpPr/>
            <p:nvPr/>
          </p:nvSpPr>
          <p:spPr>
            <a:xfrm>
              <a:off x="6291493" y="1923068"/>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 name="타원 93">
              <a:extLst>
                <a:ext uri="{FF2B5EF4-FFF2-40B4-BE49-F238E27FC236}">
                  <a16:creationId xmlns:a16="http://schemas.microsoft.com/office/drawing/2014/main" id="{5869A7FB-293B-F9C4-CFC0-B66D1A955D5A}"/>
                </a:ext>
              </a:extLst>
            </p:cNvPr>
            <p:cNvSpPr/>
            <p:nvPr/>
          </p:nvSpPr>
          <p:spPr>
            <a:xfrm>
              <a:off x="5992590" y="1233919"/>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5" name="타원 94">
              <a:extLst>
                <a:ext uri="{FF2B5EF4-FFF2-40B4-BE49-F238E27FC236}">
                  <a16:creationId xmlns:a16="http://schemas.microsoft.com/office/drawing/2014/main" id="{247C7549-DD58-73A0-86B2-6F67F47525A9}"/>
                </a:ext>
              </a:extLst>
            </p:cNvPr>
            <p:cNvSpPr/>
            <p:nvPr/>
          </p:nvSpPr>
          <p:spPr>
            <a:xfrm>
              <a:off x="6144990" y="1386319"/>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6" name="타원 95">
              <a:extLst>
                <a:ext uri="{FF2B5EF4-FFF2-40B4-BE49-F238E27FC236}">
                  <a16:creationId xmlns:a16="http://schemas.microsoft.com/office/drawing/2014/main" id="{F3F6546D-96AD-055C-543E-4A4746B214DB}"/>
                </a:ext>
              </a:extLst>
            </p:cNvPr>
            <p:cNvSpPr/>
            <p:nvPr/>
          </p:nvSpPr>
          <p:spPr>
            <a:xfrm>
              <a:off x="5936630" y="1481508"/>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7" name="타원 96">
              <a:extLst>
                <a:ext uri="{FF2B5EF4-FFF2-40B4-BE49-F238E27FC236}">
                  <a16:creationId xmlns:a16="http://schemas.microsoft.com/office/drawing/2014/main" id="{2008BE1F-A8B4-FEDD-5FD7-DD58EC726CD8}"/>
                </a:ext>
              </a:extLst>
            </p:cNvPr>
            <p:cNvSpPr/>
            <p:nvPr/>
          </p:nvSpPr>
          <p:spPr>
            <a:xfrm>
              <a:off x="6069553" y="1906668"/>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8" name="타원 97">
              <a:extLst>
                <a:ext uri="{FF2B5EF4-FFF2-40B4-BE49-F238E27FC236}">
                  <a16:creationId xmlns:a16="http://schemas.microsoft.com/office/drawing/2014/main" id="{F0907F32-56D7-0682-915F-1C4CA024233F}"/>
                </a:ext>
              </a:extLst>
            </p:cNvPr>
            <p:cNvSpPr/>
            <p:nvPr/>
          </p:nvSpPr>
          <p:spPr>
            <a:xfrm>
              <a:off x="6433914" y="1662245"/>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9" name="타원 98">
              <a:extLst>
                <a:ext uri="{FF2B5EF4-FFF2-40B4-BE49-F238E27FC236}">
                  <a16:creationId xmlns:a16="http://schemas.microsoft.com/office/drawing/2014/main" id="{E50859A8-039D-33FE-DB98-9AA9B5DD94AC}"/>
                </a:ext>
              </a:extLst>
            </p:cNvPr>
            <p:cNvSpPr/>
            <p:nvPr/>
          </p:nvSpPr>
          <p:spPr>
            <a:xfrm>
              <a:off x="5880049" y="1948638"/>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0" name="타원 99">
              <a:extLst>
                <a:ext uri="{FF2B5EF4-FFF2-40B4-BE49-F238E27FC236}">
                  <a16:creationId xmlns:a16="http://schemas.microsoft.com/office/drawing/2014/main" id="{B0D6BF15-953C-611B-C087-F7EFBF62F589}"/>
                </a:ext>
              </a:extLst>
            </p:cNvPr>
            <p:cNvSpPr/>
            <p:nvPr/>
          </p:nvSpPr>
          <p:spPr>
            <a:xfrm>
              <a:off x="6141506" y="1509369"/>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1" name="타원 100">
              <a:extLst>
                <a:ext uri="{FF2B5EF4-FFF2-40B4-BE49-F238E27FC236}">
                  <a16:creationId xmlns:a16="http://schemas.microsoft.com/office/drawing/2014/main" id="{3477D3B0-B638-D658-95B2-87F52AD27D8D}"/>
                </a:ext>
              </a:extLst>
            </p:cNvPr>
            <p:cNvSpPr/>
            <p:nvPr/>
          </p:nvSpPr>
          <p:spPr>
            <a:xfrm>
              <a:off x="6161937" y="1719839"/>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2" name="타원 101">
              <a:extLst>
                <a:ext uri="{FF2B5EF4-FFF2-40B4-BE49-F238E27FC236}">
                  <a16:creationId xmlns:a16="http://schemas.microsoft.com/office/drawing/2014/main" id="{2AF2BCF2-DD3E-E323-E1FA-F04F1AC5DA2A}"/>
                </a:ext>
              </a:extLst>
            </p:cNvPr>
            <p:cNvSpPr/>
            <p:nvPr/>
          </p:nvSpPr>
          <p:spPr>
            <a:xfrm>
              <a:off x="5681239" y="1493079"/>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03" name="직선 화살표 연결선 102">
            <a:extLst>
              <a:ext uri="{FF2B5EF4-FFF2-40B4-BE49-F238E27FC236}">
                <a16:creationId xmlns:a16="http://schemas.microsoft.com/office/drawing/2014/main" id="{7A74837C-E3D4-1FAE-8435-96D1F8CA28CA}"/>
              </a:ext>
            </a:extLst>
          </p:cNvPr>
          <p:cNvCxnSpPr>
            <a:cxnSpLocks/>
          </p:cNvCxnSpPr>
          <p:nvPr/>
        </p:nvCxnSpPr>
        <p:spPr>
          <a:xfrm>
            <a:off x="6972502" y="5148792"/>
            <a:ext cx="203201" cy="1524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직선 화살표 연결선 103">
            <a:extLst>
              <a:ext uri="{FF2B5EF4-FFF2-40B4-BE49-F238E27FC236}">
                <a16:creationId xmlns:a16="http://schemas.microsoft.com/office/drawing/2014/main" id="{AF180E41-B1A0-5AE0-73B4-02B10EE6F082}"/>
              </a:ext>
            </a:extLst>
          </p:cNvPr>
          <p:cNvCxnSpPr>
            <a:cxnSpLocks/>
          </p:cNvCxnSpPr>
          <p:nvPr/>
        </p:nvCxnSpPr>
        <p:spPr>
          <a:xfrm flipH="1" flipV="1">
            <a:off x="7983578" y="5584142"/>
            <a:ext cx="206349" cy="1267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5" name="그룹 104">
            <a:extLst>
              <a:ext uri="{FF2B5EF4-FFF2-40B4-BE49-F238E27FC236}">
                <a16:creationId xmlns:a16="http://schemas.microsoft.com/office/drawing/2014/main" id="{F9C97AD0-D3E4-FF05-7CD6-59F456969582}"/>
              </a:ext>
            </a:extLst>
          </p:cNvPr>
          <p:cNvGrpSpPr/>
          <p:nvPr/>
        </p:nvGrpSpPr>
        <p:grpSpPr>
          <a:xfrm>
            <a:off x="7158398" y="5012531"/>
            <a:ext cx="790796" cy="790912"/>
            <a:chOff x="6618690" y="1479684"/>
            <a:chExt cx="790796" cy="790912"/>
          </a:xfrm>
        </p:grpSpPr>
        <p:sp>
          <p:nvSpPr>
            <p:cNvPr id="106" name="폭발: 8pt 105">
              <a:extLst>
                <a:ext uri="{FF2B5EF4-FFF2-40B4-BE49-F238E27FC236}">
                  <a16:creationId xmlns:a16="http://schemas.microsoft.com/office/drawing/2014/main" id="{7E146788-261C-BFA4-7E82-1D027CDD265E}"/>
                </a:ext>
              </a:extLst>
            </p:cNvPr>
            <p:cNvSpPr/>
            <p:nvPr/>
          </p:nvSpPr>
          <p:spPr>
            <a:xfrm>
              <a:off x="6716270" y="1479684"/>
              <a:ext cx="606213" cy="606213"/>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7" name="그룹 106">
              <a:extLst>
                <a:ext uri="{FF2B5EF4-FFF2-40B4-BE49-F238E27FC236}">
                  <a16:creationId xmlns:a16="http://schemas.microsoft.com/office/drawing/2014/main" id="{D54F7E7E-63EB-6FAD-D7C9-A8AB48C175ED}"/>
                </a:ext>
              </a:extLst>
            </p:cNvPr>
            <p:cNvGrpSpPr/>
            <p:nvPr/>
          </p:nvGrpSpPr>
          <p:grpSpPr>
            <a:xfrm rot="14479541">
              <a:off x="6876179" y="1715109"/>
              <a:ext cx="514980" cy="551634"/>
              <a:chOff x="5668319" y="1233919"/>
              <a:chExt cx="1103927" cy="1182499"/>
            </a:xfrm>
          </p:grpSpPr>
          <p:sp>
            <p:nvSpPr>
              <p:cNvPr id="1030" name="타원 1029">
                <a:extLst>
                  <a:ext uri="{FF2B5EF4-FFF2-40B4-BE49-F238E27FC236}">
                    <a16:creationId xmlns:a16="http://schemas.microsoft.com/office/drawing/2014/main" id="{8B9DCE44-373D-D827-FC2B-7F91EE5BE3C3}"/>
                  </a:ext>
                </a:extLst>
              </p:cNvPr>
              <p:cNvSpPr/>
              <p:nvPr/>
            </p:nvSpPr>
            <p:spPr>
              <a:xfrm>
                <a:off x="5913793" y="2013267"/>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1" name="타원 1030">
                <a:extLst>
                  <a:ext uri="{FF2B5EF4-FFF2-40B4-BE49-F238E27FC236}">
                    <a16:creationId xmlns:a16="http://schemas.microsoft.com/office/drawing/2014/main" id="{7CF93E00-A30C-38B6-8113-5E0DCA0C5926}"/>
                  </a:ext>
                </a:extLst>
              </p:cNvPr>
              <p:cNvSpPr/>
              <p:nvPr/>
            </p:nvSpPr>
            <p:spPr>
              <a:xfrm>
                <a:off x="6285061" y="2015919"/>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2" name="타원 1031">
                <a:extLst>
                  <a:ext uri="{FF2B5EF4-FFF2-40B4-BE49-F238E27FC236}">
                    <a16:creationId xmlns:a16="http://schemas.microsoft.com/office/drawing/2014/main" id="{51009ADF-7821-6F63-1816-BABB4CCBF40A}"/>
                  </a:ext>
                </a:extLst>
              </p:cNvPr>
              <p:cNvSpPr/>
              <p:nvPr/>
            </p:nvSpPr>
            <p:spPr>
              <a:xfrm>
                <a:off x="5796832" y="1306100"/>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3" name="타원 1032">
                <a:extLst>
                  <a:ext uri="{FF2B5EF4-FFF2-40B4-BE49-F238E27FC236}">
                    <a16:creationId xmlns:a16="http://schemas.microsoft.com/office/drawing/2014/main" id="{5EAB385D-EFBD-A678-5DE4-0CCBAEB1B57B}"/>
                  </a:ext>
                </a:extLst>
              </p:cNvPr>
              <p:cNvSpPr/>
              <p:nvPr/>
            </p:nvSpPr>
            <p:spPr>
              <a:xfrm>
                <a:off x="5701457" y="1955673"/>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4" name="타원 1033">
                <a:extLst>
                  <a:ext uri="{FF2B5EF4-FFF2-40B4-BE49-F238E27FC236}">
                    <a16:creationId xmlns:a16="http://schemas.microsoft.com/office/drawing/2014/main" id="{B5B1CE8C-F3F0-6DAC-FF55-961F2BF0CD53}"/>
                  </a:ext>
                </a:extLst>
              </p:cNvPr>
              <p:cNvSpPr/>
              <p:nvPr/>
            </p:nvSpPr>
            <p:spPr>
              <a:xfrm>
                <a:off x="5745962" y="1584736"/>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5" name="타원 1034">
                <a:extLst>
                  <a:ext uri="{FF2B5EF4-FFF2-40B4-BE49-F238E27FC236}">
                    <a16:creationId xmlns:a16="http://schemas.microsoft.com/office/drawing/2014/main" id="{E1659A87-0916-6B06-1712-BDD00EC39F72}"/>
                  </a:ext>
                </a:extLst>
              </p:cNvPr>
              <p:cNvSpPr/>
              <p:nvPr/>
            </p:nvSpPr>
            <p:spPr>
              <a:xfrm>
                <a:off x="5668319" y="1753902"/>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6" name="타원 1035">
                <a:extLst>
                  <a:ext uri="{FF2B5EF4-FFF2-40B4-BE49-F238E27FC236}">
                    <a16:creationId xmlns:a16="http://schemas.microsoft.com/office/drawing/2014/main" id="{E632BCF2-F7B3-F7AF-FFFF-87A6CB6F9918}"/>
                  </a:ext>
                </a:extLst>
              </p:cNvPr>
              <p:cNvSpPr/>
              <p:nvPr/>
            </p:nvSpPr>
            <p:spPr>
              <a:xfrm>
                <a:off x="5866822" y="1696308"/>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7" name="타원 1036">
                <a:extLst>
                  <a:ext uri="{FF2B5EF4-FFF2-40B4-BE49-F238E27FC236}">
                    <a16:creationId xmlns:a16="http://schemas.microsoft.com/office/drawing/2014/main" id="{4ED85986-BC5D-E65F-6D55-73F0529BFA1D}"/>
                  </a:ext>
                </a:extLst>
              </p:cNvPr>
              <p:cNvSpPr/>
              <p:nvPr/>
            </p:nvSpPr>
            <p:spPr>
              <a:xfrm>
                <a:off x="6332174" y="1415570"/>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8" name="타원 1037">
                <a:extLst>
                  <a:ext uri="{FF2B5EF4-FFF2-40B4-BE49-F238E27FC236}">
                    <a16:creationId xmlns:a16="http://schemas.microsoft.com/office/drawing/2014/main" id="{DBF6B0F3-8037-698D-770E-4323E70BAD26}"/>
                  </a:ext>
                </a:extLst>
              </p:cNvPr>
              <p:cNvSpPr/>
              <p:nvPr/>
            </p:nvSpPr>
            <p:spPr>
              <a:xfrm>
                <a:off x="6149072" y="2078086"/>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9" name="타원 1038">
                <a:extLst>
                  <a:ext uri="{FF2B5EF4-FFF2-40B4-BE49-F238E27FC236}">
                    <a16:creationId xmlns:a16="http://schemas.microsoft.com/office/drawing/2014/main" id="{801F36B0-04DF-2BFB-875E-78F06B352B58}"/>
                  </a:ext>
                </a:extLst>
              </p:cNvPr>
              <p:cNvSpPr/>
              <p:nvPr/>
            </p:nvSpPr>
            <p:spPr>
              <a:xfrm>
                <a:off x="6291493" y="1923068"/>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40" name="타원 1039">
                <a:extLst>
                  <a:ext uri="{FF2B5EF4-FFF2-40B4-BE49-F238E27FC236}">
                    <a16:creationId xmlns:a16="http://schemas.microsoft.com/office/drawing/2014/main" id="{7E745067-E14B-6655-EDC1-9EFF02FF687A}"/>
                  </a:ext>
                </a:extLst>
              </p:cNvPr>
              <p:cNvSpPr/>
              <p:nvPr/>
            </p:nvSpPr>
            <p:spPr>
              <a:xfrm>
                <a:off x="5992590" y="1233919"/>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41" name="타원 1040">
                <a:extLst>
                  <a:ext uri="{FF2B5EF4-FFF2-40B4-BE49-F238E27FC236}">
                    <a16:creationId xmlns:a16="http://schemas.microsoft.com/office/drawing/2014/main" id="{4232A99F-9A22-F6B8-C43C-5D4B413CC2DA}"/>
                  </a:ext>
                </a:extLst>
              </p:cNvPr>
              <p:cNvSpPr/>
              <p:nvPr/>
            </p:nvSpPr>
            <p:spPr>
              <a:xfrm>
                <a:off x="6144990" y="1386319"/>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42" name="타원 1041">
                <a:extLst>
                  <a:ext uri="{FF2B5EF4-FFF2-40B4-BE49-F238E27FC236}">
                    <a16:creationId xmlns:a16="http://schemas.microsoft.com/office/drawing/2014/main" id="{72F56279-043E-AC08-203C-576BDA5C463C}"/>
                  </a:ext>
                </a:extLst>
              </p:cNvPr>
              <p:cNvSpPr/>
              <p:nvPr/>
            </p:nvSpPr>
            <p:spPr>
              <a:xfrm>
                <a:off x="5936630" y="1481508"/>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43" name="타원 1042">
                <a:extLst>
                  <a:ext uri="{FF2B5EF4-FFF2-40B4-BE49-F238E27FC236}">
                    <a16:creationId xmlns:a16="http://schemas.microsoft.com/office/drawing/2014/main" id="{AFE247EC-EFEB-9DDF-2989-0755ED09B3CE}"/>
                  </a:ext>
                </a:extLst>
              </p:cNvPr>
              <p:cNvSpPr/>
              <p:nvPr/>
            </p:nvSpPr>
            <p:spPr>
              <a:xfrm>
                <a:off x="6069553" y="1906668"/>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44" name="타원 1043">
                <a:extLst>
                  <a:ext uri="{FF2B5EF4-FFF2-40B4-BE49-F238E27FC236}">
                    <a16:creationId xmlns:a16="http://schemas.microsoft.com/office/drawing/2014/main" id="{A8C9FA57-82FF-77A6-670F-596818E573D8}"/>
                  </a:ext>
                </a:extLst>
              </p:cNvPr>
              <p:cNvSpPr/>
              <p:nvPr/>
            </p:nvSpPr>
            <p:spPr>
              <a:xfrm>
                <a:off x="6433914" y="1662245"/>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45" name="타원 1044">
                <a:extLst>
                  <a:ext uri="{FF2B5EF4-FFF2-40B4-BE49-F238E27FC236}">
                    <a16:creationId xmlns:a16="http://schemas.microsoft.com/office/drawing/2014/main" id="{F156FA1B-6388-E200-3AA2-713D9A84F988}"/>
                  </a:ext>
                </a:extLst>
              </p:cNvPr>
              <p:cNvSpPr/>
              <p:nvPr/>
            </p:nvSpPr>
            <p:spPr>
              <a:xfrm>
                <a:off x="5880049" y="1948638"/>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46" name="타원 1045">
                <a:extLst>
                  <a:ext uri="{FF2B5EF4-FFF2-40B4-BE49-F238E27FC236}">
                    <a16:creationId xmlns:a16="http://schemas.microsoft.com/office/drawing/2014/main" id="{EAB57CE4-997E-9DD9-5C9C-29B432A8ACA7}"/>
                  </a:ext>
                </a:extLst>
              </p:cNvPr>
              <p:cNvSpPr/>
              <p:nvPr/>
            </p:nvSpPr>
            <p:spPr>
              <a:xfrm>
                <a:off x="6141506" y="1509369"/>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47" name="타원 1046">
                <a:extLst>
                  <a:ext uri="{FF2B5EF4-FFF2-40B4-BE49-F238E27FC236}">
                    <a16:creationId xmlns:a16="http://schemas.microsoft.com/office/drawing/2014/main" id="{68A6D9DD-49D7-74C3-7FEB-695ABA271D3F}"/>
                  </a:ext>
                </a:extLst>
              </p:cNvPr>
              <p:cNvSpPr/>
              <p:nvPr/>
            </p:nvSpPr>
            <p:spPr>
              <a:xfrm>
                <a:off x="6161937" y="1719839"/>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48" name="타원 1047">
                <a:extLst>
                  <a:ext uri="{FF2B5EF4-FFF2-40B4-BE49-F238E27FC236}">
                    <a16:creationId xmlns:a16="http://schemas.microsoft.com/office/drawing/2014/main" id="{2AD5FA1F-14CF-D23E-0C29-9BB4C2036BE9}"/>
                  </a:ext>
                </a:extLst>
              </p:cNvPr>
              <p:cNvSpPr/>
              <p:nvPr/>
            </p:nvSpPr>
            <p:spPr>
              <a:xfrm>
                <a:off x="5681239" y="1493079"/>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08" name="그룹 107">
              <a:extLst>
                <a:ext uri="{FF2B5EF4-FFF2-40B4-BE49-F238E27FC236}">
                  <a16:creationId xmlns:a16="http://schemas.microsoft.com/office/drawing/2014/main" id="{910BBAEC-BBEC-D54A-B499-53256C9C63E2}"/>
                </a:ext>
              </a:extLst>
            </p:cNvPr>
            <p:cNvGrpSpPr/>
            <p:nvPr/>
          </p:nvGrpSpPr>
          <p:grpSpPr>
            <a:xfrm>
              <a:off x="6618690" y="1718962"/>
              <a:ext cx="514980" cy="551634"/>
              <a:chOff x="5668319" y="1233919"/>
              <a:chExt cx="1103927" cy="1182499"/>
            </a:xfrm>
          </p:grpSpPr>
          <p:sp>
            <p:nvSpPr>
              <p:cNvPr id="109" name="타원 108">
                <a:extLst>
                  <a:ext uri="{FF2B5EF4-FFF2-40B4-BE49-F238E27FC236}">
                    <a16:creationId xmlns:a16="http://schemas.microsoft.com/office/drawing/2014/main" id="{B3EE84D3-7BF6-091C-0985-641104212F97}"/>
                  </a:ext>
                </a:extLst>
              </p:cNvPr>
              <p:cNvSpPr/>
              <p:nvPr/>
            </p:nvSpPr>
            <p:spPr>
              <a:xfrm>
                <a:off x="5913793" y="2013267"/>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0" name="타원 109">
                <a:extLst>
                  <a:ext uri="{FF2B5EF4-FFF2-40B4-BE49-F238E27FC236}">
                    <a16:creationId xmlns:a16="http://schemas.microsoft.com/office/drawing/2014/main" id="{073E0509-7218-2F23-C069-E0064E3A6466}"/>
                  </a:ext>
                </a:extLst>
              </p:cNvPr>
              <p:cNvSpPr/>
              <p:nvPr/>
            </p:nvSpPr>
            <p:spPr>
              <a:xfrm>
                <a:off x="6285061" y="2015919"/>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1" name="타원 110">
                <a:extLst>
                  <a:ext uri="{FF2B5EF4-FFF2-40B4-BE49-F238E27FC236}">
                    <a16:creationId xmlns:a16="http://schemas.microsoft.com/office/drawing/2014/main" id="{53ED3A10-F032-1C9A-429C-08BAAFD30612}"/>
                  </a:ext>
                </a:extLst>
              </p:cNvPr>
              <p:cNvSpPr/>
              <p:nvPr/>
            </p:nvSpPr>
            <p:spPr>
              <a:xfrm>
                <a:off x="5796832" y="1306100"/>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 name="타원 111">
                <a:extLst>
                  <a:ext uri="{FF2B5EF4-FFF2-40B4-BE49-F238E27FC236}">
                    <a16:creationId xmlns:a16="http://schemas.microsoft.com/office/drawing/2014/main" id="{9F4E0FB3-9F84-8C2A-B2B8-A9D5D4833977}"/>
                  </a:ext>
                </a:extLst>
              </p:cNvPr>
              <p:cNvSpPr/>
              <p:nvPr/>
            </p:nvSpPr>
            <p:spPr>
              <a:xfrm>
                <a:off x="5701457" y="1955673"/>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 name="타원 112">
                <a:extLst>
                  <a:ext uri="{FF2B5EF4-FFF2-40B4-BE49-F238E27FC236}">
                    <a16:creationId xmlns:a16="http://schemas.microsoft.com/office/drawing/2014/main" id="{165C2A2A-D995-6442-E708-F74F39CCC392}"/>
                  </a:ext>
                </a:extLst>
              </p:cNvPr>
              <p:cNvSpPr/>
              <p:nvPr/>
            </p:nvSpPr>
            <p:spPr>
              <a:xfrm>
                <a:off x="5745962" y="1584736"/>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 name="타원 113">
                <a:extLst>
                  <a:ext uri="{FF2B5EF4-FFF2-40B4-BE49-F238E27FC236}">
                    <a16:creationId xmlns:a16="http://schemas.microsoft.com/office/drawing/2014/main" id="{578FAA4A-4CC0-3DC1-9A99-2C95E10EF1D5}"/>
                  </a:ext>
                </a:extLst>
              </p:cNvPr>
              <p:cNvSpPr/>
              <p:nvPr/>
            </p:nvSpPr>
            <p:spPr>
              <a:xfrm>
                <a:off x="5668319" y="1753902"/>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5" name="타원 114">
                <a:extLst>
                  <a:ext uri="{FF2B5EF4-FFF2-40B4-BE49-F238E27FC236}">
                    <a16:creationId xmlns:a16="http://schemas.microsoft.com/office/drawing/2014/main" id="{4EEFBD59-6795-A976-C13C-E4B726AB0042}"/>
                  </a:ext>
                </a:extLst>
              </p:cNvPr>
              <p:cNvSpPr/>
              <p:nvPr/>
            </p:nvSpPr>
            <p:spPr>
              <a:xfrm>
                <a:off x="5866822" y="1696308"/>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7" name="타원 116">
                <a:extLst>
                  <a:ext uri="{FF2B5EF4-FFF2-40B4-BE49-F238E27FC236}">
                    <a16:creationId xmlns:a16="http://schemas.microsoft.com/office/drawing/2014/main" id="{3C570A98-6909-EE11-A587-2BEE8BB65154}"/>
                  </a:ext>
                </a:extLst>
              </p:cNvPr>
              <p:cNvSpPr/>
              <p:nvPr/>
            </p:nvSpPr>
            <p:spPr>
              <a:xfrm>
                <a:off x="6332174" y="1415570"/>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8" name="타원 117">
                <a:extLst>
                  <a:ext uri="{FF2B5EF4-FFF2-40B4-BE49-F238E27FC236}">
                    <a16:creationId xmlns:a16="http://schemas.microsoft.com/office/drawing/2014/main" id="{43949FA8-0FD3-4635-8E2B-E2673A8A63F9}"/>
                  </a:ext>
                </a:extLst>
              </p:cNvPr>
              <p:cNvSpPr/>
              <p:nvPr/>
            </p:nvSpPr>
            <p:spPr>
              <a:xfrm>
                <a:off x="6149072" y="2078086"/>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1" name="타원 120">
                <a:extLst>
                  <a:ext uri="{FF2B5EF4-FFF2-40B4-BE49-F238E27FC236}">
                    <a16:creationId xmlns:a16="http://schemas.microsoft.com/office/drawing/2014/main" id="{FC598AC3-1585-2A2E-DE26-878A94A9C67D}"/>
                  </a:ext>
                </a:extLst>
              </p:cNvPr>
              <p:cNvSpPr/>
              <p:nvPr/>
            </p:nvSpPr>
            <p:spPr>
              <a:xfrm>
                <a:off x="6291493" y="1923068"/>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4" name="타원 123">
                <a:extLst>
                  <a:ext uri="{FF2B5EF4-FFF2-40B4-BE49-F238E27FC236}">
                    <a16:creationId xmlns:a16="http://schemas.microsoft.com/office/drawing/2014/main" id="{28A7B58B-77E2-4FDA-5EF1-BEC537F84DB4}"/>
                  </a:ext>
                </a:extLst>
              </p:cNvPr>
              <p:cNvSpPr/>
              <p:nvPr/>
            </p:nvSpPr>
            <p:spPr>
              <a:xfrm>
                <a:off x="5992590" y="1233919"/>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5" name="타원 124">
                <a:extLst>
                  <a:ext uri="{FF2B5EF4-FFF2-40B4-BE49-F238E27FC236}">
                    <a16:creationId xmlns:a16="http://schemas.microsoft.com/office/drawing/2014/main" id="{BB582D26-C164-EF8A-2094-2A5888CE5733}"/>
                  </a:ext>
                </a:extLst>
              </p:cNvPr>
              <p:cNvSpPr/>
              <p:nvPr/>
            </p:nvSpPr>
            <p:spPr>
              <a:xfrm>
                <a:off x="6144990" y="1386319"/>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6" name="타원 125">
                <a:extLst>
                  <a:ext uri="{FF2B5EF4-FFF2-40B4-BE49-F238E27FC236}">
                    <a16:creationId xmlns:a16="http://schemas.microsoft.com/office/drawing/2014/main" id="{0F8E975E-BFC4-752D-C598-EB9501B708E9}"/>
                  </a:ext>
                </a:extLst>
              </p:cNvPr>
              <p:cNvSpPr/>
              <p:nvPr/>
            </p:nvSpPr>
            <p:spPr>
              <a:xfrm>
                <a:off x="5936630" y="1481508"/>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7" name="타원 126">
                <a:extLst>
                  <a:ext uri="{FF2B5EF4-FFF2-40B4-BE49-F238E27FC236}">
                    <a16:creationId xmlns:a16="http://schemas.microsoft.com/office/drawing/2014/main" id="{1D2B8205-B27A-677F-5015-1CC4543E7C05}"/>
                  </a:ext>
                </a:extLst>
              </p:cNvPr>
              <p:cNvSpPr/>
              <p:nvPr/>
            </p:nvSpPr>
            <p:spPr>
              <a:xfrm>
                <a:off x="6069553" y="1906668"/>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24" name="타원 1023">
                <a:extLst>
                  <a:ext uri="{FF2B5EF4-FFF2-40B4-BE49-F238E27FC236}">
                    <a16:creationId xmlns:a16="http://schemas.microsoft.com/office/drawing/2014/main" id="{7D1018EC-80F4-3F7F-D411-46E3089E14AC}"/>
                  </a:ext>
                </a:extLst>
              </p:cNvPr>
              <p:cNvSpPr/>
              <p:nvPr/>
            </p:nvSpPr>
            <p:spPr>
              <a:xfrm>
                <a:off x="6433914" y="1662245"/>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25" name="타원 1024">
                <a:extLst>
                  <a:ext uri="{FF2B5EF4-FFF2-40B4-BE49-F238E27FC236}">
                    <a16:creationId xmlns:a16="http://schemas.microsoft.com/office/drawing/2014/main" id="{B8256B80-5FC6-CD47-281D-5CA3AEA1E143}"/>
                  </a:ext>
                </a:extLst>
              </p:cNvPr>
              <p:cNvSpPr/>
              <p:nvPr/>
            </p:nvSpPr>
            <p:spPr>
              <a:xfrm>
                <a:off x="5880049" y="1948638"/>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27" name="타원 1026">
                <a:extLst>
                  <a:ext uri="{FF2B5EF4-FFF2-40B4-BE49-F238E27FC236}">
                    <a16:creationId xmlns:a16="http://schemas.microsoft.com/office/drawing/2014/main" id="{610C5C08-237F-0BEA-C9E1-CC94E31B4A62}"/>
                  </a:ext>
                </a:extLst>
              </p:cNvPr>
              <p:cNvSpPr/>
              <p:nvPr/>
            </p:nvSpPr>
            <p:spPr>
              <a:xfrm>
                <a:off x="6141506" y="1509369"/>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28" name="타원 1027">
                <a:extLst>
                  <a:ext uri="{FF2B5EF4-FFF2-40B4-BE49-F238E27FC236}">
                    <a16:creationId xmlns:a16="http://schemas.microsoft.com/office/drawing/2014/main" id="{50062381-3479-270D-FE45-CB83619C74DD}"/>
                  </a:ext>
                </a:extLst>
              </p:cNvPr>
              <p:cNvSpPr/>
              <p:nvPr/>
            </p:nvSpPr>
            <p:spPr>
              <a:xfrm>
                <a:off x="6161937" y="1719839"/>
                <a:ext cx="338332" cy="3383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29" name="타원 1028">
                <a:extLst>
                  <a:ext uri="{FF2B5EF4-FFF2-40B4-BE49-F238E27FC236}">
                    <a16:creationId xmlns:a16="http://schemas.microsoft.com/office/drawing/2014/main" id="{6F99071D-E805-0290-ECFC-3B102589FAA1}"/>
                  </a:ext>
                </a:extLst>
              </p:cNvPr>
              <p:cNvSpPr/>
              <p:nvPr/>
            </p:nvSpPr>
            <p:spPr>
              <a:xfrm>
                <a:off x="5681239" y="1493079"/>
                <a:ext cx="338332" cy="338332"/>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1049" name="TextBox 1048">
            <a:extLst>
              <a:ext uri="{FF2B5EF4-FFF2-40B4-BE49-F238E27FC236}">
                <a16:creationId xmlns:a16="http://schemas.microsoft.com/office/drawing/2014/main" id="{5BBA86A2-B4F6-EA20-D60D-B1EAAD8EA664}"/>
              </a:ext>
            </a:extLst>
          </p:cNvPr>
          <p:cNvSpPr txBox="1"/>
          <p:nvPr/>
        </p:nvSpPr>
        <p:spPr>
          <a:xfrm>
            <a:off x="5322247" y="1956119"/>
            <a:ext cx="3389944" cy="2118529"/>
          </a:xfrm>
          <a:prstGeom prst="rect">
            <a:avLst/>
          </a:prstGeom>
          <a:noFill/>
        </p:spPr>
        <p:txBody>
          <a:bodyPr wrap="square" rtlCol="0">
            <a:spAutoFit/>
          </a:bodyPr>
          <a:lstStyle/>
          <a:p>
            <a:pPr>
              <a:lnSpc>
                <a:spcPct val="150000"/>
              </a:lnSpc>
            </a:pPr>
            <a:r>
              <a:rPr lang="en-US" altLang="ko-KR" dirty="0">
                <a:latin typeface="Arial" panose="020B0604020202020204" pitchFamily="34" charset="0"/>
                <a:cs typeface="Arial" panose="020B0604020202020204" pitchFamily="34" charset="0"/>
              </a:rPr>
              <a:t>Supernova</a:t>
            </a:r>
          </a:p>
          <a:p>
            <a:pPr>
              <a:lnSpc>
                <a:spcPct val="150000"/>
              </a:lnSpc>
            </a:pPr>
            <a:r>
              <a:rPr lang="en-US" altLang="ko-KR" dirty="0">
                <a:latin typeface="Arial" panose="020B0604020202020204" pitchFamily="34" charset="0"/>
                <a:cs typeface="Arial" panose="020B0604020202020204" pitchFamily="34" charset="0"/>
              </a:rPr>
              <a:t>Proto-Neutron Star</a:t>
            </a:r>
          </a:p>
          <a:p>
            <a:pPr>
              <a:lnSpc>
                <a:spcPct val="150000"/>
              </a:lnSpc>
            </a:pPr>
            <a:r>
              <a:rPr lang="en-US" altLang="ko-KR" dirty="0">
                <a:latin typeface="Arial" panose="020B0604020202020204" pitchFamily="34" charset="0"/>
                <a:cs typeface="Arial" panose="020B0604020202020204" pitchFamily="34" charset="0"/>
              </a:rPr>
              <a:t>Neutron Star Merger</a:t>
            </a:r>
          </a:p>
          <a:p>
            <a:pPr>
              <a:lnSpc>
                <a:spcPct val="150000"/>
              </a:lnSpc>
            </a:pPr>
            <a:r>
              <a:rPr lang="en-US" altLang="ko-KR" dirty="0">
                <a:latin typeface="Arial" panose="020B0604020202020204" pitchFamily="34" charset="0"/>
                <a:cs typeface="Arial" panose="020B0604020202020204" pitchFamily="34" charset="0"/>
              </a:rPr>
              <a:t>Hyper massive Neutron Star</a:t>
            </a:r>
          </a:p>
          <a:p>
            <a:pPr>
              <a:lnSpc>
                <a:spcPct val="150000"/>
              </a:lnSpc>
            </a:pPr>
            <a:r>
              <a:rPr lang="en-US" altLang="ko-KR" dirty="0" err="1">
                <a:latin typeface="Arial" panose="020B0604020202020204" pitchFamily="34" charset="0"/>
                <a:cs typeface="Arial" panose="020B0604020202020204" pitchFamily="34" charset="0"/>
              </a:rPr>
              <a:t>Kilonova</a:t>
            </a:r>
            <a:endParaRPr lang="ko-KR" altLang="en-US" dirty="0">
              <a:latin typeface="Arial" panose="020B0604020202020204" pitchFamily="34" charset="0"/>
              <a:cs typeface="Arial" panose="020B0604020202020204" pitchFamily="34" charset="0"/>
            </a:endParaRPr>
          </a:p>
        </p:txBody>
      </p:sp>
      <p:cxnSp>
        <p:nvCxnSpPr>
          <p:cNvPr id="1050" name="직선 화살표 연결선 1049">
            <a:extLst>
              <a:ext uri="{FF2B5EF4-FFF2-40B4-BE49-F238E27FC236}">
                <a16:creationId xmlns:a16="http://schemas.microsoft.com/office/drawing/2014/main" id="{978069AA-A7D9-0761-EE8A-B230DD24FB5C}"/>
              </a:ext>
            </a:extLst>
          </p:cNvPr>
          <p:cNvCxnSpPr>
            <a:cxnSpLocks/>
          </p:cNvCxnSpPr>
          <p:nvPr/>
        </p:nvCxnSpPr>
        <p:spPr>
          <a:xfrm>
            <a:off x="5202854" y="2206159"/>
            <a:ext cx="0" cy="17687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1" name="TextBox 1050">
            <a:extLst>
              <a:ext uri="{FF2B5EF4-FFF2-40B4-BE49-F238E27FC236}">
                <a16:creationId xmlns:a16="http://schemas.microsoft.com/office/drawing/2014/main" id="{CD64AF6C-C3F0-EC77-5FDE-754255303F35}"/>
              </a:ext>
            </a:extLst>
          </p:cNvPr>
          <p:cNvSpPr txBox="1"/>
          <p:nvPr/>
        </p:nvSpPr>
        <p:spPr>
          <a:xfrm>
            <a:off x="6568106" y="2102223"/>
            <a:ext cx="1637843" cy="317001"/>
          </a:xfrm>
          <a:prstGeom prst="rect">
            <a:avLst/>
          </a:prstGeom>
          <a:noFill/>
        </p:spPr>
        <p:txBody>
          <a:bodyPr wrap="square">
            <a:spAutoFit/>
          </a:bodyPr>
          <a:lstStyle/>
          <a:p>
            <a:r>
              <a:rPr lang="en-US" altLang="ko-KR" sz="1400" dirty="0">
                <a:solidFill>
                  <a:srgbClr val="FF0000"/>
                </a:solidFill>
                <a:latin typeface="Arial" panose="020B0604020202020204" pitchFamily="34" charset="0"/>
                <a:cs typeface="Arial" panose="020B0604020202020204" pitchFamily="34" charset="0"/>
              </a:rPr>
              <a:t>N</a:t>
            </a:r>
            <a:r>
              <a:rPr lang="ko-KR" altLang="en-US" sz="1400" dirty="0" err="1">
                <a:solidFill>
                  <a:srgbClr val="FF0000"/>
                </a:solidFill>
                <a:latin typeface="Arial" panose="020B0604020202020204" pitchFamily="34" charset="0"/>
                <a:cs typeface="Arial" panose="020B0604020202020204" pitchFamily="34" charset="0"/>
              </a:rPr>
              <a:t>ucleosynthesis</a:t>
            </a:r>
            <a:endParaRPr lang="ko-KR" altLang="en-US" sz="1400" dirty="0">
              <a:solidFill>
                <a:srgbClr val="FF0000"/>
              </a:solidFill>
              <a:latin typeface="Arial" panose="020B0604020202020204" pitchFamily="34" charset="0"/>
              <a:cs typeface="Arial" panose="020B0604020202020204" pitchFamily="34" charset="0"/>
            </a:endParaRPr>
          </a:p>
        </p:txBody>
      </p:sp>
      <p:sp>
        <p:nvSpPr>
          <p:cNvPr id="1052" name="TextBox 1051">
            <a:extLst>
              <a:ext uri="{FF2B5EF4-FFF2-40B4-BE49-F238E27FC236}">
                <a16:creationId xmlns:a16="http://schemas.microsoft.com/office/drawing/2014/main" id="{77B9B020-7138-8EAD-3267-EAD4A0A46EA7}"/>
              </a:ext>
            </a:extLst>
          </p:cNvPr>
          <p:cNvSpPr txBox="1"/>
          <p:nvPr/>
        </p:nvSpPr>
        <p:spPr>
          <a:xfrm>
            <a:off x="6374308" y="3737365"/>
            <a:ext cx="1637843" cy="317001"/>
          </a:xfrm>
          <a:prstGeom prst="rect">
            <a:avLst/>
          </a:prstGeom>
          <a:noFill/>
        </p:spPr>
        <p:txBody>
          <a:bodyPr wrap="square">
            <a:spAutoFit/>
          </a:bodyPr>
          <a:lstStyle/>
          <a:p>
            <a:r>
              <a:rPr lang="en-US" altLang="ko-KR" sz="1400" dirty="0">
                <a:solidFill>
                  <a:srgbClr val="FF0000"/>
                </a:solidFill>
                <a:latin typeface="Arial" panose="020B0604020202020204" pitchFamily="34" charset="0"/>
                <a:cs typeface="Arial" panose="020B0604020202020204" pitchFamily="34" charset="0"/>
              </a:rPr>
              <a:t>N</a:t>
            </a:r>
            <a:r>
              <a:rPr lang="ko-KR" altLang="en-US" sz="1400" dirty="0" err="1">
                <a:solidFill>
                  <a:srgbClr val="FF0000"/>
                </a:solidFill>
                <a:latin typeface="Arial" panose="020B0604020202020204" pitchFamily="34" charset="0"/>
                <a:cs typeface="Arial" panose="020B0604020202020204" pitchFamily="34" charset="0"/>
              </a:rPr>
              <a:t>ucleosynthesis</a:t>
            </a:r>
            <a:endParaRPr lang="ko-KR" altLang="en-US" sz="1400" dirty="0">
              <a:solidFill>
                <a:srgbClr val="FF0000"/>
              </a:solidFill>
              <a:latin typeface="Arial" panose="020B0604020202020204" pitchFamily="34" charset="0"/>
              <a:cs typeface="Arial" panose="020B0604020202020204" pitchFamily="34" charset="0"/>
            </a:endParaRPr>
          </a:p>
        </p:txBody>
      </p:sp>
      <p:sp>
        <p:nvSpPr>
          <p:cNvPr id="1053" name="TextBox 1052">
            <a:extLst>
              <a:ext uri="{FF2B5EF4-FFF2-40B4-BE49-F238E27FC236}">
                <a16:creationId xmlns:a16="http://schemas.microsoft.com/office/drawing/2014/main" id="{0211A555-B85B-A278-2098-62AB1529E4E4}"/>
              </a:ext>
            </a:extLst>
          </p:cNvPr>
          <p:cNvSpPr txBox="1"/>
          <p:nvPr/>
        </p:nvSpPr>
        <p:spPr>
          <a:xfrm>
            <a:off x="7492889" y="2680552"/>
            <a:ext cx="1637843" cy="523220"/>
          </a:xfrm>
          <a:prstGeom prst="rect">
            <a:avLst/>
          </a:prstGeom>
          <a:noFill/>
        </p:spPr>
        <p:txBody>
          <a:bodyPr wrap="square" rtlCol="0">
            <a:spAutoFit/>
          </a:bodyPr>
          <a:lstStyle/>
          <a:p>
            <a:pPr algn="ctr"/>
            <a:r>
              <a:rPr lang="en-US" altLang="ko-KR" sz="1400" dirty="0">
                <a:solidFill>
                  <a:srgbClr val="FF0000"/>
                </a:solidFill>
                <a:latin typeface="Arial" panose="020B0604020202020204" pitchFamily="34" charset="0"/>
                <a:cs typeface="Arial" panose="020B0604020202020204" pitchFamily="34" charset="0"/>
              </a:rPr>
              <a:t>Nuclear matter on extreme condition</a:t>
            </a:r>
            <a:endParaRPr lang="ko-KR" altLang="en-US" sz="1400" dirty="0">
              <a:solidFill>
                <a:srgbClr val="FF0000"/>
              </a:solidFill>
              <a:latin typeface="Arial" panose="020B0604020202020204" pitchFamily="34" charset="0"/>
              <a:cs typeface="Arial" panose="020B0604020202020204" pitchFamily="34" charset="0"/>
            </a:endParaRPr>
          </a:p>
        </p:txBody>
      </p:sp>
      <p:pic>
        <p:nvPicPr>
          <p:cNvPr id="1054" name="Picture 2" descr="Facility | RIKEN Nishina Center">
            <a:extLst>
              <a:ext uri="{FF2B5EF4-FFF2-40B4-BE49-F238E27FC236}">
                <a16:creationId xmlns:a16="http://schemas.microsoft.com/office/drawing/2014/main" id="{2F9A67F3-AA86-FE23-6361-82DBE84B2D2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42254" y="4484337"/>
            <a:ext cx="2853129" cy="1726242"/>
          </a:xfrm>
          <a:prstGeom prst="rect">
            <a:avLst/>
          </a:prstGeom>
          <a:noFill/>
          <a:extLst>
            <a:ext uri="{909E8E84-426E-40DD-AFC4-6F175D3DCCD1}">
              <a14:hiddenFill xmlns:a14="http://schemas.microsoft.com/office/drawing/2010/main">
                <a:solidFill>
                  <a:srgbClr val="FFFFFF"/>
                </a:solidFill>
              </a14:hiddenFill>
            </a:ext>
          </a:extLst>
        </p:spPr>
      </p:pic>
      <p:sp>
        <p:nvSpPr>
          <p:cNvPr id="1055" name="TextBox 1054">
            <a:extLst>
              <a:ext uri="{FF2B5EF4-FFF2-40B4-BE49-F238E27FC236}">
                <a16:creationId xmlns:a16="http://schemas.microsoft.com/office/drawing/2014/main" id="{E0C5EEE8-C893-DE94-CE97-5594FAF48763}"/>
              </a:ext>
            </a:extLst>
          </p:cNvPr>
          <p:cNvSpPr txBox="1"/>
          <p:nvPr/>
        </p:nvSpPr>
        <p:spPr>
          <a:xfrm>
            <a:off x="3876043" y="6199764"/>
            <a:ext cx="2439531" cy="307777"/>
          </a:xfrm>
          <a:prstGeom prst="rect">
            <a:avLst/>
          </a:prstGeom>
          <a:noFill/>
        </p:spPr>
        <p:txBody>
          <a:bodyPr wrap="square" rtlCol="0">
            <a:spAutoFit/>
          </a:bodyPr>
          <a:lstStyle/>
          <a:p>
            <a:r>
              <a:rPr lang="en-US" altLang="ko-KR" sz="1400" dirty="0">
                <a:hlinkClick r:id="rId14"/>
              </a:rPr>
              <a:t>RIBF | RIKEN </a:t>
            </a:r>
            <a:r>
              <a:rPr lang="en-US" altLang="ko-KR" sz="1400" dirty="0" err="1">
                <a:hlinkClick r:id="rId14"/>
              </a:rPr>
              <a:t>Nishina</a:t>
            </a:r>
            <a:r>
              <a:rPr lang="en-US" altLang="ko-KR" sz="1400" dirty="0">
                <a:hlinkClick r:id="rId14"/>
              </a:rPr>
              <a:t> Center</a:t>
            </a:r>
            <a:endParaRPr lang="ko-KR" altLang="en-US" sz="1400" dirty="0"/>
          </a:p>
        </p:txBody>
      </p:sp>
      <p:sp>
        <p:nvSpPr>
          <p:cNvPr id="1056" name="TextBox 1055">
            <a:extLst>
              <a:ext uri="{FF2B5EF4-FFF2-40B4-BE49-F238E27FC236}">
                <a16:creationId xmlns:a16="http://schemas.microsoft.com/office/drawing/2014/main" id="{0D87320D-E02F-2569-98C2-CE97C2AE4165}"/>
              </a:ext>
            </a:extLst>
          </p:cNvPr>
          <p:cNvSpPr txBox="1"/>
          <p:nvPr/>
        </p:nvSpPr>
        <p:spPr>
          <a:xfrm>
            <a:off x="616224" y="1119515"/>
            <a:ext cx="8405228" cy="338554"/>
          </a:xfrm>
          <a:prstGeom prst="rect">
            <a:avLst/>
          </a:prstGeom>
          <a:noFill/>
        </p:spPr>
        <p:txBody>
          <a:bodyPr wrap="square" rtlCol="0">
            <a:spAutoFit/>
          </a:bodyPr>
          <a:lstStyle/>
          <a:p>
            <a:r>
              <a:rPr lang="en-US" altLang="ko-KR" sz="1600" b="1" dirty="0">
                <a:solidFill>
                  <a:srgbClr val="AD037C"/>
                </a:solidFill>
                <a:latin typeface="Arial" panose="020B0604020202020204" pitchFamily="34" charset="0"/>
                <a:cs typeface="Arial" panose="020B0604020202020204" pitchFamily="34" charset="0"/>
              </a:rPr>
              <a:t>We can study nuclear physics across various density regions through neutron stars</a:t>
            </a:r>
            <a:endParaRPr lang="ko-KR" altLang="en-US" sz="1600" b="1" dirty="0">
              <a:solidFill>
                <a:srgbClr val="AD037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6323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1CA64F-43F2-3EF9-0BD5-7AD94060F53D}"/>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A2E7F2C9-768A-09D3-EC29-22A865AF4D64}"/>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64EAEE97-0AEB-8E1B-13D6-2B4697FB65C7}"/>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EFE7843A-DDA2-F961-F0B9-9C73B7147C7B}"/>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0098F509-0A55-4C5F-68B1-E194060B31F2}"/>
              </a:ext>
            </a:extLst>
          </p:cNvPr>
          <p:cNvSpPr txBox="1"/>
          <p:nvPr/>
        </p:nvSpPr>
        <p:spPr>
          <a:xfrm>
            <a:off x="8789034" y="6336269"/>
            <a:ext cx="354966"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4</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3BDA6159-14C8-B2FC-20FF-9A590C275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FB2F64F6-82E1-9519-325C-F720FAFCD182}"/>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03932EB9-2138-3480-B661-3B561A5A9998}"/>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3811FA93-7CC4-53B5-E54E-5F0CA4129EB5}"/>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EB9645E9-E40D-C862-8CD0-238E8EB0F5FC}"/>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E769AFEB-69FB-CFD7-1F66-093DE0E6EE6A}"/>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5CFCE2E1-89B7-7E35-0864-F2AA23F37817}"/>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665431A5-EB90-EA55-1A22-BEBAF16C4D21}"/>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98437B04-01D4-1040-AA15-0BD66F7F78E4}"/>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6E268792-6F3E-4D64-A268-1AE94E9CB32A}"/>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B74C88C2-3CEF-AF02-C33C-DB6AEBE3D11A}"/>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8027F460-EC2E-8FB0-5C9A-D1B9F407F4B3}"/>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51C3268A-7686-1668-62AF-74B5C8C1C36F}"/>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B9EF19F9-8928-BC04-5868-3316B05150BC}"/>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BC4A3825-B0A4-D35D-D5E5-ECDE3C096562}"/>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BF59BA3A-3ECE-5525-FF1E-727286339CBA}"/>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E4CAC709-FBED-5E45-69C7-2F433F11F37B}"/>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979EC402-2196-59C7-9571-7C714CDAE34A}"/>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7F210982-9A43-3684-1D89-E2B4B2C409D6}"/>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D4CA9A32-0352-4764-FC62-A5A3B797EE8B}"/>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E2EE6890-28E9-1112-5494-E68ABFE9616D}"/>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D40E1389-0CFC-46C8-1702-2D133C02D155}"/>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B90C876D-D2F3-66CD-66EF-51EC379E3D9C}"/>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DAD3C36A-BE20-1523-3F2D-3C0A1921DF9C}"/>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0DA5F06D-2F01-2D83-7235-4CF4628231EF}"/>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FFBCFAFC-8846-2334-D0AB-E5BCC57CD5EA}"/>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3A3ADA76-A943-3D0E-BD96-EED44EDFDB31}"/>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B346E9DD-CE27-5C5A-A724-0F07161223F3}"/>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718EFE84-69CC-313B-7E89-57BBF59109AA}"/>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F15C7C33-AC91-5270-1811-670BBE4AF91C}"/>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0454D2E6-88D1-E7A9-7B5C-B729AA6E9FA3}"/>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8C245A8D-7A71-765C-AEB7-DB4E0CECF29B}"/>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9FD97C68-829A-A004-90E2-8F909D3A1BAC}"/>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5AD11482-251D-E584-0ED5-888CA737D2A1}"/>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323BF351-D513-C643-0749-B5F76E7FB06E}"/>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05A46EFA-5DBA-311F-2A01-A9DEAF589D06}"/>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6CF064D5-E8A6-F644-C48C-8BF066F743F0}"/>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D8C6294A-BE7A-E22C-4F37-A8668D53AB2D}"/>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BDC65B38-DBD5-0B69-4B12-ED676D958D62}"/>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5687DC6C-EBE6-AF0D-D04B-4EC0C9EA0C56}"/>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CF42DF30-39A8-989B-CC1A-F59C67F65C19}"/>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BC6DE59C-DB90-E117-6AFA-69B6E8844DA3}"/>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FABAC65C-5148-C341-69DC-F869F836CC83}"/>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E2666B9B-A6FB-16A6-1B3A-355EF50BC78E}"/>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47979634-D83A-B347-40C3-C3A3372DDC06}"/>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E93E9CA2-D3B5-671F-060C-F52FE5323FB1}"/>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64C19D57-E468-464B-21F0-B7F9CC004523}"/>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3D0700BF-EAEB-BF8E-2563-11AC47D74CAD}"/>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DA602F85-D519-2FF9-6367-F9ED3E6C2D58}"/>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966EB0B2-7719-BFF0-EBD7-02F5CC26CAC1}"/>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DDB510E9-10B3-76B1-1D35-3890824BA824}"/>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BFF6D150-3891-2009-C838-DB0F4679D002}"/>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0102BC46-4FE6-F223-014D-00B02C04CDEC}"/>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BC804250-3D8A-FBA4-5450-5168D11A77F9}"/>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EA7E8EA1-F4A3-5336-1428-298EEEC98924}"/>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A7218E62-1348-BFD5-0090-26177F6EC035}"/>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FF02DD8E-906B-B1F5-7C75-57336010594D}"/>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15D97227-4A5D-451B-35AC-C67DFE82A318}"/>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CA097DF4-D8ED-0B24-E7D0-A62336FE4893}"/>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5" name="TextBox 4">
            <a:extLst>
              <a:ext uri="{FF2B5EF4-FFF2-40B4-BE49-F238E27FC236}">
                <a16:creationId xmlns:a16="http://schemas.microsoft.com/office/drawing/2014/main" id="{D319FCC7-E106-83E0-9A1D-48F97CDD7D03}"/>
              </a:ext>
            </a:extLst>
          </p:cNvPr>
          <p:cNvSpPr txBox="1"/>
          <p:nvPr/>
        </p:nvSpPr>
        <p:spPr>
          <a:xfrm>
            <a:off x="41918" y="79007"/>
            <a:ext cx="2361022"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Introduction</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7AF789-34AE-83C3-6D18-F0A700801BF7}"/>
              </a:ext>
            </a:extLst>
          </p:cNvPr>
          <p:cNvSpPr txBox="1"/>
          <p:nvPr/>
        </p:nvSpPr>
        <p:spPr>
          <a:xfrm>
            <a:off x="154893" y="806990"/>
            <a:ext cx="6162635"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 </a:t>
            </a:r>
            <a:r>
              <a:rPr lang="en-US" altLang="ko-KR" b="1" dirty="0">
                <a:latin typeface="맑은 고딕" panose="020B0503020000020004" pitchFamily="50" charset="-127"/>
                <a:ea typeface="맑은 고딕" panose="020B0503020000020004" pitchFamily="50" charset="-127"/>
                <a:cs typeface="Arial" panose="020B0604020202020204" pitchFamily="34" charset="0"/>
              </a:rPr>
              <a:t>◆ What is the </a:t>
            </a:r>
            <a:r>
              <a:rPr lang="en-US" altLang="ja-JP" b="1" dirty="0">
                <a:latin typeface="Arial" panose="020B0604020202020204" pitchFamily="34" charset="0"/>
                <a:cs typeface="Arial" panose="020B0604020202020204" pitchFamily="34" charset="0"/>
              </a:rPr>
              <a:t>M-R</a:t>
            </a:r>
            <a:r>
              <a:rPr lang="ja-JP" altLang="en-US" b="1"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Curve?</a:t>
            </a:r>
            <a:endParaRPr lang="en-US" altLang="ko-KR" b="1" dirty="0">
              <a:latin typeface="Arial" panose="020B0604020202020204" pitchFamily="34" charset="0"/>
              <a:cs typeface="Arial" panose="020B0604020202020204" pitchFamily="34" charset="0"/>
            </a:endParaRPr>
          </a:p>
        </p:txBody>
      </p:sp>
      <p:grpSp>
        <p:nvGrpSpPr>
          <p:cNvPr id="7" name="그룹 6">
            <a:extLst>
              <a:ext uri="{FF2B5EF4-FFF2-40B4-BE49-F238E27FC236}">
                <a16:creationId xmlns:a16="http://schemas.microsoft.com/office/drawing/2014/main" id="{E04413E8-B0FC-B49B-A3EC-3D798976DA98}"/>
              </a:ext>
            </a:extLst>
          </p:cNvPr>
          <p:cNvGrpSpPr/>
          <p:nvPr/>
        </p:nvGrpSpPr>
        <p:grpSpPr>
          <a:xfrm>
            <a:off x="649532" y="1885060"/>
            <a:ext cx="5520058" cy="3725498"/>
            <a:chOff x="307076" y="1668627"/>
            <a:chExt cx="5339445" cy="3603602"/>
          </a:xfrm>
        </p:grpSpPr>
        <p:pic>
          <p:nvPicPr>
            <p:cNvPr id="9" name="그림 8">
              <a:extLst>
                <a:ext uri="{FF2B5EF4-FFF2-40B4-BE49-F238E27FC236}">
                  <a16:creationId xmlns:a16="http://schemas.microsoft.com/office/drawing/2014/main" id="{05059192-0B62-D1C0-194C-23FCCD2E785F}"/>
                </a:ext>
              </a:extLst>
            </p:cNvPr>
            <p:cNvPicPr>
              <a:picLocks noChangeAspect="1"/>
            </p:cNvPicPr>
            <p:nvPr/>
          </p:nvPicPr>
          <p:blipFill>
            <a:blip r:embed="rId4"/>
            <a:stretch>
              <a:fillRect/>
            </a:stretch>
          </p:blipFill>
          <p:spPr>
            <a:xfrm>
              <a:off x="307076" y="1668627"/>
              <a:ext cx="5339445" cy="3293263"/>
            </a:xfrm>
            <a:prstGeom prst="rect">
              <a:avLst/>
            </a:prstGeom>
          </p:spPr>
        </p:pic>
        <p:pic>
          <p:nvPicPr>
            <p:cNvPr id="10" name="그림 9">
              <a:extLst>
                <a:ext uri="{FF2B5EF4-FFF2-40B4-BE49-F238E27FC236}">
                  <a16:creationId xmlns:a16="http://schemas.microsoft.com/office/drawing/2014/main" id="{F9CDDEE0-4835-4389-E572-2393D3580FF1}"/>
                </a:ext>
              </a:extLst>
            </p:cNvPr>
            <p:cNvPicPr>
              <a:picLocks noChangeAspect="1"/>
            </p:cNvPicPr>
            <p:nvPr/>
          </p:nvPicPr>
          <p:blipFill>
            <a:blip r:embed="rId5"/>
            <a:stretch>
              <a:fillRect/>
            </a:stretch>
          </p:blipFill>
          <p:spPr>
            <a:xfrm>
              <a:off x="2742154" y="4929329"/>
              <a:ext cx="1228725" cy="342900"/>
            </a:xfrm>
            <a:prstGeom prst="rect">
              <a:avLst/>
            </a:prstGeom>
          </p:spPr>
        </p:pic>
      </p:grpSp>
      <p:sp>
        <p:nvSpPr>
          <p:cNvPr id="11" name="TextBox 10">
            <a:extLst>
              <a:ext uri="{FF2B5EF4-FFF2-40B4-BE49-F238E27FC236}">
                <a16:creationId xmlns:a16="http://schemas.microsoft.com/office/drawing/2014/main" id="{FD205A1A-05DE-C283-0E83-395D60FB52AB}"/>
              </a:ext>
            </a:extLst>
          </p:cNvPr>
          <p:cNvSpPr txBox="1"/>
          <p:nvPr/>
        </p:nvSpPr>
        <p:spPr>
          <a:xfrm>
            <a:off x="688900" y="1427356"/>
            <a:ext cx="7265040" cy="400110"/>
          </a:xfrm>
          <a:prstGeom prst="rect">
            <a:avLst/>
          </a:prstGeom>
          <a:noFill/>
        </p:spPr>
        <p:txBody>
          <a:bodyPr wrap="square" rtlCol="0">
            <a:spAutoFit/>
          </a:bodyPr>
          <a:lstStyle/>
          <a:p>
            <a:r>
              <a:rPr lang="en-US" altLang="ja-JP" sz="2000" b="1" dirty="0"/>
              <a:t>Spherical symmetric Einstein equation</a:t>
            </a:r>
            <a:r>
              <a:rPr lang="ja-JP" altLang="en-US" sz="2000" b="1" dirty="0"/>
              <a:t>（</a:t>
            </a:r>
            <a:r>
              <a:rPr lang="en-US" altLang="ja-JP" sz="2000" b="1" dirty="0"/>
              <a:t>TOV</a:t>
            </a:r>
            <a:r>
              <a:rPr lang="ja-JP" altLang="en-US" sz="2000" b="1" dirty="0"/>
              <a:t> </a:t>
            </a:r>
            <a:r>
              <a:rPr lang="en-US" altLang="ja-JP" sz="2000" b="1" dirty="0"/>
              <a:t>equation</a:t>
            </a:r>
            <a:r>
              <a:rPr lang="ja-JP" altLang="en-US" sz="2000" b="1" dirty="0"/>
              <a:t>）</a:t>
            </a:r>
            <a:endParaRPr lang="ko-KR" altLang="en-US" sz="2000" b="1" dirty="0"/>
          </a:p>
        </p:txBody>
      </p:sp>
      <p:cxnSp>
        <p:nvCxnSpPr>
          <p:cNvPr id="13" name="직선 화살표 연결선 12">
            <a:extLst>
              <a:ext uri="{FF2B5EF4-FFF2-40B4-BE49-F238E27FC236}">
                <a16:creationId xmlns:a16="http://schemas.microsoft.com/office/drawing/2014/main" id="{7404269F-1766-CCE5-744E-87193BC07E1E}"/>
              </a:ext>
            </a:extLst>
          </p:cNvPr>
          <p:cNvCxnSpPr>
            <a:cxnSpLocks/>
          </p:cNvCxnSpPr>
          <p:nvPr/>
        </p:nvCxnSpPr>
        <p:spPr>
          <a:xfrm flipH="1">
            <a:off x="3851374" y="2472133"/>
            <a:ext cx="2933122" cy="2138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476AAF9-37BF-5537-9925-35020BDD639A}"/>
              </a:ext>
            </a:extLst>
          </p:cNvPr>
          <p:cNvSpPr txBox="1"/>
          <p:nvPr/>
        </p:nvSpPr>
        <p:spPr>
          <a:xfrm>
            <a:off x="6510319" y="2242610"/>
            <a:ext cx="2353216" cy="677108"/>
          </a:xfrm>
          <a:prstGeom prst="rect">
            <a:avLst/>
          </a:prstGeom>
          <a:noFill/>
        </p:spPr>
        <p:txBody>
          <a:bodyPr wrap="square" rtlCol="0">
            <a:spAutoFit/>
          </a:bodyPr>
          <a:lstStyle/>
          <a:p>
            <a:pPr algn="ctr"/>
            <a:r>
              <a:rPr lang="en-US" altLang="ja-JP" sz="2000" b="1" dirty="0">
                <a:solidFill>
                  <a:srgbClr val="FF0000"/>
                </a:solidFill>
              </a:rPr>
              <a:t>Maximum Mass</a:t>
            </a:r>
          </a:p>
          <a:p>
            <a:pPr algn="ctr"/>
            <a:r>
              <a:rPr lang="ja-JP" altLang="en-US" dirty="0">
                <a:solidFill>
                  <a:srgbClr val="FF0000"/>
                </a:solidFill>
              </a:rPr>
              <a:t>（</a:t>
            </a:r>
            <a:r>
              <a:rPr lang="en-US" altLang="ja-JP" dirty="0">
                <a:solidFill>
                  <a:srgbClr val="FF0000"/>
                </a:solidFill>
              </a:rPr>
              <a:t>Effect of relativity</a:t>
            </a:r>
            <a:r>
              <a:rPr lang="ja-JP" altLang="en-US" dirty="0">
                <a:solidFill>
                  <a:srgbClr val="FF0000"/>
                </a:solidFill>
              </a:rPr>
              <a:t>）</a:t>
            </a:r>
            <a:endParaRPr lang="en-US" altLang="ko-KR" dirty="0">
              <a:solidFill>
                <a:srgbClr val="FF0000"/>
              </a:solidFill>
            </a:endParaRPr>
          </a:p>
        </p:txBody>
      </p:sp>
      <p:sp>
        <p:nvSpPr>
          <p:cNvPr id="16" name="TextBox 15">
            <a:extLst>
              <a:ext uri="{FF2B5EF4-FFF2-40B4-BE49-F238E27FC236}">
                <a16:creationId xmlns:a16="http://schemas.microsoft.com/office/drawing/2014/main" id="{75065B71-F83A-19F1-AE0E-9CDF0EDFEB46}"/>
              </a:ext>
            </a:extLst>
          </p:cNvPr>
          <p:cNvSpPr txBox="1"/>
          <p:nvPr/>
        </p:nvSpPr>
        <p:spPr>
          <a:xfrm>
            <a:off x="1478498" y="5748179"/>
            <a:ext cx="6616022" cy="646331"/>
          </a:xfrm>
          <a:prstGeom prst="rect">
            <a:avLst/>
          </a:prstGeom>
          <a:noFill/>
        </p:spPr>
        <p:txBody>
          <a:bodyPr wrap="square">
            <a:spAutoFit/>
          </a:bodyPr>
          <a:lstStyle/>
          <a:p>
            <a:pPr algn="just"/>
            <a:r>
              <a:rPr lang="en-US" altLang="ja-JP" b="1" dirty="0">
                <a:solidFill>
                  <a:srgbClr val="AD037C"/>
                </a:solidFill>
                <a:latin typeface="+mn-ea"/>
              </a:rPr>
              <a:t>Studies constraining the nuclear </a:t>
            </a:r>
            <a:r>
              <a:rPr lang="en-US" altLang="ja-JP" b="1" dirty="0" err="1">
                <a:solidFill>
                  <a:srgbClr val="AD037C"/>
                </a:solidFill>
                <a:latin typeface="+mn-ea"/>
              </a:rPr>
              <a:t>EoS</a:t>
            </a:r>
            <a:r>
              <a:rPr lang="en-US" altLang="ja-JP" b="1" dirty="0">
                <a:solidFill>
                  <a:srgbClr val="AD037C"/>
                </a:solidFill>
                <a:latin typeface="+mn-ea"/>
              </a:rPr>
              <a:t> using the M-R curve have been conducted based on the TOV equation</a:t>
            </a:r>
            <a:endParaRPr lang="ko-KR" altLang="en-US" b="1" dirty="0">
              <a:solidFill>
                <a:srgbClr val="AD037C"/>
              </a:solidFill>
              <a:latin typeface="+mn-ea"/>
            </a:endParaRPr>
          </a:p>
        </p:txBody>
      </p:sp>
      <p:cxnSp>
        <p:nvCxnSpPr>
          <p:cNvPr id="19" name="직선 화살표 연결선 18">
            <a:extLst>
              <a:ext uri="{FF2B5EF4-FFF2-40B4-BE49-F238E27FC236}">
                <a16:creationId xmlns:a16="http://schemas.microsoft.com/office/drawing/2014/main" id="{231EA6DA-B2E6-3133-EF46-C402D96E593F}"/>
              </a:ext>
            </a:extLst>
          </p:cNvPr>
          <p:cNvCxnSpPr>
            <a:cxnSpLocks/>
          </p:cNvCxnSpPr>
          <p:nvPr/>
        </p:nvCxnSpPr>
        <p:spPr>
          <a:xfrm flipH="1">
            <a:off x="4258768" y="3325485"/>
            <a:ext cx="2525728" cy="3080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E86618B-20A4-0129-5B7B-95426218E8EA}"/>
                  </a:ext>
                </a:extLst>
              </p:cNvPr>
              <p:cNvSpPr txBox="1"/>
              <p:nvPr/>
            </p:nvSpPr>
            <p:spPr>
              <a:xfrm>
                <a:off x="6499552" y="3141623"/>
                <a:ext cx="2353216" cy="658450"/>
              </a:xfrm>
              <a:prstGeom prst="rect">
                <a:avLst/>
              </a:prstGeom>
              <a:noFill/>
            </p:spPr>
            <p:txBody>
              <a:bodyPr wrap="square" rtlCol="0">
                <a:spAutoFit/>
              </a:bodyPr>
              <a:lstStyle/>
              <a:p>
                <a:pPr algn="ctr"/>
                <a:r>
                  <a:rPr lang="en-US" altLang="ja-JP" dirty="0">
                    <a:solidFill>
                      <a:srgbClr val="FF0000"/>
                    </a:solidFill>
                  </a:rPr>
                  <a:t>Neutron Star with </a:t>
                </a:r>
                <a14:m>
                  <m:oMath xmlns:m="http://schemas.openxmlformats.org/officeDocument/2006/math">
                    <m:r>
                      <a:rPr lang="en-US" altLang="ja-JP" b="0" i="1" smtClean="0">
                        <a:solidFill>
                          <a:srgbClr val="FF0000"/>
                        </a:solidFill>
                        <a:latin typeface="Cambria Math" panose="02040503050406030204" pitchFamily="18" charset="0"/>
                      </a:rPr>
                      <m:t>1.5</m:t>
                    </m:r>
                    <m:sSub>
                      <m:sSubPr>
                        <m:ctrlPr>
                          <a:rPr lang="en-US" altLang="ja-JP" b="0" i="1" smtClean="0">
                            <a:solidFill>
                              <a:srgbClr val="FF0000"/>
                            </a:solidFill>
                            <a:latin typeface="Cambria Math" panose="02040503050406030204" pitchFamily="18" charset="0"/>
                          </a:rPr>
                        </m:ctrlPr>
                      </m:sSubPr>
                      <m:e>
                        <m:r>
                          <m:rPr>
                            <m:sty m:val="p"/>
                          </m:rPr>
                          <a:rPr lang="en-US" altLang="ja-JP" b="0" i="0" smtClean="0">
                            <a:solidFill>
                              <a:srgbClr val="FF0000"/>
                            </a:solidFill>
                            <a:latin typeface="Cambria Math" panose="02040503050406030204" pitchFamily="18" charset="0"/>
                          </a:rPr>
                          <m:t>M</m:t>
                        </m:r>
                      </m:e>
                      <m:sub>
                        <m:r>
                          <a:rPr lang="en-US" altLang="ja-JP" b="0" i="1" smtClean="0">
                            <a:solidFill>
                              <a:srgbClr val="FF0000"/>
                            </a:solidFill>
                            <a:latin typeface="Cambria Math" panose="02040503050406030204" pitchFamily="18" charset="0"/>
                          </a:rPr>
                          <m:t>⊙</m:t>
                        </m:r>
                      </m:sub>
                    </m:sSub>
                  </m:oMath>
                </a14:m>
                <a:r>
                  <a:rPr lang="en-US" altLang="ja-JP" dirty="0">
                    <a:solidFill>
                      <a:srgbClr val="FF0000"/>
                    </a:solidFill>
                  </a:rPr>
                  <a:t>, 14km</a:t>
                </a:r>
              </a:p>
            </p:txBody>
          </p:sp>
        </mc:Choice>
        <mc:Fallback xmlns="">
          <p:sp>
            <p:nvSpPr>
              <p:cNvPr id="21" name="TextBox 20">
                <a:extLst>
                  <a:ext uri="{FF2B5EF4-FFF2-40B4-BE49-F238E27FC236}">
                    <a16:creationId xmlns:a16="http://schemas.microsoft.com/office/drawing/2014/main" id="{4E86618B-20A4-0129-5B7B-95426218E8EA}"/>
                  </a:ext>
                </a:extLst>
              </p:cNvPr>
              <p:cNvSpPr txBox="1">
                <a:spLocks noRot="1" noChangeAspect="1" noMove="1" noResize="1" noEditPoints="1" noAdjustHandles="1" noChangeArrowheads="1" noChangeShapeType="1" noTextEdit="1"/>
              </p:cNvSpPr>
              <p:nvPr/>
            </p:nvSpPr>
            <p:spPr>
              <a:xfrm>
                <a:off x="6499552" y="3141623"/>
                <a:ext cx="2353216" cy="658450"/>
              </a:xfrm>
              <a:prstGeom prst="rect">
                <a:avLst/>
              </a:prstGeom>
              <a:blipFill>
                <a:blip r:embed="rId6"/>
                <a:stretch>
                  <a:fillRect t="-4630" b="-12963"/>
                </a:stretch>
              </a:blipFill>
            </p:spPr>
            <p:txBody>
              <a:bodyPr/>
              <a:lstStyle/>
              <a:p>
                <a:r>
                  <a:rPr lang="ko-KR" altLang="en-US">
                    <a:noFill/>
                  </a:rPr>
                  <a:t> </a:t>
                </a:r>
              </a:p>
            </p:txBody>
          </p:sp>
        </mc:Fallback>
      </mc:AlternateContent>
      <p:sp>
        <p:nvSpPr>
          <p:cNvPr id="28" name="TextBox 27">
            <a:extLst>
              <a:ext uri="{FF2B5EF4-FFF2-40B4-BE49-F238E27FC236}">
                <a16:creationId xmlns:a16="http://schemas.microsoft.com/office/drawing/2014/main" id="{C070F2E8-B35A-AAA8-8B2D-5F31E4820A20}"/>
              </a:ext>
            </a:extLst>
          </p:cNvPr>
          <p:cNvSpPr txBox="1"/>
          <p:nvPr/>
        </p:nvSpPr>
        <p:spPr>
          <a:xfrm>
            <a:off x="1588564" y="5103965"/>
            <a:ext cx="362899" cy="400110"/>
          </a:xfrm>
          <a:prstGeom prst="rect">
            <a:avLst/>
          </a:prstGeom>
          <a:noFill/>
        </p:spPr>
        <p:txBody>
          <a:bodyPr wrap="square" rtlCol="0">
            <a:spAutoFit/>
          </a:bodyPr>
          <a:lstStyle/>
          <a:p>
            <a:r>
              <a:rPr lang="en-US" altLang="ko-KR" sz="2000" dirty="0"/>
              <a:t>5</a:t>
            </a:r>
            <a:endParaRPr lang="ko-KR" altLang="en-US" sz="2000" dirty="0"/>
          </a:p>
        </p:txBody>
      </p:sp>
      <p:sp>
        <p:nvSpPr>
          <p:cNvPr id="32" name="TextBox 31">
            <a:extLst>
              <a:ext uri="{FF2B5EF4-FFF2-40B4-BE49-F238E27FC236}">
                <a16:creationId xmlns:a16="http://schemas.microsoft.com/office/drawing/2014/main" id="{D9E601C3-1B55-33D7-4403-9AD134BFF6B4}"/>
              </a:ext>
            </a:extLst>
          </p:cNvPr>
          <p:cNvSpPr txBox="1"/>
          <p:nvPr/>
        </p:nvSpPr>
        <p:spPr>
          <a:xfrm>
            <a:off x="5735502" y="5122407"/>
            <a:ext cx="582026" cy="400110"/>
          </a:xfrm>
          <a:prstGeom prst="rect">
            <a:avLst/>
          </a:prstGeom>
          <a:noFill/>
        </p:spPr>
        <p:txBody>
          <a:bodyPr wrap="square" rtlCol="0">
            <a:spAutoFit/>
          </a:bodyPr>
          <a:lstStyle/>
          <a:p>
            <a:r>
              <a:rPr lang="en-US" altLang="ko-KR" sz="2000" dirty="0"/>
              <a:t>20</a:t>
            </a:r>
            <a:endParaRPr lang="ko-KR" altLang="en-US" sz="2000" dirty="0"/>
          </a:p>
        </p:txBody>
      </p:sp>
      <p:sp>
        <p:nvSpPr>
          <p:cNvPr id="33" name="타원 32">
            <a:extLst>
              <a:ext uri="{FF2B5EF4-FFF2-40B4-BE49-F238E27FC236}">
                <a16:creationId xmlns:a16="http://schemas.microsoft.com/office/drawing/2014/main" id="{3655E39D-87F8-4C22-E35F-C6CD56B4BF5F}"/>
              </a:ext>
            </a:extLst>
          </p:cNvPr>
          <p:cNvSpPr/>
          <p:nvPr/>
        </p:nvSpPr>
        <p:spPr>
          <a:xfrm>
            <a:off x="4230890" y="3605632"/>
            <a:ext cx="55756" cy="55756"/>
          </a:xfrm>
          <a:prstGeom prst="ellipse">
            <a:avLst/>
          </a:prstGeom>
          <a:solidFill>
            <a:srgbClr val="FF0000">
              <a:alpha val="93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직사각형 33">
            <a:extLst>
              <a:ext uri="{FF2B5EF4-FFF2-40B4-BE49-F238E27FC236}">
                <a16:creationId xmlns:a16="http://schemas.microsoft.com/office/drawing/2014/main" id="{D35C596A-DFE9-6BC3-1A6A-AB962136FD2A}"/>
              </a:ext>
            </a:extLst>
          </p:cNvPr>
          <p:cNvSpPr/>
          <p:nvPr/>
        </p:nvSpPr>
        <p:spPr>
          <a:xfrm>
            <a:off x="1986781" y="3256783"/>
            <a:ext cx="1425493" cy="148248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7" name="직선 화살표 연결선 36">
            <a:extLst>
              <a:ext uri="{FF2B5EF4-FFF2-40B4-BE49-F238E27FC236}">
                <a16:creationId xmlns:a16="http://schemas.microsoft.com/office/drawing/2014/main" id="{A55E338C-07EB-4100-C4F6-CAB760CB84C2}"/>
              </a:ext>
            </a:extLst>
          </p:cNvPr>
          <p:cNvCxnSpPr>
            <a:cxnSpLocks/>
          </p:cNvCxnSpPr>
          <p:nvPr/>
        </p:nvCxnSpPr>
        <p:spPr>
          <a:xfrm flipH="1" flipV="1">
            <a:off x="3409561" y="4468018"/>
            <a:ext cx="3256999" cy="4963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B05787D-0059-037D-8E1C-808A65FBDE69}"/>
              </a:ext>
            </a:extLst>
          </p:cNvPr>
          <p:cNvSpPr txBox="1"/>
          <p:nvPr/>
        </p:nvSpPr>
        <p:spPr>
          <a:xfrm>
            <a:off x="6517333" y="4649688"/>
            <a:ext cx="2478287" cy="677108"/>
          </a:xfrm>
          <a:prstGeom prst="rect">
            <a:avLst/>
          </a:prstGeom>
          <a:noFill/>
        </p:spPr>
        <p:txBody>
          <a:bodyPr wrap="square" rtlCol="0">
            <a:spAutoFit/>
          </a:bodyPr>
          <a:lstStyle/>
          <a:p>
            <a:pPr algn="ctr"/>
            <a:r>
              <a:rPr lang="en-US" altLang="ja-JP" sz="2000" b="1" dirty="0">
                <a:solidFill>
                  <a:srgbClr val="FF0000"/>
                </a:solidFill>
              </a:rPr>
              <a:t>Parameter Sets</a:t>
            </a:r>
          </a:p>
          <a:p>
            <a:pPr algn="ctr"/>
            <a:r>
              <a:rPr lang="ja-JP" altLang="en-US" dirty="0">
                <a:solidFill>
                  <a:srgbClr val="FF0000"/>
                </a:solidFill>
              </a:rPr>
              <a:t>（</a:t>
            </a:r>
            <a:r>
              <a:rPr lang="en-US" altLang="ja-JP" dirty="0">
                <a:solidFill>
                  <a:srgbClr val="FF0000"/>
                </a:solidFill>
              </a:rPr>
              <a:t>Nuclear </a:t>
            </a:r>
            <a:r>
              <a:rPr lang="en-US" altLang="ja-JP" dirty="0" err="1">
                <a:solidFill>
                  <a:srgbClr val="FF0000"/>
                </a:solidFill>
              </a:rPr>
              <a:t>intercation</a:t>
            </a:r>
            <a:r>
              <a:rPr lang="ja-JP" altLang="en-US" dirty="0">
                <a:solidFill>
                  <a:srgbClr val="FF0000"/>
                </a:solidFill>
              </a:rPr>
              <a:t>）</a:t>
            </a:r>
            <a:endParaRPr lang="en-US" altLang="ja-JP" dirty="0">
              <a:solidFill>
                <a:srgbClr val="FF0000"/>
              </a:solidFill>
            </a:endParaRPr>
          </a:p>
        </p:txBody>
      </p:sp>
    </p:spTree>
    <p:extLst>
      <p:ext uri="{BB962C8B-B14F-4D97-AF65-F5344CB8AC3E}">
        <p14:creationId xmlns:p14="http://schemas.microsoft.com/office/powerpoint/2010/main" val="2730424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9DADD1-96CA-9BCE-819E-223DE06CE7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1C4465-1EBD-7C42-4322-CF1B3A01E5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340" y="1652386"/>
            <a:ext cx="4846252" cy="4846252"/>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a:extLst>
              <a:ext uri="{FF2B5EF4-FFF2-40B4-BE49-F238E27FC236}">
                <a16:creationId xmlns:a16="http://schemas.microsoft.com/office/drawing/2014/main" id="{1D7F0CB7-9302-7465-2662-3FF547A50FDF}"/>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8BAEFE83-07D1-1C4C-06A0-1063B54C7B59}"/>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17265673-7925-03F7-3EC1-B334C119A572}"/>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CB63BB08-AEC4-DCD3-A7B2-AE7E0CE34504}"/>
              </a:ext>
            </a:extLst>
          </p:cNvPr>
          <p:cNvSpPr txBox="1"/>
          <p:nvPr/>
        </p:nvSpPr>
        <p:spPr>
          <a:xfrm>
            <a:off x="8789034" y="6336269"/>
            <a:ext cx="354966"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5</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52BB93F5-BDA6-3FFE-8A53-049C4F137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0BB4809C-2B6A-38BC-937A-3168E202222E}"/>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DB37B8B8-A11E-89FB-E727-4EB21640B288}"/>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5FE9E0F3-BB3C-6BF0-7C6A-FEFC92B15FF2}"/>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AFCF188A-F385-1651-7002-206EFDF5C4F1}"/>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011FD496-1D0E-3F26-7C22-6D5D08E507CE}"/>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69FE25F7-CBDA-B620-3AAF-2D6C7EA91410}"/>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E7C5F99E-E7CD-E545-E977-0DEDCA4B0117}"/>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749C745B-A98F-BAD0-9AE6-C4E0535B24A4}"/>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D1C492FB-74FC-9CA9-3942-D8C2857FFD35}"/>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92EDA67F-3AE7-4732-87F0-E48A5F52FC48}"/>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D7BF3F0A-FE15-083D-B11D-0FF9A80A6850}"/>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B712018F-5319-881E-4FE7-2F58AB61AA22}"/>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712253EB-F11D-576F-71B8-CC8F88899B00}"/>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DDD81533-50C1-C5E0-18B2-477A2287774E}"/>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BF38F2BF-C11C-0A08-B48C-A1EC626A936F}"/>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1D1A2335-2D9B-0076-01A8-883B470D9E21}"/>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4713E39B-CF57-E633-C690-BACEEDF659F7}"/>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785DC272-B5A3-6ED9-A3BE-A247B441F6FB}"/>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3A7A7377-8537-94A3-41FB-FC19193408C1}"/>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1F961B9D-ECE8-69E2-26D6-8EEF40A2F915}"/>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AD984C47-08F0-8ED9-CBD9-EFFDBDF35029}"/>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CD8F7272-6B3E-4C5C-E3C3-AFF7DAD13B56}"/>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DB6A6F7B-0628-D703-6F34-D344FFA153D0}"/>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F938B44A-B6FD-4A8D-20D1-1862E08EB6C5}"/>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4E6ACDA5-718E-93A5-4769-611E4691462F}"/>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2C65CFF0-AB7B-2CB9-E672-4735DE286FE1}"/>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974FE076-9D84-3BFE-DE1A-1A3A35DB60B5}"/>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30F4AF3A-8904-75D4-93B3-95E2D11EA9CA}"/>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E41FE14C-3C6A-232B-41AD-202694718B30}"/>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19EAC540-809E-C55A-9122-466D343C10A4}"/>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5DE0D554-F2C8-B926-56DA-C99188C0F061}"/>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FE2CD5B9-5FC1-86A3-6173-0BC56E426CCA}"/>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1CE8C2B8-D63F-3DEA-0C6D-A935101FE5D3}"/>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1ABD6856-6456-BF69-6D8C-58B1DC3772F1}"/>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92517290-E2FC-FAAD-D289-A3F7082C0B6D}"/>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AE2AAA08-A0B9-09A3-79F6-8C06A01C23DE}"/>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1699FB42-58D8-4B14-BBF3-6253B4E66481}"/>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C33B4A27-C78F-D8D2-AAC4-F4FE6C7B331E}"/>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9B524538-348E-38F1-5F87-EB9FA69C2D20}"/>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284B7182-0B5D-2316-893F-057E7BFE0192}"/>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E84D65D2-D4F7-87CF-9CD8-1466AC13DA02}"/>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2C603FC2-44AA-3E25-7C8A-0CBDAD6731A9}"/>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59756E57-6980-81B8-B0CA-8612919618DB}"/>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03A0185E-495A-6917-D0A7-81150C2CCA48}"/>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079B86F6-5445-D8DA-E816-16B4950BD25E}"/>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BACCF599-662C-F36F-DC41-FBEE3694D9CC}"/>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D0E8FA30-6406-637A-3016-DA2A8C3CE587}"/>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116676FE-8A7E-B57C-EB48-250B12CF8579}"/>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D2BC81C7-6108-24E7-E6AB-890197191F59}"/>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24806E47-15CE-AC3A-2588-89140DC581DA}"/>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35562093-DBE3-D38D-F275-111413D40269}"/>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0EC7987D-7315-5F6D-8DFF-E583C46AB945}"/>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F4C789F8-F55C-611B-CBA8-26191999A4C4}"/>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CBAA8063-9B61-3E1E-2A74-1245FCB529FE}"/>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A891D432-3E77-E06F-073B-34F5ACBED48C}"/>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4A8BB619-E040-FB56-5491-7B915F903392}"/>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BE121A2E-048B-6F31-D97E-5775E5A01ECA}"/>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5D4ADD64-DE02-880E-EEB4-4F71D02521DE}"/>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7" name="TextBox 6">
            <a:extLst>
              <a:ext uri="{FF2B5EF4-FFF2-40B4-BE49-F238E27FC236}">
                <a16:creationId xmlns:a16="http://schemas.microsoft.com/office/drawing/2014/main" id="{7FD11D81-5011-D13C-829E-59E9FB7C61D6}"/>
              </a:ext>
            </a:extLst>
          </p:cNvPr>
          <p:cNvSpPr txBox="1"/>
          <p:nvPr/>
        </p:nvSpPr>
        <p:spPr>
          <a:xfrm>
            <a:off x="271968" y="1790972"/>
            <a:ext cx="5213968" cy="369332"/>
          </a:xfrm>
          <a:prstGeom prst="rect">
            <a:avLst/>
          </a:prstGeom>
          <a:noFill/>
        </p:spPr>
        <p:txBody>
          <a:bodyPr wrap="square" rtlCol="0">
            <a:spAutoFit/>
          </a:bodyPr>
          <a:lstStyle/>
          <a:p>
            <a:pPr algn="ctr"/>
            <a:r>
              <a:rPr lang="en-US" altLang="ja-JP" b="1" dirty="0">
                <a:solidFill>
                  <a:srgbClr val="0000FF"/>
                </a:solidFill>
                <a:latin typeface="Arial" panose="020B0604020202020204" pitchFamily="34" charset="0"/>
                <a:cs typeface="Arial" panose="020B0604020202020204" pitchFamily="34" charset="0"/>
              </a:rPr>
              <a:t>Millisecond Pulsars are observed</a:t>
            </a:r>
            <a:endParaRPr lang="ko-KR" altLang="en-US" b="1" dirty="0">
              <a:solidFill>
                <a:srgbClr val="0000FF"/>
              </a:solidFill>
              <a:latin typeface="Arial" panose="020B0604020202020204" pitchFamily="34" charset="0"/>
              <a:cs typeface="Arial" panose="020B0604020202020204" pitchFamily="34" charset="0"/>
            </a:endParaRPr>
          </a:p>
        </p:txBody>
      </p:sp>
      <p:sp>
        <p:nvSpPr>
          <p:cNvPr id="8" name="타원 7">
            <a:extLst>
              <a:ext uri="{FF2B5EF4-FFF2-40B4-BE49-F238E27FC236}">
                <a16:creationId xmlns:a16="http://schemas.microsoft.com/office/drawing/2014/main" id="{D6CED452-126E-5134-DC39-4CF0A7467C24}"/>
              </a:ext>
            </a:extLst>
          </p:cNvPr>
          <p:cNvSpPr/>
          <p:nvPr/>
        </p:nvSpPr>
        <p:spPr>
          <a:xfrm>
            <a:off x="1065017" y="5041614"/>
            <a:ext cx="631596" cy="631596"/>
          </a:xfrm>
          <a:prstGeom prst="ellipse">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b="1" dirty="0">
              <a:solidFill>
                <a:srgbClr val="0000FF"/>
              </a:solidFill>
            </a:endParaRPr>
          </a:p>
        </p:txBody>
      </p:sp>
      <p:cxnSp>
        <p:nvCxnSpPr>
          <p:cNvPr id="9" name="직선 화살표 연결선 8">
            <a:extLst>
              <a:ext uri="{FF2B5EF4-FFF2-40B4-BE49-F238E27FC236}">
                <a16:creationId xmlns:a16="http://schemas.microsoft.com/office/drawing/2014/main" id="{59A7046D-B36F-4647-EB24-2A3D29BA3910}"/>
              </a:ext>
            </a:extLst>
          </p:cNvPr>
          <p:cNvCxnSpPr>
            <a:cxnSpLocks/>
          </p:cNvCxnSpPr>
          <p:nvPr/>
        </p:nvCxnSpPr>
        <p:spPr>
          <a:xfrm flipH="1">
            <a:off x="1562939" y="2290678"/>
            <a:ext cx="1038162" cy="2711678"/>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0BDDB51-8C0B-765C-2F16-53C02A61B323}"/>
              </a:ext>
            </a:extLst>
          </p:cNvPr>
          <p:cNvSpPr txBox="1"/>
          <p:nvPr/>
        </p:nvSpPr>
        <p:spPr>
          <a:xfrm>
            <a:off x="154893" y="806990"/>
            <a:ext cx="5937342" cy="400110"/>
          </a:xfrm>
          <a:prstGeom prst="rect">
            <a:avLst/>
          </a:prstGeom>
          <a:noFill/>
        </p:spPr>
        <p:txBody>
          <a:bodyPr wrap="square" rtlCol="0">
            <a:spAutoFit/>
          </a:bodyPr>
          <a:lstStyle/>
          <a:p>
            <a:r>
              <a:rPr lang="en-US" altLang="ko-KR" sz="2000" b="1" dirty="0">
                <a:latin typeface="Arial" panose="020B0604020202020204" pitchFamily="34" charset="0"/>
                <a:cs typeface="Arial" panose="020B0604020202020204" pitchFamily="34" charset="0"/>
              </a:rPr>
              <a:t> </a:t>
            </a:r>
            <a:r>
              <a:rPr lang="en-US" altLang="ko-KR" sz="2000" b="1" dirty="0">
                <a:latin typeface="Arial" panose="020B0604020202020204" pitchFamily="34" charset="0"/>
                <a:ea typeface="맑은 고딕" panose="020B0503020000020004" pitchFamily="50" charset="-127"/>
                <a:cs typeface="Arial" panose="020B0604020202020204" pitchFamily="34" charset="0"/>
              </a:rPr>
              <a:t>◆ Rotating Neutron Stars</a:t>
            </a:r>
            <a:endParaRPr lang="en-US" altLang="ko-KR" sz="2000" b="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FE46C1B-CB46-A756-2255-B6FE47ED456C}"/>
              </a:ext>
            </a:extLst>
          </p:cNvPr>
          <p:cNvSpPr txBox="1"/>
          <p:nvPr/>
        </p:nvSpPr>
        <p:spPr>
          <a:xfrm>
            <a:off x="753969" y="1286471"/>
            <a:ext cx="4257623" cy="369332"/>
          </a:xfrm>
          <a:prstGeom prst="rect">
            <a:avLst/>
          </a:prstGeom>
          <a:noFill/>
        </p:spPr>
        <p:txBody>
          <a:bodyPr wrap="square" rtlCol="0">
            <a:spAutoFit/>
          </a:bodyPr>
          <a:lstStyle/>
          <a:p>
            <a:pPr algn="ctr"/>
            <a:r>
              <a:rPr lang="en-US" altLang="ko-KR" dirty="0">
                <a:latin typeface="Arial" panose="020B0604020202020204" pitchFamily="34" charset="0"/>
                <a:cs typeface="Arial" panose="020B0604020202020204" pitchFamily="34" charset="0"/>
              </a:rPr>
              <a:t>P (Period) – P dot diagram</a:t>
            </a:r>
            <a:endParaRPr lang="ko-KR" altLang="en-US" dirty="0">
              <a:latin typeface="Arial" panose="020B0604020202020204" pitchFamily="34" charset="0"/>
              <a:cs typeface="Arial" panose="020B0604020202020204" pitchFamily="34" charset="0"/>
            </a:endParaRPr>
          </a:p>
        </p:txBody>
      </p:sp>
      <p:pic>
        <p:nvPicPr>
          <p:cNvPr id="6" name="회전하는중성자별">
            <a:hlinkClick r:id="" action="ppaction://media"/>
            <a:extLst>
              <a:ext uri="{FF2B5EF4-FFF2-40B4-BE49-F238E27FC236}">
                <a16:creationId xmlns:a16="http://schemas.microsoft.com/office/drawing/2014/main" id="{B4AC08F8-FDCE-D9F6-B805-928DD09635C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75351" y="1895337"/>
            <a:ext cx="3655089" cy="3328412"/>
          </a:xfrm>
          <a:prstGeom prst="rect">
            <a:avLst/>
          </a:prstGeom>
        </p:spPr>
      </p:pic>
      <p:sp>
        <p:nvSpPr>
          <p:cNvPr id="25" name="TextBox 24">
            <a:extLst>
              <a:ext uri="{FF2B5EF4-FFF2-40B4-BE49-F238E27FC236}">
                <a16:creationId xmlns:a16="http://schemas.microsoft.com/office/drawing/2014/main" id="{0F250845-F9D5-0D7B-94DD-C58F3D92F8D9}"/>
              </a:ext>
            </a:extLst>
          </p:cNvPr>
          <p:cNvSpPr txBox="1"/>
          <p:nvPr/>
        </p:nvSpPr>
        <p:spPr>
          <a:xfrm>
            <a:off x="5260252" y="1562941"/>
            <a:ext cx="3761199" cy="307777"/>
          </a:xfrm>
          <a:prstGeom prst="rect">
            <a:avLst/>
          </a:prstGeom>
          <a:noFill/>
        </p:spPr>
        <p:txBody>
          <a:bodyPr wrap="square">
            <a:spAutoFit/>
          </a:bodyPr>
          <a:lstStyle/>
          <a:p>
            <a:r>
              <a:rPr lang="en-US" altLang="ko-KR" sz="1400" dirty="0">
                <a:hlinkClick r:id="rId8"/>
              </a:rPr>
              <a:t>https://webzine.kps.or.kr/?p=5_view&amp;idx=16582</a:t>
            </a:r>
            <a:endParaRPr lang="ko-KR" altLang="en-US" sz="1400" dirty="0"/>
          </a:p>
        </p:txBody>
      </p:sp>
      <p:sp>
        <p:nvSpPr>
          <p:cNvPr id="27" name="Rectangle 2">
            <a:extLst>
              <a:ext uri="{FF2B5EF4-FFF2-40B4-BE49-F238E27FC236}">
                <a16:creationId xmlns:a16="http://schemas.microsoft.com/office/drawing/2014/main" id="{08E53A98-88A4-210E-67BC-031B2E0FDAEE}"/>
              </a:ext>
            </a:extLst>
          </p:cNvPr>
          <p:cNvSpPr>
            <a:spLocks noChangeArrowheads="1"/>
          </p:cNvSpPr>
          <p:nvPr/>
        </p:nvSpPr>
        <p:spPr bwMode="auto">
          <a:xfrm>
            <a:off x="5386405" y="5414266"/>
            <a:ext cx="37286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800" b="1" i="0" u="none" strike="noStrike" cap="none" normalizeH="0" baseline="0" dirty="0">
                <a:ln>
                  <a:noFill/>
                </a:ln>
                <a:solidFill>
                  <a:srgbClr val="AD037C"/>
                </a:solidFill>
                <a:effectLst/>
                <a:latin typeface="Arial" panose="020B0604020202020204" pitchFamily="34" charset="0"/>
              </a:rPr>
              <a:t>We can see neutron stars are deformed by rotating</a:t>
            </a:r>
            <a:endParaRPr kumimoji="0" lang="ko-KR" altLang="ko-KR" sz="1800" b="1" i="0" u="none" strike="noStrike" cap="none" normalizeH="0" baseline="0" dirty="0">
              <a:ln>
                <a:noFill/>
              </a:ln>
              <a:solidFill>
                <a:srgbClr val="AD037C"/>
              </a:solidFill>
              <a:effectLst/>
              <a:latin typeface="Arial" panose="020B0604020202020204" pitchFamily="34" charset="0"/>
            </a:endParaRPr>
          </a:p>
        </p:txBody>
      </p:sp>
      <p:sp>
        <p:nvSpPr>
          <p:cNvPr id="28" name="TextBox 27">
            <a:extLst>
              <a:ext uri="{FF2B5EF4-FFF2-40B4-BE49-F238E27FC236}">
                <a16:creationId xmlns:a16="http://schemas.microsoft.com/office/drawing/2014/main" id="{171A85E4-E7C0-E798-D8BE-BAE19F4929EE}"/>
              </a:ext>
            </a:extLst>
          </p:cNvPr>
          <p:cNvSpPr txBox="1"/>
          <p:nvPr/>
        </p:nvSpPr>
        <p:spPr>
          <a:xfrm>
            <a:off x="41918" y="79007"/>
            <a:ext cx="2361022"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Introduction</a:t>
            </a:r>
            <a:endParaRPr lang="ko-KR" alt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704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103050-069D-8640-7F7A-F9298ADC4890}"/>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DEE1D4C0-AEAF-E6C7-BA63-8F26AD242A23}"/>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703E728A-5385-400C-BF36-73695319AFE8}"/>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B8DEF650-32F7-E6FE-7DE2-BE34572DC308}"/>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B554DA4E-E03A-D4F2-E4A6-12C04536BBC6}"/>
              </a:ext>
            </a:extLst>
          </p:cNvPr>
          <p:cNvSpPr txBox="1"/>
          <p:nvPr/>
        </p:nvSpPr>
        <p:spPr>
          <a:xfrm>
            <a:off x="8789034" y="6336269"/>
            <a:ext cx="354966"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6</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CF53B4CA-6452-7571-6F12-87B439105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8AE9144E-4A93-AC2E-B0C6-C71B41B381B8}"/>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2DE03B98-9699-6BE3-7314-FB2578801387}"/>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80473ADC-127C-8EE4-45EF-38FB890D6CC2}"/>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408BA04C-6C76-36B9-BDB5-D0FE0D02421B}"/>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6CE14964-5DAF-AF58-8C18-ECDDE767BD65}"/>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A4F752B4-D115-7F7D-543D-B570893EBB4D}"/>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A766C831-122C-1E20-5A1C-ED450567D498}"/>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055D8864-7B38-9E43-7D70-2E68AACBFE06}"/>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3607CF97-642B-D9FF-9AA9-91E3C7737EB5}"/>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B7178F00-AC44-9239-D194-B56D5CF8F3AC}"/>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7391726A-6F42-D3A3-D188-9B1C5356D25A}"/>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567ADBA4-C23D-0604-8177-20124E215C1C}"/>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5551B9B9-390D-F155-7F0A-D82D27D330B0}"/>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550AB417-4DD8-DC74-34A4-1598DBFBFA20}"/>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71D53926-C30B-6DF0-B523-7C37D60F5855}"/>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D2C1FA8C-2339-C94C-E20A-44F4B52A7590}"/>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2F366E0A-5A21-8850-8DD8-A49687C63519}"/>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B0EFC77F-BEA3-18BE-2988-C3C9F3B3BC4B}"/>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FD988126-B2CE-2EA5-6B01-CC6B21375F7B}"/>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436D037A-113E-664D-6BA9-06E7EFFBD826}"/>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583AECBF-7628-C01E-6078-15FC9440E3E1}"/>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A8FCA28B-BAC9-676B-F91A-9B93AFA164D1}"/>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6BFF4E1B-1419-D919-C570-E593B877EE32}"/>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DB959176-97E4-CA7B-330F-B7563D29343D}"/>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81A8D4BE-28C0-7936-E2E5-D4FFBF02F560}"/>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A29A101D-9F33-CB04-3E22-FF053CAB0310}"/>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B7C08EEC-6C00-8138-2410-C762491AA47A}"/>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304E8F7C-B5C5-4385-9943-26DC05520D32}"/>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877B90A1-F2B2-F48B-79F5-8AB431830F7A}"/>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6C37A44D-CC6D-C48E-E890-E8B05F17C180}"/>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7A0B530E-6689-EEF7-CC53-0CDC95F01F56}"/>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C24E55C4-F91B-8614-58D8-EBFD7A2EF1BD}"/>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15BB8CED-580C-4222-97DB-4F8C24EF0551}"/>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0BB8C775-C9B0-B584-4584-1131F42BC7EA}"/>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7EAFB414-7E80-39BA-652B-5D95577EEDE8}"/>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A6C0643D-3F1A-57C7-86DD-2CFB3BB99955}"/>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00A6DD4A-3410-C4F5-1A83-4EF6C8609991}"/>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DA730664-7849-5B69-8ADD-2541359064DD}"/>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F18C64A3-86D3-17FF-58D4-470B71D13C3A}"/>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5D8F06BD-0B2A-2202-D362-2017A88A503A}"/>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225E337F-3DEA-DB0C-F63E-E2A0ED77AA20}"/>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783B04AB-FCFC-2B27-E7B4-9580499C3D9B}"/>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B781EBA9-14F5-D220-A4F2-372E76C6BEAD}"/>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5BB4EBAA-0C57-A5B2-6C67-89E94D73ED93}"/>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72ADEE68-289A-1AC0-F07B-54F0E1D3B7FC}"/>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CE1378D5-EA1F-BDD2-BD5C-B4004162B46C}"/>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3BC7B656-1B68-9E3C-35E3-34A58FF0BB59}"/>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75C57F67-4E11-3304-F12A-0962D22A5047}"/>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9D1169B8-E39D-151B-345D-D55B1F06E5A0}"/>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6FDBE6A9-85C8-F120-54A1-0099A93B042B}"/>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A0A39F84-5333-D5ED-3AD0-2067F8470176}"/>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5F3B561B-CB3D-61F8-55DB-BD9AEC080232}"/>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DB5B7BF2-E2C6-47B1-B1CD-2C061B00F945}"/>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E228A98F-1619-B5C6-0977-2A6F74C0F47C}"/>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A51FCB3D-32C1-94D0-D72D-550A3C817C43}"/>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B3623CC8-DEFB-8BBA-86A5-477864EB2558}"/>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BA1BB568-438A-318B-637B-64F19982E68D}"/>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2ECCA62B-7E8B-07D2-90EA-34CDB587321D}"/>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21" name="TextBox 20">
            <a:extLst>
              <a:ext uri="{FF2B5EF4-FFF2-40B4-BE49-F238E27FC236}">
                <a16:creationId xmlns:a16="http://schemas.microsoft.com/office/drawing/2014/main" id="{D57C9C94-8DB1-30D1-3894-5974CF0F152E}"/>
              </a:ext>
            </a:extLst>
          </p:cNvPr>
          <p:cNvSpPr txBox="1"/>
          <p:nvPr/>
        </p:nvSpPr>
        <p:spPr>
          <a:xfrm>
            <a:off x="154893" y="806990"/>
            <a:ext cx="5937342" cy="400110"/>
          </a:xfrm>
          <a:prstGeom prst="rect">
            <a:avLst/>
          </a:prstGeom>
          <a:noFill/>
        </p:spPr>
        <p:txBody>
          <a:bodyPr wrap="square" rtlCol="0">
            <a:spAutoFit/>
          </a:bodyPr>
          <a:lstStyle/>
          <a:p>
            <a:r>
              <a:rPr lang="en-US" altLang="ko-KR" sz="2000" b="1" dirty="0">
                <a:latin typeface="Arial" panose="020B0604020202020204" pitchFamily="34" charset="0"/>
                <a:cs typeface="Arial" panose="020B0604020202020204" pitchFamily="34" charset="0"/>
              </a:rPr>
              <a:t> </a:t>
            </a:r>
            <a:r>
              <a:rPr lang="en-US" altLang="ko-KR" sz="2000" b="1" dirty="0">
                <a:latin typeface="Arial" panose="020B0604020202020204" pitchFamily="34" charset="0"/>
                <a:ea typeface="맑은 고딕" panose="020B0503020000020004" pitchFamily="50" charset="-127"/>
                <a:cs typeface="Arial" panose="020B0604020202020204" pitchFamily="34" charset="0"/>
              </a:rPr>
              <a:t>◆ </a:t>
            </a:r>
            <a:r>
              <a:rPr lang="en-US" altLang="ja-JP" sz="2000" b="1" dirty="0">
                <a:latin typeface="Arial" panose="020B0604020202020204" pitchFamily="34" charset="0"/>
                <a:ea typeface="맑은 고딕" panose="020B0503020000020004" pitchFamily="50" charset="-127"/>
                <a:cs typeface="Arial" panose="020B0604020202020204" pitchFamily="34" charset="0"/>
              </a:rPr>
              <a:t>Purpose</a:t>
            </a:r>
            <a:endParaRPr lang="en-US" altLang="ko-KR" sz="2000" b="1" dirty="0">
              <a:latin typeface="Arial" panose="020B0604020202020204" pitchFamily="34" charset="0"/>
              <a:cs typeface="Arial" panose="020B0604020202020204" pitchFamily="34" charset="0"/>
            </a:endParaRPr>
          </a:p>
        </p:txBody>
      </p:sp>
      <p:grpSp>
        <p:nvGrpSpPr>
          <p:cNvPr id="28" name="그룹 27">
            <a:extLst>
              <a:ext uri="{FF2B5EF4-FFF2-40B4-BE49-F238E27FC236}">
                <a16:creationId xmlns:a16="http://schemas.microsoft.com/office/drawing/2014/main" id="{7C4112E7-8643-2263-A64A-585D029B57D1}"/>
              </a:ext>
            </a:extLst>
          </p:cNvPr>
          <p:cNvGrpSpPr/>
          <p:nvPr/>
        </p:nvGrpSpPr>
        <p:grpSpPr>
          <a:xfrm>
            <a:off x="307076" y="1413532"/>
            <a:ext cx="5339445" cy="3603602"/>
            <a:chOff x="307076" y="1668627"/>
            <a:chExt cx="5339445" cy="3603602"/>
          </a:xfrm>
        </p:grpSpPr>
        <p:pic>
          <p:nvPicPr>
            <p:cNvPr id="23" name="그림 22">
              <a:extLst>
                <a:ext uri="{FF2B5EF4-FFF2-40B4-BE49-F238E27FC236}">
                  <a16:creationId xmlns:a16="http://schemas.microsoft.com/office/drawing/2014/main" id="{A6752F81-1B56-3B0E-A060-47DAD339BBA6}"/>
                </a:ext>
              </a:extLst>
            </p:cNvPr>
            <p:cNvPicPr>
              <a:picLocks noChangeAspect="1"/>
            </p:cNvPicPr>
            <p:nvPr/>
          </p:nvPicPr>
          <p:blipFill>
            <a:blip r:embed="rId4"/>
            <a:stretch>
              <a:fillRect/>
            </a:stretch>
          </p:blipFill>
          <p:spPr>
            <a:xfrm>
              <a:off x="307076" y="1668627"/>
              <a:ext cx="5339445" cy="3293263"/>
            </a:xfrm>
            <a:prstGeom prst="rect">
              <a:avLst/>
            </a:prstGeom>
          </p:spPr>
        </p:pic>
        <p:pic>
          <p:nvPicPr>
            <p:cNvPr id="27" name="그림 26">
              <a:extLst>
                <a:ext uri="{FF2B5EF4-FFF2-40B4-BE49-F238E27FC236}">
                  <a16:creationId xmlns:a16="http://schemas.microsoft.com/office/drawing/2014/main" id="{F3D7C318-1F6C-63F1-676F-89610D4AC400}"/>
                </a:ext>
              </a:extLst>
            </p:cNvPr>
            <p:cNvPicPr>
              <a:picLocks noChangeAspect="1"/>
            </p:cNvPicPr>
            <p:nvPr/>
          </p:nvPicPr>
          <p:blipFill>
            <a:blip r:embed="rId5"/>
            <a:stretch>
              <a:fillRect/>
            </a:stretch>
          </p:blipFill>
          <p:spPr>
            <a:xfrm>
              <a:off x="2742154" y="4929329"/>
              <a:ext cx="1228725" cy="342900"/>
            </a:xfrm>
            <a:prstGeom prst="rect">
              <a:avLst/>
            </a:prstGeom>
          </p:spPr>
        </p:pic>
      </p:grpSp>
      <p:cxnSp>
        <p:nvCxnSpPr>
          <p:cNvPr id="30" name="직선 화살표 연결선 29">
            <a:extLst>
              <a:ext uri="{FF2B5EF4-FFF2-40B4-BE49-F238E27FC236}">
                <a16:creationId xmlns:a16="http://schemas.microsoft.com/office/drawing/2014/main" id="{38DB5607-D1E0-D32E-9CA6-FC153B0D1232}"/>
              </a:ext>
            </a:extLst>
          </p:cNvPr>
          <p:cNvCxnSpPr>
            <a:cxnSpLocks/>
          </p:cNvCxnSpPr>
          <p:nvPr/>
        </p:nvCxnSpPr>
        <p:spPr>
          <a:xfrm>
            <a:off x="6020837" y="3282977"/>
            <a:ext cx="11638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BABA9D6-7A34-7DF3-0810-2A13AB867424}"/>
              </a:ext>
            </a:extLst>
          </p:cNvPr>
          <p:cNvSpPr txBox="1"/>
          <p:nvPr/>
        </p:nvSpPr>
        <p:spPr>
          <a:xfrm>
            <a:off x="6020837" y="2685717"/>
            <a:ext cx="1016687" cy="584775"/>
          </a:xfrm>
          <a:prstGeom prst="rect">
            <a:avLst/>
          </a:prstGeom>
          <a:noFill/>
        </p:spPr>
        <p:txBody>
          <a:bodyPr wrap="square" rtlCol="0">
            <a:spAutoFit/>
          </a:bodyPr>
          <a:lstStyle/>
          <a:p>
            <a:pPr algn="ctr"/>
            <a:r>
              <a:rPr lang="en-US" altLang="ja-JP" sz="1600" dirty="0">
                <a:solidFill>
                  <a:srgbClr val="FF0000"/>
                </a:solidFill>
                <a:latin typeface="Arial" panose="020B0604020202020204" pitchFamily="34" charset="0"/>
                <a:cs typeface="Arial" panose="020B0604020202020204" pitchFamily="34" charset="0"/>
              </a:rPr>
              <a:t>Rotation effects</a:t>
            </a:r>
            <a:endParaRPr lang="ko-KR" altLang="en-US" sz="1600" dirty="0">
              <a:solidFill>
                <a:srgbClr val="FF000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E3293339-DE0F-5B20-61FA-C45E9E7EDD59}"/>
              </a:ext>
            </a:extLst>
          </p:cNvPr>
          <p:cNvSpPr txBox="1"/>
          <p:nvPr/>
        </p:nvSpPr>
        <p:spPr>
          <a:xfrm>
            <a:off x="7582248" y="2291579"/>
            <a:ext cx="1281287" cy="1569660"/>
          </a:xfrm>
          <a:prstGeom prst="rect">
            <a:avLst/>
          </a:prstGeom>
          <a:noFill/>
        </p:spPr>
        <p:txBody>
          <a:bodyPr wrap="square" rtlCol="0">
            <a:spAutoFit/>
          </a:bodyPr>
          <a:lstStyle/>
          <a:p>
            <a:r>
              <a:rPr lang="en-US" altLang="ko-KR" sz="9600" dirty="0">
                <a:solidFill>
                  <a:srgbClr val="FF0000"/>
                </a:solidFill>
                <a:latin typeface="Arial" panose="020B0604020202020204" pitchFamily="34" charset="0"/>
                <a:cs typeface="Arial" panose="020B0604020202020204" pitchFamily="34" charset="0"/>
              </a:rPr>
              <a:t>?</a:t>
            </a:r>
            <a:endParaRPr lang="ko-KR" altLang="en-US" sz="9600"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3F89E5E-0CAF-285E-17BD-11206CA8BBCB}"/>
              </a:ext>
            </a:extLst>
          </p:cNvPr>
          <p:cNvSpPr txBox="1"/>
          <p:nvPr/>
        </p:nvSpPr>
        <p:spPr>
          <a:xfrm>
            <a:off x="41918" y="79007"/>
            <a:ext cx="2361022"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Introduction</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A026174-A1D6-7EB8-D0EB-7719A200CD17}"/>
              </a:ext>
            </a:extLst>
          </p:cNvPr>
          <p:cNvSpPr txBox="1"/>
          <p:nvPr/>
        </p:nvSpPr>
        <p:spPr>
          <a:xfrm>
            <a:off x="996952" y="5265338"/>
            <a:ext cx="7586068" cy="646331"/>
          </a:xfrm>
          <a:prstGeom prst="rect">
            <a:avLst/>
          </a:prstGeom>
          <a:noFill/>
        </p:spPr>
        <p:txBody>
          <a:bodyPr wrap="square">
            <a:spAutoFit/>
          </a:bodyPr>
          <a:lstStyle/>
          <a:p>
            <a:r>
              <a:rPr lang="en-US" altLang="ko-KR" b="1" dirty="0">
                <a:solidFill>
                  <a:srgbClr val="AD037C"/>
                </a:solidFill>
                <a:latin typeface="Arial" panose="020B0604020202020204" pitchFamily="34" charset="0"/>
                <a:cs typeface="Arial" panose="020B0604020202020204" pitchFamily="34" charset="0"/>
              </a:rPr>
              <a:t>The purpose of this study is to provide more precise constraints on the </a:t>
            </a:r>
            <a:r>
              <a:rPr lang="en-US" altLang="ko-KR" b="1" dirty="0" err="1">
                <a:solidFill>
                  <a:srgbClr val="AD037C"/>
                </a:solidFill>
                <a:latin typeface="Arial" panose="020B0604020202020204" pitchFamily="34" charset="0"/>
                <a:cs typeface="Arial" panose="020B0604020202020204" pitchFamily="34" charset="0"/>
              </a:rPr>
              <a:t>EoS</a:t>
            </a:r>
            <a:r>
              <a:rPr lang="en-US" altLang="ko-KR" b="1" dirty="0">
                <a:solidFill>
                  <a:srgbClr val="AD037C"/>
                </a:solidFill>
                <a:latin typeface="Arial" panose="020B0604020202020204" pitchFamily="34" charset="0"/>
                <a:cs typeface="Arial" panose="020B0604020202020204" pitchFamily="34" charset="0"/>
              </a:rPr>
              <a:t> by considering rotational effects</a:t>
            </a:r>
            <a:endParaRPr lang="ko-KR" altLang="en-US" b="1" dirty="0">
              <a:solidFill>
                <a:srgbClr val="AD037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1763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09A900-2CCE-860F-614A-A3874022D7A2}"/>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A34E568C-C294-A3A1-3FB5-B4C203201B53}"/>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2ECA501F-DB7E-4A58-6AB7-6E9D04DDE23C}"/>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FEE3BD58-59EE-741C-3CE9-AA8D0EF00F78}"/>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2A6A7BB8-E20B-4BD3-E596-AA07FCE0FD60}"/>
              </a:ext>
            </a:extLst>
          </p:cNvPr>
          <p:cNvSpPr txBox="1"/>
          <p:nvPr/>
        </p:nvSpPr>
        <p:spPr>
          <a:xfrm>
            <a:off x="8789034" y="6336269"/>
            <a:ext cx="354966"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7</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3D8574C1-7E51-BF12-9973-E9646EFA0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4A22D63E-6CB3-0CC1-F152-C6733C9979CA}"/>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D992F9D3-8A19-A202-3487-924FFF96E354}"/>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E945B1D4-31F8-6F9A-8C4B-40B7F32EEB6D}"/>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1DF8BF6B-B9BD-742E-1E99-6A24E0AE205D}"/>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14C43E33-C4BC-0EB4-0D2F-254FD9F0B497}"/>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40E022E0-6D0C-D4D3-2C3C-79BD590AD11F}"/>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FDB3B140-4E68-55A7-14A7-3536CC7C1073}"/>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CB6320CB-B040-8164-84A0-57B05C426C1F}"/>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813402FF-4313-DFB7-CB91-2FA2900C3FC9}"/>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85A5CBA7-06B6-C945-06D8-5CA5B0AD9F27}"/>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BB8C1590-7234-1A00-67A1-7D0EE3D71390}"/>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8DED139B-5839-C0C4-089C-3E5D3F85477C}"/>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25EADFDB-F176-BD0E-3132-862652987E54}"/>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3EE61ED3-0ED7-D27F-0654-4868D3DC11CF}"/>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0D8A63CC-B5E4-6C61-9F8E-765F93C34814}"/>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A30DD06F-9E2D-EC8A-9029-D647CF5BA928}"/>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7B134561-D7E9-45B2-925E-459C4FAA7602}"/>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FD1EE8A6-46E8-5B6D-C309-9FCFD0C0A5D2}"/>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1639F482-7A04-2EAC-9327-2FD84F388C56}"/>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AD6C2B79-04F1-20ED-ED87-6F0AD0A9E222}"/>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D8058FB1-6DE4-AFB8-8688-0C214BA96CB9}"/>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402DBF3A-CB50-7B89-F2B0-23AFC60F70E5}"/>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DDA6984C-11CF-5D65-5489-B9C7BEE54019}"/>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95726507-CD37-D636-713C-C82B80D7F003}"/>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0DDC0F1C-3119-5B41-162F-350181888D9C}"/>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0B760345-413E-50D8-641F-894D2DAEBE0F}"/>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18CB171E-2E75-6EDB-9D03-31D678004545}"/>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F9FB1D4A-729F-C131-D960-A9831E70CABE}"/>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762D9ADE-0BF9-9C54-4D11-4D7F932E9953}"/>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4883879B-E681-76BE-B395-A6AEADBE68A8}"/>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51944C62-E44A-BDAC-54D7-D1CB1BA5E714}"/>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D8379167-556C-A329-5BDA-9A656E825A5F}"/>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1717ADBB-2068-74EC-5E16-1B2200B86E5E}"/>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A9A4518A-273F-33B7-19B7-CC10C1B984B5}"/>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94E2B92E-3AD6-1DB1-5B23-ED3CC57FE712}"/>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C50323AA-A922-1EE8-952E-4DA5D2153402}"/>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86B023D6-DE4A-3A83-30D4-0F5AFAB01375}"/>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05D0464F-F540-7939-6612-0C439DD0B0EA}"/>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C0583AC7-399D-1070-8838-D0227B62C983}"/>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0E0C5F1F-0FDA-5158-9489-96096BA10738}"/>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7D3F4700-E222-7ABC-12D2-8B629F7263E9}"/>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8C100834-E8A9-C643-758D-2E24BE65E640}"/>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A96EDB23-923F-8CD3-F1A2-6CCE201909C3}"/>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796C49E1-E31D-1834-F67B-C9D458FCFE78}"/>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F9976713-26BF-161C-5EF2-6DECB196CF20}"/>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DE71058E-45D4-94D5-297D-6819AA961459}"/>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D5F07E1F-70AE-8C60-4ECA-69C44CAC04FF}"/>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6EC350CF-25E0-31DC-E2E6-C2D489812428}"/>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FFFCAAB1-9F67-0784-1544-82750DD72BC4}"/>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CF2F3A98-83F2-304D-0B06-F539B7BFCE13}"/>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61F39AC7-4208-D0CF-4384-2936836D3714}"/>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0FD86D0E-138C-9145-2ADD-03CBA234D68A}"/>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0AC1273E-B5B5-241D-B6E9-11F995336313}"/>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7443AB3C-9317-4572-F067-70FC0DCE0C1F}"/>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3911ACB4-0D09-3318-2E54-1E3629147DA0}"/>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8E70249B-67B5-B768-F1D7-95B6F7FA42A0}"/>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14EB9A07-13FD-1C37-6CCE-643F38B608DE}"/>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D1BD30DE-2CC7-D176-3DEB-16A813FC0D14}"/>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5" name="TextBox 4">
            <a:extLst>
              <a:ext uri="{FF2B5EF4-FFF2-40B4-BE49-F238E27FC236}">
                <a16:creationId xmlns:a16="http://schemas.microsoft.com/office/drawing/2014/main" id="{136F4D0C-5B97-36F8-E0E2-6FA01BE81662}"/>
              </a:ext>
            </a:extLst>
          </p:cNvPr>
          <p:cNvSpPr txBox="1"/>
          <p:nvPr/>
        </p:nvSpPr>
        <p:spPr>
          <a:xfrm>
            <a:off x="41918" y="79007"/>
            <a:ext cx="2361022" cy="461665"/>
          </a:xfrm>
          <a:prstGeom prst="rect">
            <a:avLst/>
          </a:prstGeom>
          <a:noFill/>
        </p:spPr>
        <p:txBody>
          <a:bodyPr wrap="square" rtlCol="0">
            <a:spAutoFit/>
          </a:bodyPr>
          <a:lstStyle/>
          <a:p>
            <a:r>
              <a:rPr lang="en-US" altLang="ko-KR" sz="2400" b="1" dirty="0">
                <a:solidFill>
                  <a:schemeClr val="bg1"/>
                </a:solidFill>
                <a:latin typeface="Arial" panose="020B0604020202020204" pitchFamily="34" charset="0"/>
                <a:cs typeface="Arial" panose="020B0604020202020204" pitchFamily="34" charset="0"/>
              </a:rPr>
              <a:t>Contents</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2C206A9-B185-4248-B58A-F9BC58B6D318}"/>
              </a:ext>
            </a:extLst>
          </p:cNvPr>
          <p:cNvSpPr txBox="1"/>
          <p:nvPr/>
        </p:nvSpPr>
        <p:spPr>
          <a:xfrm>
            <a:off x="1295574" y="1505762"/>
            <a:ext cx="7054342" cy="4247317"/>
          </a:xfrm>
          <a:prstGeom prst="rect">
            <a:avLst/>
          </a:prstGeom>
          <a:noFill/>
        </p:spPr>
        <p:txBody>
          <a:bodyPr wrap="square" rtlCol="0">
            <a:spAutoFit/>
          </a:bodyPr>
          <a:lstStyle/>
          <a:p>
            <a:r>
              <a:rPr lang="en-US" altLang="ko-KR" b="1" dirty="0">
                <a:solidFill>
                  <a:schemeClr val="bg2">
                    <a:lumMod val="90000"/>
                  </a:schemeClr>
                </a:solidFill>
                <a:latin typeface="Arial" panose="020B0604020202020204" pitchFamily="34" charset="0"/>
                <a:cs typeface="Arial" panose="020B0604020202020204" pitchFamily="34" charset="0"/>
              </a:rPr>
              <a:t>Ⅰ. </a:t>
            </a:r>
            <a:r>
              <a:rPr lang="en-US" altLang="ja-JP" b="1" dirty="0">
                <a:solidFill>
                  <a:schemeClr val="bg2">
                    <a:lumMod val="90000"/>
                  </a:schemeClr>
                </a:solidFill>
                <a:latin typeface="Arial" panose="020B0604020202020204" pitchFamily="34" charset="0"/>
                <a:cs typeface="Arial" panose="020B0604020202020204" pitchFamily="34" charset="0"/>
              </a:rPr>
              <a:t>Introduction</a:t>
            </a:r>
            <a:endParaRPr lang="en-US" altLang="ko-KR" b="1" dirty="0">
              <a:solidFill>
                <a:schemeClr val="bg2">
                  <a:lumMod val="90000"/>
                </a:schemeClr>
              </a:solidFill>
              <a:latin typeface="Arial" panose="020B0604020202020204" pitchFamily="34" charset="0"/>
              <a:cs typeface="Arial" panose="020B0604020202020204" pitchFamily="34" charset="0"/>
            </a:endParaRPr>
          </a:p>
          <a:p>
            <a:endParaRPr lang="en-US" altLang="ko-KR" dirty="0">
              <a:latin typeface="Arial" panose="020B0604020202020204" pitchFamily="34" charset="0"/>
              <a:cs typeface="Arial" panose="020B0604020202020204" pitchFamily="34" charset="0"/>
            </a:endParaRPr>
          </a:p>
          <a:p>
            <a:r>
              <a:rPr lang="en-US" altLang="ko-KR" b="1" dirty="0">
                <a:latin typeface="Arial" panose="020B0604020202020204" pitchFamily="34" charset="0"/>
                <a:cs typeface="Arial" panose="020B0604020202020204" pitchFamily="34" charset="0"/>
              </a:rPr>
              <a:t>Ⅱ. Equation</a:t>
            </a:r>
            <a:r>
              <a:rPr lang="ja-JP" altLang="en-US" b="1"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of States</a:t>
            </a:r>
          </a:p>
          <a:p>
            <a:endParaRPr lang="en-US" altLang="ko-KR" dirty="0">
              <a:latin typeface="Arial" panose="020B0604020202020204" pitchFamily="34" charset="0"/>
              <a:cs typeface="Arial" panose="020B0604020202020204" pitchFamily="34" charset="0"/>
            </a:endParaRPr>
          </a:p>
          <a:p>
            <a:r>
              <a:rPr lang="en-US" altLang="ko-KR" b="1" dirty="0">
                <a:solidFill>
                  <a:schemeClr val="bg2">
                    <a:lumMod val="90000"/>
                  </a:schemeClr>
                </a:solidFill>
                <a:latin typeface="Arial" panose="020B0604020202020204" pitchFamily="34" charset="0"/>
                <a:cs typeface="Arial" panose="020B0604020202020204" pitchFamily="34" charset="0"/>
              </a:rPr>
              <a:t>Ⅲ. Models of Neutron Stars</a:t>
            </a:r>
          </a:p>
          <a:p>
            <a:r>
              <a:rPr lang="en-US" altLang="ko-KR" dirty="0">
                <a:solidFill>
                  <a:schemeClr val="bg2">
                    <a:lumMod val="90000"/>
                  </a:schemeClr>
                </a:solidFill>
                <a:latin typeface="Arial" panose="020B0604020202020204" pitchFamily="34" charset="0"/>
                <a:cs typeface="Arial" panose="020B0604020202020204" pitchFamily="34" charset="0"/>
              </a:rPr>
              <a:t>	- Lane-Emden Equation</a:t>
            </a:r>
          </a:p>
          <a:p>
            <a:r>
              <a:rPr lang="en-US" altLang="ko-KR" dirty="0">
                <a:solidFill>
                  <a:schemeClr val="bg2">
                    <a:lumMod val="90000"/>
                  </a:schemeClr>
                </a:solidFill>
                <a:latin typeface="Arial" panose="020B0604020202020204" pitchFamily="34" charset="0"/>
                <a:cs typeface="Arial" panose="020B0604020202020204" pitchFamily="34" charset="0"/>
              </a:rPr>
              <a:t>	- Tolman-Oppenheimer-Volkoff (TOV) Equation</a:t>
            </a:r>
          </a:p>
          <a:p>
            <a:r>
              <a:rPr lang="en-US" altLang="ko-KR" dirty="0">
                <a:solidFill>
                  <a:schemeClr val="bg2">
                    <a:lumMod val="90000"/>
                  </a:schemeClr>
                </a:solidFill>
                <a:latin typeface="Arial" panose="020B0604020202020204" pitchFamily="34" charset="0"/>
                <a:cs typeface="Arial" panose="020B0604020202020204" pitchFamily="34" charset="0"/>
              </a:rPr>
              <a:t>	- Hachisu Self Consistent Field (HSCF) Method</a:t>
            </a:r>
          </a:p>
          <a:p>
            <a:r>
              <a:rPr lang="en-US" altLang="ko-KR" dirty="0">
                <a:solidFill>
                  <a:schemeClr val="bg2">
                    <a:lumMod val="90000"/>
                  </a:schemeClr>
                </a:solidFill>
                <a:latin typeface="Arial" panose="020B0604020202020204" pitchFamily="34" charset="0"/>
                <a:cs typeface="Arial" panose="020B0604020202020204" pitchFamily="34" charset="0"/>
              </a:rPr>
              <a:t>	- Komatsu-</a:t>
            </a:r>
            <a:r>
              <a:rPr lang="en-US" altLang="ko-KR" dirty="0" err="1">
                <a:solidFill>
                  <a:schemeClr val="bg2">
                    <a:lumMod val="90000"/>
                  </a:schemeClr>
                </a:solidFill>
                <a:latin typeface="Arial" panose="020B0604020202020204" pitchFamily="34" charset="0"/>
                <a:cs typeface="Arial" panose="020B0604020202020204" pitchFamily="34" charset="0"/>
              </a:rPr>
              <a:t>Eriguchi</a:t>
            </a:r>
            <a:r>
              <a:rPr lang="en-US" altLang="ko-KR" dirty="0">
                <a:solidFill>
                  <a:schemeClr val="bg2">
                    <a:lumMod val="90000"/>
                  </a:schemeClr>
                </a:solidFill>
                <a:latin typeface="Arial" panose="020B0604020202020204" pitchFamily="34" charset="0"/>
                <a:cs typeface="Arial" panose="020B0604020202020204" pitchFamily="34" charset="0"/>
              </a:rPr>
              <a:t>-Hachisu (KEH) Method</a:t>
            </a:r>
            <a:endParaRPr lang="en-US" altLang="ko-KR" sz="1400" dirty="0">
              <a:solidFill>
                <a:schemeClr val="bg2">
                  <a:lumMod val="90000"/>
                </a:schemeClr>
              </a:solidFill>
              <a:latin typeface="Arial" panose="020B0604020202020204" pitchFamily="34" charset="0"/>
              <a:cs typeface="Arial" panose="020B0604020202020204" pitchFamily="34" charset="0"/>
            </a:endParaRPr>
          </a:p>
          <a:p>
            <a:endParaRPr lang="en-US" altLang="ko-KR" dirty="0">
              <a:solidFill>
                <a:schemeClr val="bg2">
                  <a:lumMod val="90000"/>
                </a:schemeClr>
              </a:solidFill>
              <a:latin typeface="Arial" panose="020B0604020202020204" pitchFamily="34" charset="0"/>
              <a:cs typeface="Arial" panose="020B0604020202020204" pitchFamily="34" charset="0"/>
            </a:endParaRPr>
          </a:p>
          <a:p>
            <a:r>
              <a:rPr lang="en-US" altLang="ko-KR" b="1" dirty="0">
                <a:solidFill>
                  <a:schemeClr val="bg2">
                    <a:lumMod val="90000"/>
                  </a:schemeClr>
                </a:solidFill>
                <a:latin typeface="Arial" panose="020B0604020202020204" pitchFamily="34" charset="0"/>
                <a:cs typeface="Arial" panose="020B0604020202020204" pitchFamily="34" charset="0"/>
              </a:rPr>
              <a:t>Ⅳ. Results</a:t>
            </a:r>
          </a:p>
          <a:p>
            <a:r>
              <a:rPr lang="en-US" altLang="ko-KR" dirty="0">
                <a:solidFill>
                  <a:schemeClr val="bg2">
                    <a:lumMod val="90000"/>
                  </a:schemeClr>
                </a:solidFill>
                <a:latin typeface="Arial" panose="020B0604020202020204" pitchFamily="34" charset="0"/>
                <a:cs typeface="Arial" panose="020B0604020202020204" pitchFamily="34" charset="0"/>
              </a:rPr>
              <a:t>	- </a:t>
            </a:r>
            <a:r>
              <a:rPr lang="en-US" altLang="ja-JP" dirty="0">
                <a:solidFill>
                  <a:schemeClr val="bg2">
                    <a:lumMod val="90000"/>
                  </a:schemeClr>
                </a:solidFill>
                <a:latin typeface="Arial" panose="020B0604020202020204" pitchFamily="34" charset="0"/>
                <a:cs typeface="Arial" panose="020B0604020202020204" pitchFamily="34" charset="0"/>
              </a:rPr>
              <a:t>Rotation Effects of Neutron Stars</a:t>
            </a:r>
            <a:endParaRPr lang="en-US" altLang="ko-KR" sz="1400" dirty="0">
              <a:solidFill>
                <a:schemeClr val="bg2">
                  <a:lumMod val="90000"/>
                </a:schemeClr>
              </a:solidFill>
              <a:latin typeface="Arial" panose="020B0604020202020204" pitchFamily="34" charset="0"/>
              <a:cs typeface="Arial" panose="020B0604020202020204" pitchFamily="34" charset="0"/>
            </a:endParaRPr>
          </a:p>
          <a:p>
            <a:r>
              <a:rPr lang="en-US" altLang="ko-KR" b="1" dirty="0">
                <a:solidFill>
                  <a:schemeClr val="bg2">
                    <a:lumMod val="90000"/>
                  </a:schemeClr>
                </a:solidFill>
                <a:latin typeface="Arial" panose="020B0604020202020204" pitchFamily="34" charset="0"/>
                <a:cs typeface="Arial" panose="020B0604020202020204" pitchFamily="34" charset="0"/>
              </a:rPr>
              <a:t>	</a:t>
            </a:r>
            <a:r>
              <a:rPr lang="en-US" altLang="ko-KR" dirty="0">
                <a:solidFill>
                  <a:schemeClr val="bg2">
                    <a:lumMod val="90000"/>
                  </a:schemeClr>
                </a:solidFill>
                <a:latin typeface="Arial" panose="020B0604020202020204" pitchFamily="34" charset="0"/>
                <a:cs typeface="Arial" panose="020B0604020202020204" pitchFamily="34" charset="0"/>
              </a:rPr>
              <a:t>- Astronomical Constraints</a:t>
            </a:r>
            <a:endParaRPr lang="en-US" altLang="ja-JP" dirty="0">
              <a:solidFill>
                <a:schemeClr val="bg2">
                  <a:lumMod val="90000"/>
                </a:schemeClr>
              </a:solidFill>
              <a:latin typeface="Arial" panose="020B0604020202020204" pitchFamily="34" charset="0"/>
              <a:cs typeface="Arial" panose="020B0604020202020204" pitchFamily="34" charset="0"/>
            </a:endParaRPr>
          </a:p>
          <a:p>
            <a:endParaRPr lang="en-US" altLang="ko-KR" b="1" dirty="0">
              <a:solidFill>
                <a:schemeClr val="bg2">
                  <a:lumMod val="90000"/>
                </a:schemeClr>
              </a:solidFill>
              <a:latin typeface="Arial" panose="020B0604020202020204" pitchFamily="34" charset="0"/>
              <a:cs typeface="Arial" panose="020B0604020202020204" pitchFamily="34" charset="0"/>
            </a:endParaRPr>
          </a:p>
          <a:p>
            <a:r>
              <a:rPr lang="en-US" altLang="ko-KR" b="1" dirty="0">
                <a:solidFill>
                  <a:schemeClr val="bg2">
                    <a:lumMod val="90000"/>
                  </a:schemeClr>
                </a:solidFill>
                <a:latin typeface="Arial" panose="020B0604020202020204" pitchFamily="34" charset="0"/>
                <a:cs typeface="Arial" panose="020B0604020202020204" pitchFamily="34" charset="0"/>
              </a:rPr>
              <a:t>Ⅴ. Summary</a:t>
            </a:r>
          </a:p>
        </p:txBody>
      </p:sp>
    </p:spTree>
    <p:extLst>
      <p:ext uri="{BB962C8B-B14F-4D97-AF65-F5344CB8AC3E}">
        <p14:creationId xmlns:p14="http://schemas.microsoft.com/office/powerpoint/2010/main" val="2990276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63A5B5-9BD1-727D-4F37-5179A41A16BE}"/>
            </a:ext>
          </a:extLst>
        </p:cNvPr>
        <p:cNvGrpSpPr/>
        <p:nvPr/>
      </p:nvGrpSpPr>
      <p:grpSpPr>
        <a:xfrm>
          <a:off x="0" y="0"/>
          <a:ext cx="0" cy="0"/>
          <a:chOff x="0" y="0"/>
          <a:chExt cx="0" cy="0"/>
        </a:xfrm>
      </p:grpSpPr>
      <p:sp>
        <p:nvSpPr>
          <p:cNvPr id="4" name="직사각형 3">
            <a:extLst>
              <a:ext uri="{FF2B5EF4-FFF2-40B4-BE49-F238E27FC236}">
                <a16:creationId xmlns:a16="http://schemas.microsoft.com/office/drawing/2014/main" id="{AF00AB14-97AE-DDBA-20DC-66B1785D06DA}"/>
              </a:ext>
            </a:extLst>
          </p:cNvPr>
          <p:cNvSpPr/>
          <p:nvPr/>
        </p:nvSpPr>
        <p:spPr>
          <a:xfrm>
            <a:off x="392" y="-4713"/>
            <a:ext cx="9144000" cy="631596"/>
          </a:xfrm>
          <a:prstGeom prst="rect">
            <a:avLst/>
          </a:prstGeom>
          <a:solidFill>
            <a:srgbClr val="1D3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1" name="직선 연결선 40">
            <a:extLst>
              <a:ext uri="{FF2B5EF4-FFF2-40B4-BE49-F238E27FC236}">
                <a16:creationId xmlns:a16="http://schemas.microsoft.com/office/drawing/2014/main" id="{F9922D18-0594-3500-B78F-352B09B2F039}"/>
              </a:ext>
            </a:extLst>
          </p:cNvPr>
          <p:cNvCxnSpPr>
            <a:cxnSpLocks/>
          </p:cNvCxnSpPr>
          <p:nvPr/>
        </p:nvCxnSpPr>
        <p:spPr>
          <a:xfrm>
            <a:off x="716437" y="6631560"/>
            <a:ext cx="8147098" cy="1"/>
          </a:xfrm>
          <a:prstGeom prst="line">
            <a:avLst/>
          </a:prstGeom>
          <a:ln w="57150">
            <a:solidFill>
              <a:srgbClr val="1A2F78"/>
            </a:solidFill>
          </a:ln>
        </p:spPr>
        <p:style>
          <a:lnRef idx="1">
            <a:schemeClr val="accent1"/>
          </a:lnRef>
          <a:fillRef idx="0">
            <a:schemeClr val="accent1"/>
          </a:fillRef>
          <a:effectRef idx="0">
            <a:schemeClr val="accent1"/>
          </a:effectRef>
          <a:fontRef idx="minor">
            <a:schemeClr val="tx1"/>
          </a:fontRef>
        </p:style>
      </p:cxnSp>
      <p:sp>
        <p:nvSpPr>
          <p:cNvPr id="43" name="직사각형 42">
            <a:extLst>
              <a:ext uri="{FF2B5EF4-FFF2-40B4-BE49-F238E27FC236}">
                <a16:creationId xmlns:a16="http://schemas.microsoft.com/office/drawing/2014/main" id="{5A1E6423-E890-DB3F-5579-3FDA4F12640A}"/>
              </a:ext>
            </a:extLst>
          </p:cNvPr>
          <p:cNvSpPr/>
          <p:nvPr/>
        </p:nvSpPr>
        <p:spPr>
          <a:xfrm flipV="1">
            <a:off x="641023" y="6689155"/>
            <a:ext cx="8380428" cy="74578"/>
          </a:xfrm>
          <a:prstGeom prst="rect">
            <a:avLst/>
          </a:prstGeom>
          <a:solidFill>
            <a:srgbClr val="809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8096C2"/>
              </a:solidFill>
            </a:endParaRPr>
          </a:p>
        </p:txBody>
      </p:sp>
      <p:sp>
        <p:nvSpPr>
          <p:cNvPr id="2" name="TextBox 1">
            <a:extLst>
              <a:ext uri="{FF2B5EF4-FFF2-40B4-BE49-F238E27FC236}">
                <a16:creationId xmlns:a16="http://schemas.microsoft.com/office/drawing/2014/main" id="{A336E86F-313B-DA0B-F352-C6B833ADBF84}"/>
              </a:ext>
            </a:extLst>
          </p:cNvPr>
          <p:cNvSpPr txBox="1"/>
          <p:nvPr/>
        </p:nvSpPr>
        <p:spPr>
          <a:xfrm>
            <a:off x="8789033" y="6336269"/>
            <a:ext cx="556123" cy="307777"/>
          </a:xfrm>
          <a:prstGeom prst="rect">
            <a:avLst/>
          </a:prstGeom>
          <a:noFill/>
        </p:spPr>
        <p:txBody>
          <a:bodyPr wrap="square" rtlCol="0">
            <a:spAutoFit/>
          </a:bodyPr>
          <a:lstStyle/>
          <a:p>
            <a:r>
              <a:rPr lang="en-US" altLang="ko-KR" sz="1400" b="1" dirty="0">
                <a:solidFill>
                  <a:srgbClr val="1A2F78"/>
                </a:solidFill>
                <a:latin typeface="Arial" panose="020B0604020202020204" pitchFamily="34" charset="0"/>
                <a:cs typeface="Arial" panose="020B0604020202020204" pitchFamily="34" charset="0"/>
              </a:rPr>
              <a:t>8</a:t>
            </a:r>
            <a:endParaRPr lang="ko-KR" altLang="en-US" sz="1400" b="1" dirty="0">
              <a:solidFill>
                <a:srgbClr val="1A2F78"/>
              </a:solidFill>
              <a:latin typeface="Arial" panose="020B0604020202020204" pitchFamily="34" charset="0"/>
              <a:cs typeface="Arial" panose="020B0604020202020204" pitchFamily="34" charset="0"/>
            </a:endParaRPr>
          </a:p>
        </p:txBody>
      </p:sp>
      <p:pic>
        <p:nvPicPr>
          <p:cNvPr id="1026" name="Picture 2" descr="Institute of Science Tokyo (Science Tokyo) | LinkedIn">
            <a:extLst>
              <a:ext uri="{FF2B5EF4-FFF2-40B4-BE49-F238E27FC236}">
                <a16:creationId xmlns:a16="http://schemas.microsoft.com/office/drawing/2014/main" id="{D14B0CA0-CF5D-058C-50D3-32EAC898F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 y="6212095"/>
            <a:ext cx="556124" cy="556124"/>
          </a:xfrm>
          <a:prstGeom prst="rect">
            <a:avLst/>
          </a:prstGeom>
          <a:noFill/>
          <a:extLst>
            <a:ext uri="{909E8E84-426E-40DD-AFC4-6F175D3DCCD1}">
              <a14:hiddenFill xmlns:a14="http://schemas.microsoft.com/office/drawing/2010/main">
                <a:solidFill>
                  <a:srgbClr val="FFFFFF"/>
                </a:solidFill>
              </a14:hiddenFill>
            </a:ext>
          </a:extLst>
        </p:spPr>
      </p:pic>
      <p:grpSp>
        <p:nvGrpSpPr>
          <p:cNvPr id="1146" name="그룹 1145">
            <a:extLst>
              <a:ext uri="{FF2B5EF4-FFF2-40B4-BE49-F238E27FC236}">
                <a16:creationId xmlns:a16="http://schemas.microsoft.com/office/drawing/2014/main" id="{68920212-D21E-1DB3-D64A-5EBE75A3BF58}"/>
              </a:ext>
            </a:extLst>
          </p:cNvPr>
          <p:cNvGrpSpPr/>
          <p:nvPr/>
        </p:nvGrpSpPr>
        <p:grpSpPr>
          <a:xfrm>
            <a:off x="5431447" y="15911"/>
            <a:ext cx="3353641" cy="599042"/>
            <a:chOff x="5431447" y="1203816"/>
            <a:chExt cx="3353641" cy="599042"/>
          </a:xfrm>
        </p:grpSpPr>
        <p:grpSp>
          <p:nvGrpSpPr>
            <p:cNvPr id="1125" name="그룹 1124">
              <a:extLst>
                <a:ext uri="{FF2B5EF4-FFF2-40B4-BE49-F238E27FC236}">
                  <a16:creationId xmlns:a16="http://schemas.microsoft.com/office/drawing/2014/main" id="{5056E50B-91BF-5D70-A12E-A8D69735DD79}"/>
                </a:ext>
              </a:extLst>
            </p:cNvPr>
            <p:cNvGrpSpPr/>
            <p:nvPr/>
          </p:nvGrpSpPr>
          <p:grpSpPr>
            <a:xfrm>
              <a:off x="5431447" y="1380398"/>
              <a:ext cx="406105" cy="422460"/>
              <a:chOff x="5431447" y="1380398"/>
              <a:chExt cx="406105" cy="422460"/>
            </a:xfrm>
          </p:grpSpPr>
          <p:sp>
            <p:nvSpPr>
              <p:cNvPr id="158" name="타원 157">
                <a:extLst>
                  <a:ext uri="{FF2B5EF4-FFF2-40B4-BE49-F238E27FC236}">
                    <a16:creationId xmlns:a16="http://schemas.microsoft.com/office/drawing/2014/main" id="{0265DA46-4367-098C-922A-34A5AC4C880C}"/>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9" name="타원 158">
                <a:extLst>
                  <a:ext uri="{FF2B5EF4-FFF2-40B4-BE49-F238E27FC236}">
                    <a16:creationId xmlns:a16="http://schemas.microsoft.com/office/drawing/2014/main" id="{6796D4AD-91AE-9098-95A9-ACCE5B9FEA48}"/>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타원 159">
                <a:extLst>
                  <a:ext uri="{FF2B5EF4-FFF2-40B4-BE49-F238E27FC236}">
                    <a16:creationId xmlns:a16="http://schemas.microsoft.com/office/drawing/2014/main" id="{3EF08FC1-893C-A1CB-BA0E-C31FF02C952B}"/>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타원 160">
                <a:extLst>
                  <a:ext uri="{FF2B5EF4-FFF2-40B4-BE49-F238E27FC236}">
                    <a16:creationId xmlns:a16="http://schemas.microsoft.com/office/drawing/2014/main" id="{76AA041B-DA92-787B-87DA-4CF229B34A3B}"/>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2" name="타원 161">
                <a:extLst>
                  <a:ext uri="{FF2B5EF4-FFF2-40B4-BE49-F238E27FC236}">
                    <a16:creationId xmlns:a16="http://schemas.microsoft.com/office/drawing/2014/main" id="{22F0B3C9-16D6-850D-C0EB-F925D33E60AC}"/>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타원 162">
                <a:extLst>
                  <a:ext uri="{FF2B5EF4-FFF2-40B4-BE49-F238E27FC236}">
                    <a16:creationId xmlns:a16="http://schemas.microsoft.com/office/drawing/2014/main" id="{1F41B1B4-B050-71D8-5608-0E05E2DCCCBA}"/>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타원 163">
                <a:extLst>
                  <a:ext uri="{FF2B5EF4-FFF2-40B4-BE49-F238E27FC236}">
                    <a16:creationId xmlns:a16="http://schemas.microsoft.com/office/drawing/2014/main" id="{2F8DD8D9-ECB7-169B-6053-47EEBFCB0EA5}"/>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타원 164">
                <a:extLst>
                  <a:ext uri="{FF2B5EF4-FFF2-40B4-BE49-F238E27FC236}">
                    <a16:creationId xmlns:a16="http://schemas.microsoft.com/office/drawing/2014/main" id="{70A31CE5-4442-9B9C-41E7-37F6A01FE461}"/>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타원 165">
                <a:extLst>
                  <a:ext uri="{FF2B5EF4-FFF2-40B4-BE49-F238E27FC236}">
                    <a16:creationId xmlns:a16="http://schemas.microsoft.com/office/drawing/2014/main" id="{61C292B8-273B-8FB4-48CA-F45ABB82FD3E}"/>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타원 166">
                <a:extLst>
                  <a:ext uri="{FF2B5EF4-FFF2-40B4-BE49-F238E27FC236}">
                    <a16:creationId xmlns:a16="http://schemas.microsoft.com/office/drawing/2014/main" id="{9F483092-1660-B546-4D84-A613A1EB13FF}"/>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타원 167">
                <a:extLst>
                  <a:ext uri="{FF2B5EF4-FFF2-40B4-BE49-F238E27FC236}">
                    <a16:creationId xmlns:a16="http://schemas.microsoft.com/office/drawing/2014/main" id="{BB615243-EBBA-D037-C3F3-35F3E49EEBD5}"/>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9" name="타원 168">
                <a:extLst>
                  <a:ext uri="{FF2B5EF4-FFF2-40B4-BE49-F238E27FC236}">
                    <a16:creationId xmlns:a16="http://schemas.microsoft.com/office/drawing/2014/main" id="{94B2EF62-0115-304A-8CBD-AEED67FCC2C1}"/>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타원 169">
                <a:extLst>
                  <a:ext uri="{FF2B5EF4-FFF2-40B4-BE49-F238E27FC236}">
                    <a16:creationId xmlns:a16="http://schemas.microsoft.com/office/drawing/2014/main" id="{08C0FED2-EF76-2115-70F3-956806BF1F1C}"/>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타원 170">
                <a:extLst>
                  <a:ext uri="{FF2B5EF4-FFF2-40B4-BE49-F238E27FC236}">
                    <a16:creationId xmlns:a16="http://schemas.microsoft.com/office/drawing/2014/main" id="{3C8E501D-E66B-3B35-40E3-A41C967C034B}"/>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2" name="타원 171">
                <a:extLst>
                  <a:ext uri="{FF2B5EF4-FFF2-40B4-BE49-F238E27FC236}">
                    <a16:creationId xmlns:a16="http://schemas.microsoft.com/office/drawing/2014/main" id="{314FB8B9-9F77-47FE-F9B6-DB0A91DA7F12}"/>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타원 172">
                <a:extLst>
                  <a:ext uri="{FF2B5EF4-FFF2-40B4-BE49-F238E27FC236}">
                    <a16:creationId xmlns:a16="http://schemas.microsoft.com/office/drawing/2014/main" id="{6635CC24-96C0-503B-9B40-748F56C65ED1}"/>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4" name="타원 173">
                <a:extLst>
                  <a:ext uri="{FF2B5EF4-FFF2-40B4-BE49-F238E27FC236}">
                    <a16:creationId xmlns:a16="http://schemas.microsoft.com/office/drawing/2014/main" id="{BC3BE992-99D4-C690-F3B6-F106CA62E4EF}"/>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CBA3900D-4B60-F2E3-EEBF-F7BA34FA4E18}"/>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타원 175">
                <a:extLst>
                  <a:ext uri="{FF2B5EF4-FFF2-40B4-BE49-F238E27FC236}">
                    <a16:creationId xmlns:a16="http://schemas.microsoft.com/office/drawing/2014/main" id="{DF9998B4-1CD8-9E75-ADC5-D778D104B615}"/>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6" name="그룹 115">
              <a:extLst>
                <a:ext uri="{FF2B5EF4-FFF2-40B4-BE49-F238E27FC236}">
                  <a16:creationId xmlns:a16="http://schemas.microsoft.com/office/drawing/2014/main" id="{96BAF938-36F2-B9D0-7031-0B0F2542B5D4}"/>
                </a:ext>
              </a:extLst>
            </p:cNvPr>
            <p:cNvGrpSpPr/>
            <p:nvPr/>
          </p:nvGrpSpPr>
          <p:grpSpPr>
            <a:xfrm>
              <a:off x="8606275" y="1560582"/>
              <a:ext cx="178813" cy="178813"/>
              <a:chOff x="7561867" y="783017"/>
              <a:chExt cx="625786" cy="625786"/>
            </a:xfrm>
          </p:grpSpPr>
          <p:sp>
            <p:nvSpPr>
              <p:cNvPr id="119" name="타원 118">
                <a:extLst>
                  <a:ext uri="{FF2B5EF4-FFF2-40B4-BE49-F238E27FC236}">
                    <a16:creationId xmlns:a16="http://schemas.microsoft.com/office/drawing/2014/main" id="{C31D6D6E-2712-E511-E9F3-D289D3BEED30}"/>
                  </a:ext>
                </a:extLst>
              </p:cNvPr>
              <p:cNvSpPr/>
              <p:nvPr/>
            </p:nvSpPr>
            <p:spPr>
              <a:xfrm>
                <a:off x="7598003" y="954728"/>
                <a:ext cx="226244" cy="226244"/>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CC011310-F8EB-DFE6-209B-B2EEF9A73FDB}"/>
                  </a:ext>
                </a:extLst>
              </p:cNvPr>
              <p:cNvSpPr/>
              <p:nvPr/>
            </p:nvSpPr>
            <p:spPr>
              <a:xfrm>
                <a:off x="7811677" y="1134871"/>
                <a:ext cx="226244" cy="226244"/>
              </a:xfrm>
              <a:prstGeom prst="ellipse">
                <a:avLst/>
              </a:prstGeom>
              <a:solidFill>
                <a:srgbClr val="0000F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타원 121">
                <a:extLst>
                  <a:ext uri="{FF2B5EF4-FFF2-40B4-BE49-F238E27FC236}">
                    <a16:creationId xmlns:a16="http://schemas.microsoft.com/office/drawing/2014/main" id="{CC1A625D-DDAF-3EFE-8F17-2B11163A1C2E}"/>
                  </a:ext>
                </a:extLst>
              </p:cNvPr>
              <p:cNvSpPr/>
              <p:nvPr/>
            </p:nvSpPr>
            <p:spPr>
              <a:xfrm>
                <a:off x="7874523" y="861061"/>
                <a:ext cx="226244" cy="226244"/>
              </a:xfrm>
              <a:prstGeom prst="ellipse">
                <a:avLst/>
              </a:prstGeom>
              <a:solidFill>
                <a:srgbClr val="00CC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122">
                <a:extLst>
                  <a:ext uri="{FF2B5EF4-FFF2-40B4-BE49-F238E27FC236}">
                    <a16:creationId xmlns:a16="http://schemas.microsoft.com/office/drawing/2014/main" id="{0FF59AC2-4358-6FCB-149E-CF4F0C4CE986}"/>
                  </a:ext>
                </a:extLst>
              </p:cNvPr>
              <p:cNvSpPr/>
              <p:nvPr/>
            </p:nvSpPr>
            <p:spPr>
              <a:xfrm>
                <a:off x="7561867" y="783017"/>
                <a:ext cx="625786" cy="625786"/>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55" name="직선 연결선 154">
              <a:extLst>
                <a:ext uri="{FF2B5EF4-FFF2-40B4-BE49-F238E27FC236}">
                  <a16:creationId xmlns:a16="http://schemas.microsoft.com/office/drawing/2014/main" id="{C7052018-D874-19E8-9951-3442488B6E87}"/>
                </a:ext>
              </a:extLst>
            </p:cNvPr>
            <p:cNvCxnSpPr>
              <a:cxnSpLocks/>
              <a:endCxn id="123" idx="0"/>
            </p:cNvCxnSpPr>
            <p:nvPr/>
          </p:nvCxnSpPr>
          <p:spPr>
            <a:xfrm>
              <a:off x="8074338" y="1454283"/>
              <a:ext cx="621344" cy="10629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직선 연결선 155">
              <a:extLst>
                <a:ext uri="{FF2B5EF4-FFF2-40B4-BE49-F238E27FC236}">
                  <a16:creationId xmlns:a16="http://schemas.microsoft.com/office/drawing/2014/main" id="{5561A728-25D1-E09A-B125-1F7FFD0A9D66}"/>
                </a:ext>
              </a:extLst>
            </p:cNvPr>
            <p:cNvCxnSpPr>
              <a:cxnSpLocks/>
              <a:endCxn id="123" idx="3"/>
            </p:cNvCxnSpPr>
            <p:nvPr/>
          </p:nvCxnSpPr>
          <p:spPr>
            <a:xfrm>
              <a:off x="8095913" y="1568749"/>
              <a:ext cx="536549" cy="144459"/>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a16="http://schemas.microsoft.com/office/drawing/2014/main" id="{20DF1972-C295-CDCA-D2B5-D5EA43FDD338}"/>
                </a:ext>
              </a:extLst>
            </p:cNvPr>
            <p:cNvCxnSpPr>
              <a:cxnSpLocks/>
            </p:cNvCxnSpPr>
            <p:nvPr/>
          </p:nvCxnSpPr>
          <p:spPr>
            <a:xfrm flipV="1">
              <a:off x="5931631" y="1627732"/>
              <a:ext cx="486301" cy="97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직선 화살표 연결선 177">
              <a:extLst>
                <a:ext uri="{FF2B5EF4-FFF2-40B4-BE49-F238E27FC236}">
                  <a16:creationId xmlns:a16="http://schemas.microsoft.com/office/drawing/2014/main" id="{AC612D57-BB3F-C27F-651F-29ABBE884E48}"/>
                </a:ext>
              </a:extLst>
            </p:cNvPr>
            <p:cNvCxnSpPr>
              <a:cxnSpLocks/>
            </p:cNvCxnSpPr>
            <p:nvPr/>
          </p:nvCxnSpPr>
          <p:spPr>
            <a:xfrm flipV="1">
              <a:off x="6983875" y="1630525"/>
              <a:ext cx="460415" cy="129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폭발: 8pt 178">
              <a:extLst>
                <a:ext uri="{FF2B5EF4-FFF2-40B4-BE49-F238E27FC236}">
                  <a16:creationId xmlns:a16="http://schemas.microsoft.com/office/drawing/2014/main" id="{EDB9D3B4-2B06-80D7-31D2-CDC9646887B4}"/>
                </a:ext>
              </a:extLst>
            </p:cNvPr>
            <p:cNvSpPr/>
            <p:nvPr/>
          </p:nvSpPr>
          <p:spPr>
            <a:xfrm>
              <a:off x="6548625" y="1509117"/>
              <a:ext cx="235871" cy="235871"/>
            </a:xfrm>
            <a:prstGeom prst="irregularSeal1">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타원 179">
              <a:extLst>
                <a:ext uri="{FF2B5EF4-FFF2-40B4-BE49-F238E27FC236}">
                  <a16:creationId xmlns:a16="http://schemas.microsoft.com/office/drawing/2014/main" id="{00160CB6-12EF-19F2-9F01-FA7AC9F9A5AD}"/>
                </a:ext>
              </a:extLst>
            </p:cNvPr>
            <p:cNvSpPr/>
            <p:nvPr/>
          </p:nvSpPr>
          <p:spPr>
            <a:xfrm rot="3060493">
              <a:off x="5939048" y="12734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81" name="직선 화살표 연결선 180">
              <a:extLst>
                <a:ext uri="{FF2B5EF4-FFF2-40B4-BE49-F238E27FC236}">
                  <a16:creationId xmlns:a16="http://schemas.microsoft.com/office/drawing/2014/main" id="{D44DF1FA-9F4B-178D-7732-0051D833DA92}"/>
                </a:ext>
              </a:extLst>
            </p:cNvPr>
            <p:cNvCxnSpPr>
              <a:cxnSpLocks/>
            </p:cNvCxnSpPr>
            <p:nvPr/>
          </p:nvCxnSpPr>
          <p:spPr>
            <a:xfrm>
              <a:off x="6157810" y="1380831"/>
              <a:ext cx="222595" cy="10458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타원 182">
              <a:extLst>
                <a:ext uri="{FF2B5EF4-FFF2-40B4-BE49-F238E27FC236}">
                  <a16:creationId xmlns:a16="http://schemas.microsoft.com/office/drawing/2014/main" id="{61154C79-AFCB-0E19-46F8-C2060C1EB359}"/>
                </a:ext>
              </a:extLst>
            </p:cNvPr>
            <p:cNvSpPr/>
            <p:nvPr/>
          </p:nvSpPr>
          <p:spPr>
            <a:xfrm rot="20966254">
              <a:off x="7385317" y="122911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4" name="타원 183">
              <a:extLst>
                <a:ext uri="{FF2B5EF4-FFF2-40B4-BE49-F238E27FC236}">
                  <a16:creationId xmlns:a16="http://schemas.microsoft.com/office/drawing/2014/main" id="{FC84FED7-92BA-73D2-56CA-DB052682E6AF}"/>
                </a:ext>
              </a:extLst>
            </p:cNvPr>
            <p:cNvSpPr/>
            <p:nvPr/>
          </p:nvSpPr>
          <p:spPr>
            <a:xfrm rot="20966254">
              <a:off x="7358376" y="13152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5" name="타원 184">
              <a:extLst>
                <a:ext uri="{FF2B5EF4-FFF2-40B4-BE49-F238E27FC236}">
                  <a16:creationId xmlns:a16="http://schemas.microsoft.com/office/drawing/2014/main" id="{A4170EF6-8FA2-A12F-3F2C-3B6D72DD6690}"/>
                </a:ext>
              </a:extLst>
            </p:cNvPr>
            <p:cNvSpPr/>
            <p:nvPr/>
          </p:nvSpPr>
          <p:spPr>
            <a:xfrm rot="20966254">
              <a:off x="7288273" y="1203816"/>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sp>
          <p:nvSpPr>
            <p:cNvPr id="186" name="타원 185">
              <a:extLst>
                <a:ext uri="{FF2B5EF4-FFF2-40B4-BE49-F238E27FC236}">
                  <a16:creationId xmlns:a16="http://schemas.microsoft.com/office/drawing/2014/main" id="{6E606BE7-C0B3-6F71-D1EF-FEEA9D4D1B64}"/>
                </a:ext>
              </a:extLst>
            </p:cNvPr>
            <p:cNvSpPr/>
            <p:nvPr/>
          </p:nvSpPr>
          <p:spPr>
            <a:xfrm rot="20966254">
              <a:off x="7261331" y="1299793"/>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1A2F78"/>
                </a:solidFill>
              </a:endParaRPr>
            </a:p>
          </p:txBody>
        </p:sp>
        <p:cxnSp>
          <p:nvCxnSpPr>
            <p:cNvPr id="187" name="직선 화살표 연결선 186">
              <a:extLst>
                <a:ext uri="{FF2B5EF4-FFF2-40B4-BE49-F238E27FC236}">
                  <a16:creationId xmlns:a16="http://schemas.microsoft.com/office/drawing/2014/main" id="{6615172C-84DF-5918-7A8E-52287CC57877}"/>
                </a:ext>
              </a:extLst>
            </p:cNvPr>
            <p:cNvCxnSpPr>
              <a:cxnSpLocks/>
            </p:cNvCxnSpPr>
            <p:nvPr/>
          </p:nvCxnSpPr>
          <p:spPr>
            <a:xfrm flipV="1">
              <a:off x="6913388" y="1364098"/>
              <a:ext cx="213472" cy="784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6" name="그룹 1125">
              <a:extLst>
                <a:ext uri="{FF2B5EF4-FFF2-40B4-BE49-F238E27FC236}">
                  <a16:creationId xmlns:a16="http://schemas.microsoft.com/office/drawing/2014/main" id="{0C9894C6-CC5E-1353-9202-5EBE6E218795}"/>
                </a:ext>
              </a:extLst>
            </p:cNvPr>
            <p:cNvGrpSpPr/>
            <p:nvPr/>
          </p:nvGrpSpPr>
          <p:grpSpPr>
            <a:xfrm rot="13867948">
              <a:off x="7716612" y="1343754"/>
              <a:ext cx="406105" cy="422460"/>
              <a:chOff x="5431447" y="1380398"/>
              <a:chExt cx="406105" cy="422460"/>
            </a:xfrm>
          </p:grpSpPr>
          <p:sp>
            <p:nvSpPr>
              <p:cNvPr id="1127" name="타원 1126">
                <a:extLst>
                  <a:ext uri="{FF2B5EF4-FFF2-40B4-BE49-F238E27FC236}">
                    <a16:creationId xmlns:a16="http://schemas.microsoft.com/office/drawing/2014/main" id="{2144C6DA-C1C9-FAF3-FAE8-50645DE24565}"/>
                  </a:ext>
                </a:extLst>
              </p:cNvPr>
              <p:cNvSpPr/>
              <p:nvPr/>
            </p:nvSpPr>
            <p:spPr>
              <a:xfrm rot="7575971">
                <a:off x="5541849" y="1380398"/>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8" name="타원 1127">
                <a:extLst>
                  <a:ext uri="{FF2B5EF4-FFF2-40B4-BE49-F238E27FC236}">
                    <a16:creationId xmlns:a16="http://schemas.microsoft.com/office/drawing/2014/main" id="{D773CF22-2920-1994-55EF-8394C9B6303F}"/>
                  </a:ext>
                </a:extLst>
              </p:cNvPr>
              <p:cNvSpPr/>
              <p:nvPr/>
            </p:nvSpPr>
            <p:spPr>
              <a:xfrm rot="7575971">
                <a:off x="5626773" y="1473712"/>
                <a:ext cx="127314" cy="127314"/>
              </a:xfrm>
              <a:prstGeom prst="ellipse">
                <a:avLst/>
              </a:prstGeom>
              <a:solidFill>
                <a:schemeClr val="accent3">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9" name="타원 1128">
                <a:extLst>
                  <a:ext uri="{FF2B5EF4-FFF2-40B4-BE49-F238E27FC236}">
                    <a16:creationId xmlns:a16="http://schemas.microsoft.com/office/drawing/2014/main" id="{EE74BE81-5966-3255-17BE-8AB9062D779B}"/>
                  </a:ext>
                </a:extLst>
              </p:cNvPr>
              <p:cNvSpPr/>
              <p:nvPr/>
            </p:nvSpPr>
            <p:spPr>
              <a:xfrm rot="7575971">
                <a:off x="5689947" y="1429999"/>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0" name="타원 1129">
                <a:extLst>
                  <a:ext uri="{FF2B5EF4-FFF2-40B4-BE49-F238E27FC236}">
                    <a16:creationId xmlns:a16="http://schemas.microsoft.com/office/drawing/2014/main" id="{D09EDDC0-9695-BD7A-01C2-8E0A0EC59D8D}"/>
                  </a:ext>
                </a:extLst>
              </p:cNvPr>
              <p:cNvSpPr/>
              <p:nvPr/>
            </p:nvSpPr>
            <p:spPr>
              <a:xfrm rot="7575971">
                <a:off x="5615171" y="1675544"/>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1" name="타원 1130">
                <a:extLst>
                  <a:ext uri="{FF2B5EF4-FFF2-40B4-BE49-F238E27FC236}">
                    <a16:creationId xmlns:a16="http://schemas.microsoft.com/office/drawing/2014/main" id="{D03045DE-1D2A-2C77-6FC1-D8E9422786CA}"/>
                  </a:ext>
                </a:extLst>
              </p:cNvPr>
              <p:cNvSpPr/>
              <p:nvPr/>
            </p:nvSpPr>
            <p:spPr>
              <a:xfrm rot="7575971">
                <a:off x="5437529" y="1622471"/>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2" name="타원 1131">
                <a:extLst>
                  <a:ext uri="{FF2B5EF4-FFF2-40B4-BE49-F238E27FC236}">
                    <a16:creationId xmlns:a16="http://schemas.microsoft.com/office/drawing/2014/main" id="{1656B5F3-AC98-1445-D16A-1E5BDE223ED1}"/>
                  </a:ext>
                </a:extLst>
              </p:cNvPr>
              <p:cNvSpPr/>
              <p:nvPr/>
            </p:nvSpPr>
            <p:spPr>
              <a:xfrm rot="7575971">
                <a:off x="5453117" y="1444996"/>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3" name="타원 1132">
                <a:extLst>
                  <a:ext uri="{FF2B5EF4-FFF2-40B4-BE49-F238E27FC236}">
                    <a16:creationId xmlns:a16="http://schemas.microsoft.com/office/drawing/2014/main" id="{26FFBE0F-E4EC-228A-2541-DC3F6F4C573B}"/>
                  </a:ext>
                </a:extLst>
              </p:cNvPr>
              <p:cNvSpPr/>
              <p:nvPr/>
            </p:nvSpPr>
            <p:spPr>
              <a:xfrm rot="7575971">
                <a:off x="5582864" y="1421760"/>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4" name="타원 1133">
                <a:extLst>
                  <a:ext uri="{FF2B5EF4-FFF2-40B4-BE49-F238E27FC236}">
                    <a16:creationId xmlns:a16="http://schemas.microsoft.com/office/drawing/2014/main" id="{90C077E8-48D6-AC99-8833-5A32AA454F11}"/>
                  </a:ext>
                </a:extLst>
              </p:cNvPr>
              <p:cNvSpPr/>
              <p:nvPr/>
            </p:nvSpPr>
            <p:spPr>
              <a:xfrm rot="7575971">
                <a:off x="5511260" y="142563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5" name="타원 1134">
                <a:extLst>
                  <a:ext uri="{FF2B5EF4-FFF2-40B4-BE49-F238E27FC236}">
                    <a16:creationId xmlns:a16="http://schemas.microsoft.com/office/drawing/2014/main" id="{D7730BB9-748E-9108-0010-CEBC55E0B22D}"/>
                  </a:ext>
                </a:extLst>
              </p:cNvPr>
              <p:cNvSpPr/>
              <p:nvPr/>
            </p:nvSpPr>
            <p:spPr>
              <a:xfrm rot="7575971">
                <a:off x="5562492" y="148576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6" name="타원 1135">
                <a:extLst>
                  <a:ext uri="{FF2B5EF4-FFF2-40B4-BE49-F238E27FC236}">
                    <a16:creationId xmlns:a16="http://schemas.microsoft.com/office/drawing/2014/main" id="{78024CA8-D188-2F1A-25B0-AC7057264CD2}"/>
                  </a:ext>
                </a:extLst>
              </p:cNvPr>
              <p:cNvSpPr/>
              <p:nvPr/>
            </p:nvSpPr>
            <p:spPr>
              <a:xfrm rot="7575971">
                <a:off x="5485244" y="149228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7" name="타원 1136">
                <a:extLst>
                  <a:ext uri="{FF2B5EF4-FFF2-40B4-BE49-F238E27FC236}">
                    <a16:creationId xmlns:a16="http://schemas.microsoft.com/office/drawing/2014/main" id="{D6004B9F-2A95-8A46-8CD6-F96A71690EA7}"/>
                  </a:ext>
                </a:extLst>
              </p:cNvPr>
              <p:cNvSpPr/>
              <p:nvPr/>
            </p:nvSpPr>
            <p:spPr>
              <a:xfrm rot="7575971">
                <a:off x="5548937" y="1609498"/>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8" name="타원 1137">
                <a:extLst>
                  <a:ext uri="{FF2B5EF4-FFF2-40B4-BE49-F238E27FC236}">
                    <a16:creationId xmlns:a16="http://schemas.microsoft.com/office/drawing/2014/main" id="{B4026DE5-AE56-62D3-EE7C-8E952238F964}"/>
                  </a:ext>
                </a:extLst>
              </p:cNvPr>
              <p:cNvSpPr/>
              <p:nvPr/>
            </p:nvSpPr>
            <p:spPr>
              <a:xfrm rot="7575971">
                <a:off x="5431447" y="1554815"/>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9" name="타원 1138">
                <a:extLst>
                  <a:ext uri="{FF2B5EF4-FFF2-40B4-BE49-F238E27FC236}">
                    <a16:creationId xmlns:a16="http://schemas.microsoft.com/office/drawing/2014/main" id="{80ACB370-454C-06A3-DA9C-199145C865C7}"/>
                  </a:ext>
                </a:extLst>
              </p:cNvPr>
              <p:cNvSpPr/>
              <p:nvPr/>
            </p:nvSpPr>
            <p:spPr>
              <a:xfrm rot="7575971">
                <a:off x="5512487" y="1666684"/>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0" name="타원 1139">
                <a:extLst>
                  <a:ext uri="{FF2B5EF4-FFF2-40B4-BE49-F238E27FC236}">
                    <a16:creationId xmlns:a16="http://schemas.microsoft.com/office/drawing/2014/main" id="{63B1DC3A-EF2F-0D7B-1387-887129103FC6}"/>
                  </a:ext>
                </a:extLst>
              </p:cNvPr>
              <p:cNvSpPr/>
              <p:nvPr/>
            </p:nvSpPr>
            <p:spPr>
              <a:xfrm rot="7575971">
                <a:off x="5484907" y="152662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1" name="타원 1140">
                <a:extLst>
                  <a:ext uri="{FF2B5EF4-FFF2-40B4-BE49-F238E27FC236}">
                    <a16:creationId xmlns:a16="http://schemas.microsoft.com/office/drawing/2014/main" id="{EB843415-8EC5-B37F-AAD8-1E59D0E97D1E}"/>
                  </a:ext>
                </a:extLst>
              </p:cNvPr>
              <p:cNvSpPr/>
              <p:nvPr/>
            </p:nvSpPr>
            <p:spPr>
              <a:xfrm rot="7575971">
                <a:off x="5570310" y="154792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2" name="타원 1141">
                <a:extLst>
                  <a:ext uri="{FF2B5EF4-FFF2-40B4-BE49-F238E27FC236}">
                    <a16:creationId xmlns:a16="http://schemas.microsoft.com/office/drawing/2014/main" id="{9F8C9A7D-1812-B0D4-3945-F9009C9403F7}"/>
                  </a:ext>
                </a:extLst>
              </p:cNvPr>
              <p:cNvSpPr/>
              <p:nvPr/>
            </p:nvSpPr>
            <p:spPr>
              <a:xfrm rot="7575971">
                <a:off x="5658219" y="1533457"/>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3" name="타원 1142">
                <a:extLst>
                  <a:ext uri="{FF2B5EF4-FFF2-40B4-BE49-F238E27FC236}">
                    <a16:creationId xmlns:a16="http://schemas.microsoft.com/office/drawing/2014/main" id="{B11D5E08-EFB0-530B-04B7-A29B349D550F}"/>
                  </a:ext>
                </a:extLst>
              </p:cNvPr>
              <p:cNvSpPr/>
              <p:nvPr/>
            </p:nvSpPr>
            <p:spPr>
              <a:xfrm rot="7575971">
                <a:off x="5693185" y="1595603"/>
                <a:ext cx="127314" cy="127314"/>
              </a:xfrm>
              <a:prstGeom prst="ellipse">
                <a:avLst/>
              </a:prstGeom>
              <a:solidFill>
                <a:schemeClr val="accent1">
                  <a:lumMod val="20000"/>
                  <a:lumOff val="8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4" name="타원 1143">
                <a:extLst>
                  <a:ext uri="{FF2B5EF4-FFF2-40B4-BE49-F238E27FC236}">
                    <a16:creationId xmlns:a16="http://schemas.microsoft.com/office/drawing/2014/main" id="{821558CA-80E8-2701-3A0B-EC08FBE57383}"/>
                  </a:ext>
                </a:extLst>
              </p:cNvPr>
              <p:cNvSpPr/>
              <p:nvPr/>
            </p:nvSpPr>
            <p:spPr>
              <a:xfrm rot="7575971">
                <a:off x="5638865" y="15869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5" name="타원 1144">
                <a:extLst>
                  <a:ext uri="{FF2B5EF4-FFF2-40B4-BE49-F238E27FC236}">
                    <a16:creationId xmlns:a16="http://schemas.microsoft.com/office/drawing/2014/main" id="{1657690E-FE69-B6A7-0736-84A46BCF3244}"/>
                  </a:ext>
                </a:extLst>
              </p:cNvPr>
              <p:cNvSpPr/>
              <p:nvPr/>
            </p:nvSpPr>
            <p:spPr>
              <a:xfrm rot="7575971">
                <a:off x="5710238" y="1468509"/>
                <a:ext cx="127314" cy="127314"/>
              </a:xfrm>
              <a:prstGeom prst="ellipse">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5" name="TextBox 4">
            <a:extLst>
              <a:ext uri="{FF2B5EF4-FFF2-40B4-BE49-F238E27FC236}">
                <a16:creationId xmlns:a16="http://schemas.microsoft.com/office/drawing/2014/main" id="{EE84CC26-D94B-423A-B92C-27BFCA6C0D1B}"/>
              </a:ext>
            </a:extLst>
          </p:cNvPr>
          <p:cNvSpPr txBox="1"/>
          <p:nvPr/>
        </p:nvSpPr>
        <p:spPr>
          <a:xfrm>
            <a:off x="41917" y="79007"/>
            <a:ext cx="4899275"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Equation of States</a:t>
            </a:r>
            <a:endParaRPr lang="ko-KR" altLang="en-US" sz="2400" b="1" dirty="0">
              <a:solidFill>
                <a:schemeClr val="bg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15F87138-7B0F-3D6F-55C5-4C242F35A115}"/>
              </a:ext>
            </a:extLst>
          </p:cNvPr>
          <p:cNvSpPr txBox="1"/>
          <p:nvPr/>
        </p:nvSpPr>
        <p:spPr>
          <a:xfrm>
            <a:off x="154893" y="806990"/>
            <a:ext cx="6162635"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 </a:t>
            </a:r>
            <a:r>
              <a:rPr lang="en-US" altLang="ko-KR" b="1" dirty="0">
                <a:latin typeface="맑은 고딕" panose="020B0503020000020004" pitchFamily="50" charset="-127"/>
                <a:ea typeface="맑은 고딕" panose="020B0503020000020004" pitchFamily="50" charset="-127"/>
                <a:cs typeface="Arial" panose="020B0604020202020204" pitchFamily="34" charset="0"/>
              </a:rPr>
              <a:t>◆ </a:t>
            </a:r>
            <a:r>
              <a:rPr lang="en-US" altLang="ja-JP" b="1" dirty="0">
                <a:latin typeface="맑은 고딕" panose="020B0503020000020004" pitchFamily="50" charset="-127"/>
                <a:ea typeface="맑은 고딕" panose="020B0503020000020004" pitchFamily="50" charset="-127"/>
                <a:cs typeface="Arial" panose="020B0604020202020204" pitchFamily="34" charset="0"/>
              </a:rPr>
              <a:t>Polytropic </a:t>
            </a:r>
            <a:r>
              <a:rPr lang="en-US" altLang="ja-JP" b="1" dirty="0" err="1">
                <a:latin typeface="맑은 고딕" panose="020B0503020000020004" pitchFamily="50" charset="-127"/>
                <a:ea typeface="맑은 고딕" panose="020B0503020000020004" pitchFamily="50" charset="-127"/>
                <a:cs typeface="Arial" panose="020B0604020202020204" pitchFamily="34" charset="0"/>
              </a:rPr>
              <a:t>EoS</a:t>
            </a:r>
            <a:endParaRPr lang="en-US" altLang="ko-KR" b="1" dirty="0">
              <a:latin typeface="Arial" panose="020B0604020202020204" pitchFamily="34" charset="0"/>
              <a:cs typeface="Arial" panose="020B0604020202020204" pitchFamily="34" charset="0"/>
            </a:endParaRPr>
          </a:p>
        </p:txBody>
      </p:sp>
      <p:sp>
        <p:nvSpPr>
          <p:cNvPr id="3" name="별: 꼭짓점 5개 2">
            <a:extLst>
              <a:ext uri="{FF2B5EF4-FFF2-40B4-BE49-F238E27FC236}">
                <a16:creationId xmlns:a16="http://schemas.microsoft.com/office/drawing/2014/main" id="{F6D3DAE4-0377-B35F-6C06-494D2473AC70}"/>
              </a:ext>
            </a:extLst>
          </p:cNvPr>
          <p:cNvSpPr/>
          <p:nvPr/>
        </p:nvSpPr>
        <p:spPr>
          <a:xfrm>
            <a:off x="4379865" y="2214668"/>
            <a:ext cx="294754" cy="294754"/>
          </a:xfrm>
          <a:prstGeom prst="star5">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FFF00"/>
              </a:solidFill>
            </a:endParaRPr>
          </a:p>
        </p:txBody>
      </p:sp>
      <p:sp>
        <p:nvSpPr>
          <p:cNvPr id="6" name="TextBox 5">
            <a:extLst>
              <a:ext uri="{FF2B5EF4-FFF2-40B4-BE49-F238E27FC236}">
                <a16:creationId xmlns:a16="http://schemas.microsoft.com/office/drawing/2014/main" id="{3223B9A8-7E32-240E-0032-21C523E1AB10}"/>
              </a:ext>
            </a:extLst>
          </p:cNvPr>
          <p:cNvSpPr txBox="1"/>
          <p:nvPr/>
        </p:nvSpPr>
        <p:spPr>
          <a:xfrm>
            <a:off x="594282" y="1279428"/>
            <a:ext cx="7050968" cy="369332"/>
          </a:xfrm>
          <a:prstGeom prst="rect">
            <a:avLst/>
          </a:prstGeom>
          <a:noFill/>
        </p:spPr>
        <p:txBody>
          <a:bodyPr wrap="square" rtlCol="0">
            <a:spAutoFit/>
          </a:bodyPr>
          <a:lstStyle/>
          <a:p>
            <a:r>
              <a:rPr lang="en-US" altLang="ko-KR" u="sng" dirty="0">
                <a:solidFill>
                  <a:srgbClr val="FF0000"/>
                </a:solidFill>
                <a:latin typeface="Arial" panose="020B0604020202020204" pitchFamily="34" charset="0"/>
                <a:cs typeface="Arial" panose="020B0604020202020204" pitchFamily="34" charset="0"/>
              </a:rPr>
              <a:t>Equation of States (</a:t>
            </a:r>
            <a:r>
              <a:rPr lang="en-US" altLang="ko-KR" u="sng" dirty="0" err="1">
                <a:solidFill>
                  <a:srgbClr val="FF0000"/>
                </a:solidFill>
                <a:latin typeface="Arial" panose="020B0604020202020204" pitchFamily="34" charset="0"/>
                <a:cs typeface="Arial" panose="020B0604020202020204" pitchFamily="34" charset="0"/>
              </a:rPr>
              <a:t>EoS</a:t>
            </a:r>
            <a:r>
              <a:rPr lang="en-US" altLang="ko-KR" u="sng" dirty="0">
                <a:solidFill>
                  <a:srgbClr val="FF0000"/>
                </a:solidFill>
                <a:latin typeface="Arial" panose="020B0604020202020204" pitchFamily="34" charset="0"/>
                <a:cs typeface="Arial" panose="020B0604020202020204" pitchFamily="34" charset="0"/>
              </a:rPr>
              <a:t>) : Relation between pressure and density</a:t>
            </a:r>
            <a:endParaRPr lang="ko-KR" altLang="en-US" u="sng"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5CCA2F9-E8F3-8BEE-3F13-2BACCBF63F57}"/>
              </a:ext>
            </a:extLst>
          </p:cNvPr>
          <p:cNvSpPr txBox="1"/>
          <p:nvPr/>
        </p:nvSpPr>
        <p:spPr>
          <a:xfrm>
            <a:off x="4679134" y="2263724"/>
            <a:ext cx="2251539" cy="369332"/>
          </a:xfrm>
          <a:prstGeom prst="rect">
            <a:avLst/>
          </a:prstGeom>
          <a:noFill/>
        </p:spPr>
        <p:txBody>
          <a:bodyPr wrap="square" rtlCol="0">
            <a:spAutoFit/>
          </a:bodyPr>
          <a:lstStyle/>
          <a:p>
            <a:r>
              <a:rPr lang="en-US" altLang="ko-KR" b="1" dirty="0" err="1">
                <a:latin typeface="Arial" panose="020B0604020202020204" pitchFamily="34" charset="0"/>
                <a:cs typeface="Arial" panose="020B0604020202020204" pitchFamily="34" charset="0"/>
              </a:rPr>
              <a:t>Polytrope</a:t>
            </a:r>
            <a:r>
              <a:rPr lang="en-US" altLang="ko-KR" b="1" dirty="0">
                <a:latin typeface="Arial" panose="020B0604020202020204" pitchFamily="34" charset="0"/>
                <a:cs typeface="Arial" panose="020B0604020202020204" pitchFamily="34" charset="0"/>
              </a:rPr>
              <a:t> </a:t>
            </a:r>
            <a:r>
              <a:rPr lang="en-US" altLang="ko-KR" b="1" dirty="0" err="1">
                <a:latin typeface="Arial" panose="020B0604020202020204" pitchFamily="34" charset="0"/>
                <a:cs typeface="Arial" panose="020B0604020202020204" pitchFamily="34" charset="0"/>
              </a:rPr>
              <a:t>EoS</a:t>
            </a:r>
            <a:endParaRPr lang="en-US" altLang="ko-KR"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CE77A4D-8CEB-6D3F-D3CA-077B2036CDF9}"/>
                  </a:ext>
                </a:extLst>
              </p:cNvPr>
              <p:cNvSpPr txBox="1"/>
              <p:nvPr/>
            </p:nvSpPr>
            <p:spPr>
              <a:xfrm>
                <a:off x="4756344" y="2642497"/>
                <a:ext cx="1293830" cy="50225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solidFill>
                            <a:srgbClr val="FF0000"/>
                          </a:solidFill>
                          <a:latin typeface="Cambria Math" panose="02040503050406030204" pitchFamily="18" charset="0"/>
                        </a:rPr>
                        <m:t>𝑷</m:t>
                      </m:r>
                      <m:r>
                        <a:rPr lang="en-US" altLang="ko-KR" b="0" i="1" smtClean="0">
                          <a:latin typeface="Cambria Math" panose="02040503050406030204" pitchFamily="18" charset="0"/>
                        </a:rPr>
                        <m:t>=</m:t>
                      </m:r>
                      <m:r>
                        <a:rPr lang="en-US" altLang="ko-KR" b="0" i="1" smtClean="0">
                          <a:latin typeface="Cambria Math" panose="02040503050406030204" pitchFamily="18" charset="0"/>
                        </a:rPr>
                        <m:t>𝐾</m:t>
                      </m:r>
                      <m:sSup>
                        <m:sSupPr>
                          <m:ctrlPr>
                            <a:rPr lang="en-US" altLang="ko-KR" b="1" i="1" smtClean="0">
                              <a:solidFill>
                                <a:srgbClr val="FF0000"/>
                              </a:solidFill>
                              <a:latin typeface="Cambria Math" panose="02040503050406030204" pitchFamily="18" charset="0"/>
                            </a:rPr>
                          </m:ctrlPr>
                        </m:sSupPr>
                        <m:e>
                          <m:r>
                            <a:rPr lang="en-US" altLang="ko-KR" b="1" i="1" smtClean="0">
                              <a:solidFill>
                                <a:srgbClr val="FF0000"/>
                              </a:solidFill>
                              <a:latin typeface="Cambria Math" panose="02040503050406030204" pitchFamily="18" charset="0"/>
                            </a:rPr>
                            <m:t>𝝆</m:t>
                          </m:r>
                        </m:e>
                        <m:sup>
                          <m:r>
                            <a:rPr lang="en-US" altLang="ko-KR" b="1" i="1" smtClean="0">
                              <a:solidFill>
                                <a:schemeClr val="tx1"/>
                              </a:solidFill>
                              <a:latin typeface="Cambria Math" panose="02040503050406030204" pitchFamily="18" charset="0"/>
                            </a:rPr>
                            <m:t>𝟏</m:t>
                          </m:r>
                          <m:r>
                            <a:rPr lang="en-US" altLang="ko-KR" b="1" i="1" smtClean="0">
                              <a:solidFill>
                                <a:schemeClr val="tx1"/>
                              </a:solidFill>
                              <a:latin typeface="Cambria Math" panose="02040503050406030204" pitchFamily="18" charset="0"/>
                            </a:rPr>
                            <m:t>+</m:t>
                          </m:r>
                          <m:f>
                            <m:fPr>
                              <m:ctrlPr>
                                <a:rPr lang="en-US" altLang="ko-KR" b="1" i="1" smtClean="0">
                                  <a:solidFill>
                                    <a:schemeClr val="tx1"/>
                                  </a:solidFill>
                                  <a:latin typeface="Cambria Math" panose="02040503050406030204" pitchFamily="18" charset="0"/>
                                </a:rPr>
                              </m:ctrlPr>
                            </m:fPr>
                            <m:num>
                              <m:r>
                                <a:rPr lang="en-US" altLang="ko-KR" b="1" i="1" smtClean="0">
                                  <a:solidFill>
                                    <a:schemeClr val="tx1"/>
                                  </a:solidFill>
                                  <a:latin typeface="Cambria Math" panose="02040503050406030204" pitchFamily="18" charset="0"/>
                                </a:rPr>
                                <m:t>𝟏</m:t>
                              </m:r>
                            </m:num>
                            <m:den>
                              <m:r>
                                <a:rPr lang="en-US" altLang="ko-KR" b="1" i="1" smtClean="0">
                                  <a:solidFill>
                                    <a:schemeClr val="tx1"/>
                                  </a:solidFill>
                                  <a:latin typeface="Cambria Math" panose="02040503050406030204" pitchFamily="18" charset="0"/>
                                </a:rPr>
                                <m:t>𝒏</m:t>
                              </m:r>
                            </m:den>
                          </m:f>
                        </m:sup>
                      </m:sSup>
                    </m:oMath>
                  </m:oMathPara>
                </a14:m>
                <a:endParaRPr lang="ko-KR" altLang="en-US" b="1" dirty="0"/>
              </a:p>
            </p:txBody>
          </p:sp>
        </mc:Choice>
        <mc:Fallback xmlns="">
          <p:sp>
            <p:nvSpPr>
              <p:cNvPr id="13" name="TextBox 12">
                <a:extLst>
                  <a:ext uri="{FF2B5EF4-FFF2-40B4-BE49-F238E27FC236}">
                    <a16:creationId xmlns:a16="http://schemas.microsoft.com/office/drawing/2014/main" id="{BCE77A4D-8CEB-6D3F-D3CA-077B2036CDF9}"/>
                  </a:ext>
                </a:extLst>
              </p:cNvPr>
              <p:cNvSpPr txBox="1">
                <a:spLocks noRot="1" noChangeAspect="1" noMove="1" noResize="1" noEditPoints="1" noAdjustHandles="1" noChangeArrowheads="1" noChangeShapeType="1" noTextEdit="1"/>
              </p:cNvSpPr>
              <p:nvPr/>
            </p:nvSpPr>
            <p:spPr>
              <a:xfrm>
                <a:off x="4756344" y="2642497"/>
                <a:ext cx="1293830" cy="502253"/>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6FD4039-07E6-4DC9-94F0-AE611F0FF6BF}"/>
                  </a:ext>
                </a:extLst>
              </p:cNvPr>
              <p:cNvSpPr txBox="1"/>
              <p:nvPr/>
            </p:nvSpPr>
            <p:spPr>
              <a:xfrm>
                <a:off x="6087498" y="2745729"/>
                <a:ext cx="283866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1600" b="0" i="0" smtClean="0">
                          <a:latin typeface="Cambria Math" panose="02040503050406030204" pitchFamily="18" charset="0"/>
                        </a:rPr>
                        <m:t>(</m:t>
                      </m:r>
                      <m:r>
                        <m:rPr>
                          <m:sty m:val="p"/>
                        </m:rPr>
                        <a:rPr lang="en-US" altLang="ko-KR" sz="1600" b="0" i="0" smtClean="0">
                          <a:latin typeface="Cambria Math" panose="02040503050406030204" pitchFamily="18" charset="0"/>
                        </a:rPr>
                        <m:t>where</m:t>
                      </m:r>
                      <m:r>
                        <a:rPr lang="en-US" altLang="ko-KR" sz="1600" b="0" i="0" smtClean="0">
                          <a:latin typeface="Cambria Math" panose="02040503050406030204" pitchFamily="18" charset="0"/>
                        </a:rPr>
                        <m:t> </m:t>
                      </m:r>
                      <m:r>
                        <m:rPr>
                          <m:sty m:val="p"/>
                        </m:rPr>
                        <a:rPr lang="en-US" altLang="ko-KR" sz="1600" b="0" i="0" smtClean="0">
                          <a:latin typeface="Cambria Math" panose="02040503050406030204" pitchFamily="18" charset="0"/>
                        </a:rPr>
                        <m:t>n</m:t>
                      </m:r>
                      <m:r>
                        <a:rPr lang="en-US" altLang="ko-KR" sz="1600" b="0" i="0" smtClean="0">
                          <a:latin typeface="Cambria Math" panose="02040503050406030204" pitchFamily="18" charset="0"/>
                        </a:rPr>
                        <m:t> </m:t>
                      </m:r>
                      <m:r>
                        <m:rPr>
                          <m:sty m:val="p"/>
                        </m:rPr>
                        <a:rPr lang="en-US" altLang="ko-KR" sz="1600" b="0" i="0" smtClean="0">
                          <a:latin typeface="Cambria Math" panose="02040503050406030204" pitchFamily="18" charset="0"/>
                        </a:rPr>
                        <m:t>is</m:t>
                      </m:r>
                      <m:r>
                        <a:rPr lang="en-US" altLang="ko-KR" sz="1600" b="0" i="0" smtClean="0">
                          <a:latin typeface="Cambria Math" panose="02040503050406030204" pitchFamily="18" charset="0"/>
                        </a:rPr>
                        <m:t> </m:t>
                      </m:r>
                      <m:r>
                        <m:rPr>
                          <m:sty m:val="p"/>
                        </m:rPr>
                        <a:rPr lang="en-US" altLang="ko-KR" sz="1600" b="0" i="0" smtClean="0">
                          <a:latin typeface="Cambria Math" panose="02040503050406030204" pitchFamily="18" charset="0"/>
                        </a:rPr>
                        <m:t>polytropic</m:t>
                      </m:r>
                      <m:r>
                        <a:rPr lang="en-US" altLang="ko-KR" sz="1600" b="0" i="0" smtClean="0">
                          <a:latin typeface="Cambria Math" panose="02040503050406030204" pitchFamily="18" charset="0"/>
                        </a:rPr>
                        <m:t> </m:t>
                      </m:r>
                      <m:r>
                        <m:rPr>
                          <m:sty m:val="p"/>
                        </m:rPr>
                        <a:rPr lang="en-US" altLang="ko-KR" sz="1600" b="0" i="0" smtClean="0">
                          <a:latin typeface="Cambria Math" panose="02040503050406030204" pitchFamily="18" charset="0"/>
                        </a:rPr>
                        <m:t>index</m:t>
                      </m:r>
                      <m:r>
                        <a:rPr lang="en-US" altLang="ko-KR" sz="1600" b="0" i="0" smtClean="0">
                          <a:latin typeface="Cambria Math" panose="02040503050406030204" pitchFamily="18" charset="0"/>
                        </a:rPr>
                        <m:t>)</m:t>
                      </m:r>
                    </m:oMath>
                  </m:oMathPara>
                </a14:m>
                <a:endParaRPr lang="ko-KR" altLang="en-US" sz="1600" dirty="0"/>
              </a:p>
            </p:txBody>
          </p:sp>
        </mc:Choice>
        <mc:Fallback xmlns="">
          <p:sp>
            <p:nvSpPr>
              <p:cNvPr id="14" name="TextBox 13">
                <a:extLst>
                  <a:ext uri="{FF2B5EF4-FFF2-40B4-BE49-F238E27FC236}">
                    <a16:creationId xmlns:a16="http://schemas.microsoft.com/office/drawing/2014/main" id="{B6FD4039-07E6-4DC9-94F0-AE611F0FF6BF}"/>
                  </a:ext>
                </a:extLst>
              </p:cNvPr>
              <p:cNvSpPr txBox="1">
                <a:spLocks noRot="1" noChangeAspect="1" noMove="1" noResize="1" noEditPoints="1" noAdjustHandles="1" noChangeArrowheads="1" noChangeShapeType="1" noTextEdit="1"/>
              </p:cNvSpPr>
              <p:nvPr/>
            </p:nvSpPr>
            <p:spPr>
              <a:xfrm>
                <a:off x="6087498" y="2745729"/>
                <a:ext cx="2838666" cy="338554"/>
              </a:xfrm>
              <a:prstGeom prst="rect">
                <a:avLst/>
              </a:prstGeom>
              <a:blipFill>
                <a:blip r:embed="rId5"/>
                <a:stretch>
                  <a:fillRect b="-8929"/>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7645B89-1FE0-A375-1B8C-1EB6D2D345ED}"/>
                  </a:ext>
                </a:extLst>
              </p:cNvPr>
              <p:cNvSpPr txBox="1"/>
              <p:nvPr/>
            </p:nvSpPr>
            <p:spPr>
              <a:xfrm>
                <a:off x="5715130" y="4143865"/>
                <a:ext cx="2365922" cy="1077218"/>
              </a:xfrm>
              <a:prstGeom prst="rect">
                <a:avLst/>
              </a:prstGeom>
              <a:noFill/>
            </p:spPr>
            <p:txBody>
              <a:bodyPr wrap="square" rtlCol="0">
                <a:spAutoFit/>
              </a:bodyPr>
              <a:lstStyle/>
              <a:p>
                <a14:m>
                  <m:oMath xmlns:m="http://schemas.openxmlformats.org/officeDocument/2006/math">
                    <m:d>
                      <m:dPr>
                        <m:ctrlPr>
                          <a:rPr lang="en-US" altLang="ko-KR" sz="1600" b="0" i="1" smtClean="0">
                            <a:latin typeface="Cambria Math" panose="02040503050406030204" pitchFamily="18" charset="0"/>
                          </a:rPr>
                        </m:ctrlPr>
                      </m:dPr>
                      <m:e>
                        <m:r>
                          <a:rPr lang="en-US" altLang="ko-KR" sz="1600" b="0" i="1" smtClean="0">
                            <a:latin typeface="Cambria Math" panose="02040503050406030204" pitchFamily="18" charset="0"/>
                          </a:rPr>
                          <m:t>𝑛</m:t>
                        </m:r>
                        <m:r>
                          <a:rPr lang="en-US" altLang="ko-KR" sz="1600" b="0" i="1" smtClean="0">
                            <a:latin typeface="Cambria Math" panose="02040503050406030204" pitchFamily="18" charset="0"/>
                          </a:rPr>
                          <m:t>=0</m:t>
                        </m:r>
                      </m:e>
                    </m:d>
                    <m:r>
                      <m:rPr>
                        <m:brk m:alnAt="7"/>
                      </m:rPr>
                      <a:rPr lang="en-US" altLang="ko-KR" sz="1600" b="0" i="1" smtClean="0">
                        <a:latin typeface="Cambria Math" panose="02040503050406030204" pitchFamily="18" charset="0"/>
                      </a:rPr>
                      <m:t> </m:t>
                    </m:r>
                    <m:r>
                      <a:rPr lang="en-US" altLang="ko-KR" sz="1600" b="0" i="1" smtClean="0">
                        <a:latin typeface="Cambria Math" panose="02040503050406030204" pitchFamily="18" charset="0"/>
                      </a:rPr>
                      <m:t>𝑝𝑙𝑎𝑛𝑒𝑡</m:t>
                    </m:r>
                  </m:oMath>
                </a14:m>
                <a:r>
                  <a:rPr lang="en-US" altLang="ko-KR" sz="1600" dirty="0"/>
                  <a:t> </a:t>
                </a:r>
              </a:p>
              <a:p>
                <a14:m>
                  <m:oMath xmlns:m="http://schemas.openxmlformats.org/officeDocument/2006/math">
                    <m:d>
                      <m:dPr>
                        <m:ctrlPr>
                          <a:rPr lang="en-US" altLang="ko-KR" sz="1600" b="1" i="1" smtClean="0">
                            <a:solidFill>
                              <a:srgbClr val="FF0000"/>
                            </a:solidFill>
                            <a:latin typeface="Cambria Math" panose="02040503050406030204" pitchFamily="18" charset="0"/>
                          </a:rPr>
                        </m:ctrlPr>
                      </m:dPr>
                      <m:e>
                        <m:r>
                          <a:rPr lang="en-US" altLang="ko-KR" sz="1600" b="1" i="1" smtClean="0">
                            <a:solidFill>
                              <a:srgbClr val="FF0000"/>
                            </a:solidFill>
                            <a:latin typeface="Cambria Math" panose="02040503050406030204" pitchFamily="18" charset="0"/>
                          </a:rPr>
                          <m:t>𝒏</m:t>
                        </m:r>
                        <m:r>
                          <a:rPr lang="en-US" altLang="ko-KR" sz="1600" b="1" i="1" smtClean="0">
                            <a:solidFill>
                              <a:srgbClr val="FF0000"/>
                            </a:solidFill>
                            <a:latin typeface="Cambria Math" panose="02040503050406030204" pitchFamily="18" charset="0"/>
                          </a:rPr>
                          <m:t>=</m:t>
                        </m:r>
                        <m:r>
                          <a:rPr lang="en-US" altLang="ko-KR" sz="1600" b="1" i="1" smtClean="0">
                            <a:solidFill>
                              <a:srgbClr val="FF0000"/>
                            </a:solidFill>
                            <a:latin typeface="Cambria Math" panose="02040503050406030204" pitchFamily="18" charset="0"/>
                          </a:rPr>
                          <m:t>𝟏</m:t>
                        </m:r>
                      </m:e>
                    </m:d>
                    <m:r>
                      <a:rPr lang="en-US" altLang="ko-KR" sz="1600" b="1" i="1" smtClean="0">
                        <a:solidFill>
                          <a:srgbClr val="FF0000"/>
                        </a:solidFill>
                        <a:latin typeface="Cambria Math" panose="02040503050406030204" pitchFamily="18" charset="0"/>
                      </a:rPr>
                      <m:t> </m:t>
                    </m:r>
                    <m:r>
                      <a:rPr lang="en-US" altLang="ko-KR" sz="1600" b="1" i="1" smtClean="0">
                        <a:solidFill>
                          <a:srgbClr val="FF0000"/>
                        </a:solidFill>
                        <a:latin typeface="Cambria Math" panose="02040503050406030204" pitchFamily="18" charset="0"/>
                      </a:rPr>
                      <m:t>𝒏𝒆𝒖𝒕𝒓𝒐𝒏</m:t>
                    </m:r>
                    <m:r>
                      <a:rPr lang="en-US" altLang="ko-KR" sz="1600" b="1" i="1" smtClean="0">
                        <a:solidFill>
                          <a:srgbClr val="FF0000"/>
                        </a:solidFill>
                        <a:latin typeface="Cambria Math" panose="02040503050406030204" pitchFamily="18" charset="0"/>
                      </a:rPr>
                      <m:t> </m:t>
                    </m:r>
                    <m:r>
                      <a:rPr lang="en-US" altLang="ko-KR" sz="1600" b="1" i="1" smtClean="0">
                        <a:solidFill>
                          <a:srgbClr val="FF0000"/>
                        </a:solidFill>
                        <a:latin typeface="Cambria Math" panose="02040503050406030204" pitchFamily="18" charset="0"/>
                      </a:rPr>
                      <m:t>𝒔𝒕𝒂𝒓</m:t>
                    </m:r>
                  </m:oMath>
                </a14:m>
                <a:r>
                  <a:rPr lang="en-US" altLang="ko-KR" sz="1600" b="1" dirty="0">
                    <a:solidFill>
                      <a:srgbClr val="FF0000"/>
                    </a:solidFill>
                  </a:rPr>
                  <a:t> </a:t>
                </a:r>
              </a:p>
              <a:p>
                <a14:m>
                  <m:oMath xmlns:m="http://schemas.openxmlformats.org/officeDocument/2006/math">
                    <m:d>
                      <m:dPr>
                        <m:ctrlPr>
                          <a:rPr lang="en-US" altLang="ko-KR" sz="1600" b="0" i="1" smtClean="0">
                            <a:latin typeface="Cambria Math" panose="02040503050406030204" pitchFamily="18" charset="0"/>
                          </a:rPr>
                        </m:ctrlPr>
                      </m:dPr>
                      <m:e>
                        <m:r>
                          <a:rPr lang="en-US" altLang="ko-KR" sz="1600" b="0" i="1" smtClean="0">
                            <a:latin typeface="Cambria Math" panose="02040503050406030204" pitchFamily="18" charset="0"/>
                          </a:rPr>
                          <m:t>𝑛</m:t>
                        </m:r>
                        <m:r>
                          <a:rPr lang="en-US" altLang="ko-KR" sz="1600" b="0" i="1" smtClean="0">
                            <a:latin typeface="Cambria Math" panose="02040503050406030204" pitchFamily="18" charset="0"/>
                          </a:rPr>
                          <m:t>=1.5</m:t>
                        </m:r>
                      </m:e>
                    </m:d>
                    <m:r>
                      <a:rPr lang="en-US" altLang="ko-KR" sz="1600" b="0" i="1" smtClean="0">
                        <a:latin typeface="Cambria Math" panose="02040503050406030204" pitchFamily="18" charset="0"/>
                      </a:rPr>
                      <m:t> </m:t>
                    </m:r>
                    <m:r>
                      <a:rPr lang="en-US" altLang="ko-KR" sz="1600" b="0" i="1" smtClean="0">
                        <a:latin typeface="Cambria Math" panose="02040503050406030204" pitchFamily="18" charset="0"/>
                      </a:rPr>
                      <m:t>𝑠𝑡𝑎𝑟</m:t>
                    </m:r>
                  </m:oMath>
                </a14:m>
                <a:r>
                  <a:rPr lang="en-US" altLang="ko-KR" sz="1600" dirty="0"/>
                  <a:t> </a:t>
                </a:r>
              </a:p>
              <a:p>
                <a14:m>
                  <m:oMath xmlns:m="http://schemas.openxmlformats.org/officeDocument/2006/math">
                    <m:d>
                      <m:dPr>
                        <m:ctrlPr>
                          <a:rPr lang="en-US" altLang="ko-KR" sz="1600" b="0" i="1" smtClean="0">
                            <a:latin typeface="Cambria Math" panose="02040503050406030204" pitchFamily="18" charset="0"/>
                          </a:rPr>
                        </m:ctrlPr>
                      </m:dPr>
                      <m:e>
                        <m:r>
                          <a:rPr lang="en-US" altLang="ko-KR" sz="1600" b="0" i="1" smtClean="0">
                            <a:latin typeface="Cambria Math" panose="02040503050406030204" pitchFamily="18" charset="0"/>
                          </a:rPr>
                          <m:t>𝑛</m:t>
                        </m:r>
                        <m:r>
                          <a:rPr lang="en-US" altLang="ko-KR" sz="1600" b="0" i="1" smtClean="0">
                            <a:latin typeface="Cambria Math" panose="02040503050406030204" pitchFamily="18" charset="0"/>
                          </a:rPr>
                          <m:t>=3</m:t>
                        </m:r>
                      </m:e>
                    </m:d>
                    <m:r>
                      <a:rPr lang="en-US" altLang="ko-KR" sz="1600" b="0" i="1" smtClean="0">
                        <a:latin typeface="Cambria Math" panose="02040503050406030204" pitchFamily="18" charset="0"/>
                      </a:rPr>
                      <m:t> </m:t>
                    </m:r>
                    <m:r>
                      <a:rPr lang="en-US" altLang="ko-KR" sz="1600" b="0" i="1" smtClean="0">
                        <a:latin typeface="Cambria Math" panose="02040503050406030204" pitchFamily="18" charset="0"/>
                      </a:rPr>
                      <m:t>𝑤h𝑖𝑡𝑒</m:t>
                    </m:r>
                    <m:r>
                      <a:rPr lang="en-US" altLang="ko-KR" sz="1600" b="0" i="1" smtClean="0">
                        <a:latin typeface="Cambria Math" panose="02040503050406030204" pitchFamily="18" charset="0"/>
                      </a:rPr>
                      <m:t> </m:t>
                    </m:r>
                    <m:r>
                      <a:rPr lang="en-US" altLang="ko-KR" sz="1600" b="0" i="1" smtClean="0">
                        <a:latin typeface="Cambria Math" panose="02040503050406030204" pitchFamily="18" charset="0"/>
                      </a:rPr>
                      <m:t>𝑑𝑤𝑎𝑟𝑓</m:t>
                    </m:r>
                  </m:oMath>
                </a14:m>
                <a:r>
                  <a:rPr lang="ko-KR" altLang="en-US" sz="1600" dirty="0"/>
                  <a:t> </a:t>
                </a:r>
              </a:p>
            </p:txBody>
          </p:sp>
        </mc:Choice>
        <mc:Fallback xmlns="">
          <p:sp>
            <p:nvSpPr>
              <p:cNvPr id="15" name="TextBox 14">
                <a:extLst>
                  <a:ext uri="{FF2B5EF4-FFF2-40B4-BE49-F238E27FC236}">
                    <a16:creationId xmlns:a16="http://schemas.microsoft.com/office/drawing/2014/main" id="{17645B89-1FE0-A375-1B8C-1EB6D2D345ED}"/>
                  </a:ext>
                </a:extLst>
              </p:cNvPr>
              <p:cNvSpPr txBox="1">
                <a:spLocks noRot="1" noChangeAspect="1" noMove="1" noResize="1" noEditPoints="1" noAdjustHandles="1" noChangeArrowheads="1" noChangeShapeType="1" noTextEdit="1"/>
              </p:cNvSpPr>
              <p:nvPr/>
            </p:nvSpPr>
            <p:spPr>
              <a:xfrm>
                <a:off x="5715130" y="4143865"/>
                <a:ext cx="2365922" cy="1077218"/>
              </a:xfrm>
              <a:prstGeom prst="rect">
                <a:avLst/>
              </a:prstGeom>
              <a:blipFill>
                <a:blip r:embed="rId6"/>
                <a:stretch>
                  <a:fillRect b="-2841"/>
                </a:stretch>
              </a:blipFill>
            </p:spPr>
            <p:txBody>
              <a:bodyPr/>
              <a:lstStyle/>
              <a:p>
                <a:r>
                  <a:rPr lang="ko-KR" altLang="en-US">
                    <a:noFill/>
                  </a:rPr>
                  <a:t> </a:t>
                </a:r>
              </a:p>
            </p:txBody>
          </p:sp>
        </mc:Fallback>
      </mc:AlternateContent>
      <p:sp>
        <p:nvSpPr>
          <p:cNvPr id="16" name="TextBox 15">
            <a:extLst>
              <a:ext uri="{FF2B5EF4-FFF2-40B4-BE49-F238E27FC236}">
                <a16:creationId xmlns:a16="http://schemas.microsoft.com/office/drawing/2014/main" id="{062ABB87-B3D8-652B-16E7-509236C7C2AE}"/>
              </a:ext>
            </a:extLst>
          </p:cNvPr>
          <p:cNvSpPr txBox="1"/>
          <p:nvPr/>
        </p:nvSpPr>
        <p:spPr>
          <a:xfrm>
            <a:off x="5715130" y="3876541"/>
            <a:ext cx="2102862" cy="338554"/>
          </a:xfrm>
          <a:prstGeom prst="rect">
            <a:avLst/>
          </a:prstGeom>
          <a:noFill/>
        </p:spPr>
        <p:txBody>
          <a:bodyPr wrap="square" rtlCol="0">
            <a:spAutoFit/>
          </a:bodyPr>
          <a:lstStyle/>
          <a:p>
            <a:r>
              <a:rPr lang="en-US" altLang="ko-KR" sz="1600" b="1" dirty="0">
                <a:latin typeface="Arial" panose="020B0604020202020204" pitchFamily="34" charset="0"/>
                <a:cs typeface="Arial" panose="020B0604020202020204" pitchFamily="34" charset="0"/>
              </a:rPr>
              <a:t>Usually used</a:t>
            </a:r>
            <a:endParaRPr lang="ko-KR" altLang="en-US" sz="1600" b="1" dirty="0">
              <a:latin typeface="Arial" panose="020B0604020202020204" pitchFamily="34" charset="0"/>
              <a:cs typeface="Arial" panose="020B0604020202020204" pitchFamily="34" charset="0"/>
            </a:endParaRPr>
          </a:p>
        </p:txBody>
      </p:sp>
      <p:sp>
        <p:nvSpPr>
          <p:cNvPr id="17" name="오른쪽 대괄호 16">
            <a:extLst>
              <a:ext uri="{FF2B5EF4-FFF2-40B4-BE49-F238E27FC236}">
                <a16:creationId xmlns:a16="http://schemas.microsoft.com/office/drawing/2014/main" id="{90650F22-D624-1420-B124-DC7AF75D0CB9}"/>
              </a:ext>
            </a:extLst>
          </p:cNvPr>
          <p:cNvSpPr/>
          <p:nvPr/>
        </p:nvSpPr>
        <p:spPr>
          <a:xfrm>
            <a:off x="7902538" y="4215095"/>
            <a:ext cx="45719" cy="935312"/>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cxnSp>
        <p:nvCxnSpPr>
          <p:cNvPr id="18" name="직선 연결선 17">
            <a:extLst>
              <a:ext uri="{FF2B5EF4-FFF2-40B4-BE49-F238E27FC236}">
                <a16:creationId xmlns:a16="http://schemas.microsoft.com/office/drawing/2014/main" id="{ABDADB14-48BB-C213-5025-0564E2493001}"/>
              </a:ext>
            </a:extLst>
          </p:cNvPr>
          <p:cNvCxnSpPr/>
          <p:nvPr/>
        </p:nvCxnSpPr>
        <p:spPr>
          <a:xfrm>
            <a:off x="4756344" y="3241174"/>
            <a:ext cx="1530417" cy="0"/>
          </a:xfrm>
          <a:prstGeom prst="line">
            <a:avLst/>
          </a:prstGeom>
          <a:ln w="50800" cmpd="dbl">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E8D7146-71F2-1C71-A184-6752C1643DEB}"/>
              </a:ext>
            </a:extLst>
          </p:cNvPr>
          <p:cNvSpPr txBox="1"/>
          <p:nvPr/>
        </p:nvSpPr>
        <p:spPr>
          <a:xfrm>
            <a:off x="5041104" y="3307196"/>
            <a:ext cx="2303604" cy="338554"/>
          </a:xfrm>
          <a:prstGeom prst="rect">
            <a:avLst/>
          </a:prstGeom>
          <a:noFill/>
        </p:spPr>
        <p:txBody>
          <a:bodyPr wrap="square" rtlCol="0">
            <a:spAutoFit/>
          </a:bodyPr>
          <a:lstStyle/>
          <a:p>
            <a:r>
              <a:rPr lang="en-US" altLang="ko-KR" sz="1600" dirty="0">
                <a:solidFill>
                  <a:srgbClr val="0000FF"/>
                </a:solidFill>
                <a:latin typeface="Arial" panose="020B0604020202020204" pitchFamily="34" charset="0"/>
                <a:cs typeface="Arial" panose="020B0604020202020204" pitchFamily="34" charset="0"/>
              </a:rPr>
              <a:t>Useful for simplification</a:t>
            </a:r>
            <a:endParaRPr lang="ko-KR" altLang="en-US" sz="1600" dirty="0">
              <a:solidFill>
                <a:srgbClr val="0000FF"/>
              </a:solidFill>
              <a:latin typeface="Arial" panose="020B0604020202020204" pitchFamily="34" charset="0"/>
              <a:cs typeface="Arial" panose="020B0604020202020204" pitchFamily="34" charset="0"/>
            </a:endParaRPr>
          </a:p>
        </p:txBody>
      </p:sp>
      <p:grpSp>
        <p:nvGrpSpPr>
          <p:cNvPr id="34" name="그룹 33">
            <a:extLst>
              <a:ext uri="{FF2B5EF4-FFF2-40B4-BE49-F238E27FC236}">
                <a16:creationId xmlns:a16="http://schemas.microsoft.com/office/drawing/2014/main" id="{6F3307CA-4F62-8316-AC69-ADCEB247A716}"/>
              </a:ext>
            </a:extLst>
          </p:cNvPr>
          <p:cNvGrpSpPr/>
          <p:nvPr/>
        </p:nvGrpSpPr>
        <p:grpSpPr>
          <a:xfrm>
            <a:off x="-3949242" y="1757577"/>
            <a:ext cx="9143999" cy="8995954"/>
            <a:chOff x="-3869099" y="1838292"/>
            <a:chExt cx="9143999" cy="8995954"/>
          </a:xfrm>
        </p:grpSpPr>
        <p:sp>
          <p:nvSpPr>
            <p:cNvPr id="35" name="부분 원형 34">
              <a:extLst>
                <a:ext uri="{FF2B5EF4-FFF2-40B4-BE49-F238E27FC236}">
                  <a16:creationId xmlns:a16="http://schemas.microsoft.com/office/drawing/2014/main" id="{5446CE42-A357-D1E4-2997-F401B0167B10}"/>
                </a:ext>
              </a:extLst>
            </p:cNvPr>
            <p:cNvSpPr/>
            <p:nvPr/>
          </p:nvSpPr>
          <p:spPr>
            <a:xfrm rot="10800000">
              <a:off x="-3869099" y="1838292"/>
              <a:ext cx="9143999" cy="8995954"/>
            </a:xfrm>
            <a:prstGeom prst="pie">
              <a:avLst>
                <a:gd name="adj1" fmla="val 5397390"/>
                <a:gd name="adj2" fmla="val 10796257"/>
              </a:avLst>
            </a:prstGeom>
            <a:solidFill>
              <a:schemeClr val="accent5">
                <a:lumMod val="20000"/>
                <a:lumOff val="8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blipFill>
                  <a:blip r:embed="rId7"/>
                  <a:tile tx="0" ty="0" sx="100000" sy="100000" flip="none" algn="tl"/>
                </a:blipFill>
              </a:endParaRPr>
            </a:p>
          </p:txBody>
        </p:sp>
        <p:sp>
          <p:nvSpPr>
            <p:cNvPr id="36" name="부분 원형 35">
              <a:extLst>
                <a:ext uri="{FF2B5EF4-FFF2-40B4-BE49-F238E27FC236}">
                  <a16:creationId xmlns:a16="http://schemas.microsoft.com/office/drawing/2014/main" id="{9A09BE9C-B106-A1F4-255B-F678DEEB5AB9}"/>
                </a:ext>
              </a:extLst>
            </p:cNvPr>
            <p:cNvSpPr/>
            <p:nvPr/>
          </p:nvSpPr>
          <p:spPr>
            <a:xfrm rot="10800000">
              <a:off x="-3482361" y="2232224"/>
              <a:ext cx="8366403" cy="8230948"/>
            </a:xfrm>
            <a:prstGeom prst="pie">
              <a:avLst>
                <a:gd name="adj1" fmla="val 5397390"/>
                <a:gd name="adj2" fmla="val 10796257"/>
              </a:avLst>
            </a:prstGeom>
            <a:solidFill>
              <a:schemeClr val="accent5">
                <a:lumMod val="40000"/>
                <a:lumOff val="6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blipFill>
                  <a:blip r:embed="rId7"/>
                  <a:tile tx="0" ty="0" sx="100000" sy="100000" flip="none" algn="tl"/>
                </a:blipFill>
              </a:endParaRPr>
            </a:p>
          </p:txBody>
        </p:sp>
        <p:sp>
          <p:nvSpPr>
            <p:cNvPr id="52" name="부분 원형 51">
              <a:extLst>
                <a:ext uri="{FF2B5EF4-FFF2-40B4-BE49-F238E27FC236}">
                  <a16:creationId xmlns:a16="http://schemas.microsoft.com/office/drawing/2014/main" id="{BAA43B5D-C26B-67DD-AB76-BA16642F93FF}"/>
                </a:ext>
              </a:extLst>
            </p:cNvPr>
            <p:cNvSpPr/>
            <p:nvPr/>
          </p:nvSpPr>
          <p:spPr>
            <a:xfrm rot="10800000">
              <a:off x="-2994980" y="2707431"/>
              <a:ext cx="7377113" cy="7257675"/>
            </a:xfrm>
            <a:prstGeom prst="pie">
              <a:avLst>
                <a:gd name="adj1" fmla="val 5397390"/>
                <a:gd name="adj2" fmla="val 10796257"/>
              </a:avLst>
            </a:prstGeom>
            <a:solidFill>
              <a:schemeClr val="accent5">
                <a:lumMod val="75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blipFill>
                  <a:blip r:embed="rId7"/>
                  <a:tile tx="0" ty="0" sx="100000" sy="100000" flip="none" algn="tl"/>
                </a:blipFill>
              </a:endParaRPr>
            </a:p>
          </p:txBody>
        </p:sp>
        <p:sp>
          <p:nvSpPr>
            <p:cNvPr id="53" name="부분 원형 52">
              <a:extLst>
                <a:ext uri="{FF2B5EF4-FFF2-40B4-BE49-F238E27FC236}">
                  <a16:creationId xmlns:a16="http://schemas.microsoft.com/office/drawing/2014/main" id="{3D1C64A9-C371-9B43-7DC2-863AFB3A7864}"/>
                </a:ext>
              </a:extLst>
            </p:cNvPr>
            <p:cNvSpPr/>
            <p:nvPr/>
          </p:nvSpPr>
          <p:spPr>
            <a:xfrm rot="10800000">
              <a:off x="-788725" y="4877965"/>
              <a:ext cx="2964604" cy="2916606"/>
            </a:xfrm>
            <a:prstGeom prst="pie">
              <a:avLst>
                <a:gd name="adj1" fmla="val 5397390"/>
                <a:gd name="adj2" fmla="val 10796257"/>
              </a:avLst>
            </a:prstGeom>
            <a:solidFill>
              <a:schemeClr val="accent5">
                <a:lumMod val="50000"/>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blipFill>
                  <a:blip r:embed="rId7"/>
                  <a:tile tx="0" ty="0" sx="100000" sy="100000" flip="none" algn="tl"/>
                </a:blipFill>
              </a:endParaRPr>
            </a:p>
          </p:txBody>
        </p:sp>
        <p:sp>
          <p:nvSpPr>
            <p:cNvPr id="54" name="TextBox 53">
              <a:extLst>
                <a:ext uri="{FF2B5EF4-FFF2-40B4-BE49-F238E27FC236}">
                  <a16:creationId xmlns:a16="http://schemas.microsoft.com/office/drawing/2014/main" id="{A333D060-4B48-926D-85BB-BDC4BDBBA12C}"/>
                </a:ext>
              </a:extLst>
            </p:cNvPr>
            <p:cNvSpPr txBox="1"/>
            <p:nvPr/>
          </p:nvSpPr>
          <p:spPr>
            <a:xfrm rot="2625235">
              <a:off x="1524207" y="4495632"/>
              <a:ext cx="2201980" cy="523220"/>
            </a:xfrm>
            <a:prstGeom prst="rect">
              <a:avLst/>
            </a:prstGeom>
            <a:noFill/>
          </p:spPr>
          <p:txBody>
            <a:bodyPr wrap="square" rtlCol="0">
              <a:spAutoFit/>
            </a:bodyPr>
            <a:lstStyle/>
            <a:p>
              <a:r>
                <a:rPr lang="en-US" altLang="ko-KR" sz="2800" dirty="0">
                  <a:solidFill>
                    <a:schemeClr val="bg1"/>
                  </a:solidFill>
                  <a:latin typeface="Arial" panose="020B0604020202020204" pitchFamily="34" charset="0"/>
                  <a:cs typeface="Arial" panose="020B0604020202020204" pitchFamily="34" charset="0"/>
                </a:rPr>
                <a:t>Outer Core</a:t>
              </a:r>
            </a:p>
          </p:txBody>
        </p:sp>
        <p:sp>
          <p:nvSpPr>
            <p:cNvPr id="55" name="TextBox 54">
              <a:extLst>
                <a:ext uri="{FF2B5EF4-FFF2-40B4-BE49-F238E27FC236}">
                  <a16:creationId xmlns:a16="http://schemas.microsoft.com/office/drawing/2014/main" id="{FB975729-9410-B1B0-037F-62C87F594D07}"/>
                </a:ext>
              </a:extLst>
            </p:cNvPr>
            <p:cNvSpPr txBox="1"/>
            <p:nvPr/>
          </p:nvSpPr>
          <p:spPr>
            <a:xfrm rot="2810462">
              <a:off x="620904" y="5554469"/>
              <a:ext cx="1312621" cy="369332"/>
            </a:xfrm>
            <a:prstGeom prst="rect">
              <a:avLst/>
            </a:prstGeom>
            <a:noFill/>
          </p:spPr>
          <p:txBody>
            <a:bodyPr wrap="square" rtlCol="0">
              <a:spAutoFit/>
            </a:bodyPr>
            <a:lstStyle/>
            <a:p>
              <a:r>
                <a:rPr lang="en-US" altLang="ko-KR" dirty="0">
                  <a:solidFill>
                    <a:schemeClr val="bg1"/>
                  </a:solidFill>
                  <a:latin typeface="Arial" panose="020B0604020202020204" pitchFamily="34" charset="0"/>
                  <a:cs typeface="Arial" panose="020B0604020202020204" pitchFamily="34" charset="0"/>
                </a:rPr>
                <a:t>Inner Core</a:t>
              </a:r>
            </a:p>
          </p:txBody>
        </p:sp>
        <p:sp>
          <p:nvSpPr>
            <p:cNvPr id="56" name="TextBox 55">
              <a:extLst>
                <a:ext uri="{FF2B5EF4-FFF2-40B4-BE49-F238E27FC236}">
                  <a16:creationId xmlns:a16="http://schemas.microsoft.com/office/drawing/2014/main" id="{2BC3614A-69B6-8EFB-39BE-6DD190B080B8}"/>
                </a:ext>
              </a:extLst>
            </p:cNvPr>
            <p:cNvSpPr txBox="1"/>
            <p:nvPr/>
          </p:nvSpPr>
          <p:spPr>
            <a:xfrm rot="2749741">
              <a:off x="2851045" y="3542191"/>
              <a:ext cx="1476899" cy="369332"/>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Inner Crust</a:t>
              </a:r>
            </a:p>
          </p:txBody>
        </p:sp>
        <p:sp>
          <p:nvSpPr>
            <p:cNvPr id="57" name="TextBox 56">
              <a:extLst>
                <a:ext uri="{FF2B5EF4-FFF2-40B4-BE49-F238E27FC236}">
                  <a16:creationId xmlns:a16="http://schemas.microsoft.com/office/drawing/2014/main" id="{1163B10F-4E27-6B55-A264-668FC40A594B}"/>
                </a:ext>
              </a:extLst>
            </p:cNvPr>
            <p:cNvSpPr txBox="1"/>
            <p:nvPr/>
          </p:nvSpPr>
          <p:spPr>
            <a:xfrm rot="2749741">
              <a:off x="3192107" y="3244333"/>
              <a:ext cx="1476899" cy="369332"/>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Outer Crust</a:t>
              </a:r>
            </a:p>
          </p:txBody>
        </p:sp>
      </p:grpSp>
    </p:spTree>
    <p:extLst>
      <p:ext uri="{BB962C8B-B14F-4D97-AF65-F5344CB8AC3E}">
        <p14:creationId xmlns:p14="http://schemas.microsoft.com/office/powerpoint/2010/main" val="1127104107"/>
      </p:ext>
    </p:extLst>
  </p:cSld>
  <p:clrMapOvr>
    <a:masterClrMapping/>
  </p:clrMapOvr>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93000"/>
          </a:schemeClr>
        </a:solidFill>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13424</TotalTime>
  <Words>5907</Words>
  <Application>Microsoft Office PowerPoint</Application>
  <PresentationFormat>화면 슬라이드 쇼(4:3)</PresentationFormat>
  <Paragraphs>628</Paragraphs>
  <Slides>29</Slides>
  <Notes>29</Notes>
  <HiddenSlides>1</HiddenSlides>
  <MMClips>1</MMClips>
  <ScaleCrop>false</ScaleCrop>
  <HeadingPairs>
    <vt:vector size="6" baseType="variant">
      <vt:variant>
        <vt:lpstr>사용한 글꼴</vt:lpstr>
      </vt:variant>
      <vt:variant>
        <vt:i4>8</vt:i4>
      </vt:variant>
      <vt:variant>
        <vt:lpstr>테마</vt:lpstr>
      </vt:variant>
      <vt:variant>
        <vt:i4>1</vt:i4>
      </vt:variant>
      <vt:variant>
        <vt:lpstr>슬라이드 제목</vt:lpstr>
      </vt:variant>
      <vt:variant>
        <vt:i4>29</vt:i4>
      </vt:variant>
    </vt:vector>
  </HeadingPairs>
  <TitlesOfParts>
    <vt:vector size="38" baseType="lpstr">
      <vt:lpstr>Yu Gothic</vt:lpstr>
      <vt:lpstr>ヒラギノ角ゴ Pro W3</vt:lpstr>
      <vt:lpstr>맑은 고딕</vt:lpstr>
      <vt:lpstr>Arial</vt:lpstr>
      <vt:lpstr>Calibri</vt:lpstr>
      <vt:lpstr>Calibri Light</vt:lpstr>
      <vt:lpstr>Cambria Math</vt:lpstr>
      <vt:lpstr>Times</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혁진 권</dc:creator>
  <cp:lastModifiedBy>혁진</cp:lastModifiedBy>
  <cp:revision>855</cp:revision>
  <dcterms:created xsi:type="dcterms:W3CDTF">2023-11-08T13:08:53Z</dcterms:created>
  <dcterms:modified xsi:type="dcterms:W3CDTF">2025-04-09T06:23:38Z</dcterms:modified>
</cp:coreProperties>
</file>